
<file path=[Content_Types].xml><?xml version="1.0" encoding="utf-8"?>
<Types xmlns="http://schemas.openxmlformats.org/package/2006/content-types">
  <Default Extension="jpeg" ContentType="image/jpe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305" r:id="rId3"/>
    <p:sldId id="301" r:id="rId5"/>
    <p:sldId id="329" r:id="rId6"/>
    <p:sldId id="304" r:id="rId7"/>
    <p:sldId id="265" r:id="rId8"/>
    <p:sldId id="282" r:id="rId9"/>
    <p:sldId id="309" r:id="rId10"/>
  </p:sldIdLst>
  <p:sldSz cx="12192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等线" charset="-122"/>
      </a:defRPr>
    </a:lvl1pPr>
    <a:lvl2pPr marL="457200" algn="l" rtl="0" fontAlgn="base">
      <a:spcBef>
        <a:spcPct val="0"/>
      </a:spcBef>
      <a:spcAft>
        <a:spcPct val="0"/>
      </a:spcAft>
      <a:defRPr kern="1200">
        <a:solidFill>
          <a:schemeClr val="tx1"/>
        </a:solidFill>
        <a:latin typeface="Arial" charset="0"/>
        <a:ea typeface="宋体" charset="-122"/>
        <a:cs typeface="等线" charset="-122"/>
      </a:defRPr>
    </a:lvl2pPr>
    <a:lvl3pPr marL="914400" algn="l" rtl="0" fontAlgn="base">
      <a:spcBef>
        <a:spcPct val="0"/>
      </a:spcBef>
      <a:spcAft>
        <a:spcPct val="0"/>
      </a:spcAft>
      <a:defRPr kern="1200">
        <a:solidFill>
          <a:schemeClr val="tx1"/>
        </a:solidFill>
        <a:latin typeface="Arial" charset="0"/>
        <a:ea typeface="宋体" charset="-122"/>
        <a:cs typeface="等线" charset="-122"/>
      </a:defRPr>
    </a:lvl3pPr>
    <a:lvl4pPr marL="1371600" algn="l" rtl="0" fontAlgn="base">
      <a:spcBef>
        <a:spcPct val="0"/>
      </a:spcBef>
      <a:spcAft>
        <a:spcPct val="0"/>
      </a:spcAft>
      <a:defRPr kern="1200">
        <a:solidFill>
          <a:schemeClr val="tx1"/>
        </a:solidFill>
        <a:latin typeface="Arial" charset="0"/>
        <a:ea typeface="宋体" charset="-122"/>
        <a:cs typeface="等线" charset="-122"/>
      </a:defRPr>
    </a:lvl4pPr>
    <a:lvl5pPr marL="1828800" algn="l" rtl="0" fontAlgn="base">
      <a:spcBef>
        <a:spcPct val="0"/>
      </a:spcBef>
      <a:spcAft>
        <a:spcPct val="0"/>
      </a:spcAft>
      <a:defRPr kern="1200">
        <a:solidFill>
          <a:schemeClr val="tx1"/>
        </a:solidFill>
        <a:latin typeface="Arial" charset="0"/>
        <a:ea typeface="宋体" charset="-122"/>
        <a:cs typeface="等线" charset="-122"/>
      </a:defRPr>
    </a:lvl5pPr>
    <a:lvl6pPr marL="2286000" algn="l" defTabSz="914400" rtl="0" eaLnBrk="1" latinLnBrk="0" hangingPunct="1">
      <a:defRPr kern="1200">
        <a:solidFill>
          <a:schemeClr val="tx1"/>
        </a:solidFill>
        <a:latin typeface="Arial" charset="0"/>
        <a:ea typeface="宋体" charset="-122"/>
        <a:cs typeface="等线" charset="-122"/>
      </a:defRPr>
    </a:lvl6pPr>
    <a:lvl7pPr marL="2743200" algn="l" defTabSz="914400" rtl="0" eaLnBrk="1" latinLnBrk="0" hangingPunct="1">
      <a:defRPr kern="1200">
        <a:solidFill>
          <a:schemeClr val="tx1"/>
        </a:solidFill>
        <a:latin typeface="Arial" charset="0"/>
        <a:ea typeface="宋体" charset="-122"/>
        <a:cs typeface="等线" charset="-122"/>
      </a:defRPr>
    </a:lvl7pPr>
    <a:lvl8pPr marL="3200400" algn="l" defTabSz="914400" rtl="0" eaLnBrk="1" latinLnBrk="0" hangingPunct="1">
      <a:defRPr kern="1200">
        <a:solidFill>
          <a:schemeClr val="tx1"/>
        </a:solidFill>
        <a:latin typeface="Arial" charset="0"/>
        <a:ea typeface="宋体" charset="-122"/>
        <a:cs typeface="等线" charset="-122"/>
      </a:defRPr>
    </a:lvl8pPr>
    <a:lvl9pPr marL="3657600" algn="l" defTabSz="914400" rtl="0" eaLnBrk="1" latinLnBrk="0" hangingPunct="1">
      <a:defRPr kern="1200">
        <a:solidFill>
          <a:schemeClr val="tx1"/>
        </a:solidFill>
        <a:latin typeface="Arial" charset="0"/>
        <a:ea typeface="宋体" charset="-122"/>
        <a:cs typeface="等线"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510"/>
    <a:srgbClr val="434343"/>
    <a:srgbClr val="FFF4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14" autoAdjust="0"/>
    <p:restoredTop sz="94660"/>
  </p:normalViewPr>
  <p:slideViewPr>
    <p:cSldViewPr snapToGrid="0">
      <p:cViewPr varScale="1">
        <p:scale>
          <a:sx n="116" d="100"/>
          <a:sy n="116" d="100"/>
        </p:scale>
        <p:origin x="288" y="84"/>
      </p:cViewPr>
      <p:guideLst>
        <p:guide orient="horz" pos="2205"/>
        <p:guide pos="3817"/>
      </p:guideLst>
    </p:cSldViewPr>
  </p:slideViewPr>
  <p:notesTextViewPr>
    <p:cViewPr>
      <p:scale>
        <a:sx n="1" d="1"/>
        <a:sy n="1" d="1"/>
      </p:scale>
      <p:origin x="0" y="0"/>
    </p:cViewPr>
  </p:notesTextViewPr>
  <p:sorterViewPr>
    <p:cViewPr>
      <p:scale>
        <a:sx n="74" d="100"/>
        <a:sy n="74"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4B0742-4119-401E-A6E7-12A1170D9A1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F4D583-EF1E-4ED0-84E9-012CF00ADEB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919E77FD-EB81-434A-85FC-BD483556574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7AF1CF9-EBBA-4593-9255-E9B3DC82B58D}"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1C28251-6D28-4825-AF0E-32E9B0CC913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C33A73D-C85B-4BA1-8AF2-0373D140470A}"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92F4684-759A-46CA-BED6-EE7A224029C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A31E11F-9EB2-4818-9B9C-7D9FE831127E}"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518DE36-4894-4D38-9D81-DFEBAC04767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E6E9A6E-3BCF-404A-8DCC-74BE2BC251A5}"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23DD92A6-3DB4-4CF2-B1E4-7B8F275DCB8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131BBFE-AAD3-4ABD-84E6-C6731AB72EE0}"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E85A85A5-9C35-41B4-858A-45DEBCED216E}"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F9619E7-BCDA-4767-AE55-45821D6CEA3A}"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ABCF0436-B3E2-4622-8A3A-ABB4003A6D60}"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FF56AE0-54D1-459B-AA8A-FF52FADB4F7B}"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BC5CAE49-E04F-490C-A9CE-C1F570147BFB}"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00AE4F6C-5AC8-4071-A5B4-606DC7AEDB1B}"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65A12EA-0B1D-4629-A73D-DC25C3B0DFB8}"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190BCE3-B0DB-4747-957E-0C7AD00F268D}"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B7F4105C-FE1F-4609-ABCC-6C5241F1BB18}"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D8B7410-8B39-4D4A-A7CC-8D9198255A94}"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69894C2C-6FA3-4710-B8C2-00A1B6D4A72D}"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5EA9564-EE22-4F93-A07F-4422DC277559}"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ln>
        </p:spPr>
        <p:txBody>
          <a:bodyPr vert="horz" wrap="square" lIns="91440" tIns="45720" rIns="91440" bIns="45720" numCol="1" anchor="t"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fld id="{CB0A203E-8AC0-4753-A3F8-952E004B3766}"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7B8225C0-98BE-4D9C-8FCF-E37E3ECB9C02}"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等线 Light" charset="-122"/>
        </a:defRPr>
      </a:lvl1pPr>
      <a:lvl2pPr algn="l" rtl="0" fontAlgn="base">
        <a:lnSpc>
          <a:spcPct val="90000"/>
        </a:lnSpc>
        <a:spcBef>
          <a:spcPct val="0"/>
        </a:spcBef>
        <a:spcAft>
          <a:spcPct val="0"/>
        </a:spcAft>
        <a:defRPr sz="4400">
          <a:solidFill>
            <a:schemeClr val="tx1"/>
          </a:solidFill>
          <a:latin typeface="等线 Light" charset="-122"/>
          <a:ea typeface="等线 Light" charset="-122"/>
          <a:cs typeface="等线 Light" charset="-122"/>
        </a:defRPr>
      </a:lvl2pPr>
      <a:lvl3pPr algn="l" rtl="0" fontAlgn="base">
        <a:lnSpc>
          <a:spcPct val="90000"/>
        </a:lnSpc>
        <a:spcBef>
          <a:spcPct val="0"/>
        </a:spcBef>
        <a:spcAft>
          <a:spcPct val="0"/>
        </a:spcAft>
        <a:defRPr sz="4400">
          <a:solidFill>
            <a:schemeClr val="tx1"/>
          </a:solidFill>
          <a:latin typeface="等线 Light" charset="-122"/>
          <a:ea typeface="等线 Light" charset="-122"/>
          <a:cs typeface="等线 Light" charset="-122"/>
        </a:defRPr>
      </a:lvl3pPr>
      <a:lvl4pPr algn="l" rtl="0" fontAlgn="base">
        <a:lnSpc>
          <a:spcPct val="90000"/>
        </a:lnSpc>
        <a:spcBef>
          <a:spcPct val="0"/>
        </a:spcBef>
        <a:spcAft>
          <a:spcPct val="0"/>
        </a:spcAft>
        <a:defRPr sz="4400">
          <a:solidFill>
            <a:schemeClr val="tx1"/>
          </a:solidFill>
          <a:latin typeface="等线 Light" charset="-122"/>
          <a:ea typeface="等线 Light" charset="-122"/>
          <a:cs typeface="等线 Light" charset="-122"/>
        </a:defRPr>
      </a:lvl4pPr>
      <a:lvl5pPr algn="l" rtl="0" fontAlgn="base">
        <a:lnSpc>
          <a:spcPct val="90000"/>
        </a:lnSpc>
        <a:spcBef>
          <a:spcPct val="0"/>
        </a:spcBef>
        <a:spcAft>
          <a:spcPct val="0"/>
        </a:spcAft>
        <a:defRPr sz="4400">
          <a:solidFill>
            <a:schemeClr val="tx1"/>
          </a:solidFill>
          <a:latin typeface="等线 Light" charset="-122"/>
          <a:ea typeface="等线 Light" charset="-122"/>
          <a:cs typeface="等线 Light" charset="-122"/>
        </a:defRPr>
      </a:lvl5pPr>
      <a:lvl6pPr marL="457200" algn="l" rtl="0" fontAlgn="base">
        <a:lnSpc>
          <a:spcPct val="90000"/>
        </a:lnSpc>
        <a:spcBef>
          <a:spcPct val="0"/>
        </a:spcBef>
        <a:spcAft>
          <a:spcPct val="0"/>
        </a:spcAft>
        <a:defRPr sz="4400">
          <a:solidFill>
            <a:schemeClr val="tx1"/>
          </a:solidFill>
          <a:latin typeface="等线 Light" charset="-122"/>
          <a:ea typeface="等线 Light" charset="-122"/>
          <a:cs typeface="等线 Light" charset="-122"/>
        </a:defRPr>
      </a:lvl6pPr>
      <a:lvl7pPr marL="914400" algn="l" rtl="0" fontAlgn="base">
        <a:lnSpc>
          <a:spcPct val="90000"/>
        </a:lnSpc>
        <a:spcBef>
          <a:spcPct val="0"/>
        </a:spcBef>
        <a:spcAft>
          <a:spcPct val="0"/>
        </a:spcAft>
        <a:defRPr sz="4400">
          <a:solidFill>
            <a:schemeClr val="tx1"/>
          </a:solidFill>
          <a:latin typeface="等线 Light" charset="-122"/>
          <a:ea typeface="等线 Light" charset="-122"/>
          <a:cs typeface="等线 Light" charset="-122"/>
        </a:defRPr>
      </a:lvl7pPr>
      <a:lvl8pPr marL="1371600" algn="l" rtl="0" fontAlgn="base">
        <a:lnSpc>
          <a:spcPct val="90000"/>
        </a:lnSpc>
        <a:spcBef>
          <a:spcPct val="0"/>
        </a:spcBef>
        <a:spcAft>
          <a:spcPct val="0"/>
        </a:spcAft>
        <a:defRPr sz="4400">
          <a:solidFill>
            <a:schemeClr val="tx1"/>
          </a:solidFill>
          <a:latin typeface="等线 Light" charset="-122"/>
          <a:ea typeface="等线 Light" charset="-122"/>
          <a:cs typeface="等线 Light" charset="-122"/>
        </a:defRPr>
      </a:lvl8pPr>
      <a:lvl9pPr marL="1828800" algn="l" rtl="0" fontAlgn="base">
        <a:lnSpc>
          <a:spcPct val="90000"/>
        </a:lnSpc>
        <a:spcBef>
          <a:spcPct val="0"/>
        </a:spcBef>
        <a:spcAft>
          <a:spcPct val="0"/>
        </a:spcAft>
        <a:defRPr sz="4400">
          <a:solidFill>
            <a:schemeClr val="tx1"/>
          </a:solidFill>
          <a:latin typeface="等线 Light" charset="-122"/>
          <a:ea typeface="等线 Light" charset="-122"/>
          <a:cs typeface="等线 Light" charset="-122"/>
        </a:defRPr>
      </a:lvl9pPr>
    </p:titleStyle>
    <p:bodyStyle>
      <a:lvl1pPr marL="228600" indent="-228600" algn="l" rtl="0" fontAlgn="base">
        <a:lnSpc>
          <a:spcPct val="90000"/>
        </a:lnSpc>
        <a:spcBef>
          <a:spcPts val="1000"/>
        </a:spcBef>
        <a:spcAft>
          <a:spcPct val="0"/>
        </a:spcAft>
        <a:buFont typeface="Arial" charset="0"/>
        <a:buChar char="•"/>
        <a:defRPr sz="2800" kern="1200">
          <a:solidFill>
            <a:schemeClr val="tx1"/>
          </a:solidFill>
          <a:latin typeface="+mn-lt"/>
          <a:ea typeface="+mn-ea"/>
          <a:cs typeface="等线" charset="-122"/>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等线" charset="-122"/>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等线" charset="-122"/>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等线" charset="-122"/>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等线" charset="-122"/>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microsoft.com/office/2007/relationships/hdphoto" Target="../media/image1.tiff"/><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microsoft.com/office/2007/relationships/hdphoto" Target="../media/image1.tiff"/><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25855" y="1981144"/>
            <a:ext cx="1449447" cy="3098856"/>
          </a:xfrm>
          <a:prstGeom prst="rect">
            <a:avLst/>
          </a:prstGeom>
          <a:solidFill>
            <a:schemeClr val="tx1">
              <a:lumMod val="85000"/>
              <a:lumOff val="15000"/>
            </a:schemeClr>
          </a:solidFill>
          <a:ln w="12700" cap="flat" cmpd="sng" algn="ctr">
            <a:noFill/>
            <a:prstDash val="solid"/>
            <a:miter lim="800000"/>
          </a:ln>
          <a:effectLst/>
        </p:spPr>
        <p:txBody>
          <a:bodyPr vert="eaVert"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zh-CN" sz="4000" b="0" i="0" u="none" strike="noStrike" kern="0" cap="none" spc="600" normalizeH="0" noProof="0" dirty="0">
              <a:ln>
                <a:noFill/>
              </a:ln>
              <a:solidFill>
                <a:schemeClr val="bg1">
                  <a:lumMod val="50000"/>
                </a:schemeClr>
              </a:solidFill>
              <a:effectLst/>
              <a:uLnTx/>
              <a:uFillTx/>
              <a:latin typeface="华文黑体" charset="-122"/>
              <a:ea typeface="华文黑体" charset="-122"/>
              <a:cs typeface="+mn-cs"/>
            </a:endParaRPr>
          </a:p>
        </p:txBody>
      </p:sp>
      <p:pic>
        <p:nvPicPr>
          <p:cNvPr id="44" name="图片 4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832158" y="2578100"/>
            <a:ext cx="5003800" cy="5003800"/>
          </a:xfrm>
          <a:prstGeom prst="rect">
            <a:avLst/>
          </a:prstGeom>
        </p:spPr>
      </p:pic>
      <p:sp>
        <p:nvSpPr>
          <p:cNvPr id="62" name="文本框 7"/>
          <p:cNvSpPr txBox="1"/>
          <p:nvPr/>
        </p:nvSpPr>
        <p:spPr>
          <a:xfrm>
            <a:off x="65041" y="3955648"/>
            <a:ext cx="5250632" cy="11245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1400" dirty="0">
                <a:solidFill>
                  <a:schemeClr val="bg1"/>
                </a:solidFill>
                <a:latin typeface="华文黑体" charset="-122"/>
                <a:ea typeface="华文黑体" charset="-122"/>
                <a:sym typeface="+mn-ea"/>
              </a:rPr>
              <a:t>简介</a:t>
            </a:r>
            <a:endParaRPr lang="zh-CN" altLang="en-US" sz="1400" dirty="0">
              <a:solidFill>
                <a:schemeClr val="bg1"/>
              </a:solidFill>
              <a:latin typeface="华文黑体" charset="-122"/>
              <a:ea typeface="华文黑体" charset="-122"/>
              <a:sym typeface="+mn-ea"/>
            </a:endParaRPr>
          </a:p>
          <a:p>
            <a:pPr>
              <a:lnSpc>
                <a:spcPct val="120000"/>
              </a:lnSpc>
            </a:pPr>
            <a:r>
              <a:rPr lang="en-US" altLang="zh-CN" sz="1400" dirty="0">
                <a:solidFill>
                  <a:schemeClr val="bg1"/>
                </a:solidFill>
                <a:latin typeface="华文黑体" charset="-122"/>
                <a:ea typeface="华文黑体" charset="-122"/>
                <a:sym typeface="+mn-ea"/>
              </a:rPr>
              <a:t>lost vikingⅡ</a:t>
            </a:r>
            <a:r>
              <a:rPr lang="en-US" altLang="zh-CN" sz="1400" dirty="0">
                <a:solidFill>
                  <a:schemeClr val="tx1"/>
                </a:solidFill>
                <a:latin typeface="华文黑体" charset="-122"/>
                <a:ea typeface="华文黑体" charset="-122"/>
                <a:sym typeface="+mn-ea"/>
              </a:rPr>
              <a:t> </a:t>
            </a:r>
            <a:r>
              <a:rPr lang="zh-CN" altLang="en-US" sz="1400" dirty="0">
                <a:solidFill>
                  <a:schemeClr val="tx1"/>
                </a:solidFill>
                <a:latin typeface="华文黑体" charset="-122"/>
                <a:ea typeface="华文黑体" charset="-122"/>
                <a:sym typeface="+mn-ea"/>
              </a:rPr>
              <a:t>灵感起源于星际争霸</a:t>
            </a:r>
            <a:r>
              <a:rPr lang="en-US" altLang="zh-CN" sz="1400" dirty="0">
                <a:solidFill>
                  <a:schemeClr val="tx1"/>
                </a:solidFill>
                <a:latin typeface="华文黑体" charset="-122"/>
                <a:ea typeface="华文黑体" charset="-122"/>
                <a:sym typeface="+mn-ea"/>
              </a:rPr>
              <a:t>Ⅱ-</a:t>
            </a:r>
            <a:r>
              <a:rPr lang="zh-CN" altLang="en-US" sz="1400" dirty="0">
                <a:solidFill>
                  <a:schemeClr val="tx1"/>
                </a:solidFill>
                <a:latin typeface="华文黑体" charset="-122"/>
                <a:ea typeface="华文黑体" charset="-122"/>
                <a:sym typeface="+mn-ea"/>
              </a:rPr>
              <a:t>失落的维京，是一款动作</a:t>
            </a:r>
            <a:r>
              <a:rPr lang="zh-CN" altLang="en-US" sz="1400" dirty="0">
                <a:solidFill>
                  <a:schemeClr val="bg1"/>
                </a:solidFill>
                <a:latin typeface="华文黑体" charset="-122"/>
                <a:ea typeface="华文黑体" charset="-122"/>
                <a:sym typeface="+mn-ea"/>
              </a:rPr>
              <a:t>射击类小游戏，</a:t>
            </a:r>
            <a:r>
              <a:rPr lang="zh-CN" altLang="en-US" sz="1400" dirty="0">
                <a:solidFill>
                  <a:schemeClr val="tx1"/>
                </a:solidFill>
                <a:latin typeface="华文黑体" charset="-122"/>
                <a:ea typeface="华文黑体" charset="-122"/>
                <a:sym typeface="+mn-ea"/>
              </a:rPr>
              <a:t>在简单的操作下，</a:t>
            </a:r>
            <a:r>
              <a:rPr lang="en-US" altLang="zh-CN" sz="1400" dirty="0">
                <a:solidFill>
                  <a:schemeClr val="tx1"/>
                </a:solidFill>
                <a:latin typeface="华文黑体" charset="-122"/>
                <a:ea typeface="华文黑体" charset="-122"/>
                <a:sym typeface="+mn-ea"/>
              </a:rPr>
              <a:t>Lost VikingⅡ</a:t>
            </a:r>
            <a:r>
              <a:rPr lang="zh-CN" altLang="en-US" sz="1400" dirty="0">
                <a:solidFill>
                  <a:schemeClr val="tx1"/>
                </a:solidFill>
                <a:latin typeface="华文黑体" charset="-122"/>
                <a:ea typeface="华文黑体" charset="-122"/>
                <a:sym typeface="+mn-ea"/>
              </a:rPr>
              <a:t>有着</a:t>
            </a:r>
            <a:r>
              <a:rPr lang="zh-CN" altLang="en-US" sz="1400" dirty="0">
                <a:solidFill>
                  <a:schemeClr val="tx1"/>
                </a:solidFill>
                <a:latin typeface="华文黑体" charset="-122"/>
                <a:ea typeface="华文黑体" charset="-122"/>
                <a:sym typeface="+mn-ea"/>
              </a:rPr>
              <a:t>爽快的手感</a:t>
            </a:r>
            <a:endParaRPr lang="zh-CN" altLang="en-US" sz="1400" dirty="0">
              <a:solidFill>
                <a:schemeClr val="tx1"/>
              </a:solidFill>
              <a:latin typeface="华文黑体" charset="-122"/>
              <a:ea typeface="华文黑体" charset="-122"/>
              <a:sym typeface="+mn-ea"/>
            </a:endParaRPr>
          </a:p>
          <a:p>
            <a:pPr>
              <a:lnSpc>
                <a:spcPct val="120000"/>
              </a:lnSpc>
            </a:pPr>
            <a:r>
              <a:rPr lang="zh-CN" altLang="en-US" sz="1400" dirty="0">
                <a:solidFill>
                  <a:schemeClr val="bg1"/>
                </a:solidFill>
                <a:latin typeface="华文黑体" charset="-122"/>
                <a:ea typeface="华文黑体" charset="-122"/>
              </a:rPr>
              <a:t>能够带领玩家体</a:t>
            </a:r>
            <a:r>
              <a:rPr lang="zh-CN" altLang="en-US" sz="1400" dirty="0">
                <a:solidFill>
                  <a:srgbClr val="434343"/>
                </a:solidFill>
                <a:latin typeface="华文黑体" charset="-122"/>
                <a:ea typeface="华文黑体" charset="-122"/>
              </a:rPr>
              <a:t>验科幻战机的飞行乐趣。</a:t>
            </a:r>
            <a:endParaRPr lang="zh-CN" altLang="en-US" sz="1400" dirty="0">
              <a:solidFill>
                <a:srgbClr val="434343"/>
              </a:solidFill>
              <a:latin typeface="华文黑体" charset="-122"/>
              <a:ea typeface="华文黑体" charset="-122"/>
            </a:endParaRPr>
          </a:p>
        </p:txBody>
      </p:sp>
      <p:sp>
        <p:nvSpPr>
          <p:cNvPr id="63" name="矩形 62"/>
          <p:cNvSpPr/>
          <p:nvPr/>
        </p:nvSpPr>
        <p:spPr>
          <a:xfrm>
            <a:off x="6075785" y="824510"/>
            <a:ext cx="5925715" cy="5412123"/>
          </a:xfrm>
          <a:prstGeom prst="rect">
            <a:avLst/>
          </a:prstGeom>
          <a:noFill/>
          <a:ln w="57150">
            <a:solidFill>
              <a:srgbClr val="1218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rgbClr val="318C80">
                  <a:lumMod val="75000"/>
                </a:srgbClr>
              </a:solidFill>
              <a:latin typeface="华文黑体" charset="-122"/>
              <a:ea typeface="华文黑体" charset="-122"/>
            </a:endParaRPr>
          </a:p>
        </p:txBody>
      </p:sp>
      <p:sp>
        <p:nvSpPr>
          <p:cNvPr id="10" name="文本框 9"/>
          <p:cNvSpPr txBox="1"/>
          <p:nvPr/>
        </p:nvSpPr>
        <p:spPr>
          <a:xfrm>
            <a:off x="64718" y="2245691"/>
            <a:ext cx="5003800" cy="829945"/>
          </a:xfrm>
          <a:prstGeom prst="rect">
            <a:avLst/>
          </a:prstGeom>
          <a:noFill/>
        </p:spPr>
        <p:txBody>
          <a:bodyPr wrap="square" rtlCol="0">
            <a:spAutoFit/>
          </a:bodyPr>
          <a:lstStyle/>
          <a:p>
            <a:pPr algn="dist"/>
            <a:r>
              <a:rPr lang="en-US" altLang="zh-CN" sz="4800" dirty="0">
                <a:solidFill>
                  <a:schemeClr val="bg1"/>
                </a:solidFill>
                <a:latin typeface="微软雅黑" pitchFamily="34" charset="-122"/>
                <a:ea typeface="微软雅黑" pitchFamily="34" charset="-122"/>
              </a:rPr>
              <a:t>Los</a:t>
            </a:r>
            <a:r>
              <a:rPr lang="en-US" altLang="zh-CN" sz="4800" dirty="0">
                <a:solidFill>
                  <a:schemeClr val="tx1">
                    <a:lumMod val="85000"/>
                    <a:lumOff val="15000"/>
                  </a:schemeClr>
                </a:solidFill>
                <a:latin typeface="微软雅黑" pitchFamily="34" charset="-122"/>
                <a:ea typeface="微软雅黑" pitchFamily="34" charset="-122"/>
              </a:rPr>
              <a:t>t viking Ⅱ</a:t>
            </a:r>
            <a:endParaRPr lang="en-US" altLang="zh-CN" sz="4800" dirty="0">
              <a:solidFill>
                <a:schemeClr val="tx1">
                  <a:lumMod val="85000"/>
                  <a:lumOff val="15000"/>
                </a:schemeClr>
              </a:solidFill>
              <a:latin typeface="微软雅黑" pitchFamily="34" charset="-122"/>
              <a:ea typeface="微软雅黑" pitchFamily="34" charset="-122"/>
            </a:endParaRPr>
          </a:p>
        </p:txBody>
      </p:sp>
      <p:sp>
        <p:nvSpPr>
          <p:cNvPr id="9" name="文本框 8"/>
          <p:cNvSpPr txBox="1"/>
          <p:nvPr/>
        </p:nvSpPr>
        <p:spPr>
          <a:xfrm>
            <a:off x="64770" y="3404235"/>
            <a:ext cx="2938780" cy="398780"/>
          </a:xfrm>
          <a:prstGeom prst="rect">
            <a:avLst/>
          </a:prstGeom>
          <a:noFill/>
        </p:spPr>
        <p:txBody>
          <a:bodyPr wrap="square" rtlCol="0">
            <a:spAutoFit/>
          </a:bodyPr>
          <a:lstStyle/>
          <a:p>
            <a:pPr algn="dist" fontAlgn="auto">
              <a:lnSpc>
                <a:spcPct val="100000"/>
              </a:lnSpc>
            </a:pPr>
            <a:r>
              <a:rPr lang="zh-CN" altLang="en-US" sz="2000" dirty="0">
                <a:solidFill>
                  <a:schemeClr val="bg1"/>
                </a:solidFill>
                <a:latin typeface="微软雅黑" pitchFamily="34" charset="-122"/>
                <a:ea typeface="微软雅黑" pitchFamily="34" charset="-122"/>
              </a:rPr>
              <a:t>飞行动作   </a:t>
            </a:r>
            <a:r>
              <a:rPr lang="zh-CN" altLang="en-US" sz="2000" dirty="0">
                <a:solidFill>
                  <a:srgbClr val="434343"/>
                </a:solidFill>
                <a:latin typeface="微软雅黑" pitchFamily="34" charset="-122"/>
                <a:ea typeface="微软雅黑" pitchFamily="34" charset="-122"/>
              </a:rPr>
              <a:t>射击类游戏</a:t>
            </a:r>
            <a:endParaRPr lang="en-US" altLang="zh-CN" sz="2000" dirty="0">
              <a:solidFill>
                <a:srgbClr val="434343"/>
              </a:solidFill>
              <a:latin typeface="微软雅黑" pitchFamily="34" charset="-122"/>
              <a:ea typeface="微软雅黑" pitchFamily="34" charset="-122"/>
            </a:endParaRPr>
          </a:p>
        </p:txBody>
      </p:sp>
    </p:spTree>
  </p:cSld>
  <p:clrMapOvr>
    <a:masterClrMapping/>
  </p:clrMapOvr>
  <p:transition advClick="0" advTm="413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1000"/>
                                  </p:stCondLst>
                                  <p:childTnLst>
                                    <p:set>
                                      <p:cBhvr>
                                        <p:cTn id="11" dur="1" fill="hold">
                                          <p:stCondLst>
                                            <p:cond delay="0"/>
                                          </p:stCondLst>
                                        </p:cTn>
                                        <p:tgtEl>
                                          <p:spTgt spid="62"/>
                                        </p:tgtEl>
                                        <p:attrNameLst>
                                          <p:attrName>style.visibility</p:attrName>
                                        </p:attrNameLst>
                                      </p:cBhvr>
                                      <p:to>
                                        <p:strVal val="visible"/>
                                      </p:to>
                                    </p:set>
                                    <p:animEffect transition="in" filter="fade">
                                      <p:cBhvr>
                                        <p:cTn id="12" dur="1000"/>
                                        <p:tgtEl>
                                          <p:spTgt spid="62"/>
                                        </p:tgtEl>
                                      </p:cBhvr>
                                    </p:animEffect>
                                    <p:anim calcmode="lin" valueType="num">
                                      <p:cBhvr>
                                        <p:cTn id="13" dur="1000" fill="hold"/>
                                        <p:tgtEl>
                                          <p:spTgt spid="62"/>
                                        </p:tgtEl>
                                        <p:attrNameLst>
                                          <p:attrName>ppt_x</p:attrName>
                                        </p:attrNameLst>
                                      </p:cBhvr>
                                      <p:tavLst>
                                        <p:tav tm="0">
                                          <p:val>
                                            <p:strVal val="#ppt_x"/>
                                          </p:val>
                                        </p:tav>
                                        <p:tav tm="100000">
                                          <p:val>
                                            <p:strVal val="#ppt_x"/>
                                          </p:val>
                                        </p:tav>
                                      </p:tavLst>
                                    </p:anim>
                                    <p:anim calcmode="lin" valueType="num">
                                      <p:cBhvr>
                                        <p:cTn id="14" dur="1000" fill="hold"/>
                                        <p:tgtEl>
                                          <p:spTgt spid="62"/>
                                        </p:tgtEl>
                                        <p:attrNameLst>
                                          <p:attrName>ppt_y</p:attrName>
                                        </p:attrNameLst>
                                      </p:cBhvr>
                                      <p:tavLst>
                                        <p:tav tm="0">
                                          <p:val>
                                            <p:strVal val="#ppt_y+.1"/>
                                          </p:val>
                                        </p:tav>
                                        <p:tav tm="100000">
                                          <p:val>
                                            <p:strVal val="#ppt_y"/>
                                          </p:val>
                                        </p:tav>
                                      </p:tavLst>
                                    </p:anim>
                                  </p:childTnLst>
                                </p:cTn>
                              </p:par>
                              <p:par>
                                <p:cTn id="15" presetID="22" presetClass="entr" presetSubtype="4" fill="hold" grpId="0" nodeType="withEffect">
                                  <p:stCondLst>
                                    <p:cond delay="1600"/>
                                  </p:stCondLst>
                                  <p:childTnLst>
                                    <p:set>
                                      <p:cBhvr>
                                        <p:cTn id="16" dur="1" fill="hold">
                                          <p:stCondLst>
                                            <p:cond delay="0"/>
                                          </p:stCondLst>
                                        </p:cTn>
                                        <p:tgtEl>
                                          <p:spTgt spid="63"/>
                                        </p:tgtEl>
                                        <p:attrNameLst>
                                          <p:attrName>style.visibility</p:attrName>
                                        </p:attrNameLst>
                                      </p:cBhvr>
                                      <p:to>
                                        <p:strVal val="visible"/>
                                      </p:to>
                                    </p:set>
                                    <p:animEffect transition="in" filter="wipe(down)">
                                      <p:cBhvr>
                                        <p:cTn id="17" dur="1000"/>
                                        <p:tgtEl>
                                          <p:spTgt spid="63"/>
                                        </p:tgtEl>
                                      </p:cBhvr>
                                    </p:animEffect>
                                  </p:childTnLst>
                                </p:cTn>
                              </p:par>
                            </p:childTnLst>
                          </p:cTn>
                        </p:par>
                        <p:par>
                          <p:cTn id="18" fill="hold">
                            <p:stCondLst>
                              <p:cond delay="1000"/>
                            </p:stCondLst>
                            <p:childTnLst>
                              <p:par>
                                <p:cTn id="19" presetID="41" presetClass="entr" presetSubtype="0" fill="hold" grpId="1" nodeType="afterEffect">
                                  <p:stCondLst>
                                    <p:cond delay="0"/>
                                  </p:stCondLst>
                                  <p:iterate type="lt">
                                    <p:tmPct val="10000"/>
                                  </p:iterate>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10"/>
                                        </p:tgtEl>
                                        <p:attrNameLst>
                                          <p:attrName>ppt_y</p:attrName>
                                        </p:attrNameLst>
                                      </p:cBhvr>
                                      <p:tavLst>
                                        <p:tav tm="0">
                                          <p:val>
                                            <p:strVal val="#ppt_y"/>
                                          </p:val>
                                        </p:tav>
                                        <p:tav tm="100000">
                                          <p:val>
                                            <p:strVal val="#ppt_y"/>
                                          </p:val>
                                        </p:tav>
                                      </p:tavLst>
                                    </p:anim>
                                    <p:anim calcmode="lin" valueType="num">
                                      <p:cBhvr>
                                        <p:cTn id="23"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10"/>
                                        </p:tgtEl>
                                      </p:cBhvr>
                                    </p:animEffect>
                                  </p:childTnLst>
                                </p:cTn>
                              </p:par>
                            </p:childTnLst>
                          </p:cTn>
                        </p:par>
                        <p:par>
                          <p:cTn id="26" fill="hold">
                            <p:stCondLst>
                              <p:cond delay="1100"/>
                            </p:stCondLst>
                            <p:childTnLst>
                              <p:par>
                                <p:cTn id="27" presetID="29" presetClass="entr" presetSubtype="0" fill="hold" grpId="2" nodeType="afterEffect">
                                  <p:stCondLst>
                                    <p:cond delay="0"/>
                                  </p:stCondLst>
                                  <p:iterate type="lt">
                                    <p:tmPct val="0"/>
                                  </p:iterate>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ppt_x</p:attrName>
                                        </p:attrNameLst>
                                      </p:cBhvr>
                                      <p:tavLst>
                                        <p:tav tm="0">
                                          <p:val>
                                            <p:strVal val="#ppt_x-.2"/>
                                          </p:val>
                                        </p:tav>
                                        <p:tav tm="100000">
                                          <p:val>
                                            <p:strVal val="#ppt_x"/>
                                          </p:val>
                                        </p:tav>
                                      </p:tavLst>
                                    </p:anim>
                                    <p:anim calcmode="lin" valueType="num">
                                      <p:cBhvr>
                                        <p:cTn id="30" dur="5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62" grpId="0"/>
      <p:bldP spid="63" grpId="0" animBg="1"/>
      <p:bldP spid="10" grpId="0"/>
      <p:bldP spid="10" grpId="1"/>
      <p:bldP spid="9" grpId="0"/>
      <p:bldP spid="9" grpId="1"/>
      <p:bldP spid="9" grpId="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rot="5400000">
            <a:off x="2261773" y="-1269585"/>
            <a:ext cx="2557462" cy="6889628"/>
          </a:xfrm>
          <a:prstGeom prst="rect">
            <a:avLst/>
          </a:prstGeom>
          <a:noFill/>
          <a:ln w="38100">
            <a:solidFill>
              <a:srgbClr val="434343"/>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17" name="矩形 16"/>
          <p:cNvSpPr/>
          <p:nvPr/>
        </p:nvSpPr>
        <p:spPr>
          <a:xfrm>
            <a:off x="1276350" y="2150270"/>
            <a:ext cx="5402263" cy="2695576"/>
          </a:xfrm>
          <a:prstGeom prst="rect">
            <a:avLst/>
          </a:prstGeom>
          <a:blipFill rotWithShape="1">
            <a:blip r:embed="rId1">
              <a:extLst>
                <a:ext uri="{BEBA8EAE-BF5A-486C-A8C5-ECC9F3942E4B}">
                  <a14:imgProps xmlns:a14="http://schemas.microsoft.com/office/drawing/2010/main">
                    <a14:imgLayer r:embed="rId2">
                      <a14:imgEffect>
                        <a14:saturation sat="0"/>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p:cNvSpPr txBox="1">
            <a:spLocks noChangeArrowheads="1"/>
          </p:cNvSpPr>
          <p:nvPr/>
        </p:nvSpPr>
        <p:spPr bwMode="auto">
          <a:xfrm>
            <a:off x="3594736" y="3938466"/>
            <a:ext cx="3094037" cy="706755"/>
          </a:xfrm>
          <a:prstGeom prst="rect">
            <a:avLst/>
          </a:prstGeom>
          <a:noFill/>
          <a:ln w="9525">
            <a:noFill/>
            <a:miter lim="800000"/>
          </a:ln>
        </p:spPr>
        <p:txBody>
          <a:bodyPr wrap="square">
            <a:spAutoFit/>
          </a:bodyPr>
          <a:lstStyle/>
          <a:p>
            <a:pPr algn="ctr"/>
            <a:r>
              <a:rPr lang="zh-CN" altLang="en-US" sz="4000" b="1" dirty="0">
                <a:solidFill>
                  <a:schemeClr val="bg1"/>
                </a:solidFill>
                <a:latin typeface="Arial" charset="0"/>
                <a:ea typeface="造字工房悦黑体验版细体"/>
                <a:cs typeface="Arial" charset="0"/>
              </a:rPr>
              <a:t>游戏介绍</a:t>
            </a:r>
            <a:endParaRPr lang="zh-CN" altLang="en-US" sz="4000" b="1" dirty="0">
              <a:solidFill>
                <a:schemeClr val="bg1"/>
              </a:solidFill>
              <a:latin typeface="Arial" charset="0"/>
              <a:ea typeface="造字工房悦黑体验版细体"/>
              <a:cs typeface="Arial" charset="0"/>
            </a:endParaRPr>
          </a:p>
        </p:txBody>
      </p:sp>
      <p:sp>
        <p:nvSpPr>
          <p:cNvPr id="10" name="文本框 9"/>
          <p:cNvSpPr txBox="1"/>
          <p:nvPr/>
        </p:nvSpPr>
        <p:spPr>
          <a:xfrm>
            <a:off x="7729538" y="3822697"/>
            <a:ext cx="3092450" cy="460375"/>
          </a:xfrm>
          <a:prstGeom prst="rect">
            <a:avLst/>
          </a:prstGeom>
          <a:noFill/>
        </p:spPr>
        <p:txBody>
          <a:bodyPr>
            <a:spAutoFit/>
          </a:bodyPr>
          <a:lstStyle/>
          <a:p>
            <a:pPr fontAlgn="auto">
              <a:spcBef>
                <a:spcPts val="0"/>
              </a:spcBef>
              <a:spcAft>
                <a:spcPts val="0"/>
              </a:spcAft>
              <a:defRPr/>
            </a:pPr>
            <a:r>
              <a:rPr lang="en-US" altLang="zh-CN" sz="2400" dirty="0">
                <a:solidFill>
                  <a:schemeClr val="tx1">
                    <a:lumMod val="50000"/>
                    <a:lumOff val="50000"/>
                  </a:schemeClr>
                </a:solidFill>
                <a:latin typeface="微软雅黑" pitchFamily="34" charset="-122"/>
                <a:ea typeface="微软雅黑" pitchFamily="34" charset="-122"/>
              </a:rPr>
              <a:t>/01/    </a:t>
            </a:r>
            <a:r>
              <a:rPr lang="zh-CN" altLang="en-US" sz="2400" dirty="0">
                <a:solidFill>
                  <a:schemeClr val="tx1">
                    <a:lumMod val="50000"/>
                    <a:lumOff val="50000"/>
                  </a:schemeClr>
                </a:solidFill>
                <a:latin typeface="微软雅黑" pitchFamily="34" charset="-122"/>
                <a:ea typeface="微软雅黑" pitchFamily="34" charset="-122"/>
              </a:rPr>
              <a:t>游戏总体</a:t>
            </a:r>
            <a:r>
              <a:rPr lang="zh-CN" altLang="en-US" sz="2400" dirty="0">
                <a:solidFill>
                  <a:schemeClr val="tx1">
                    <a:lumMod val="50000"/>
                    <a:lumOff val="50000"/>
                  </a:schemeClr>
                </a:solidFill>
                <a:latin typeface="微软雅黑" pitchFamily="34" charset="-122"/>
                <a:ea typeface="微软雅黑" pitchFamily="34" charset="-122"/>
              </a:rPr>
              <a:t>简介</a:t>
            </a:r>
            <a:endParaRPr lang="zh-CN" altLang="en-US" sz="2400" dirty="0">
              <a:solidFill>
                <a:schemeClr val="tx1">
                  <a:lumMod val="50000"/>
                  <a:lumOff val="50000"/>
                </a:schemeClr>
              </a:solidFill>
              <a:latin typeface="微软雅黑" pitchFamily="34" charset="-122"/>
              <a:ea typeface="微软雅黑" pitchFamily="34" charset="-122"/>
            </a:endParaRPr>
          </a:p>
        </p:txBody>
      </p:sp>
      <p:sp>
        <p:nvSpPr>
          <p:cNvPr id="14" name="文本框 13"/>
          <p:cNvSpPr txBox="1"/>
          <p:nvPr/>
        </p:nvSpPr>
        <p:spPr>
          <a:xfrm>
            <a:off x="7729538" y="4397935"/>
            <a:ext cx="3092450" cy="460375"/>
          </a:xfrm>
          <a:prstGeom prst="rect">
            <a:avLst/>
          </a:prstGeom>
          <a:noFill/>
        </p:spPr>
        <p:txBody>
          <a:bodyPr>
            <a:spAutoFit/>
          </a:bodyPr>
          <a:lstStyle/>
          <a:p>
            <a:pPr fontAlgn="auto">
              <a:spcBef>
                <a:spcPts val="0"/>
              </a:spcBef>
              <a:spcAft>
                <a:spcPts val="0"/>
              </a:spcAft>
              <a:defRPr/>
            </a:pPr>
            <a:r>
              <a:rPr lang="en-US" altLang="zh-CN" sz="2400" dirty="0">
                <a:solidFill>
                  <a:schemeClr val="tx1">
                    <a:lumMod val="50000"/>
                    <a:lumOff val="50000"/>
                  </a:schemeClr>
                </a:solidFill>
                <a:latin typeface="微软雅黑" pitchFamily="34" charset="-122"/>
                <a:ea typeface="微软雅黑" pitchFamily="34" charset="-122"/>
              </a:rPr>
              <a:t>/02/    </a:t>
            </a:r>
            <a:r>
              <a:rPr lang="zh-CN" altLang="en-US" sz="2400" dirty="0">
                <a:solidFill>
                  <a:schemeClr val="tx1">
                    <a:lumMod val="50000"/>
                    <a:lumOff val="50000"/>
                  </a:schemeClr>
                </a:solidFill>
                <a:latin typeface="微软雅黑" pitchFamily="34" charset="-122"/>
                <a:ea typeface="微软雅黑" pitchFamily="34" charset="-122"/>
              </a:rPr>
              <a:t>游戏操作</a:t>
            </a:r>
            <a:r>
              <a:rPr lang="zh-CN" altLang="en-US" sz="2400" dirty="0">
                <a:solidFill>
                  <a:schemeClr val="tx1">
                    <a:lumMod val="50000"/>
                    <a:lumOff val="50000"/>
                  </a:schemeClr>
                </a:solidFill>
                <a:latin typeface="微软雅黑" pitchFamily="34" charset="-122"/>
                <a:ea typeface="微软雅黑" pitchFamily="34" charset="-122"/>
              </a:rPr>
              <a:t>介绍</a:t>
            </a:r>
            <a:endParaRPr lang="zh-CN" altLang="en-US" sz="2400" dirty="0">
              <a:solidFill>
                <a:schemeClr val="tx1">
                  <a:lumMod val="50000"/>
                  <a:lumOff val="50000"/>
                </a:schemeClr>
              </a:solidFill>
              <a:latin typeface="微软雅黑" pitchFamily="34" charset="-122"/>
              <a:ea typeface="微软雅黑" pitchFamily="34" charset="-122"/>
            </a:endParaRPr>
          </a:p>
        </p:txBody>
      </p:sp>
      <p:sp>
        <p:nvSpPr>
          <p:cNvPr id="15" name="文本框 14"/>
          <p:cNvSpPr txBox="1"/>
          <p:nvPr/>
        </p:nvSpPr>
        <p:spPr>
          <a:xfrm>
            <a:off x="7729538" y="4973173"/>
            <a:ext cx="3092450" cy="460375"/>
          </a:xfrm>
          <a:prstGeom prst="rect">
            <a:avLst/>
          </a:prstGeom>
          <a:noFill/>
        </p:spPr>
        <p:txBody>
          <a:bodyPr>
            <a:spAutoFit/>
          </a:bodyPr>
          <a:lstStyle/>
          <a:p>
            <a:pPr fontAlgn="auto">
              <a:spcBef>
                <a:spcPts val="0"/>
              </a:spcBef>
              <a:spcAft>
                <a:spcPts val="0"/>
              </a:spcAft>
              <a:defRPr/>
            </a:pPr>
            <a:r>
              <a:rPr lang="en-US" altLang="zh-CN" sz="2400" dirty="0">
                <a:solidFill>
                  <a:schemeClr val="tx1">
                    <a:lumMod val="50000"/>
                    <a:lumOff val="50000"/>
                  </a:schemeClr>
                </a:solidFill>
                <a:latin typeface="微软雅黑" pitchFamily="34" charset="-122"/>
                <a:ea typeface="微软雅黑" pitchFamily="34" charset="-122"/>
              </a:rPr>
              <a:t>/03/    </a:t>
            </a:r>
            <a:r>
              <a:rPr lang="zh-CN" altLang="en-US" sz="2400" dirty="0">
                <a:solidFill>
                  <a:schemeClr val="tx1">
                    <a:lumMod val="50000"/>
                    <a:lumOff val="50000"/>
                  </a:schemeClr>
                </a:solidFill>
                <a:latin typeface="微软雅黑" pitchFamily="34" charset="-122"/>
                <a:ea typeface="微软雅黑" pitchFamily="34" charset="-122"/>
              </a:rPr>
              <a:t>游戏场景</a:t>
            </a:r>
            <a:r>
              <a:rPr lang="zh-CN" altLang="en-US" sz="2400" dirty="0">
                <a:solidFill>
                  <a:schemeClr val="tx1">
                    <a:lumMod val="50000"/>
                    <a:lumOff val="50000"/>
                  </a:schemeClr>
                </a:solidFill>
                <a:latin typeface="微软雅黑" pitchFamily="34" charset="-122"/>
                <a:ea typeface="微软雅黑" pitchFamily="34" charset="-122"/>
              </a:rPr>
              <a:t>介绍</a:t>
            </a:r>
            <a:endParaRPr lang="zh-CN" altLang="en-US" sz="2400" dirty="0">
              <a:solidFill>
                <a:schemeClr val="tx1">
                  <a:lumMod val="50000"/>
                  <a:lumOff val="50000"/>
                </a:schemeClr>
              </a:solidFill>
              <a:latin typeface="微软雅黑" pitchFamily="34" charset="-122"/>
              <a:ea typeface="微软雅黑" pitchFamily="34" charset="-122"/>
            </a:endParaRPr>
          </a:p>
        </p:txBody>
      </p:sp>
      <p:sp>
        <p:nvSpPr>
          <p:cNvPr id="2" name="文本框 1"/>
          <p:cNvSpPr txBox="1"/>
          <p:nvPr/>
        </p:nvSpPr>
        <p:spPr>
          <a:xfrm>
            <a:off x="7729538" y="5556882"/>
            <a:ext cx="3092450" cy="460375"/>
          </a:xfrm>
          <a:prstGeom prst="rect">
            <a:avLst/>
          </a:prstGeom>
          <a:noFill/>
        </p:spPr>
        <p:txBody>
          <a:bodyPr>
            <a:spAutoFit/>
          </a:bodyPr>
          <a:p>
            <a:pPr fontAlgn="auto">
              <a:spcBef>
                <a:spcPts val="0"/>
              </a:spcBef>
              <a:spcAft>
                <a:spcPts val="0"/>
              </a:spcAft>
              <a:defRPr/>
            </a:pPr>
            <a:r>
              <a:rPr lang="en-US" altLang="zh-CN" sz="2400" dirty="0">
                <a:solidFill>
                  <a:schemeClr val="tx1">
                    <a:lumMod val="50000"/>
                    <a:lumOff val="50000"/>
                  </a:schemeClr>
                </a:solidFill>
                <a:latin typeface="微软雅黑" pitchFamily="34" charset="-122"/>
                <a:ea typeface="微软雅黑" pitchFamily="34" charset="-122"/>
              </a:rPr>
              <a:t>/01/    </a:t>
            </a:r>
            <a:r>
              <a:rPr lang="zh-CN" altLang="en-US" sz="2400" dirty="0">
                <a:solidFill>
                  <a:schemeClr val="tx1">
                    <a:lumMod val="50000"/>
                    <a:lumOff val="50000"/>
                  </a:schemeClr>
                </a:solidFill>
                <a:latin typeface="微软雅黑" pitchFamily="34" charset="-122"/>
                <a:ea typeface="微软雅黑" pitchFamily="34" charset="-122"/>
              </a:rPr>
              <a:t>游戏特点</a:t>
            </a:r>
            <a:endParaRPr lang="zh-CN" altLang="en-US" sz="2400" dirty="0">
              <a:solidFill>
                <a:schemeClr val="tx1">
                  <a:lumMod val="50000"/>
                  <a:lumOff val="50000"/>
                </a:schemeClr>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randomBar dir="vert"/>
      </p:transition>
    </mc:Choice>
    <mc:Fallback>
      <p:transition spd="slow" advClick="0" advTm="0">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3" presetClass="entr" presetSubtype="16" fill="hold" grpId="0" nodeType="afterEffect">
                                  <p:stCondLst>
                                    <p:cond delay="0"/>
                                  </p:stCondLst>
                                  <p:iterate type="lt">
                                    <p:tmPct val="10000"/>
                                  </p:iterate>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childTnLst>
                                </p:cTn>
                              </p:par>
                            </p:childTnLst>
                          </p:cTn>
                        </p:par>
                        <p:par>
                          <p:cTn id="13" fill="hold">
                            <p:stCondLst>
                              <p:cond delay="1150"/>
                            </p:stCondLst>
                            <p:childTnLst>
                              <p:par>
                                <p:cTn id="14" presetID="55"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1000" fill="hold"/>
                                        <p:tgtEl>
                                          <p:spTgt spid="10"/>
                                        </p:tgtEl>
                                        <p:attrNameLst>
                                          <p:attrName>ppt_w</p:attrName>
                                        </p:attrNameLst>
                                      </p:cBhvr>
                                      <p:tavLst>
                                        <p:tav tm="0">
                                          <p:val>
                                            <p:strVal val="#ppt_w*0.70"/>
                                          </p:val>
                                        </p:tav>
                                        <p:tav tm="100000">
                                          <p:val>
                                            <p:strVal val="#ppt_w"/>
                                          </p:val>
                                        </p:tav>
                                      </p:tavLst>
                                    </p:anim>
                                    <p:anim calcmode="lin" valueType="num">
                                      <p:cBhvr>
                                        <p:cTn id="17" dur="1000" fill="hold"/>
                                        <p:tgtEl>
                                          <p:spTgt spid="10"/>
                                        </p:tgtEl>
                                        <p:attrNameLst>
                                          <p:attrName>ppt_h</p:attrName>
                                        </p:attrNameLst>
                                      </p:cBhvr>
                                      <p:tavLst>
                                        <p:tav tm="0">
                                          <p:val>
                                            <p:strVal val="#ppt_h"/>
                                          </p:val>
                                        </p:tav>
                                        <p:tav tm="100000">
                                          <p:val>
                                            <p:strVal val="#ppt_h"/>
                                          </p:val>
                                        </p:tav>
                                      </p:tavLst>
                                    </p:anim>
                                    <p:animEffect transition="in" filter="fade">
                                      <p:cBhvr>
                                        <p:cTn id="18" dur="1000"/>
                                        <p:tgtEl>
                                          <p:spTgt spid="10"/>
                                        </p:tgtEl>
                                      </p:cBhvr>
                                    </p:animEffect>
                                  </p:childTnLst>
                                </p:cTn>
                              </p:par>
                            </p:childTnLst>
                          </p:cTn>
                        </p:par>
                        <p:par>
                          <p:cTn id="19" fill="hold">
                            <p:stCondLst>
                              <p:cond delay="2150"/>
                            </p:stCondLst>
                            <p:childTnLst>
                              <p:par>
                                <p:cTn id="20" presetID="55" presetClass="entr" presetSubtype="0"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1000" fill="hold"/>
                                        <p:tgtEl>
                                          <p:spTgt spid="14"/>
                                        </p:tgtEl>
                                        <p:attrNameLst>
                                          <p:attrName>ppt_w</p:attrName>
                                        </p:attrNameLst>
                                      </p:cBhvr>
                                      <p:tavLst>
                                        <p:tav tm="0">
                                          <p:val>
                                            <p:strVal val="#ppt_w*0.70"/>
                                          </p:val>
                                        </p:tav>
                                        <p:tav tm="100000">
                                          <p:val>
                                            <p:strVal val="#ppt_w"/>
                                          </p:val>
                                        </p:tav>
                                      </p:tavLst>
                                    </p:anim>
                                    <p:anim calcmode="lin" valueType="num">
                                      <p:cBhvr>
                                        <p:cTn id="23" dur="1000" fill="hold"/>
                                        <p:tgtEl>
                                          <p:spTgt spid="14"/>
                                        </p:tgtEl>
                                        <p:attrNameLst>
                                          <p:attrName>ppt_h</p:attrName>
                                        </p:attrNameLst>
                                      </p:cBhvr>
                                      <p:tavLst>
                                        <p:tav tm="0">
                                          <p:val>
                                            <p:strVal val="#ppt_h"/>
                                          </p:val>
                                        </p:tav>
                                        <p:tav tm="100000">
                                          <p:val>
                                            <p:strVal val="#ppt_h"/>
                                          </p:val>
                                        </p:tav>
                                      </p:tavLst>
                                    </p:anim>
                                    <p:animEffect transition="in" filter="fade">
                                      <p:cBhvr>
                                        <p:cTn id="24" dur="1000"/>
                                        <p:tgtEl>
                                          <p:spTgt spid="14"/>
                                        </p:tgtEl>
                                      </p:cBhvr>
                                    </p:animEffect>
                                  </p:childTnLst>
                                </p:cTn>
                              </p:par>
                            </p:childTnLst>
                          </p:cTn>
                        </p:par>
                        <p:par>
                          <p:cTn id="25" fill="hold">
                            <p:stCondLst>
                              <p:cond delay="3150"/>
                            </p:stCondLst>
                            <p:childTnLst>
                              <p:par>
                                <p:cTn id="26" presetID="55" presetClass="entr" presetSubtype="0"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1000" fill="hold"/>
                                        <p:tgtEl>
                                          <p:spTgt spid="15"/>
                                        </p:tgtEl>
                                        <p:attrNameLst>
                                          <p:attrName>ppt_w</p:attrName>
                                        </p:attrNameLst>
                                      </p:cBhvr>
                                      <p:tavLst>
                                        <p:tav tm="0">
                                          <p:val>
                                            <p:strVal val="#ppt_w*0.70"/>
                                          </p:val>
                                        </p:tav>
                                        <p:tav tm="100000">
                                          <p:val>
                                            <p:strVal val="#ppt_w"/>
                                          </p:val>
                                        </p:tav>
                                      </p:tavLst>
                                    </p:anim>
                                    <p:anim calcmode="lin" valueType="num">
                                      <p:cBhvr>
                                        <p:cTn id="29" dur="1000" fill="hold"/>
                                        <p:tgtEl>
                                          <p:spTgt spid="15"/>
                                        </p:tgtEl>
                                        <p:attrNameLst>
                                          <p:attrName>ppt_h</p:attrName>
                                        </p:attrNameLst>
                                      </p:cBhvr>
                                      <p:tavLst>
                                        <p:tav tm="0">
                                          <p:val>
                                            <p:strVal val="#ppt_h"/>
                                          </p:val>
                                        </p:tav>
                                        <p:tav tm="100000">
                                          <p:val>
                                            <p:strVal val="#ppt_h"/>
                                          </p:val>
                                        </p:tav>
                                      </p:tavLst>
                                    </p:anim>
                                    <p:animEffect transition="in" filter="fade">
                                      <p:cBhvr>
                                        <p:cTn id="30" dur="1000"/>
                                        <p:tgtEl>
                                          <p:spTgt spid="15"/>
                                        </p:tgtEl>
                                      </p:cBhvr>
                                    </p:animEffect>
                                  </p:childTnLst>
                                </p:cTn>
                              </p:par>
                            </p:childTnLst>
                          </p:cTn>
                        </p:par>
                        <p:par>
                          <p:cTn id="31" fill="hold">
                            <p:stCondLst>
                              <p:cond delay="4150"/>
                            </p:stCondLst>
                            <p:childTnLst>
                              <p:par>
                                <p:cTn id="32" presetID="55" presetClass="entr" presetSubtype="0" fill="hold" grpId="0" nodeType="after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p:cTn id="34" dur="1000" fill="hold"/>
                                        <p:tgtEl>
                                          <p:spTgt spid="2"/>
                                        </p:tgtEl>
                                        <p:attrNameLst>
                                          <p:attrName>ppt_w</p:attrName>
                                        </p:attrNameLst>
                                      </p:cBhvr>
                                      <p:tavLst>
                                        <p:tav tm="0">
                                          <p:val>
                                            <p:strVal val="#ppt_w*0.70"/>
                                          </p:val>
                                        </p:tav>
                                        <p:tav tm="100000">
                                          <p:val>
                                            <p:strVal val="#ppt_w"/>
                                          </p:val>
                                        </p:tav>
                                      </p:tavLst>
                                    </p:anim>
                                    <p:anim calcmode="lin" valueType="num">
                                      <p:cBhvr>
                                        <p:cTn id="35" dur="1000" fill="hold"/>
                                        <p:tgtEl>
                                          <p:spTgt spid="2"/>
                                        </p:tgtEl>
                                        <p:attrNameLst>
                                          <p:attrName>ppt_h</p:attrName>
                                        </p:attrNameLst>
                                      </p:cBhvr>
                                      <p:tavLst>
                                        <p:tav tm="0">
                                          <p:val>
                                            <p:strVal val="#ppt_h"/>
                                          </p:val>
                                        </p:tav>
                                        <p:tav tm="100000">
                                          <p:val>
                                            <p:strVal val="#ppt_h"/>
                                          </p:val>
                                        </p:tav>
                                      </p:tavLst>
                                    </p:anim>
                                    <p:animEffect transition="in" filter="fade">
                                      <p:cBhvr>
                                        <p:cTn id="36" dur="1000"/>
                                        <p:tgtEl>
                                          <p:spTgt spid="2"/>
                                        </p:tgtEl>
                                      </p:cBhvr>
                                    </p:animEffect>
                                  </p:childTnLst>
                                </p:cTn>
                              </p:par>
                            </p:childTnLst>
                          </p:cTn>
                        </p:par>
                        <p:par>
                          <p:cTn id="37" fill="hold">
                            <p:stCondLst>
                              <p:cond delay="5150"/>
                            </p:stCondLst>
                            <p:childTnLst>
                              <p:par>
                                <p:cTn id="38" presetID="9" presetClass="entr" presetSubtype="0"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7" grpId="0" bldLvl="0" animBg="1"/>
      <p:bldP spid="9" grpId="0"/>
      <p:bldP spid="10" grpId="0"/>
      <p:bldP spid="14" grpId="0"/>
      <p:bldP spid="15"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bwMode="auto">
          <a:xfrm>
            <a:off x="4400551" y="3429000"/>
            <a:ext cx="7943849" cy="3133725"/>
          </a:xfrm>
          <a:prstGeom prst="rect">
            <a:avLst/>
          </a:prstGeom>
          <a:noFill/>
          <a:ln w="9525">
            <a:noFill/>
            <a:miter lim="800000"/>
            <a:headEnd/>
            <a:tailEnd/>
          </a:ln>
        </p:spPr>
      </p:pic>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1101725" y="0"/>
            <a:ext cx="3298825" cy="2314843"/>
          </a:xfrm>
          <a:prstGeom prst="rect">
            <a:avLst/>
          </a:prstGeom>
          <a:noFill/>
          <a:ln w="9525">
            <a:noFill/>
            <a:miter lim="800000"/>
            <a:headEnd/>
            <a:tailEnd/>
          </a:ln>
        </p:spPr>
      </p:pic>
      <p:sp>
        <p:nvSpPr>
          <p:cNvPr id="6" name="矩形 5"/>
          <p:cNvSpPr/>
          <p:nvPr/>
        </p:nvSpPr>
        <p:spPr>
          <a:xfrm rot="5400000">
            <a:off x="1472407" y="500856"/>
            <a:ext cx="2557462" cy="3298825"/>
          </a:xfrm>
          <a:prstGeom prst="rect">
            <a:avLst/>
          </a:prstGeom>
          <a:solidFill>
            <a:schemeClr val="dk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7" name="文本框 6"/>
          <p:cNvSpPr txBox="1">
            <a:spLocks noChangeArrowheads="1"/>
          </p:cNvSpPr>
          <p:nvPr/>
        </p:nvSpPr>
        <p:spPr bwMode="auto">
          <a:xfrm>
            <a:off x="1455738" y="1273175"/>
            <a:ext cx="3094037" cy="1938020"/>
          </a:xfrm>
          <a:prstGeom prst="rect">
            <a:avLst/>
          </a:prstGeom>
          <a:noFill/>
          <a:ln w="9525">
            <a:noFill/>
            <a:miter lim="800000"/>
          </a:ln>
        </p:spPr>
        <p:txBody>
          <a:bodyPr wrap="square">
            <a:spAutoFit/>
          </a:bodyPr>
          <a:lstStyle/>
          <a:p>
            <a:r>
              <a:rPr lang="en-US" altLang="zh-CN" sz="2800">
                <a:solidFill>
                  <a:schemeClr val="bg1"/>
                </a:solidFill>
                <a:latin typeface="等线" charset="-122"/>
                <a:ea typeface="等线" charset="-122"/>
              </a:rPr>
              <a:t>/01/ </a:t>
            </a:r>
            <a:r>
              <a:rPr lang="en-US" altLang="zh-CN" sz="4000">
                <a:solidFill>
                  <a:schemeClr val="bg1"/>
                </a:solidFill>
                <a:latin typeface="等线" charset="-122"/>
                <a:ea typeface="等线" charset="-122"/>
              </a:rPr>
              <a:t> </a:t>
            </a:r>
            <a:endParaRPr lang="en-US" altLang="zh-CN" sz="4000">
              <a:solidFill>
                <a:schemeClr val="bg1"/>
              </a:solidFill>
              <a:latin typeface="等线" charset="-122"/>
              <a:ea typeface="等线" charset="-122"/>
            </a:endParaRPr>
          </a:p>
          <a:p>
            <a:r>
              <a:rPr lang="en-US" altLang="zh-CN" sz="4000">
                <a:solidFill>
                  <a:schemeClr val="bg1"/>
                </a:solidFill>
                <a:latin typeface="等线" charset="-122"/>
                <a:ea typeface="等线" charset="-122"/>
              </a:rPr>
              <a:t>Introduction</a:t>
            </a:r>
            <a:endParaRPr lang="zh-CN" altLang="en-US" sz="2800">
              <a:solidFill>
                <a:schemeClr val="bg1"/>
              </a:solidFill>
              <a:latin typeface="等线" charset="-122"/>
              <a:ea typeface="等线" charset="-122"/>
            </a:endParaRPr>
          </a:p>
          <a:p>
            <a:endParaRPr lang="zh-CN" altLang="en-US" sz="4000">
              <a:solidFill>
                <a:schemeClr val="bg1"/>
              </a:solidFill>
              <a:latin typeface="造字工房悦黑体验版细体"/>
              <a:ea typeface="造字工房悦黑体验版细体"/>
              <a:cs typeface="造字工房悦黑体验版细体"/>
            </a:endParaRPr>
          </a:p>
        </p:txBody>
      </p:sp>
      <p:sp>
        <p:nvSpPr>
          <p:cNvPr id="8" name="文本框 7"/>
          <p:cNvSpPr txBox="1">
            <a:spLocks noChangeArrowheads="1"/>
          </p:cNvSpPr>
          <p:nvPr/>
        </p:nvSpPr>
        <p:spPr bwMode="auto">
          <a:xfrm>
            <a:off x="1066800" y="3726180"/>
            <a:ext cx="3368675" cy="3230245"/>
          </a:xfrm>
          <a:prstGeom prst="rect">
            <a:avLst/>
          </a:prstGeom>
          <a:noFill/>
          <a:ln w="9525">
            <a:noFill/>
            <a:miter lim="800000"/>
          </a:ln>
        </p:spPr>
        <p:txBody>
          <a:bodyPr wrap="square">
            <a:spAutoFit/>
          </a:bodyPr>
          <a:lstStyle/>
          <a:p>
            <a:pPr algn="l"/>
            <a:r>
              <a:rPr lang="zh-CN" altLang="en-US" sz="1800">
                <a:latin typeface="微软雅黑" pitchFamily="34" charset="-122"/>
                <a:ea typeface="微软雅黑" pitchFamily="34" charset="-122"/>
                <a:cs typeface="微软雅黑" pitchFamily="34" charset="-122"/>
              </a:rPr>
              <a:t>游戏名：</a:t>
            </a:r>
            <a:r>
              <a:rPr lang="en-US" altLang="zh-CN" sz="1800">
                <a:latin typeface="微软雅黑" pitchFamily="34" charset="-122"/>
                <a:ea typeface="微软雅黑" pitchFamily="34" charset="-122"/>
                <a:cs typeface="微软雅黑" pitchFamily="34" charset="-122"/>
              </a:rPr>
              <a:t>Lost Viking Ⅱ</a:t>
            </a:r>
            <a:r>
              <a:rPr lang="zh-CN" altLang="en-US" sz="1800">
                <a:latin typeface="微软雅黑" pitchFamily="34" charset="-122"/>
                <a:ea typeface="微软雅黑" pitchFamily="34" charset="-122"/>
                <a:cs typeface="微软雅黑" pitchFamily="34" charset="-122"/>
              </a:rPr>
              <a:t>（失落的维京</a:t>
            </a:r>
            <a:r>
              <a:rPr lang="en-US" altLang="zh-CN" sz="1800">
                <a:latin typeface="微软雅黑" pitchFamily="34" charset="-122"/>
                <a:ea typeface="微软雅黑" pitchFamily="34" charset="-122"/>
                <a:cs typeface="微软雅黑" pitchFamily="34" charset="-122"/>
              </a:rPr>
              <a:t>Ⅱ</a:t>
            </a:r>
            <a:r>
              <a:rPr lang="zh-CN" altLang="en-US" sz="1800">
                <a:latin typeface="微软雅黑" pitchFamily="34" charset="-122"/>
                <a:ea typeface="微软雅黑" pitchFamily="34" charset="-122"/>
                <a:cs typeface="微软雅黑" pitchFamily="34" charset="-122"/>
              </a:rPr>
              <a:t>）</a:t>
            </a:r>
            <a:endParaRPr lang="zh-CN" altLang="en-US" sz="1800">
              <a:latin typeface="微软雅黑" pitchFamily="34" charset="-122"/>
              <a:ea typeface="微软雅黑" pitchFamily="34" charset="-122"/>
              <a:cs typeface="微软雅黑" pitchFamily="34" charset="-122"/>
            </a:endParaRPr>
          </a:p>
          <a:p>
            <a:pPr algn="l"/>
            <a:r>
              <a:rPr lang="zh-CN" altLang="en-US" sz="1800">
                <a:latin typeface="微软雅黑" pitchFamily="34" charset="-122"/>
                <a:ea typeface="微软雅黑" pitchFamily="34" charset="-122"/>
                <a:cs typeface="微软雅黑" pitchFamily="34" charset="-122"/>
              </a:rPr>
              <a:t>游戏类型：横板飞行射击类游戏</a:t>
            </a:r>
            <a:endParaRPr lang="zh-CN" altLang="en-US" sz="1800">
              <a:latin typeface="微软雅黑" pitchFamily="34" charset="-122"/>
              <a:ea typeface="微软雅黑" pitchFamily="34" charset="-122"/>
              <a:cs typeface="微软雅黑" pitchFamily="34" charset="-122"/>
            </a:endParaRPr>
          </a:p>
          <a:p>
            <a:pPr algn="l"/>
            <a:r>
              <a:rPr lang="zh-CN" altLang="en-US" sz="1800">
                <a:latin typeface="微软雅黑" pitchFamily="34" charset="-122"/>
                <a:ea typeface="微软雅黑" pitchFamily="34" charset="-122"/>
                <a:cs typeface="微软雅黑" pitchFamily="34" charset="-122"/>
              </a:rPr>
              <a:t>游戏平台：</a:t>
            </a:r>
            <a:r>
              <a:rPr lang="en-US" altLang="zh-CN" sz="1800">
                <a:latin typeface="微软雅黑" pitchFamily="34" charset="-122"/>
                <a:ea typeface="微软雅黑" pitchFamily="34" charset="-122"/>
                <a:cs typeface="微软雅黑" pitchFamily="34" charset="-122"/>
              </a:rPr>
              <a:t>PCP</a:t>
            </a:r>
            <a:endParaRPr lang="en-US" altLang="zh-CN" sz="1800">
              <a:latin typeface="微软雅黑" pitchFamily="34" charset="-122"/>
              <a:ea typeface="微软雅黑" pitchFamily="34" charset="-122"/>
              <a:cs typeface="微软雅黑" pitchFamily="34" charset="-122"/>
            </a:endParaRPr>
          </a:p>
          <a:p>
            <a:pPr algn="l"/>
            <a:r>
              <a:rPr lang="zh-CN" altLang="en-US" sz="1800">
                <a:latin typeface="微软雅黑" pitchFamily="34" charset="-122"/>
                <a:ea typeface="微软雅黑" pitchFamily="34" charset="-122"/>
                <a:cs typeface="微软雅黑" pitchFamily="34" charset="-122"/>
              </a:rPr>
              <a:t>内容主题：战争</a:t>
            </a:r>
            <a:endParaRPr lang="zh-CN" altLang="en-US" sz="1800">
              <a:latin typeface="微软雅黑" pitchFamily="34" charset="-122"/>
              <a:ea typeface="微软雅黑" pitchFamily="34" charset="-122"/>
              <a:cs typeface="微软雅黑" pitchFamily="34" charset="-122"/>
            </a:endParaRPr>
          </a:p>
          <a:p>
            <a:pPr algn="l"/>
            <a:r>
              <a:rPr lang="zh-CN" altLang="en-US" sz="1800">
                <a:latin typeface="微软雅黑" pitchFamily="34" charset="-122"/>
                <a:ea typeface="微软雅黑" pitchFamily="34" charset="-122"/>
                <a:cs typeface="微软雅黑" pitchFamily="34" charset="-122"/>
              </a:rPr>
              <a:t>玩家人数：单人</a:t>
            </a:r>
            <a:endParaRPr lang="zh-CN" altLang="en-US" sz="1800">
              <a:latin typeface="微软雅黑" pitchFamily="34" charset="-122"/>
              <a:ea typeface="微软雅黑" pitchFamily="34" charset="-122"/>
              <a:cs typeface="微软雅黑" pitchFamily="34" charset="-122"/>
            </a:endParaRPr>
          </a:p>
          <a:p>
            <a:pPr algn="l"/>
            <a:r>
              <a:rPr lang="zh-CN" altLang="en-US" sz="1800">
                <a:latin typeface="微软雅黑" pitchFamily="34" charset="-122"/>
                <a:ea typeface="微软雅黑" pitchFamily="34" charset="-122"/>
                <a:cs typeface="微软雅黑" pitchFamily="34" charset="-122"/>
              </a:rPr>
              <a:t>游戏画面：</a:t>
            </a:r>
            <a:r>
              <a:rPr lang="en-US" altLang="zh-CN" sz="1800">
                <a:latin typeface="微软雅黑" pitchFamily="34" charset="-122"/>
                <a:ea typeface="微软雅黑" pitchFamily="34" charset="-122"/>
                <a:cs typeface="微软雅黑" pitchFamily="34" charset="-122"/>
              </a:rPr>
              <a:t>2D</a:t>
            </a:r>
            <a:r>
              <a:rPr lang="zh-CN" altLang="en-US" sz="1800">
                <a:latin typeface="微软雅黑" pitchFamily="34" charset="-122"/>
                <a:ea typeface="微软雅黑" pitchFamily="34" charset="-122"/>
                <a:cs typeface="微软雅黑" pitchFamily="34" charset="-122"/>
              </a:rPr>
              <a:t>，</a:t>
            </a:r>
            <a:r>
              <a:rPr lang="en-US" altLang="zh-CN" sz="1800">
                <a:latin typeface="微软雅黑" pitchFamily="34" charset="-122"/>
                <a:ea typeface="微软雅黑" pitchFamily="34" charset="-122"/>
                <a:cs typeface="微软雅黑" pitchFamily="34" charset="-122"/>
              </a:rPr>
              <a:t>3D</a:t>
            </a:r>
            <a:endParaRPr lang="en-US" altLang="zh-CN" sz="1800">
              <a:latin typeface="微软雅黑" pitchFamily="34" charset="-122"/>
              <a:ea typeface="微软雅黑" pitchFamily="34" charset="-122"/>
              <a:cs typeface="微软雅黑" pitchFamily="34" charset="-122"/>
            </a:endParaRPr>
          </a:p>
          <a:p>
            <a:pPr algn="l"/>
            <a:r>
              <a:rPr lang="zh-CN" altLang="en-US" sz="1800">
                <a:latin typeface="造字工房悦黑体验版细体"/>
                <a:ea typeface="造字工房悦黑体验版细体"/>
                <a:cs typeface="造字工房悦黑体验版细体"/>
              </a:rPr>
              <a:t>游戏语言：英文</a:t>
            </a:r>
            <a:endParaRPr lang="zh-CN" altLang="en-US" sz="1800">
              <a:latin typeface="造字工房悦黑体验版细体"/>
              <a:ea typeface="造字工房悦黑体验版细体"/>
              <a:cs typeface="造字工房悦黑体验版细体"/>
            </a:endParaRPr>
          </a:p>
          <a:p>
            <a:pPr algn="l"/>
            <a:endParaRPr lang="en-US" altLang="zh-CN" sz="1400">
              <a:latin typeface="造字工房悦黑体验版细体"/>
              <a:ea typeface="造字工房悦黑体验版细体"/>
              <a:cs typeface="造字工房悦黑体验版细体"/>
            </a:endParaRPr>
          </a:p>
          <a:p>
            <a:pPr algn="l"/>
            <a:r>
              <a:rPr lang="en-US" altLang="zh-CN" sz="1400">
                <a:latin typeface="造字工房悦黑体验版细体"/>
                <a:ea typeface="造字工房悦黑体验版细体"/>
                <a:cs typeface="造字工房悦黑体验版细体"/>
              </a:rPr>
              <a:t> </a:t>
            </a:r>
            <a:endParaRPr lang="en-US" altLang="zh-CN" sz="1400">
              <a:latin typeface="造字工房悦黑体验版细体"/>
              <a:ea typeface="造字工房悦黑体验版细体"/>
              <a:cs typeface="造字工房悦黑体验版细体"/>
            </a:endParaRPr>
          </a:p>
          <a:p>
            <a:pPr algn="r"/>
            <a:endParaRPr lang="en-US" altLang="zh-CN" sz="1400">
              <a:latin typeface="造字工房悦黑体验版细体"/>
              <a:ea typeface="造字工房悦黑体验版细体"/>
              <a:cs typeface="造字工房悦黑体验版细体"/>
            </a:endParaRPr>
          </a:p>
        </p:txBody>
      </p:sp>
      <p:sp>
        <p:nvSpPr>
          <p:cNvPr id="9" name="矩形 8"/>
          <p:cNvSpPr/>
          <p:nvPr/>
        </p:nvSpPr>
        <p:spPr>
          <a:xfrm rot="5400000">
            <a:off x="10160454" y="-804523"/>
            <a:ext cx="557215" cy="2199596"/>
          </a:xfrm>
          <a:prstGeom prst="rect">
            <a:avLst/>
          </a:prstGeom>
          <a:noFill/>
          <a:ln>
            <a:solidFill>
              <a:srgbClr val="434343"/>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9"/>
          <p:cNvSpPr>
            <a:spLocks noChangeArrowheads="1"/>
          </p:cNvSpPr>
          <p:nvPr/>
        </p:nvSpPr>
        <p:spPr bwMode="auto">
          <a:xfrm>
            <a:off x="9500176" y="92761"/>
            <a:ext cx="1863090" cy="429895"/>
          </a:xfrm>
          <a:prstGeom prst="rect">
            <a:avLst/>
          </a:prstGeom>
          <a:noFill/>
          <a:ln w="9525">
            <a:noFill/>
            <a:miter lim="800000"/>
          </a:ln>
        </p:spPr>
        <p:txBody>
          <a:bodyPr wrap="none">
            <a:spAutoFit/>
          </a:bodyPr>
          <a:lstStyle/>
          <a:p>
            <a:pPr algn="r"/>
            <a:r>
              <a:rPr lang="zh-CN" altLang="en-US" sz="2200" b="1" dirty="0">
                <a:solidFill>
                  <a:srgbClr val="434343"/>
                </a:solidFill>
                <a:latin typeface="微软雅黑 Light" pitchFamily="34" charset="-122"/>
                <a:ea typeface="微软雅黑 Light" pitchFamily="34" charset="-122"/>
                <a:cs typeface="造字工房悦黑体验版细体"/>
              </a:rPr>
              <a:t>游戏总体</a:t>
            </a:r>
            <a:r>
              <a:rPr lang="zh-CN" altLang="en-US" sz="2200" b="1" dirty="0">
                <a:solidFill>
                  <a:srgbClr val="434343"/>
                </a:solidFill>
                <a:latin typeface="微软雅黑 Light" pitchFamily="34" charset="-122"/>
                <a:ea typeface="微软雅黑 Light" pitchFamily="34" charset="-122"/>
                <a:cs typeface="造字工房悦黑体验版细体"/>
              </a:rPr>
              <a:t>简介</a:t>
            </a:r>
            <a:endParaRPr lang="zh-CN" altLang="en-US" sz="2200" b="1" dirty="0">
              <a:solidFill>
                <a:srgbClr val="434343"/>
              </a:solidFill>
              <a:latin typeface="微软雅黑 Light" pitchFamily="34" charset="-122"/>
              <a:ea typeface="微软雅黑 Light" pitchFamily="34" charset="-122"/>
              <a:cs typeface="造字工房悦黑体验版细体"/>
            </a:endParaRPr>
          </a:p>
        </p:txBody>
      </p:sp>
    </p:spTree>
  </p:cSld>
  <p:clrMapOvr>
    <a:masterClrMapping/>
  </p:clrMapOvr>
  <p:transition spd="med" advClick="0" advTm="643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3" presetClass="entr" presetSubtype="16" fill="hold" grpId="0" nodeType="afterEffect">
                                  <p:stCondLst>
                                    <p:cond delay="0"/>
                                  </p:stCondLst>
                                  <p:iterate type="lt">
                                    <p:tmPct val="10000"/>
                                  </p:iterate>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childTnLst>
                                </p:cTn>
                              </p:par>
                            </p:childTnLst>
                          </p:cTn>
                        </p:par>
                        <p:par>
                          <p:cTn id="23" fill="hold">
                            <p:stCondLst>
                              <p:cond delay="2850"/>
                            </p:stCondLst>
                            <p:childTnLst>
                              <p:par>
                                <p:cTn id="24" presetID="42"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267200" y="2081211"/>
            <a:ext cx="7315200" cy="4029345"/>
          </a:xfrm>
          <a:prstGeom prst="rect">
            <a:avLst/>
          </a:prstGeom>
          <a:blipFill rotWithShape="1">
            <a:blip r:embed="rId1">
              <a:extLst>
                <a:ext uri="{BEBA8EAE-BF5A-486C-A8C5-ECC9F3942E4B}">
                  <a14:imgProps xmlns:a14="http://schemas.microsoft.com/office/drawing/2010/main">
                    <a14:imgLayer r:embed="rId2">
                      <a14:imgEffect>
                        <a14:saturation sat="0"/>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274955" y="1303655"/>
            <a:ext cx="5870575" cy="3495675"/>
          </a:xfrm>
          <a:prstGeom prst="rect">
            <a:avLst/>
          </a:prstGeom>
          <a:noFill/>
          <a:ln w="25400">
            <a:solidFill>
              <a:srgbClr val="4343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黑体" charset="-122"/>
              <a:ea typeface="华文黑体" charset="-122"/>
            </a:endParaRPr>
          </a:p>
        </p:txBody>
      </p:sp>
      <p:sp>
        <p:nvSpPr>
          <p:cNvPr id="11" name="文本框 5"/>
          <p:cNvSpPr txBox="1"/>
          <p:nvPr/>
        </p:nvSpPr>
        <p:spPr>
          <a:xfrm>
            <a:off x="309032" y="1433446"/>
            <a:ext cx="4305299" cy="583565"/>
          </a:xfrm>
          <a:prstGeom prst="rect">
            <a:avLst/>
          </a:prstGeom>
          <a:noFill/>
        </p:spPr>
        <p:txBody>
          <a:bodyPr wrap="square" rtlCol="0">
            <a:spAutoFit/>
          </a:bodyPr>
          <a:lstStyle/>
          <a:p>
            <a:r>
              <a:rPr lang="zh-CN" altLang="en-US" sz="3200" dirty="0">
                <a:solidFill>
                  <a:srgbClr val="434343"/>
                </a:solidFill>
                <a:latin typeface="微软雅黑" pitchFamily="34" charset="-122"/>
                <a:ea typeface="微软雅黑" pitchFamily="34" charset="-122"/>
              </a:rPr>
              <a:t>游戏操作简介</a:t>
            </a:r>
            <a:endParaRPr lang="zh-CN" altLang="en-US" sz="3200" dirty="0">
              <a:solidFill>
                <a:srgbClr val="434343"/>
              </a:solidFill>
              <a:latin typeface="微软雅黑" pitchFamily="34" charset="-122"/>
              <a:ea typeface="微软雅黑" pitchFamily="34" charset="-122"/>
            </a:endParaRPr>
          </a:p>
        </p:txBody>
      </p:sp>
      <p:sp>
        <p:nvSpPr>
          <p:cNvPr id="12" name="文本框 6"/>
          <p:cNvSpPr txBox="1"/>
          <p:nvPr/>
        </p:nvSpPr>
        <p:spPr>
          <a:xfrm>
            <a:off x="342898" y="2477017"/>
            <a:ext cx="3632199" cy="2155825"/>
          </a:xfrm>
          <a:prstGeom prst="rect">
            <a:avLst/>
          </a:prstGeom>
          <a:noFill/>
        </p:spPr>
        <p:txBody>
          <a:bodyPr wrap="square" rtlCol="0">
            <a:spAutoFit/>
          </a:bodyPr>
          <a:lstStyle/>
          <a:p>
            <a:pPr>
              <a:lnSpc>
                <a:spcPct val="120000"/>
              </a:lnSpc>
            </a:pPr>
            <a:r>
              <a:rPr lang="en-US" altLang="zh-CN" sz="1600" dirty="0" err="1">
                <a:solidFill>
                  <a:srgbClr val="434343"/>
                </a:solidFill>
                <a:latin typeface="微软雅黑" pitchFamily="34" charset="-122"/>
                <a:ea typeface="微软雅黑" pitchFamily="34" charset="-122"/>
                <a:sym typeface="+mn-ea"/>
              </a:rPr>
              <a:t>1.</a:t>
            </a:r>
            <a:r>
              <a:rPr lang="en-US" altLang="zh-CN" sz="1600" dirty="0">
                <a:solidFill>
                  <a:srgbClr val="434343"/>
                </a:solidFill>
                <a:latin typeface="微软雅黑" pitchFamily="34" charset="-122"/>
                <a:ea typeface="微软雅黑" pitchFamily="34" charset="-122"/>
                <a:sym typeface="+mn-ea"/>
              </a:rPr>
              <a:t> </a:t>
            </a:r>
            <a:r>
              <a:rPr lang="zh-CN" altLang="en-US" sz="1600" dirty="0">
                <a:solidFill>
                  <a:srgbClr val="434343"/>
                </a:solidFill>
                <a:latin typeface="微软雅黑" pitchFamily="34" charset="-122"/>
                <a:ea typeface="微软雅黑" pitchFamily="34" charset="-122"/>
                <a:sym typeface="+mn-ea"/>
              </a:rPr>
              <a:t>鼠标左键或者空格操作飞机发射子弹</a:t>
            </a:r>
            <a:endParaRPr lang="zh-CN" altLang="en-US" sz="1600" dirty="0">
              <a:solidFill>
                <a:srgbClr val="434343"/>
              </a:solidFill>
              <a:latin typeface="微软雅黑" pitchFamily="34" charset="-122"/>
              <a:ea typeface="微软雅黑" pitchFamily="34" charset="-122"/>
              <a:sym typeface="+mn-ea"/>
            </a:endParaRPr>
          </a:p>
          <a:p>
            <a:pPr>
              <a:lnSpc>
                <a:spcPct val="120000"/>
              </a:lnSpc>
            </a:pPr>
            <a:r>
              <a:rPr lang="en-US" altLang="zh-CN" sz="1600" dirty="0">
                <a:solidFill>
                  <a:srgbClr val="434343"/>
                </a:solidFill>
                <a:latin typeface="微软雅黑" pitchFamily="34" charset="-122"/>
                <a:ea typeface="微软雅黑" pitchFamily="34" charset="-122"/>
                <a:sym typeface="+mn-ea"/>
              </a:rPr>
              <a:t>2.WS</a:t>
            </a:r>
            <a:r>
              <a:rPr lang="zh-CN" altLang="en-US" sz="1600" dirty="0">
                <a:solidFill>
                  <a:srgbClr val="434343"/>
                </a:solidFill>
                <a:latin typeface="微软雅黑" pitchFamily="34" charset="-122"/>
                <a:ea typeface="微软雅黑" pitchFamily="34" charset="-122"/>
                <a:sym typeface="+mn-ea"/>
              </a:rPr>
              <a:t>分别控制飞机的前进和后退，</a:t>
            </a:r>
            <a:r>
              <a:rPr lang="en-US" altLang="zh-CN" sz="1600" dirty="0">
                <a:solidFill>
                  <a:srgbClr val="434343"/>
                </a:solidFill>
                <a:latin typeface="微软雅黑" pitchFamily="34" charset="-122"/>
                <a:ea typeface="微软雅黑" pitchFamily="34" charset="-122"/>
                <a:sym typeface="+mn-ea"/>
              </a:rPr>
              <a:t>AD</a:t>
            </a:r>
            <a:r>
              <a:rPr lang="zh-CN" altLang="en-US" sz="1600" dirty="0">
                <a:solidFill>
                  <a:srgbClr val="434343"/>
                </a:solidFill>
                <a:latin typeface="微软雅黑" pitchFamily="34" charset="-122"/>
                <a:ea typeface="微软雅黑" pitchFamily="34" charset="-122"/>
                <a:sym typeface="+mn-ea"/>
              </a:rPr>
              <a:t>分别控制飞机的旋转</a:t>
            </a:r>
            <a:endParaRPr lang="zh-CN" altLang="en-US" sz="1600" dirty="0">
              <a:solidFill>
                <a:srgbClr val="434343"/>
              </a:solidFill>
              <a:latin typeface="微软雅黑" pitchFamily="34" charset="-122"/>
              <a:ea typeface="微软雅黑" pitchFamily="34" charset="-122"/>
              <a:sym typeface="+mn-ea"/>
            </a:endParaRPr>
          </a:p>
          <a:p>
            <a:pPr>
              <a:lnSpc>
                <a:spcPct val="120000"/>
              </a:lnSpc>
            </a:pPr>
            <a:r>
              <a:rPr lang="en-US" altLang="zh-CN" sz="1600" dirty="0">
                <a:solidFill>
                  <a:srgbClr val="434343"/>
                </a:solidFill>
                <a:latin typeface="微软雅黑" pitchFamily="34" charset="-122"/>
                <a:ea typeface="微软雅黑" pitchFamily="34" charset="-122"/>
                <a:sym typeface="+mn-ea"/>
              </a:rPr>
              <a:t>3.</a:t>
            </a:r>
            <a:r>
              <a:rPr lang="zh-CN" altLang="en-US" sz="1600" dirty="0">
                <a:solidFill>
                  <a:srgbClr val="434343"/>
                </a:solidFill>
                <a:latin typeface="微软雅黑" pitchFamily="34" charset="-122"/>
                <a:ea typeface="微软雅黑" pitchFamily="34" charset="-122"/>
                <a:sym typeface="+mn-ea"/>
              </a:rPr>
              <a:t>用你的走位，躲避敌机以及敌机的子弹，坚持到最后一刻，消灭更多的敌人，</a:t>
            </a:r>
            <a:r>
              <a:rPr lang="zh-CN" altLang="en-US" sz="1600" dirty="0">
                <a:solidFill>
                  <a:srgbClr val="434343"/>
                </a:solidFill>
                <a:latin typeface="微软雅黑" pitchFamily="34" charset="-122"/>
                <a:ea typeface="微软雅黑" pitchFamily="34" charset="-122"/>
                <a:sym typeface="+mn-ea"/>
              </a:rPr>
              <a:t>你就是赢家！</a:t>
            </a:r>
            <a:endParaRPr lang="zh-CN" altLang="en-US" sz="1600" dirty="0">
              <a:solidFill>
                <a:srgbClr val="434343"/>
              </a:solidFill>
              <a:latin typeface="微软雅黑" pitchFamily="34" charset="-122"/>
              <a:ea typeface="微软雅黑" pitchFamily="34" charset="-122"/>
              <a:sym typeface="+mn-ea"/>
            </a:endParaRPr>
          </a:p>
        </p:txBody>
      </p:sp>
      <p:cxnSp>
        <p:nvCxnSpPr>
          <p:cNvPr id="13" name="直接连接符 12"/>
          <p:cNvCxnSpPr/>
          <p:nvPr/>
        </p:nvCxnSpPr>
        <p:spPr>
          <a:xfrm>
            <a:off x="409831" y="2224360"/>
            <a:ext cx="669669" cy="0"/>
          </a:xfrm>
          <a:prstGeom prst="line">
            <a:avLst/>
          </a:prstGeom>
          <a:ln w="19050">
            <a:solidFill>
              <a:srgbClr val="434343"/>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50" advClick="0" advTm="0">
        <p:randomBar dir="vert"/>
      </p:transition>
    </mc:Choice>
    <mc:Fallback>
      <p:transition spd="slow" advClick="0" advTm="0">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4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par>
                          <p:cTn id="20" fill="hold">
                            <p:stCondLst>
                              <p:cond delay="1400"/>
                            </p:stCondLst>
                            <p:childTnLst>
                              <p:par>
                                <p:cTn id="21" presetID="9"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dissolv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a:spLocks noChangeArrowheads="1"/>
          </p:cNvSpPr>
          <p:nvPr/>
        </p:nvSpPr>
        <p:spPr bwMode="auto">
          <a:xfrm>
            <a:off x="347663" y="4282758"/>
            <a:ext cx="3298825" cy="953135"/>
          </a:xfrm>
          <a:prstGeom prst="rect">
            <a:avLst/>
          </a:prstGeom>
          <a:noFill/>
          <a:ln w="9525">
            <a:noFill/>
            <a:miter lim="800000"/>
          </a:ln>
        </p:spPr>
        <p:txBody>
          <a:bodyPr>
            <a:spAutoFit/>
          </a:bodyPr>
          <a:lstStyle/>
          <a:p>
            <a:pPr algn="ctr"/>
            <a:r>
              <a:rPr lang="zh-CN" altLang="en-US" sz="1400" dirty="0">
                <a:latin typeface="造字工房悦黑体验版细体"/>
                <a:ea typeface="造字工房悦黑体验版细体"/>
                <a:cs typeface="造字工房悦黑体验版细体"/>
              </a:rPr>
              <a:t>即游戏启动的主菜单</a:t>
            </a:r>
            <a:endParaRPr lang="zh-CN" altLang="en-US" sz="1400" dirty="0">
              <a:latin typeface="造字工房悦黑体验版细体"/>
              <a:ea typeface="造字工房悦黑体验版细体"/>
              <a:cs typeface="造字工房悦黑体验版细体"/>
            </a:endParaRPr>
          </a:p>
          <a:p>
            <a:pPr algn="ctr"/>
            <a:r>
              <a:rPr lang="zh-CN" altLang="en-US" sz="1400" dirty="0">
                <a:latin typeface="造字工房悦黑体验版细体"/>
                <a:ea typeface="造字工房悦黑体验版细体"/>
                <a:cs typeface="造字工房悦黑体验版细体"/>
              </a:rPr>
              <a:t>点击</a:t>
            </a:r>
            <a:r>
              <a:rPr lang="en-US" altLang="zh-CN" sz="1400" dirty="0">
                <a:latin typeface="造字工房悦黑体验版细体"/>
                <a:ea typeface="造字工房悦黑体验版细体"/>
                <a:cs typeface="造字工房悦黑体验版细体"/>
              </a:rPr>
              <a:t>start</a:t>
            </a:r>
            <a:r>
              <a:rPr lang="zh-CN" altLang="en-US" sz="1400" dirty="0">
                <a:latin typeface="造字工房悦黑体验版细体"/>
                <a:ea typeface="造字工房悦黑体验版细体"/>
                <a:cs typeface="造字工房悦黑体验版细体"/>
              </a:rPr>
              <a:t>即可开始游戏</a:t>
            </a:r>
            <a:endParaRPr lang="zh-CN" altLang="en-US" sz="1400" dirty="0">
              <a:latin typeface="造字工房悦黑体验版细体"/>
              <a:ea typeface="造字工房悦黑体验版细体"/>
              <a:cs typeface="造字工房悦黑体验版细体"/>
            </a:endParaRPr>
          </a:p>
          <a:p>
            <a:pPr algn="ctr"/>
            <a:r>
              <a:rPr lang="zh-CN" altLang="en-US" sz="1400" dirty="0">
                <a:latin typeface="造字工房悦黑体验版细体"/>
                <a:ea typeface="造字工房悦黑体验版细体"/>
                <a:cs typeface="造字工房悦黑体验版细体"/>
              </a:rPr>
              <a:t>点击</a:t>
            </a:r>
            <a:r>
              <a:rPr lang="en-US" altLang="zh-CN" sz="1400" dirty="0">
                <a:latin typeface="造字工房悦黑体验版细体"/>
                <a:ea typeface="造字工房悦黑体验版细体"/>
                <a:cs typeface="造字工房悦黑体验版细体"/>
              </a:rPr>
              <a:t>quit</a:t>
            </a:r>
            <a:r>
              <a:rPr lang="zh-CN" altLang="en-US" sz="1400" dirty="0">
                <a:latin typeface="造字工房悦黑体验版细体"/>
                <a:ea typeface="造字工房悦黑体验版细体"/>
                <a:cs typeface="造字工房悦黑体验版细体"/>
              </a:rPr>
              <a:t>即退出游戏界面</a:t>
            </a:r>
            <a:endParaRPr lang="zh-CN" altLang="en-US" sz="1400" dirty="0">
              <a:latin typeface="造字工房悦黑体验版细体"/>
              <a:ea typeface="造字工房悦黑体验版细体"/>
              <a:cs typeface="造字工房悦黑体验版细体"/>
            </a:endParaRPr>
          </a:p>
          <a:p>
            <a:pPr algn="ctr"/>
            <a:r>
              <a:rPr lang="zh-CN" altLang="en-US" sz="1400" dirty="0">
                <a:latin typeface="造字工房悦黑体验版细体"/>
                <a:ea typeface="造字工房悦黑体验版细体"/>
                <a:cs typeface="造字工房悦黑体验版细体"/>
              </a:rPr>
              <a:t>点击</a:t>
            </a:r>
            <a:r>
              <a:rPr lang="en-US" altLang="zh-CN" sz="1400" dirty="0">
                <a:latin typeface="造字工房悦黑体验版细体"/>
                <a:ea typeface="造字工房悦黑体验版细体"/>
                <a:cs typeface="造字工房悦黑体验版细体"/>
              </a:rPr>
              <a:t>about</a:t>
            </a:r>
            <a:r>
              <a:rPr lang="zh-CN" altLang="en-US" sz="1400" dirty="0">
                <a:latin typeface="造字工房悦黑体验版细体"/>
                <a:ea typeface="造字工房悦黑体验版细体"/>
                <a:cs typeface="造字工房悦黑体验版细体"/>
              </a:rPr>
              <a:t>显示制作团队信息</a:t>
            </a:r>
            <a:endParaRPr lang="zh-CN" altLang="en-US" sz="1400" dirty="0">
              <a:latin typeface="造字工房悦黑体验版细体"/>
              <a:ea typeface="造字工房悦黑体验版细体"/>
              <a:cs typeface="造字工房悦黑体验版细体"/>
            </a:endParaRPr>
          </a:p>
        </p:txBody>
      </p:sp>
      <p:sp>
        <p:nvSpPr>
          <p:cNvPr id="10" name="矩形 9"/>
          <p:cNvSpPr/>
          <p:nvPr/>
        </p:nvSpPr>
        <p:spPr>
          <a:xfrm>
            <a:off x="1780858" y="5807710"/>
            <a:ext cx="431800" cy="427038"/>
          </a:xfrm>
          <a:prstGeom prst="rect">
            <a:avLst/>
          </a:prstGeom>
          <a:solidFill>
            <a:schemeClr val="dk1"/>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r>
              <a:rPr lang="en-US" altLang="zh-CN" dirty="0"/>
              <a:t>01</a:t>
            </a:r>
            <a:endParaRPr lang="zh-CN" altLang="en-US" dirty="0"/>
          </a:p>
        </p:txBody>
      </p:sp>
      <p:sp>
        <p:nvSpPr>
          <p:cNvPr id="14" name="文本框 13"/>
          <p:cNvSpPr txBox="1">
            <a:spLocks noChangeArrowheads="1"/>
          </p:cNvSpPr>
          <p:nvPr/>
        </p:nvSpPr>
        <p:spPr bwMode="auto">
          <a:xfrm>
            <a:off x="3148013" y="4282758"/>
            <a:ext cx="3298825" cy="521970"/>
          </a:xfrm>
          <a:prstGeom prst="rect">
            <a:avLst/>
          </a:prstGeom>
          <a:noFill/>
          <a:ln w="9525">
            <a:noFill/>
            <a:miter lim="800000"/>
          </a:ln>
        </p:spPr>
        <p:txBody>
          <a:bodyPr>
            <a:spAutoFit/>
          </a:bodyPr>
          <a:lstStyle/>
          <a:p>
            <a:pPr algn="ctr"/>
            <a:r>
              <a:rPr lang="zh-CN" altLang="en-US" sz="1400">
                <a:latin typeface="造字工房悦黑体验版细体"/>
                <a:ea typeface="造字工房悦黑体验版细体"/>
                <a:cs typeface="造字工房悦黑体验版细体"/>
              </a:rPr>
              <a:t>可选择重新开始游戏（</a:t>
            </a:r>
            <a:r>
              <a:rPr lang="en-US" altLang="zh-CN" sz="1400">
                <a:latin typeface="造字工房悦黑体验版细体"/>
                <a:ea typeface="造字工房悦黑体验版细体"/>
                <a:cs typeface="造字工房悦黑体验版细体"/>
              </a:rPr>
              <a:t>restart</a:t>
            </a:r>
            <a:r>
              <a:rPr lang="zh-CN" altLang="en-US" sz="1400">
                <a:latin typeface="造字工房悦黑体验版细体"/>
                <a:ea typeface="造字工房悦黑体验版细体"/>
                <a:cs typeface="造字工房悦黑体验版细体"/>
              </a:rPr>
              <a:t>）</a:t>
            </a:r>
            <a:endParaRPr lang="zh-CN" altLang="en-US" sz="1400">
              <a:latin typeface="造字工房悦黑体验版细体"/>
              <a:ea typeface="造字工房悦黑体验版细体"/>
              <a:cs typeface="造字工房悦黑体验版细体"/>
            </a:endParaRPr>
          </a:p>
          <a:p>
            <a:pPr algn="ctr"/>
            <a:r>
              <a:rPr lang="zh-CN" altLang="en-US" sz="1400">
                <a:latin typeface="造字工房悦黑体验版细体"/>
                <a:ea typeface="造字工房悦黑体验版细体"/>
                <a:cs typeface="造字工房悦黑体验版细体"/>
              </a:rPr>
              <a:t>也可选择返回主菜单（</a:t>
            </a:r>
            <a:r>
              <a:rPr lang="en-US" altLang="zh-CN" sz="1400">
                <a:latin typeface="造字工房悦黑体验版细体"/>
                <a:ea typeface="造字工房悦黑体验版细体"/>
                <a:cs typeface="造字工房悦黑体验版细体"/>
              </a:rPr>
              <a:t>back to menu</a:t>
            </a:r>
            <a:r>
              <a:rPr lang="zh-CN" altLang="en-US" sz="1400">
                <a:latin typeface="造字工房悦黑体验版细体"/>
                <a:ea typeface="造字工房悦黑体验版细体"/>
                <a:cs typeface="造字工房悦黑体验版细体"/>
              </a:rPr>
              <a:t>）</a:t>
            </a:r>
            <a:endParaRPr lang="zh-CN" altLang="en-US" sz="1400">
              <a:latin typeface="造字工房悦黑体验版细体"/>
              <a:ea typeface="造字工房悦黑体验版细体"/>
              <a:cs typeface="造字工房悦黑体验版细体"/>
            </a:endParaRPr>
          </a:p>
        </p:txBody>
      </p:sp>
      <p:sp>
        <p:nvSpPr>
          <p:cNvPr id="15" name="矩形 14"/>
          <p:cNvSpPr/>
          <p:nvPr/>
        </p:nvSpPr>
        <p:spPr>
          <a:xfrm>
            <a:off x="4580573" y="5807710"/>
            <a:ext cx="433387" cy="427038"/>
          </a:xfrm>
          <a:prstGeom prst="rect">
            <a:avLst/>
          </a:prstGeom>
          <a:solidFill>
            <a:schemeClr val="dk1"/>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r>
              <a:rPr lang="en-US" altLang="zh-CN" dirty="0"/>
              <a:t>02</a:t>
            </a:r>
            <a:endParaRPr lang="zh-CN" altLang="en-US" dirty="0"/>
          </a:p>
        </p:txBody>
      </p:sp>
      <p:sp>
        <p:nvSpPr>
          <p:cNvPr id="16" name="文本框 15"/>
          <p:cNvSpPr txBox="1">
            <a:spLocks noChangeArrowheads="1"/>
          </p:cNvSpPr>
          <p:nvPr/>
        </p:nvSpPr>
        <p:spPr bwMode="auto">
          <a:xfrm>
            <a:off x="5954713" y="4282758"/>
            <a:ext cx="3298825" cy="953135"/>
          </a:xfrm>
          <a:prstGeom prst="rect">
            <a:avLst/>
          </a:prstGeom>
          <a:noFill/>
          <a:ln w="9525">
            <a:noFill/>
            <a:miter lim="800000"/>
          </a:ln>
        </p:spPr>
        <p:txBody>
          <a:bodyPr>
            <a:spAutoFit/>
          </a:bodyPr>
          <a:lstStyle/>
          <a:p>
            <a:pPr algn="ctr"/>
            <a:r>
              <a:rPr lang="zh-CN" altLang="en-US" sz="1400">
                <a:latin typeface="造字工房悦黑体验版细体"/>
                <a:ea typeface="造字工房悦黑体验版细体"/>
                <a:cs typeface="造字工房悦黑体验版细体"/>
              </a:rPr>
              <a:t>包括时间（</a:t>
            </a:r>
            <a:r>
              <a:rPr lang="en-US" altLang="zh-CN" sz="1400">
                <a:latin typeface="造字工房悦黑体验版细体"/>
                <a:ea typeface="造字工房悦黑体验版细体"/>
                <a:cs typeface="造字工房悦黑体验版细体"/>
              </a:rPr>
              <a:t>Time</a:t>
            </a:r>
            <a:r>
              <a:rPr lang="zh-CN" altLang="en-US" sz="1400">
                <a:latin typeface="造字工房悦黑体验版细体"/>
                <a:ea typeface="造字工房悦黑体验版细体"/>
                <a:cs typeface="造字工房悦黑体验版细体"/>
              </a:rPr>
              <a:t>）</a:t>
            </a:r>
            <a:endParaRPr lang="zh-CN" altLang="en-US" sz="1400">
              <a:latin typeface="造字工房悦黑体验版细体"/>
              <a:ea typeface="造字工房悦黑体验版细体"/>
              <a:cs typeface="造字工房悦黑体验版细体"/>
            </a:endParaRPr>
          </a:p>
          <a:p>
            <a:pPr algn="ctr"/>
            <a:r>
              <a:rPr lang="zh-CN" altLang="en-US" sz="1400">
                <a:latin typeface="造字工房悦黑体验版细体"/>
                <a:ea typeface="造字工房悦黑体验版细体"/>
                <a:cs typeface="造字工房悦黑体验版细体"/>
              </a:rPr>
              <a:t>以及计分板块（</a:t>
            </a:r>
            <a:r>
              <a:rPr lang="en-US" altLang="zh-CN" sz="1400">
                <a:latin typeface="造字工房悦黑体验版细体"/>
                <a:ea typeface="造字工房悦黑体验版细体"/>
                <a:cs typeface="造字工房悦黑体验版细体"/>
              </a:rPr>
              <a:t>Score</a:t>
            </a:r>
            <a:r>
              <a:rPr lang="zh-CN" altLang="en-US" sz="1400">
                <a:latin typeface="造字工房悦黑体验版细体"/>
                <a:ea typeface="造字工房悦黑体验版细体"/>
                <a:cs typeface="造字工房悦黑体验版细体"/>
              </a:rPr>
              <a:t>：）</a:t>
            </a:r>
            <a:endParaRPr lang="zh-CN" altLang="en-US" sz="1400">
              <a:latin typeface="造字工房悦黑体验版细体"/>
              <a:ea typeface="造字工房悦黑体验版细体"/>
              <a:cs typeface="造字工房悦黑体验版细体"/>
            </a:endParaRPr>
          </a:p>
          <a:p>
            <a:pPr algn="ctr"/>
            <a:r>
              <a:rPr lang="zh-CN" altLang="en-US" sz="1400">
                <a:latin typeface="造字工房悦黑体验版细体"/>
                <a:ea typeface="造字工房悦黑体验版细体"/>
                <a:cs typeface="造字工房悦黑体验版细体"/>
              </a:rPr>
              <a:t>游戏进行时可进入暂停界面暂停游戏</a:t>
            </a:r>
            <a:endParaRPr lang="en-US" altLang="zh-CN" sz="1400">
              <a:latin typeface="造字工房悦黑体验版细体"/>
              <a:ea typeface="造字工房悦黑体验版细体"/>
              <a:cs typeface="造字工房悦黑体验版细体"/>
            </a:endParaRPr>
          </a:p>
          <a:p>
            <a:pPr algn="ctr"/>
            <a:r>
              <a:rPr lang="en-US" altLang="zh-CN" sz="1400">
                <a:latin typeface="造字工房悦黑体验版细体"/>
                <a:ea typeface="造字工房悦黑体验版细体"/>
                <a:cs typeface="造字工房悦黑体验版细体"/>
              </a:rPr>
              <a:t> </a:t>
            </a:r>
            <a:endParaRPr lang="en-US" altLang="zh-CN" sz="1400">
              <a:latin typeface="造字工房悦黑体验版细体"/>
              <a:ea typeface="造字工房悦黑体验版细体"/>
              <a:cs typeface="造字工房悦黑体验版细体"/>
            </a:endParaRPr>
          </a:p>
        </p:txBody>
      </p:sp>
      <p:sp>
        <p:nvSpPr>
          <p:cNvPr id="17" name="矩形 16"/>
          <p:cNvSpPr/>
          <p:nvPr/>
        </p:nvSpPr>
        <p:spPr>
          <a:xfrm>
            <a:off x="7267258" y="5807710"/>
            <a:ext cx="431800" cy="427038"/>
          </a:xfrm>
          <a:prstGeom prst="rect">
            <a:avLst/>
          </a:prstGeom>
          <a:solidFill>
            <a:schemeClr val="dk1"/>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r>
              <a:rPr lang="en-US" altLang="zh-CN" dirty="0"/>
              <a:t>03</a:t>
            </a:r>
            <a:endParaRPr lang="zh-CN" altLang="en-US" dirty="0"/>
          </a:p>
        </p:txBody>
      </p:sp>
      <p:sp>
        <p:nvSpPr>
          <p:cNvPr id="18" name="文本框 17"/>
          <p:cNvSpPr txBox="1">
            <a:spLocks noChangeArrowheads="1"/>
          </p:cNvSpPr>
          <p:nvPr/>
        </p:nvSpPr>
        <p:spPr bwMode="auto">
          <a:xfrm>
            <a:off x="8763635" y="4282758"/>
            <a:ext cx="3298825" cy="737235"/>
          </a:xfrm>
          <a:prstGeom prst="rect">
            <a:avLst/>
          </a:prstGeom>
          <a:noFill/>
          <a:ln w="9525">
            <a:noFill/>
            <a:miter lim="800000"/>
          </a:ln>
        </p:spPr>
        <p:txBody>
          <a:bodyPr>
            <a:spAutoFit/>
          </a:bodyPr>
          <a:lstStyle/>
          <a:p>
            <a:pPr algn="ctr"/>
            <a:r>
              <a:rPr lang="zh-CN" altLang="en-US" sz="1400">
                <a:latin typeface="造字工房悦黑体验版细体"/>
                <a:ea typeface="造字工房悦黑体验版细体"/>
                <a:cs typeface="造字工房悦黑体验版细体"/>
              </a:rPr>
              <a:t>暂停界面包括返回主菜单（</a:t>
            </a:r>
            <a:r>
              <a:rPr lang="en-US" altLang="zh-CN" sz="1400">
                <a:latin typeface="造字工房悦黑体验版细体"/>
                <a:ea typeface="造字工房悦黑体验版细体"/>
                <a:cs typeface="造字工房悦黑体验版细体"/>
              </a:rPr>
              <a:t>back to menu</a:t>
            </a:r>
            <a:r>
              <a:rPr lang="zh-CN" altLang="en-US" sz="1400">
                <a:latin typeface="造字工房悦黑体验版细体"/>
                <a:ea typeface="造字工房悦黑体验版细体"/>
                <a:cs typeface="造字工房悦黑体验版细体"/>
              </a:rPr>
              <a:t>）按钮，以及手动调节音乐和音效的按钮</a:t>
            </a:r>
            <a:endParaRPr lang="en-US" altLang="zh-CN" sz="1400">
              <a:latin typeface="造字工房悦黑体验版细体"/>
              <a:ea typeface="造字工房悦黑体验版细体"/>
              <a:cs typeface="造字工房悦黑体验版细体"/>
            </a:endParaRPr>
          </a:p>
        </p:txBody>
      </p:sp>
      <p:sp>
        <p:nvSpPr>
          <p:cNvPr id="19" name="矩形 18"/>
          <p:cNvSpPr/>
          <p:nvPr/>
        </p:nvSpPr>
        <p:spPr>
          <a:xfrm>
            <a:off x="10020935" y="5807710"/>
            <a:ext cx="433388" cy="427038"/>
          </a:xfrm>
          <a:prstGeom prst="rect">
            <a:avLst/>
          </a:prstGeom>
          <a:solidFill>
            <a:schemeClr val="dk1"/>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r>
              <a:rPr lang="en-US" altLang="zh-CN" dirty="0"/>
              <a:t>04</a:t>
            </a:r>
            <a:endParaRPr lang="zh-CN" altLang="en-US" dirty="0"/>
          </a:p>
        </p:txBody>
      </p:sp>
      <p:sp>
        <p:nvSpPr>
          <p:cNvPr id="20" name="文本框 19"/>
          <p:cNvSpPr txBox="1">
            <a:spLocks noChangeArrowheads="1"/>
          </p:cNvSpPr>
          <p:nvPr/>
        </p:nvSpPr>
        <p:spPr bwMode="auto">
          <a:xfrm>
            <a:off x="977583" y="3753168"/>
            <a:ext cx="2039937" cy="460375"/>
          </a:xfrm>
          <a:prstGeom prst="rect">
            <a:avLst/>
          </a:prstGeom>
          <a:noFill/>
          <a:ln w="9525">
            <a:noFill/>
            <a:miter lim="800000"/>
          </a:ln>
        </p:spPr>
        <p:txBody>
          <a:bodyPr wrap="square">
            <a:spAutoFit/>
          </a:bodyPr>
          <a:lstStyle/>
          <a:p>
            <a:pPr algn="ctr"/>
            <a:r>
              <a:rPr lang="zh-CN" altLang="en-US" sz="2400" b="1" dirty="0">
                <a:latin typeface="造字工房悦黑体验版细体"/>
                <a:ea typeface="造字工房悦黑体验版细体"/>
                <a:cs typeface="造字工房悦黑体验版细体"/>
              </a:rPr>
              <a:t>开始界面</a:t>
            </a:r>
            <a:endParaRPr lang="zh-CN" altLang="en-US" sz="2400" b="1" dirty="0">
              <a:latin typeface="造字工房悦黑体验版细体"/>
              <a:ea typeface="造字工房悦黑体验版细体"/>
              <a:cs typeface="造字工房悦黑体验版细体"/>
            </a:endParaRPr>
          </a:p>
        </p:txBody>
      </p:sp>
      <p:sp>
        <p:nvSpPr>
          <p:cNvPr id="21" name="文本框 20"/>
          <p:cNvSpPr txBox="1">
            <a:spLocks noChangeArrowheads="1"/>
          </p:cNvSpPr>
          <p:nvPr/>
        </p:nvSpPr>
        <p:spPr bwMode="auto">
          <a:xfrm>
            <a:off x="3540443" y="3753168"/>
            <a:ext cx="2514600" cy="460375"/>
          </a:xfrm>
          <a:prstGeom prst="rect">
            <a:avLst/>
          </a:prstGeom>
          <a:noFill/>
          <a:ln w="9525">
            <a:noFill/>
            <a:miter lim="800000"/>
          </a:ln>
        </p:spPr>
        <p:txBody>
          <a:bodyPr>
            <a:spAutoFit/>
          </a:bodyPr>
          <a:lstStyle/>
          <a:p>
            <a:pPr algn="ctr"/>
            <a:r>
              <a:rPr lang="zh-CN" altLang="en-US" sz="2400" b="1" dirty="0">
                <a:latin typeface="造字工房悦黑体验版细体"/>
                <a:ea typeface="造字工房悦黑体验版细体"/>
                <a:cs typeface="造字工房悦黑体验版细体"/>
              </a:rPr>
              <a:t>失败界面</a:t>
            </a:r>
            <a:endParaRPr lang="zh-CN" altLang="en-US" sz="2400" b="1" dirty="0">
              <a:latin typeface="造字工房悦黑体验版细体"/>
              <a:ea typeface="造字工房悦黑体验版细体"/>
              <a:cs typeface="造字工房悦黑体验版细体"/>
            </a:endParaRPr>
          </a:p>
        </p:txBody>
      </p:sp>
      <p:sp>
        <p:nvSpPr>
          <p:cNvPr id="22" name="文本框 21"/>
          <p:cNvSpPr txBox="1">
            <a:spLocks noChangeArrowheads="1"/>
          </p:cNvSpPr>
          <p:nvPr/>
        </p:nvSpPr>
        <p:spPr bwMode="auto">
          <a:xfrm>
            <a:off x="6584315" y="3753168"/>
            <a:ext cx="2039938" cy="460375"/>
          </a:xfrm>
          <a:prstGeom prst="rect">
            <a:avLst/>
          </a:prstGeom>
          <a:noFill/>
          <a:ln w="9525">
            <a:noFill/>
            <a:miter lim="800000"/>
          </a:ln>
        </p:spPr>
        <p:txBody>
          <a:bodyPr wrap="square">
            <a:spAutoFit/>
          </a:bodyPr>
          <a:lstStyle/>
          <a:p>
            <a:r>
              <a:rPr lang="zh-CN" altLang="en-US" sz="2400" b="1" dirty="0">
                <a:latin typeface="造字工房悦黑体验版细体"/>
                <a:ea typeface="造字工房悦黑体验版细体"/>
                <a:cs typeface="造字工房悦黑体验版细体"/>
              </a:rPr>
              <a:t>游戏进行界面</a:t>
            </a:r>
            <a:endParaRPr lang="zh-CN" altLang="en-US" sz="2400" b="1" dirty="0">
              <a:latin typeface="造字工房悦黑体验版细体"/>
              <a:ea typeface="造字工房悦黑体验版细体"/>
              <a:cs typeface="造字工房悦黑体验版细体"/>
            </a:endParaRPr>
          </a:p>
        </p:txBody>
      </p:sp>
      <p:sp>
        <p:nvSpPr>
          <p:cNvPr id="23" name="文本框 22"/>
          <p:cNvSpPr txBox="1">
            <a:spLocks noChangeArrowheads="1"/>
          </p:cNvSpPr>
          <p:nvPr/>
        </p:nvSpPr>
        <p:spPr bwMode="auto">
          <a:xfrm>
            <a:off x="9155113" y="3753168"/>
            <a:ext cx="2516187" cy="460375"/>
          </a:xfrm>
          <a:prstGeom prst="rect">
            <a:avLst/>
          </a:prstGeom>
          <a:noFill/>
          <a:ln w="9525">
            <a:noFill/>
            <a:miter lim="800000"/>
          </a:ln>
        </p:spPr>
        <p:txBody>
          <a:bodyPr>
            <a:spAutoFit/>
          </a:bodyPr>
          <a:lstStyle/>
          <a:p>
            <a:pPr algn="ctr"/>
            <a:r>
              <a:rPr lang="zh-CN" altLang="en-US" sz="2400" b="1" dirty="0">
                <a:latin typeface="造字工房悦黑体验版细体"/>
                <a:ea typeface="造字工房悦黑体验版细体"/>
                <a:cs typeface="造字工房悦黑体验版细体"/>
              </a:rPr>
              <a:t>游戏暂停界面</a:t>
            </a:r>
            <a:endParaRPr lang="zh-CN" altLang="en-US" sz="2400" b="1" dirty="0">
              <a:latin typeface="造字工房悦黑体验版细体"/>
              <a:ea typeface="造字工房悦黑体验版细体"/>
              <a:cs typeface="造字工房悦黑体验版细体"/>
            </a:endParaRPr>
          </a:p>
        </p:txBody>
      </p:sp>
      <p:sp>
        <p:nvSpPr>
          <p:cNvPr id="24" name="矩形 23"/>
          <p:cNvSpPr/>
          <p:nvPr/>
        </p:nvSpPr>
        <p:spPr>
          <a:xfrm rot="5400000">
            <a:off x="1422853" y="-821190"/>
            <a:ext cx="557215" cy="2199596"/>
          </a:xfrm>
          <a:prstGeom prst="rect">
            <a:avLst/>
          </a:prstGeom>
          <a:noFill/>
          <a:ln>
            <a:solidFill>
              <a:srgbClr val="434343"/>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a:spLocks noChangeArrowheads="1"/>
          </p:cNvSpPr>
          <p:nvPr/>
        </p:nvSpPr>
        <p:spPr bwMode="auto">
          <a:xfrm>
            <a:off x="762575" y="76094"/>
            <a:ext cx="1863090" cy="429895"/>
          </a:xfrm>
          <a:prstGeom prst="rect">
            <a:avLst/>
          </a:prstGeom>
          <a:noFill/>
          <a:ln w="9525">
            <a:noFill/>
            <a:miter lim="800000"/>
          </a:ln>
        </p:spPr>
        <p:txBody>
          <a:bodyPr wrap="none">
            <a:spAutoFit/>
          </a:bodyPr>
          <a:lstStyle/>
          <a:p>
            <a:pPr algn="r"/>
            <a:r>
              <a:rPr lang="zh-CN" altLang="en-US" sz="2200" b="1" dirty="0">
                <a:solidFill>
                  <a:srgbClr val="434343"/>
                </a:solidFill>
                <a:latin typeface="微软雅黑 Light" pitchFamily="34" charset="-122"/>
                <a:ea typeface="微软雅黑 Light" pitchFamily="34" charset="-122"/>
                <a:cs typeface="造字工房悦黑体验版细体"/>
              </a:rPr>
              <a:t>游戏场景简介</a:t>
            </a:r>
            <a:endParaRPr lang="zh-CN" altLang="en-US" sz="2200" b="1" dirty="0">
              <a:solidFill>
                <a:srgbClr val="434343"/>
              </a:solidFill>
              <a:latin typeface="微软雅黑 Light" pitchFamily="34" charset="-122"/>
              <a:ea typeface="微软雅黑 Light" pitchFamily="34" charset="-122"/>
              <a:cs typeface="造字工房悦黑体验版细体"/>
            </a:endParaRPr>
          </a:p>
        </p:txBody>
      </p:sp>
    </p:spTree>
  </p:cSld>
  <p:clrMapOvr>
    <a:masterClrMapping/>
  </p:clrMapOvr>
  <p:transition spd="med" advClick="0" advTm="10951">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7"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par>
                          <p:cTn id="24" fill="hold">
                            <p:stCondLst>
                              <p:cond delay="3000"/>
                            </p:stCondLst>
                            <p:childTnLst>
                              <p:par>
                                <p:cTn id="25" presetID="47"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childTnLst>
                          </p:cTn>
                        </p:par>
                        <p:par>
                          <p:cTn id="30" fill="hold">
                            <p:stCondLst>
                              <p:cond delay="4000"/>
                            </p:stCondLst>
                            <p:childTnLst>
                              <p:par>
                                <p:cTn id="31" presetID="47"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1000"/>
                                        <p:tgtEl>
                                          <p:spTgt spid="15"/>
                                        </p:tgtEl>
                                      </p:cBhvr>
                                    </p:animEffect>
                                    <p:anim calcmode="lin" valueType="num">
                                      <p:cBhvr>
                                        <p:cTn id="34" dur="1000" fill="hold"/>
                                        <p:tgtEl>
                                          <p:spTgt spid="15"/>
                                        </p:tgtEl>
                                        <p:attrNameLst>
                                          <p:attrName>ppt_x</p:attrName>
                                        </p:attrNameLst>
                                      </p:cBhvr>
                                      <p:tavLst>
                                        <p:tav tm="0">
                                          <p:val>
                                            <p:strVal val="#ppt_x"/>
                                          </p:val>
                                        </p:tav>
                                        <p:tav tm="100000">
                                          <p:val>
                                            <p:strVal val="#ppt_x"/>
                                          </p:val>
                                        </p:tav>
                                      </p:tavLst>
                                    </p:anim>
                                    <p:anim calcmode="lin" valueType="num">
                                      <p:cBhvr>
                                        <p:cTn id="35" dur="1000" fill="hold"/>
                                        <p:tgtEl>
                                          <p:spTgt spid="15"/>
                                        </p:tgtEl>
                                        <p:attrNameLst>
                                          <p:attrName>ppt_y</p:attrName>
                                        </p:attrNameLst>
                                      </p:cBhvr>
                                      <p:tavLst>
                                        <p:tav tm="0">
                                          <p:val>
                                            <p:strVal val="#ppt_y-.1"/>
                                          </p:val>
                                        </p:tav>
                                        <p:tav tm="100000">
                                          <p:val>
                                            <p:strVal val="#ppt_y"/>
                                          </p:val>
                                        </p:tav>
                                      </p:tavLst>
                                    </p:anim>
                                  </p:childTnLst>
                                </p:cTn>
                              </p:par>
                            </p:childTnLst>
                          </p:cTn>
                        </p:par>
                        <p:par>
                          <p:cTn id="36" fill="hold">
                            <p:stCondLst>
                              <p:cond delay="5000"/>
                            </p:stCondLst>
                            <p:childTnLst>
                              <p:par>
                                <p:cTn id="37" presetID="10" presetClass="entr" presetSubtype="0" fill="hold" grpId="0" nodeType="after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childTnLst>
                          </p:cTn>
                        </p:par>
                        <p:par>
                          <p:cTn id="40" fill="hold">
                            <p:stCondLst>
                              <p:cond delay="5500"/>
                            </p:stCondLst>
                            <p:childTnLst>
                              <p:par>
                                <p:cTn id="41" presetID="47" presetClass="entr" presetSubtype="0"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1000"/>
                                        <p:tgtEl>
                                          <p:spTgt spid="16"/>
                                        </p:tgtEl>
                                      </p:cBhvr>
                                    </p:animEffect>
                                    <p:anim calcmode="lin" valueType="num">
                                      <p:cBhvr>
                                        <p:cTn id="44" dur="1000" fill="hold"/>
                                        <p:tgtEl>
                                          <p:spTgt spid="16"/>
                                        </p:tgtEl>
                                        <p:attrNameLst>
                                          <p:attrName>ppt_x</p:attrName>
                                        </p:attrNameLst>
                                      </p:cBhvr>
                                      <p:tavLst>
                                        <p:tav tm="0">
                                          <p:val>
                                            <p:strVal val="#ppt_x"/>
                                          </p:val>
                                        </p:tav>
                                        <p:tav tm="100000">
                                          <p:val>
                                            <p:strVal val="#ppt_x"/>
                                          </p:val>
                                        </p:tav>
                                      </p:tavLst>
                                    </p:anim>
                                    <p:anim calcmode="lin" valueType="num">
                                      <p:cBhvr>
                                        <p:cTn id="45" dur="1000" fill="hold"/>
                                        <p:tgtEl>
                                          <p:spTgt spid="16"/>
                                        </p:tgtEl>
                                        <p:attrNameLst>
                                          <p:attrName>ppt_y</p:attrName>
                                        </p:attrNameLst>
                                      </p:cBhvr>
                                      <p:tavLst>
                                        <p:tav tm="0">
                                          <p:val>
                                            <p:strVal val="#ppt_y-.1"/>
                                          </p:val>
                                        </p:tav>
                                        <p:tav tm="100000">
                                          <p:val>
                                            <p:strVal val="#ppt_y"/>
                                          </p:val>
                                        </p:tav>
                                      </p:tavLst>
                                    </p:anim>
                                  </p:childTnLst>
                                </p:cTn>
                              </p:par>
                            </p:childTnLst>
                          </p:cTn>
                        </p:par>
                        <p:par>
                          <p:cTn id="46" fill="hold">
                            <p:stCondLst>
                              <p:cond delay="6500"/>
                            </p:stCondLst>
                            <p:childTnLst>
                              <p:par>
                                <p:cTn id="47" presetID="47" presetClass="entr" presetSubtype="0"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1000"/>
                                        <p:tgtEl>
                                          <p:spTgt spid="17"/>
                                        </p:tgtEl>
                                      </p:cBhvr>
                                    </p:animEffect>
                                    <p:anim calcmode="lin" valueType="num">
                                      <p:cBhvr>
                                        <p:cTn id="50" dur="1000" fill="hold"/>
                                        <p:tgtEl>
                                          <p:spTgt spid="17"/>
                                        </p:tgtEl>
                                        <p:attrNameLst>
                                          <p:attrName>ppt_x</p:attrName>
                                        </p:attrNameLst>
                                      </p:cBhvr>
                                      <p:tavLst>
                                        <p:tav tm="0">
                                          <p:val>
                                            <p:strVal val="#ppt_x"/>
                                          </p:val>
                                        </p:tav>
                                        <p:tav tm="100000">
                                          <p:val>
                                            <p:strVal val="#ppt_x"/>
                                          </p:val>
                                        </p:tav>
                                      </p:tavLst>
                                    </p:anim>
                                    <p:anim calcmode="lin" valueType="num">
                                      <p:cBhvr>
                                        <p:cTn id="51" dur="1000" fill="hold"/>
                                        <p:tgtEl>
                                          <p:spTgt spid="17"/>
                                        </p:tgtEl>
                                        <p:attrNameLst>
                                          <p:attrName>ppt_y</p:attrName>
                                        </p:attrNameLst>
                                      </p:cBhvr>
                                      <p:tavLst>
                                        <p:tav tm="0">
                                          <p:val>
                                            <p:strVal val="#ppt_y-.1"/>
                                          </p:val>
                                        </p:tav>
                                        <p:tav tm="100000">
                                          <p:val>
                                            <p:strVal val="#ppt_y"/>
                                          </p:val>
                                        </p:tav>
                                      </p:tavLst>
                                    </p:anim>
                                  </p:childTnLst>
                                </p:cTn>
                              </p:par>
                            </p:childTnLst>
                          </p:cTn>
                        </p:par>
                        <p:par>
                          <p:cTn id="52" fill="hold">
                            <p:stCondLst>
                              <p:cond delay="7500"/>
                            </p:stCondLst>
                            <p:childTnLst>
                              <p:par>
                                <p:cTn id="53" presetID="10" presetClass="entr" presetSubtype="0" fill="hold" grpId="0" nodeType="after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childTnLst>
                          </p:cTn>
                        </p:par>
                        <p:par>
                          <p:cTn id="56" fill="hold">
                            <p:stCondLst>
                              <p:cond delay="8000"/>
                            </p:stCondLst>
                            <p:childTnLst>
                              <p:par>
                                <p:cTn id="57" presetID="47" presetClass="entr" presetSubtype="0" fill="hold" grpId="0"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1000"/>
                                        <p:tgtEl>
                                          <p:spTgt spid="18"/>
                                        </p:tgtEl>
                                      </p:cBhvr>
                                    </p:animEffect>
                                    <p:anim calcmode="lin" valueType="num">
                                      <p:cBhvr>
                                        <p:cTn id="60" dur="1000" fill="hold"/>
                                        <p:tgtEl>
                                          <p:spTgt spid="18"/>
                                        </p:tgtEl>
                                        <p:attrNameLst>
                                          <p:attrName>ppt_x</p:attrName>
                                        </p:attrNameLst>
                                      </p:cBhvr>
                                      <p:tavLst>
                                        <p:tav tm="0">
                                          <p:val>
                                            <p:strVal val="#ppt_x"/>
                                          </p:val>
                                        </p:tav>
                                        <p:tav tm="100000">
                                          <p:val>
                                            <p:strVal val="#ppt_x"/>
                                          </p:val>
                                        </p:tav>
                                      </p:tavLst>
                                    </p:anim>
                                    <p:anim calcmode="lin" valueType="num">
                                      <p:cBhvr>
                                        <p:cTn id="61" dur="1000" fill="hold"/>
                                        <p:tgtEl>
                                          <p:spTgt spid="18"/>
                                        </p:tgtEl>
                                        <p:attrNameLst>
                                          <p:attrName>ppt_y</p:attrName>
                                        </p:attrNameLst>
                                      </p:cBhvr>
                                      <p:tavLst>
                                        <p:tav tm="0">
                                          <p:val>
                                            <p:strVal val="#ppt_y-.1"/>
                                          </p:val>
                                        </p:tav>
                                        <p:tav tm="100000">
                                          <p:val>
                                            <p:strVal val="#ppt_y"/>
                                          </p:val>
                                        </p:tav>
                                      </p:tavLst>
                                    </p:anim>
                                  </p:childTnLst>
                                </p:cTn>
                              </p:par>
                            </p:childTnLst>
                          </p:cTn>
                        </p:par>
                        <p:par>
                          <p:cTn id="62" fill="hold">
                            <p:stCondLst>
                              <p:cond delay="9000"/>
                            </p:stCondLst>
                            <p:childTnLst>
                              <p:par>
                                <p:cTn id="63" presetID="47" presetClass="entr" presetSubtype="0" fill="hold" grpId="0" nodeType="after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fade">
                                      <p:cBhvr>
                                        <p:cTn id="65" dur="1000"/>
                                        <p:tgtEl>
                                          <p:spTgt spid="19"/>
                                        </p:tgtEl>
                                      </p:cBhvr>
                                    </p:animEffect>
                                    <p:anim calcmode="lin" valueType="num">
                                      <p:cBhvr>
                                        <p:cTn id="66" dur="1000" fill="hold"/>
                                        <p:tgtEl>
                                          <p:spTgt spid="19"/>
                                        </p:tgtEl>
                                        <p:attrNameLst>
                                          <p:attrName>ppt_x</p:attrName>
                                        </p:attrNameLst>
                                      </p:cBhvr>
                                      <p:tavLst>
                                        <p:tav tm="0">
                                          <p:val>
                                            <p:strVal val="#ppt_x"/>
                                          </p:val>
                                        </p:tav>
                                        <p:tav tm="100000">
                                          <p:val>
                                            <p:strVal val="#ppt_x"/>
                                          </p:val>
                                        </p:tav>
                                      </p:tavLst>
                                    </p:anim>
                                    <p:anim calcmode="lin" valueType="num">
                                      <p:cBhvr>
                                        <p:cTn id="67"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bldLvl="0" animBg="1"/>
      <p:bldP spid="14" grpId="0"/>
      <p:bldP spid="15" grpId="0" bldLvl="0" animBg="1"/>
      <p:bldP spid="16" grpId="0"/>
      <p:bldP spid="17" grpId="0" bldLvl="0" animBg="1"/>
      <p:bldP spid="18" grpId="0"/>
      <p:bldP spid="19" grpId="0" bldLvl="0" animBg="1"/>
      <p:bldP spid="20" grpId="0"/>
      <p:bldP spid="21" grpId="0"/>
      <p:bldP spid="22"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1"/>
          <p:cNvSpPr txBox="1"/>
          <p:nvPr/>
        </p:nvSpPr>
        <p:spPr>
          <a:xfrm>
            <a:off x="1804342" y="3183586"/>
            <a:ext cx="3977549" cy="829945"/>
          </a:xfrm>
          <a:prstGeom prst="rect">
            <a:avLst/>
          </a:prstGeom>
          <a:noFill/>
        </p:spPr>
        <p:txBody>
          <a:bodyPr vert="horz" wrap="square" rtlCol="0">
            <a:spAutoFit/>
          </a:bodyPr>
          <a:lstStyle/>
          <a:p>
            <a:pPr algn="ctr"/>
            <a:r>
              <a:rPr lang="zh-CN" altLang="en-US" sz="4800" b="1" dirty="0">
                <a:solidFill>
                  <a:schemeClr val="tx1">
                    <a:lumMod val="65000"/>
                    <a:lumOff val="35000"/>
                  </a:schemeClr>
                </a:solidFill>
                <a:latin typeface="微软雅黑" pitchFamily="34" charset="-122"/>
                <a:ea typeface="微软雅黑" pitchFamily="34" charset="-122"/>
              </a:rPr>
              <a:t>游戏特色</a:t>
            </a:r>
            <a:endParaRPr lang="zh-CN" altLang="en-US" sz="4800" b="1" dirty="0">
              <a:solidFill>
                <a:schemeClr val="tx1">
                  <a:lumMod val="65000"/>
                  <a:lumOff val="35000"/>
                </a:schemeClr>
              </a:solidFill>
              <a:latin typeface="微软雅黑" pitchFamily="34" charset="-122"/>
              <a:ea typeface="微软雅黑" pitchFamily="34" charset="-122"/>
            </a:endParaRPr>
          </a:p>
        </p:txBody>
      </p:sp>
      <p:sp>
        <p:nvSpPr>
          <p:cNvPr id="32" name="矩形 31"/>
          <p:cNvSpPr/>
          <p:nvPr/>
        </p:nvSpPr>
        <p:spPr>
          <a:xfrm>
            <a:off x="7647940" y="2135505"/>
            <a:ext cx="3962400" cy="2225040"/>
          </a:xfrm>
          <a:prstGeom prst="rect">
            <a:avLst/>
          </a:prstGeom>
        </p:spPr>
        <p:txBody>
          <a:bodyPr wrap="square">
            <a:spAutoFit/>
          </a:bodyPr>
          <a:lstStyle/>
          <a:p>
            <a:r>
              <a:rPr lang="en-GB" altLang="zh-CN" sz="2000" dirty="0">
                <a:solidFill>
                  <a:schemeClr val="tx1"/>
                </a:solidFill>
                <a:latin typeface="微软雅黑" pitchFamily="34" charset="-122"/>
                <a:ea typeface="微软雅黑" pitchFamily="34" charset="-122"/>
                <a:cs typeface="微软雅黑" pitchFamily="34" charset="-122"/>
              </a:rPr>
              <a:t>1</a:t>
            </a:r>
            <a:r>
              <a:rPr lang="en-US" altLang="en-GB" sz="2000" dirty="0">
                <a:solidFill>
                  <a:schemeClr val="tx1"/>
                </a:solidFill>
                <a:latin typeface="微软雅黑" pitchFamily="34" charset="-122"/>
                <a:ea typeface="微软雅黑" pitchFamily="34" charset="-122"/>
                <a:cs typeface="微软雅黑" pitchFamily="34" charset="-122"/>
              </a:rPr>
              <a:t>.</a:t>
            </a:r>
            <a:r>
              <a:rPr lang="zh-CN" altLang="en-GB" sz="2000" dirty="0">
                <a:solidFill>
                  <a:schemeClr val="tx1"/>
                </a:solidFill>
                <a:latin typeface="微软雅黑" pitchFamily="34" charset="-122"/>
                <a:ea typeface="微软雅黑" pitchFamily="34" charset="-122"/>
                <a:cs typeface="微软雅黑" pitchFamily="34" charset="-122"/>
              </a:rPr>
              <a:t>游戏场景简约有趣，让您在一款游戏中就能感受到灵巧躲避以及动作射击带来的双重快感</a:t>
            </a:r>
            <a:endParaRPr lang="en-GB" altLang="zh-CN" sz="2000" dirty="0">
              <a:solidFill>
                <a:schemeClr val="tx1"/>
              </a:solidFill>
              <a:latin typeface="微软雅黑" pitchFamily="34" charset="-122"/>
              <a:ea typeface="微软雅黑" pitchFamily="34" charset="-122"/>
              <a:cs typeface="微软雅黑" pitchFamily="34" charset="-122"/>
            </a:endParaRPr>
          </a:p>
          <a:p>
            <a:r>
              <a:rPr lang="en-GB" altLang="zh-CN" sz="2000" dirty="0">
                <a:solidFill>
                  <a:schemeClr val="tx1"/>
                </a:solidFill>
                <a:latin typeface="微软雅黑" pitchFamily="34" charset="-122"/>
                <a:ea typeface="微软雅黑" pitchFamily="34" charset="-122"/>
                <a:cs typeface="微软雅黑" pitchFamily="34" charset="-122"/>
              </a:rPr>
              <a:t>2. </a:t>
            </a:r>
            <a:r>
              <a:rPr lang="zh-CN" altLang="en-GB" sz="2000" dirty="0">
                <a:solidFill>
                  <a:schemeClr val="tx1"/>
                </a:solidFill>
                <a:latin typeface="微软雅黑" pitchFamily="34" charset="-122"/>
                <a:ea typeface="微软雅黑" pitchFamily="34" charset="-122"/>
                <a:cs typeface="微软雅黑" pitchFamily="34" charset="-122"/>
              </a:rPr>
              <a:t>优美</a:t>
            </a:r>
            <a:r>
              <a:rPr lang="en-GB" altLang="zh-CN" sz="2000" dirty="0">
                <a:solidFill>
                  <a:schemeClr val="tx1"/>
                </a:solidFill>
                <a:latin typeface="微软雅黑" pitchFamily="34" charset="-122"/>
                <a:ea typeface="微软雅黑" pitchFamily="34" charset="-122"/>
                <a:cs typeface="微软雅黑" pitchFamily="34" charset="-122"/>
              </a:rPr>
              <a:t>的音乐</a:t>
            </a:r>
            <a:endParaRPr lang="en-GB" altLang="zh-CN" sz="2000" dirty="0">
              <a:solidFill>
                <a:schemeClr val="tx1"/>
              </a:solidFill>
              <a:latin typeface="微软雅黑" pitchFamily="34" charset="-122"/>
              <a:ea typeface="微软雅黑" pitchFamily="34" charset="-122"/>
              <a:cs typeface="微软雅黑" pitchFamily="34" charset="-122"/>
            </a:endParaRPr>
          </a:p>
          <a:p>
            <a:r>
              <a:rPr lang="en-GB" altLang="zh-CN" sz="2000" dirty="0">
                <a:solidFill>
                  <a:schemeClr val="tx1"/>
                </a:solidFill>
                <a:latin typeface="微软雅黑" pitchFamily="34" charset="-122"/>
                <a:ea typeface="微软雅黑" pitchFamily="34" charset="-122"/>
                <a:cs typeface="微软雅黑" pitchFamily="34" charset="-122"/>
              </a:rPr>
              <a:t>3. 游戏操作简单，</a:t>
            </a:r>
            <a:r>
              <a:rPr lang="zh-CN" altLang="en-GB" sz="2000" dirty="0">
                <a:solidFill>
                  <a:schemeClr val="tx1"/>
                </a:solidFill>
                <a:latin typeface="微软雅黑" pitchFamily="34" charset="-122"/>
                <a:ea typeface="微软雅黑" pitchFamily="34" charset="-122"/>
                <a:cs typeface="微软雅黑" pitchFamily="34" charset="-122"/>
              </a:rPr>
              <a:t>使用</a:t>
            </a:r>
            <a:r>
              <a:rPr lang="en-US" altLang="en-GB" sz="2000" dirty="0">
                <a:solidFill>
                  <a:schemeClr val="tx1"/>
                </a:solidFill>
                <a:latin typeface="微软雅黑" pitchFamily="34" charset="-122"/>
                <a:ea typeface="微软雅黑" pitchFamily="34" charset="-122"/>
                <a:cs typeface="微软雅黑" pitchFamily="34" charset="-122"/>
              </a:rPr>
              <a:t>WSAD</a:t>
            </a:r>
            <a:r>
              <a:rPr lang="zh-CN" altLang="en-US" sz="2000" dirty="0">
                <a:solidFill>
                  <a:schemeClr val="tx1"/>
                </a:solidFill>
                <a:latin typeface="微软雅黑" pitchFamily="34" charset="-122"/>
                <a:ea typeface="微软雅黑" pitchFamily="34" charset="-122"/>
                <a:cs typeface="微软雅黑" pitchFamily="34" charset="-122"/>
              </a:rPr>
              <a:t>以及空格或鼠标，即可操作</a:t>
            </a:r>
            <a:endParaRPr lang="en-GB" altLang="zh-CN" sz="2000" dirty="0">
              <a:solidFill>
                <a:schemeClr val="tx1"/>
              </a:solidFill>
              <a:latin typeface="微软雅黑" pitchFamily="34" charset="-122"/>
              <a:ea typeface="微软雅黑" pitchFamily="34" charset="-122"/>
              <a:cs typeface="微软雅黑" pitchFamily="34" charset="-122"/>
            </a:endParaRPr>
          </a:p>
          <a:p>
            <a:r>
              <a:rPr lang="en-GB" altLang="zh-CN" sz="2000" dirty="0">
                <a:solidFill>
                  <a:schemeClr val="tx1"/>
                </a:solidFill>
                <a:latin typeface="微软雅黑" pitchFamily="34" charset="-122"/>
                <a:ea typeface="微软雅黑" pitchFamily="34" charset="-122"/>
                <a:cs typeface="微软雅黑" pitchFamily="34" charset="-122"/>
              </a:rPr>
              <a:t>4. 积分榜</a:t>
            </a:r>
            <a:r>
              <a:rPr lang="zh-CN" altLang="en-GB" sz="2000" dirty="0">
                <a:solidFill>
                  <a:schemeClr val="tx1"/>
                </a:solidFill>
                <a:latin typeface="微软雅黑" pitchFamily="34" charset="-122"/>
                <a:ea typeface="微软雅黑" pitchFamily="34" charset="-122"/>
                <a:cs typeface="微软雅黑" pitchFamily="34" charset="-122"/>
              </a:rPr>
              <a:t>去挑战更强的自己吧</a:t>
            </a:r>
            <a:endParaRPr lang="zh-CN" altLang="en-GB" sz="2000" dirty="0">
              <a:solidFill>
                <a:schemeClr val="tx1"/>
              </a:solidFill>
              <a:latin typeface="微软雅黑" pitchFamily="34" charset="-122"/>
              <a:ea typeface="微软雅黑" pitchFamily="34" charset="-122"/>
              <a:cs typeface="微软雅黑" pitchFamily="34" charset="-122"/>
            </a:endParaRPr>
          </a:p>
        </p:txBody>
      </p:sp>
      <p:sp>
        <p:nvSpPr>
          <p:cNvPr id="33" name="矩形 32"/>
          <p:cNvSpPr/>
          <p:nvPr/>
        </p:nvSpPr>
        <p:spPr>
          <a:xfrm>
            <a:off x="6514625" y="4013903"/>
            <a:ext cx="1047916" cy="9942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文本框 6"/>
          <p:cNvSpPr txBox="1"/>
          <p:nvPr/>
        </p:nvSpPr>
        <p:spPr>
          <a:xfrm>
            <a:off x="720873" y="1534767"/>
            <a:ext cx="1208985" cy="3770263"/>
          </a:xfrm>
          <a:prstGeom prst="rect">
            <a:avLst/>
          </a:prstGeom>
          <a:noFill/>
        </p:spPr>
        <p:txBody>
          <a:bodyPr wrap="none" rtlCol="0">
            <a:spAutoFit/>
          </a:bodyPr>
          <a:lstStyle/>
          <a:p>
            <a:pPr algn="ctr"/>
            <a:r>
              <a:rPr lang="en-US" altLang="zh-CN" sz="23900" dirty="0">
                <a:latin typeface="微软雅黑" pitchFamily="34" charset="-122"/>
                <a:ea typeface="微软雅黑" pitchFamily="34" charset="-122"/>
              </a:rPr>
              <a:t>[</a:t>
            </a:r>
            <a:endParaRPr lang="zh-CN" altLang="en-US" sz="23900" dirty="0">
              <a:latin typeface="微软雅黑" pitchFamily="34" charset="-122"/>
              <a:ea typeface="微软雅黑" pitchFamily="34" charset="-122"/>
            </a:endParaRPr>
          </a:p>
        </p:txBody>
      </p:sp>
      <p:sp>
        <p:nvSpPr>
          <p:cNvPr id="35" name="文本框 7"/>
          <p:cNvSpPr txBox="1"/>
          <p:nvPr/>
        </p:nvSpPr>
        <p:spPr>
          <a:xfrm rot="10800000">
            <a:off x="5523830" y="1916998"/>
            <a:ext cx="1208985" cy="3770263"/>
          </a:xfrm>
          <a:prstGeom prst="rect">
            <a:avLst/>
          </a:prstGeom>
          <a:noFill/>
        </p:spPr>
        <p:txBody>
          <a:bodyPr wrap="none" rtlCol="0">
            <a:spAutoFit/>
          </a:bodyPr>
          <a:lstStyle/>
          <a:p>
            <a:pPr algn="ctr"/>
            <a:r>
              <a:rPr lang="en-US" altLang="zh-CN" sz="23900" dirty="0">
                <a:latin typeface="微软雅黑" pitchFamily="34" charset="-122"/>
                <a:ea typeface="微软雅黑" pitchFamily="34" charset="-122"/>
              </a:rPr>
              <a:t>[</a:t>
            </a:r>
            <a:endParaRPr lang="zh-CN" altLang="en-US" sz="23900" dirty="0">
              <a:latin typeface="微软雅黑" pitchFamily="34" charset="-122"/>
              <a:ea typeface="微软雅黑" pitchFamily="34" charset="-122"/>
            </a:endParaRPr>
          </a:p>
        </p:txBody>
      </p:sp>
      <p:sp>
        <p:nvSpPr>
          <p:cNvPr id="36" name="Freeform 5"/>
          <p:cNvSpPr/>
          <p:nvPr/>
        </p:nvSpPr>
        <p:spPr bwMode="auto">
          <a:xfrm>
            <a:off x="6647107" y="4189108"/>
            <a:ext cx="782951" cy="643887"/>
          </a:xfrm>
          <a:custGeom>
            <a:avLst/>
            <a:gdLst>
              <a:gd name="T0" fmla="*/ 1835 w 2044"/>
              <a:gd name="T1" fmla="*/ 414 h 1662"/>
              <a:gd name="T2" fmla="*/ 1836 w 2044"/>
              <a:gd name="T3" fmla="*/ 468 h 1662"/>
              <a:gd name="T4" fmla="*/ 643 w 2044"/>
              <a:gd name="T5" fmla="*/ 1662 h 1662"/>
              <a:gd name="T6" fmla="*/ 0 w 2044"/>
              <a:gd name="T7" fmla="*/ 1473 h 1662"/>
              <a:gd name="T8" fmla="*/ 100 w 2044"/>
              <a:gd name="T9" fmla="*/ 1479 h 1662"/>
              <a:gd name="T10" fmla="*/ 621 w 2044"/>
              <a:gd name="T11" fmla="*/ 1299 h 1662"/>
              <a:gd name="T12" fmla="*/ 229 w 2044"/>
              <a:gd name="T13" fmla="*/ 1008 h 1662"/>
              <a:gd name="T14" fmla="*/ 308 w 2044"/>
              <a:gd name="T15" fmla="*/ 1016 h 1662"/>
              <a:gd name="T16" fmla="*/ 419 w 2044"/>
              <a:gd name="T17" fmla="*/ 1001 h 1662"/>
              <a:gd name="T18" fmla="*/ 82 w 2044"/>
              <a:gd name="T19" fmla="*/ 590 h 1662"/>
              <a:gd name="T20" fmla="*/ 82 w 2044"/>
              <a:gd name="T21" fmla="*/ 585 h 1662"/>
              <a:gd name="T22" fmla="*/ 272 w 2044"/>
              <a:gd name="T23" fmla="*/ 637 h 1662"/>
              <a:gd name="T24" fmla="*/ 86 w 2044"/>
              <a:gd name="T25" fmla="*/ 288 h 1662"/>
              <a:gd name="T26" fmla="*/ 142 w 2044"/>
              <a:gd name="T27" fmla="*/ 77 h 1662"/>
              <a:gd name="T28" fmla="*/ 1007 w 2044"/>
              <a:gd name="T29" fmla="*/ 515 h 1662"/>
              <a:gd name="T30" fmla="*/ 996 w 2044"/>
              <a:gd name="T31" fmla="*/ 420 h 1662"/>
              <a:gd name="T32" fmla="*/ 1415 w 2044"/>
              <a:gd name="T33" fmla="*/ 0 h 1662"/>
              <a:gd name="T34" fmla="*/ 1721 w 2044"/>
              <a:gd name="T35" fmla="*/ 133 h 1662"/>
              <a:gd name="T36" fmla="*/ 1987 w 2044"/>
              <a:gd name="T37" fmla="*/ 31 h 1662"/>
              <a:gd name="T38" fmla="*/ 1803 w 2044"/>
              <a:gd name="T39" fmla="*/ 263 h 1662"/>
              <a:gd name="T40" fmla="*/ 2044 w 2044"/>
              <a:gd name="T41" fmla="*/ 197 h 1662"/>
              <a:gd name="T42" fmla="*/ 1835 w 2044"/>
              <a:gd name="T43" fmla="*/ 414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4" h="1662">
                <a:moveTo>
                  <a:pt x="1835" y="414"/>
                </a:moveTo>
                <a:cubicBezTo>
                  <a:pt x="1836" y="432"/>
                  <a:pt x="1836" y="450"/>
                  <a:pt x="1836" y="468"/>
                </a:cubicBezTo>
                <a:cubicBezTo>
                  <a:pt x="1836" y="1023"/>
                  <a:pt x="1414" y="1662"/>
                  <a:pt x="643" y="1662"/>
                </a:cubicBezTo>
                <a:cubicBezTo>
                  <a:pt x="406" y="1662"/>
                  <a:pt x="186" y="1592"/>
                  <a:pt x="0" y="1473"/>
                </a:cubicBezTo>
                <a:cubicBezTo>
                  <a:pt x="33" y="1477"/>
                  <a:pt x="66" y="1479"/>
                  <a:pt x="100" y="1479"/>
                </a:cubicBezTo>
                <a:cubicBezTo>
                  <a:pt x="297" y="1479"/>
                  <a:pt x="477" y="1412"/>
                  <a:pt x="621" y="1299"/>
                </a:cubicBezTo>
                <a:cubicBezTo>
                  <a:pt x="437" y="1296"/>
                  <a:pt x="283" y="1175"/>
                  <a:pt x="229" y="1008"/>
                </a:cubicBezTo>
                <a:cubicBezTo>
                  <a:pt x="255" y="1013"/>
                  <a:pt x="281" y="1016"/>
                  <a:pt x="308" y="1016"/>
                </a:cubicBezTo>
                <a:cubicBezTo>
                  <a:pt x="346" y="1016"/>
                  <a:pt x="383" y="1011"/>
                  <a:pt x="419" y="1001"/>
                </a:cubicBezTo>
                <a:cubicBezTo>
                  <a:pt x="227" y="963"/>
                  <a:pt x="82" y="793"/>
                  <a:pt x="82" y="590"/>
                </a:cubicBezTo>
                <a:cubicBezTo>
                  <a:pt x="82" y="588"/>
                  <a:pt x="82" y="586"/>
                  <a:pt x="82" y="585"/>
                </a:cubicBezTo>
                <a:cubicBezTo>
                  <a:pt x="139" y="616"/>
                  <a:pt x="203" y="635"/>
                  <a:pt x="272" y="637"/>
                </a:cubicBezTo>
                <a:cubicBezTo>
                  <a:pt x="160" y="562"/>
                  <a:pt x="86" y="434"/>
                  <a:pt x="86" y="288"/>
                </a:cubicBezTo>
                <a:cubicBezTo>
                  <a:pt x="86" y="211"/>
                  <a:pt x="106" y="139"/>
                  <a:pt x="142" y="77"/>
                </a:cubicBezTo>
                <a:cubicBezTo>
                  <a:pt x="349" y="331"/>
                  <a:pt x="658" y="498"/>
                  <a:pt x="1007" y="515"/>
                </a:cubicBezTo>
                <a:cubicBezTo>
                  <a:pt x="999" y="485"/>
                  <a:pt x="996" y="453"/>
                  <a:pt x="996" y="420"/>
                </a:cubicBezTo>
                <a:cubicBezTo>
                  <a:pt x="996" y="188"/>
                  <a:pt x="1184" y="0"/>
                  <a:pt x="1415" y="0"/>
                </a:cubicBezTo>
                <a:cubicBezTo>
                  <a:pt x="1536" y="0"/>
                  <a:pt x="1645" y="51"/>
                  <a:pt x="1721" y="133"/>
                </a:cubicBezTo>
                <a:cubicBezTo>
                  <a:pt x="1817" y="114"/>
                  <a:pt x="1906" y="79"/>
                  <a:pt x="1987" y="31"/>
                </a:cubicBezTo>
                <a:cubicBezTo>
                  <a:pt x="1956" y="129"/>
                  <a:pt x="1890" y="211"/>
                  <a:pt x="1803" y="263"/>
                </a:cubicBezTo>
                <a:cubicBezTo>
                  <a:pt x="1888" y="253"/>
                  <a:pt x="1969" y="230"/>
                  <a:pt x="2044" y="197"/>
                </a:cubicBezTo>
                <a:cubicBezTo>
                  <a:pt x="1988" y="281"/>
                  <a:pt x="1917" y="355"/>
                  <a:pt x="1835" y="414"/>
                </a:cubicBezTo>
                <a:close/>
              </a:path>
            </a:pathLst>
          </a:custGeom>
          <a:solidFill>
            <a:schemeClr val="bg1"/>
          </a:solidFill>
          <a:ln>
            <a:noFill/>
          </a:ln>
        </p:spPr>
        <p:txBody>
          <a:bodyPr vert="horz" wrap="square" lIns="91440" tIns="45720" rIns="91440" bIns="45720" numCol="1" anchor="t" anchorCtr="0" compatLnSpc="1"/>
          <a:lstStyle/>
          <a:p>
            <a:endParaRPr lang="zh-CN" altLang="en-US" dirty="0"/>
          </a:p>
        </p:txBody>
      </p:sp>
      <p:sp>
        <p:nvSpPr>
          <p:cNvPr id="10" name="矩形 9"/>
          <p:cNvSpPr/>
          <p:nvPr/>
        </p:nvSpPr>
        <p:spPr>
          <a:xfrm rot="5400000">
            <a:off x="1422853" y="-821190"/>
            <a:ext cx="557215" cy="2199596"/>
          </a:xfrm>
          <a:prstGeom prst="rect">
            <a:avLst/>
          </a:prstGeom>
          <a:noFill/>
          <a:ln>
            <a:solidFill>
              <a:srgbClr val="434343"/>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p:cNvSpPr>
            <a:spLocks noChangeArrowheads="1"/>
          </p:cNvSpPr>
          <p:nvPr/>
        </p:nvSpPr>
        <p:spPr bwMode="auto">
          <a:xfrm>
            <a:off x="720725" y="76200"/>
            <a:ext cx="1905000" cy="429895"/>
          </a:xfrm>
          <a:prstGeom prst="rect">
            <a:avLst/>
          </a:prstGeom>
          <a:noFill/>
          <a:ln w="9525">
            <a:noFill/>
            <a:miter lim="800000"/>
          </a:ln>
        </p:spPr>
        <p:txBody>
          <a:bodyPr wrap="square">
            <a:spAutoFit/>
          </a:bodyPr>
          <a:lstStyle/>
          <a:p>
            <a:pPr algn="ctr"/>
            <a:r>
              <a:rPr lang="zh-CN" altLang="en-US" sz="2200" b="1" dirty="0">
                <a:solidFill>
                  <a:srgbClr val="434343"/>
                </a:solidFill>
                <a:latin typeface="微软雅黑 Light" pitchFamily="34" charset="-122"/>
                <a:ea typeface="微软雅黑 Light" pitchFamily="34" charset="-122"/>
                <a:cs typeface="造字工房悦黑体验版细体"/>
              </a:rPr>
              <a:t>游戏特点</a:t>
            </a:r>
            <a:endParaRPr lang="zh-CN" altLang="en-US" sz="2200" b="1" dirty="0">
              <a:solidFill>
                <a:srgbClr val="434343"/>
              </a:solidFill>
              <a:latin typeface="微软雅黑 Light" pitchFamily="34" charset="-122"/>
              <a:ea typeface="微软雅黑 Light" pitchFamily="34" charset="-122"/>
              <a:cs typeface="造字工房悦黑体验版细体"/>
            </a:endParaRPr>
          </a:p>
        </p:txBody>
      </p:sp>
    </p:spTree>
  </p:cSld>
  <p:clrMapOvr>
    <a:masterClrMapping/>
  </p:clrMapOvr>
  <p:transition spd="med" advClick="0" advTm="1285">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25855" y="1981144"/>
            <a:ext cx="1449447" cy="3098856"/>
          </a:xfrm>
          <a:prstGeom prst="rect">
            <a:avLst/>
          </a:prstGeom>
          <a:solidFill>
            <a:schemeClr val="tx1">
              <a:lumMod val="85000"/>
              <a:lumOff val="15000"/>
            </a:schemeClr>
          </a:solidFill>
          <a:ln w="12700" cap="flat" cmpd="sng" algn="ctr">
            <a:noFill/>
            <a:prstDash val="solid"/>
            <a:miter lim="800000"/>
          </a:ln>
          <a:effectLst/>
        </p:spPr>
        <p:txBody>
          <a:bodyPr vert="eaVert"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zh-CN" sz="4000" b="0" i="0" u="none" strike="noStrike" kern="0" cap="none" spc="600" normalizeH="0" noProof="0" dirty="0">
              <a:ln>
                <a:noFill/>
              </a:ln>
              <a:solidFill>
                <a:schemeClr val="bg1">
                  <a:lumMod val="50000"/>
                </a:schemeClr>
              </a:solidFill>
              <a:effectLst/>
              <a:uLnTx/>
              <a:uFillTx/>
              <a:latin typeface="华文黑体" charset="-122"/>
              <a:ea typeface="华文黑体" charset="-122"/>
              <a:cs typeface="+mn-cs"/>
            </a:endParaRPr>
          </a:p>
        </p:txBody>
      </p:sp>
      <p:pic>
        <p:nvPicPr>
          <p:cNvPr id="44" name="图片 4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75785" y="1205969"/>
            <a:ext cx="5003800" cy="5003800"/>
          </a:xfrm>
          <a:prstGeom prst="rect">
            <a:avLst/>
          </a:prstGeom>
        </p:spPr>
      </p:pic>
      <p:sp>
        <p:nvSpPr>
          <p:cNvPr id="63" name="矩形 62"/>
          <p:cNvSpPr/>
          <p:nvPr/>
        </p:nvSpPr>
        <p:spPr>
          <a:xfrm>
            <a:off x="6075785" y="824510"/>
            <a:ext cx="5925715" cy="5412123"/>
          </a:xfrm>
          <a:prstGeom prst="rect">
            <a:avLst/>
          </a:prstGeom>
          <a:noFill/>
          <a:ln w="57150">
            <a:solidFill>
              <a:srgbClr val="1218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rgbClr val="318C80">
                  <a:lumMod val="75000"/>
                </a:srgbClr>
              </a:solidFill>
              <a:latin typeface="华文黑体" charset="-122"/>
              <a:ea typeface="华文黑体" charset="-122"/>
            </a:endParaRPr>
          </a:p>
        </p:txBody>
      </p:sp>
      <p:sp>
        <p:nvSpPr>
          <p:cNvPr id="10" name="文本框 9"/>
          <p:cNvSpPr txBox="1"/>
          <p:nvPr/>
        </p:nvSpPr>
        <p:spPr>
          <a:xfrm>
            <a:off x="64718" y="2782720"/>
            <a:ext cx="5726482" cy="830997"/>
          </a:xfrm>
          <a:prstGeom prst="rect">
            <a:avLst/>
          </a:prstGeom>
          <a:noFill/>
        </p:spPr>
        <p:txBody>
          <a:bodyPr wrap="square" rtlCol="0">
            <a:spAutoFit/>
          </a:bodyPr>
          <a:lstStyle/>
          <a:p>
            <a:pPr algn="dist"/>
            <a:r>
              <a:rPr lang="zh-CN" altLang="en-US" sz="4800" dirty="0">
                <a:solidFill>
                  <a:schemeClr val="bg1"/>
                </a:solidFill>
                <a:latin typeface="微软雅黑" pitchFamily="34" charset="-122"/>
                <a:ea typeface="微软雅黑" pitchFamily="34" charset="-122"/>
              </a:rPr>
              <a:t>感谢</a:t>
            </a:r>
            <a:r>
              <a:rPr lang="zh-CN" altLang="en-US" sz="4800" dirty="0">
                <a:solidFill>
                  <a:schemeClr val="tx1">
                    <a:lumMod val="85000"/>
                    <a:lumOff val="15000"/>
                  </a:schemeClr>
                </a:solidFill>
                <a:latin typeface="微软雅黑" pitchFamily="34" charset="-122"/>
                <a:ea typeface="微软雅黑" pitchFamily="34" charset="-122"/>
              </a:rPr>
              <a:t>观看   </a:t>
            </a:r>
            <a:r>
              <a:rPr lang="en-US" altLang="zh-CN" sz="4800" dirty="0">
                <a:solidFill>
                  <a:schemeClr val="tx1">
                    <a:lumMod val="85000"/>
                    <a:lumOff val="15000"/>
                  </a:schemeClr>
                </a:solidFill>
                <a:latin typeface="微软雅黑" pitchFamily="34" charset="-122"/>
                <a:ea typeface="微软雅黑" pitchFamily="34" charset="-122"/>
              </a:rPr>
              <a:t>THANKS</a:t>
            </a:r>
            <a:endParaRPr lang="en-US" altLang="zh-CN" sz="4800" dirty="0">
              <a:solidFill>
                <a:schemeClr val="tx1">
                  <a:lumMod val="85000"/>
                  <a:lumOff val="15000"/>
                </a:schemeClr>
              </a:solidFill>
              <a:latin typeface="微软雅黑" pitchFamily="34" charset="-122"/>
              <a:ea typeface="微软雅黑" pitchFamily="34" charset="-122"/>
            </a:endParaRPr>
          </a:p>
        </p:txBody>
      </p:sp>
      <p:sp>
        <p:nvSpPr>
          <p:cNvPr id="2" name="文本框 1"/>
          <p:cNvSpPr txBox="1"/>
          <p:nvPr/>
        </p:nvSpPr>
        <p:spPr>
          <a:xfrm>
            <a:off x="64770" y="3988435"/>
            <a:ext cx="4448810" cy="645160"/>
          </a:xfrm>
          <a:prstGeom prst="rect">
            <a:avLst/>
          </a:prstGeom>
          <a:noFill/>
        </p:spPr>
        <p:txBody>
          <a:bodyPr wrap="square" rtlCol="0">
            <a:spAutoFit/>
          </a:bodyPr>
          <a:p>
            <a:r>
              <a:rPr lang="zh-CN" altLang="en-US">
                <a:solidFill>
                  <a:schemeClr val="bg1"/>
                </a:solidFill>
                <a:latin typeface="微软雅黑" pitchFamily="34" charset="-122"/>
                <a:ea typeface="微软雅黑" pitchFamily="34" charset="-122"/>
              </a:rPr>
              <a:t>制作团队： </a:t>
            </a:r>
            <a:r>
              <a:rPr lang="zh-CN" altLang="en-US">
                <a:solidFill>
                  <a:schemeClr val="tx1"/>
                </a:solidFill>
                <a:latin typeface="微软雅黑" pitchFamily="34" charset="-122"/>
                <a:ea typeface="微软雅黑" pitchFamily="34" charset="-122"/>
              </a:rPr>
              <a:t> 余念麟、郭庆、吴笛、</a:t>
            </a:r>
            <a:endParaRPr lang="zh-CN" altLang="en-US">
              <a:solidFill>
                <a:schemeClr val="tx1"/>
              </a:solidFill>
              <a:latin typeface="微软雅黑" pitchFamily="34" charset="-122"/>
              <a:ea typeface="微软雅黑" pitchFamily="34" charset="-122"/>
            </a:endParaRPr>
          </a:p>
          <a:p>
            <a:r>
              <a:rPr lang="zh-CN" altLang="en-US">
                <a:solidFill>
                  <a:schemeClr val="tx1"/>
                </a:solidFill>
                <a:latin typeface="微软雅黑" pitchFamily="34" charset="-122"/>
                <a:ea typeface="微软雅黑" pitchFamily="34" charset="-122"/>
              </a:rPr>
              <a:t>                   刘一泽、杨忠森、孟昊</a:t>
            </a:r>
            <a:endParaRPr lang="zh-CN" altLang="en-US">
              <a:solidFill>
                <a:schemeClr val="tx1"/>
              </a:solidFill>
              <a:latin typeface="微软雅黑" pitchFamily="34" charset="-122"/>
              <a:ea typeface="微软雅黑" pitchFamily="34" charset="-122"/>
            </a:endParaRPr>
          </a:p>
        </p:txBody>
      </p:sp>
    </p:spTree>
  </p:cSld>
  <p:clrMapOvr>
    <a:masterClrMapping/>
  </p:clrMapOvr>
  <p:transition advClick="0" advTm="413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par>
                                <p:cTn id="10" presetID="22" presetClass="entr" presetSubtype="4" fill="hold" grpId="0" nodeType="withEffect">
                                  <p:stCondLst>
                                    <p:cond delay="1600"/>
                                  </p:stCondLst>
                                  <p:childTnLst>
                                    <p:set>
                                      <p:cBhvr>
                                        <p:cTn id="11" dur="1" fill="hold">
                                          <p:stCondLst>
                                            <p:cond delay="0"/>
                                          </p:stCondLst>
                                        </p:cTn>
                                        <p:tgtEl>
                                          <p:spTgt spid="63"/>
                                        </p:tgtEl>
                                        <p:attrNameLst>
                                          <p:attrName>style.visibility</p:attrName>
                                        </p:attrNameLst>
                                      </p:cBhvr>
                                      <p:to>
                                        <p:strVal val="visible"/>
                                      </p:to>
                                    </p:set>
                                    <p:animEffect transition="in" filter="wipe(down)">
                                      <p:cBhvr>
                                        <p:cTn id="12" dur="1000"/>
                                        <p:tgtEl>
                                          <p:spTgt spid="63"/>
                                        </p:tgtEl>
                                      </p:cBhvr>
                                    </p:animEffect>
                                  </p:childTnLst>
                                </p:cTn>
                              </p:par>
                            </p:childTnLst>
                          </p:cTn>
                        </p:par>
                        <p:par>
                          <p:cTn id="13" fill="hold">
                            <p:stCondLst>
                              <p:cond delay="1000"/>
                            </p:stCondLst>
                            <p:childTnLst>
                              <p:par>
                                <p:cTn id="14" presetID="41" presetClass="entr" presetSubtype="0" fill="hold" grpId="1" nodeType="afterEffect">
                                  <p:stCondLst>
                                    <p:cond delay="0"/>
                                  </p:stCondLst>
                                  <p:iterate type="lt">
                                    <p:tmPct val="10000"/>
                                  </p:iterate>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10"/>
                                        </p:tgtEl>
                                        <p:attrNameLst>
                                          <p:attrName>ppt_y</p:attrName>
                                        </p:attrNameLst>
                                      </p:cBhvr>
                                      <p:tavLst>
                                        <p:tav tm="0">
                                          <p:val>
                                            <p:strVal val="#ppt_y"/>
                                          </p:val>
                                        </p:tav>
                                        <p:tav tm="100000">
                                          <p:val>
                                            <p:strVal val="#ppt_y"/>
                                          </p:val>
                                        </p:tav>
                                      </p:tavLst>
                                    </p:anim>
                                    <p:anim calcmode="lin" valueType="num">
                                      <p:cBhvr>
                                        <p:cTn id="18"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63" grpId="0" animBg="1"/>
      <p:bldP spid="10" grpId="0"/>
      <p:bldP spid="10" grpId="1"/>
    </p:bldLst>
  </p:timing>
</p:sld>
</file>

<file path=ppt/theme/theme1.xml><?xml version="1.0" encoding="utf-8"?>
<a:theme xmlns:a="http://schemas.openxmlformats.org/drawingml/2006/main" name="千图海量PPT模板www.58pic.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
  <PresentationFormat>宽屏</PresentationFormat>
  <Paragraphs>93</Paragraphs>
  <Slides>0</Slides>
  <Notes>23</Notes>
  <HiddenSlides>0</HiddenSlides>
  <MMClips>1</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Arial</vt:lpstr>
      <vt:lpstr>宋体</vt:lpstr>
      <vt:lpstr>Wingdings</vt:lpstr>
      <vt:lpstr>等线</vt:lpstr>
      <vt:lpstr>等线 Light</vt:lpstr>
      <vt:lpstr>华文黑体</vt:lpstr>
      <vt:lpstr>微软雅黑</vt:lpstr>
      <vt:lpstr>造字工房悦黑体验版细体</vt:lpstr>
      <vt:lpstr>微软雅黑 Light</vt:lpstr>
      <vt:lpstr>千图海量PPT模板www.58pic.com​​</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
  <dc:description>锐旗设计；https://9ppt.taobao.com</dc:description>
  <cp:lastModifiedBy>余念麟的 iPhone</cp:lastModifiedBy>
  <cp:revision>2</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2052-9.2.1</vt:lpwstr>
  </property>
</Properties>
</file>