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309" r:id="rId2"/>
    <p:sldId id="342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43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256" r:id="rId43"/>
    <p:sldId id="341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70" r:id="rId57"/>
    <p:sldId id="271" r:id="rId58"/>
    <p:sldId id="272" r:id="rId59"/>
    <p:sldId id="273" r:id="rId60"/>
    <p:sldId id="274" r:id="rId61"/>
    <p:sldId id="275" r:id="rId62"/>
    <p:sldId id="276" r:id="rId63"/>
    <p:sldId id="277" r:id="rId64"/>
    <p:sldId id="278" r:id="rId65"/>
    <p:sldId id="279" r:id="rId66"/>
    <p:sldId id="280" r:id="rId67"/>
    <p:sldId id="281" r:id="rId68"/>
    <p:sldId id="282" r:id="rId69"/>
    <p:sldId id="283" r:id="rId70"/>
    <p:sldId id="284" r:id="rId71"/>
    <p:sldId id="285" r:id="rId72"/>
    <p:sldId id="286" r:id="rId73"/>
    <p:sldId id="287" r:id="rId74"/>
    <p:sldId id="288" r:id="rId75"/>
    <p:sldId id="289" r:id="rId76"/>
    <p:sldId id="290" r:id="rId77"/>
    <p:sldId id="291" r:id="rId78"/>
    <p:sldId id="292" r:id="rId79"/>
    <p:sldId id="293" r:id="rId80"/>
    <p:sldId id="294" r:id="rId81"/>
    <p:sldId id="295" r:id="rId82"/>
    <p:sldId id="296" r:id="rId83"/>
    <p:sldId id="297" r:id="rId8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2675D-7E9F-4D3B-AB85-5F745140CD82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AA7B4-9DDC-4D36-8740-57A693C480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87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F4617-EC09-43BF-A864-1F9F5263F415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065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CB0F-1D99-4503-96F3-11A5EFC60A98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879-EDB8-42F7-B4AA-61AED9BC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91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CB0F-1D99-4503-96F3-11A5EFC60A98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879-EDB8-42F7-B4AA-61AED9BC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88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CB0F-1D99-4503-96F3-11A5EFC60A98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879-EDB8-42F7-B4AA-61AED9BC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10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CB0F-1D99-4503-96F3-11A5EFC60A98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879-EDB8-42F7-B4AA-61AED9BC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75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CB0F-1D99-4503-96F3-11A5EFC60A98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879-EDB8-42F7-B4AA-61AED9BC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98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CB0F-1D99-4503-96F3-11A5EFC60A98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879-EDB8-42F7-B4AA-61AED9BC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4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CB0F-1D99-4503-96F3-11A5EFC60A98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879-EDB8-42F7-B4AA-61AED9BC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CB0F-1D99-4503-96F3-11A5EFC60A98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879-EDB8-42F7-B4AA-61AED9BC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8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CB0F-1D99-4503-96F3-11A5EFC60A98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879-EDB8-42F7-B4AA-61AED9BC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41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CB0F-1D99-4503-96F3-11A5EFC60A98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879-EDB8-42F7-B4AA-61AED9BC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3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CB0F-1D99-4503-96F3-11A5EFC60A98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879-EDB8-42F7-B4AA-61AED9BC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61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1CB0F-1D99-4503-96F3-11A5EFC60A98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E879-EDB8-42F7-B4AA-61AED9BC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18595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ea typeface="新細明體" charset="-120"/>
              </a:rPr>
              <a:t>Quicksort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5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Quicksort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800">
                <a:ea typeface="新細明體" charset="-120"/>
              </a:rPr>
              <a:t>Given an array of </a:t>
            </a:r>
            <a:r>
              <a:rPr lang="en-US" altLang="zh-TW" sz="2800" i="1">
                <a:ea typeface="新細明體" charset="-120"/>
              </a:rPr>
              <a:t>n</a:t>
            </a:r>
            <a:r>
              <a:rPr lang="en-US" altLang="zh-TW" sz="2800">
                <a:ea typeface="新細明體" charset="-120"/>
              </a:rPr>
              <a:t> elements (e.g., integers):</a:t>
            </a:r>
          </a:p>
          <a:p>
            <a:r>
              <a:rPr lang="en-US" altLang="zh-TW" sz="2800">
                <a:ea typeface="新細明體" charset="-120"/>
              </a:rPr>
              <a:t>If array only contains one element, return</a:t>
            </a:r>
          </a:p>
          <a:p>
            <a:r>
              <a:rPr lang="en-US" altLang="zh-TW" sz="2800">
                <a:ea typeface="新細明體" charset="-120"/>
              </a:rPr>
              <a:t>Else</a:t>
            </a:r>
          </a:p>
          <a:p>
            <a:pPr lvl="1"/>
            <a:r>
              <a:rPr lang="en-US" altLang="zh-TW" sz="2400">
                <a:ea typeface="新細明體" charset="-120"/>
              </a:rPr>
              <a:t>pick one element to use as </a:t>
            </a:r>
            <a:r>
              <a:rPr lang="en-US" altLang="zh-TW" sz="2400" i="1">
                <a:ea typeface="新細明體" charset="-120"/>
              </a:rPr>
              <a:t>pivot.</a:t>
            </a:r>
          </a:p>
          <a:p>
            <a:pPr lvl="1"/>
            <a:r>
              <a:rPr lang="en-US" altLang="zh-TW" sz="2400">
                <a:ea typeface="新細明體" charset="-120"/>
              </a:rPr>
              <a:t>Partition elements into two sub-arrays:</a:t>
            </a:r>
          </a:p>
          <a:p>
            <a:pPr lvl="2"/>
            <a:r>
              <a:rPr lang="en-US" altLang="zh-TW" sz="2000">
                <a:ea typeface="新細明體" charset="-120"/>
              </a:rPr>
              <a:t>Elements less than or equal to pivot</a:t>
            </a:r>
          </a:p>
          <a:p>
            <a:pPr lvl="2"/>
            <a:r>
              <a:rPr lang="en-US" altLang="zh-TW" sz="2000">
                <a:ea typeface="新細明體" charset="-120"/>
              </a:rPr>
              <a:t>Elements greater than pivot</a:t>
            </a:r>
          </a:p>
          <a:p>
            <a:pPr lvl="1"/>
            <a:r>
              <a:rPr lang="en-US" altLang="zh-TW" sz="2400">
                <a:ea typeface="新細明體" charset="-120"/>
              </a:rPr>
              <a:t>Quicksort two sub-arrays</a:t>
            </a:r>
          </a:p>
          <a:p>
            <a:pPr lvl="1"/>
            <a:r>
              <a:rPr lang="en-US" altLang="zh-TW" sz="2400">
                <a:ea typeface="新細明體" charset="-120"/>
              </a:rPr>
              <a:t>Return results</a:t>
            </a:r>
          </a:p>
        </p:txBody>
      </p:sp>
    </p:spTree>
    <p:extLst>
      <p:ext uri="{BB962C8B-B14F-4D97-AF65-F5344CB8AC3E}">
        <p14:creationId xmlns:p14="http://schemas.microsoft.com/office/powerpoint/2010/main" val="291831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>
                <a:ea typeface="新細明體" charset="-120"/>
              </a:rPr>
              <a:t>We are given array of n integers to sort: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4478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40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574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20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6670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2766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8862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4958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1054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7150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324600" y="20574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9740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Pick Pivot Element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>
                <a:ea typeface="新細明體" charset="-120"/>
              </a:rPr>
              <a:t>There are a number of ways to pick the pivot element.  In this example, we will use the first element in the array: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47800" y="2362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057400" y="23622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20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7000" y="23622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276600" y="23622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495800" y="23622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105400" y="23622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715000" y="23622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324600" y="23622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0797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Partitioning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charset="-120"/>
              </a:rPr>
              <a:t>Given a pivot, partition the elements of the array such that the resulting array consists of: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ea typeface="新細明體" charset="-120"/>
              </a:rPr>
              <a:t>One sub-array that contains elements &gt;= pivot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ea typeface="新細明體" charset="-120"/>
              </a:rPr>
              <a:t>Another sub-array that contains elements &lt; pivot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en-US" altLang="zh-TW" sz="2400">
              <a:ea typeface="新細明體" charset="-12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charset="-120"/>
              </a:rPr>
              <a:t>The sub-arrays are stored in the original data array.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zh-TW" sz="2800">
              <a:ea typeface="新細明體" charset="-12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charset="-120"/>
              </a:rPr>
              <a:t>Partitioning loops through, swapping elements below/above pivot.</a:t>
            </a:r>
          </a:p>
          <a:p>
            <a:pPr marL="609600" indent="-609600">
              <a:lnSpc>
                <a:spcPct val="90000"/>
              </a:lnSpc>
            </a:pPr>
            <a:endParaRPr lang="en-US" altLang="zh-TW" sz="280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25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 dirty="0" err="1">
                <a:ea typeface="新細明體" charset="-120"/>
              </a:rPr>
              <a:t>too_big_index</a:t>
            </a:r>
            <a:endParaRPr lang="en-US" altLang="zh-TW" sz="1800" dirty="0">
              <a:ea typeface="新細明體" charset="-120"/>
            </a:endParaRP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7115991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971800" y="5257827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3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40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10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2934789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data[too_big_index] &lt;= data[pivot]</a:t>
            </a:r>
          </a:p>
          <a:p>
            <a:r>
              <a:rPr lang="en-US" altLang="zh-TW">
                <a:ea typeface="新細明體" charset="-120"/>
              </a:rPr>
              <a:t>		++too_big_index</a:t>
            </a:r>
          </a:p>
          <a:p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81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20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[8</a:t>
            </a:r>
            <a:r>
              <a:rPr lang="en-US" altLang="zh-TW" dirty="0">
                <a:ea typeface="新細明體" charset="-120"/>
              </a:rPr>
              <a:t>]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7432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7162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342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data[too_big_index] &lt;= data[pivot]</a:t>
            </a:r>
          </a:p>
          <a:p>
            <a:r>
              <a:rPr lang="en-US" altLang="zh-TW">
                <a:ea typeface="新細明體" charset="-120"/>
              </a:rPr>
              <a:t>		++too_big_index</a:t>
            </a:r>
          </a:p>
          <a:p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84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40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20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data[too_big_index] &lt;= data[pivot]</a:t>
            </a:r>
          </a:p>
          <a:p>
            <a:r>
              <a:rPr lang="en-US" altLang="zh-TW">
                <a:ea typeface="新細明體" charset="-120"/>
              </a:rPr>
              <a:t>		++too_big_index</a:t>
            </a:r>
          </a:p>
          <a:p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40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[6</a:t>
            </a:r>
            <a:r>
              <a:rPr lang="en-US" altLang="zh-TW" dirty="0">
                <a:ea typeface="新細明體" charset="-120"/>
              </a:rPr>
              <a:t>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data[too_big_index] &lt;= data[pivot]</a:t>
            </a:r>
          </a:p>
          <a:p>
            <a:pPr lvl="1"/>
            <a:r>
              <a:rPr lang="en-US" altLang="zh-TW">
                <a:ea typeface="新細明體" charset="-120"/>
              </a:rPr>
              <a:t>	++too_big_index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data[too_small_index] &gt; data[pivot]</a:t>
            </a:r>
          </a:p>
          <a:p>
            <a:pPr lvl="1"/>
            <a:r>
              <a:rPr lang="en-US" altLang="zh-TW">
                <a:ea typeface="新細明體" charset="-120"/>
              </a:rPr>
              <a:t>	--too_small_index</a:t>
            </a:r>
          </a:p>
          <a:p>
            <a:endParaRPr lang="en-US" altLang="zh-TW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59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“Bubble Up” Algorithm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</a:rPr>
              <a:t>index &lt;- 1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 err="1">
                <a:latin typeface="Courier New" pitchFamily="49" charset="0"/>
                <a:ea typeface="新細明體" charset="-120"/>
              </a:rPr>
              <a:t>last_compare_at</a:t>
            </a:r>
            <a:r>
              <a:rPr lang="en-US" altLang="zh-TW" b="1" dirty="0">
                <a:latin typeface="Courier New" pitchFamily="49" charset="0"/>
                <a:ea typeface="新細明體" charset="-120"/>
              </a:rPr>
              <a:t> &lt;- n –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b="1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</a:rPr>
              <a:t>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b="1" dirty="0" err="1">
                <a:latin typeface="Courier New" pitchFamily="49" charset="0"/>
                <a:ea typeface="新細明體" charset="-120"/>
              </a:rPr>
              <a:t>exitif</a:t>
            </a:r>
            <a:r>
              <a:rPr lang="en-US" altLang="zh-TW" b="1" dirty="0">
                <a:latin typeface="Courier New" pitchFamily="49" charset="0"/>
                <a:ea typeface="新細明體" charset="-120"/>
              </a:rPr>
              <a:t>(index &gt; </a:t>
            </a:r>
            <a:r>
              <a:rPr lang="en-US" altLang="zh-TW" b="1" dirty="0" err="1">
                <a:latin typeface="Courier New" pitchFamily="49" charset="0"/>
                <a:ea typeface="新細明體" charset="-120"/>
              </a:rPr>
              <a:t>last_compare_at</a:t>
            </a:r>
            <a:r>
              <a:rPr lang="en-US" altLang="zh-TW" b="1" dirty="0">
                <a:latin typeface="Courier New" pitchFamily="49" charset="0"/>
                <a:ea typeface="新細明體" charset="-12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</a:rPr>
              <a:t>  if(A[index] &gt; A[index + 1])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</a:rPr>
              <a:t>    Swap(A[index], A[index + 1])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b="1" dirty="0" err="1">
                <a:latin typeface="Courier New" pitchFamily="49" charset="0"/>
                <a:ea typeface="新細明體" charset="-120"/>
              </a:rPr>
              <a:t>endif</a:t>
            </a:r>
            <a:endParaRPr lang="en-US" altLang="zh-TW" b="1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</a:rPr>
              <a:t>  index &lt;- index + 1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 err="1">
                <a:latin typeface="Courier New" pitchFamily="49" charset="0"/>
                <a:ea typeface="新細明體" charset="-120"/>
              </a:rPr>
              <a:t>endloop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10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>
                <a:ea typeface="新細明體" charset="-120"/>
              </a:rPr>
              <a:t>  [</a:t>
            </a:r>
            <a:r>
              <a:rPr lang="en-US" altLang="zh-TW" dirty="0">
                <a:ea typeface="新細明體" charset="-120"/>
              </a:rPr>
              <a:t>0]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data[too_big_index] &lt;= data[pivot]</a:t>
            </a:r>
          </a:p>
          <a:p>
            <a:pPr lvl="1"/>
            <a:r>
              <a:rPr lang="en-US" altLang="zh-TW">
                <a:ea typeface="新細明體" charset="-120"/>
              </a:rPr>
              <a:t>	++too_big_index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data[too_small_index] &gt; data[pivot]</a:t>
            </a:r>
          </a:p>
          <a:p>
            <a:pPr lvl="1"/>
            <a:r>
              <a:rPr lang="en-US" altLang="zh-TW">
                <a:ea typeface="新細明體" charset="-120"/>
              </a:rPr>
              <a:t>	--too_small_index</a:t>
            </a:r>
          </a:p>
          <a:p>
            <a:endParaRPr lang="en-US" altLang="zh-TW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49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40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6517277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022350" y="476672"/>
            <a:ext cx="7600950" cy="337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&lt;=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++</a:t>
            </a:r>
            <a:r>
              <a:rPr lang="en-US" altLang="zh-TW" dirty="0" err="1">
                <a:ea typeface="新細明體" charset="-120"/>
              </a:rPr>
              <a:t>too_big_index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 &gt;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--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 &lt; 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	swap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and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</a:t>
            </a:r>
          </a:p>
          <a:p>
            <a:endParaRPr lang="en-US" altLang="zh-TW" dirty="0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6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data[too_big_index] &lt;= data[pivot]</a:t>
            </a:r>
          </a:p>
          <a:p>
            <a:pPr lvl="1"/>
            <a:r>
              <a:rPr lang="en-US" altLang="zh-TW">
                <a:ea typeface="新細明體" charset="-120"/>
              </a:rPr>
              <a:t>	++too_big_index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data[too_small_index] &gt; data[pivot]</a:t>
            </a:r>
          </a:p>
          <a:p>
            <a:pPr lvl="1"/>
            <a:r>
              <a:rPr lang="en-US" altLang="zh-TW">
                <a:ea typeface="新細明體" charset="-120"/>
              </a:rPr>
              <a:t>	--too_small_index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If too_big_index &lt; too_small_index</a:t>
            </a:r>
          </a:p>
          <a:p>
            <a:pPr lvl="1"/>
            <a:r>
              <a:rPr lang="en-US" altLang="zh-TW">
                <a:ea typeface="新細明體" charset="-120"/>
              </a:rPr>
              <a:t>	swap data[too_big_index] and data[too_small_index]</a:t>
            </a:r>
          </a:p>
          <a:p>
            <a:endParaRPr lang="en-US" altLang="zh-TW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4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8</a:t>
            </a:r>
            <a:r>
              <a:rPr lang="en-US" altLang="zh-TW" dirty="0" smtClean="0">
                <a:ea typeface="新細明體" charset="-120"/>
              </a:rPr>
              <a:t>] 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&lt;=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++</a:t>
            </a:r>
            <a:r>
              <a:rPr lang="en-US" altLang="zh-TW" dirty="0" err="1">
                <a:ea typeface="新細明體" charset="-120"/>
              </a:rPr>
              <a:t>too_big_index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 &gt;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--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 &lt; 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	swap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and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</a:t>
            </a: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 &gt;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, go to 1.</a:t>
            </a:r>
          </a:p>
          <a:p>
            <a:endParaRPr lang="en-US" altLang="zh-TW" dirty="0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29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zh-TW" altLang="en-US" dirty="0" smtClean="0">
                <a:ea typeface="新細明體" charset="-120"/>
              </a:rPr>
              <a:t>    </a:t>
            </a:r>
            <a:r>
              <a:rPr lang="en-US" altLang="zh-TW" dirty="0" smtClean="0">
                <a:ea typeface="新細明體" charset="-120"/>
              </a:rPr>
              <a:t>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zh-TW" altLang="en-US" dirty="0" smtClean="0">
                <a:ea typeface="新細明體" charset="-120"/>
              </a:rPr>
              <a:t>    </a:t>
            </a:r>
            <a:r>
              <a:rPr lang="en-US" altLang="zh-TW" dirty="0" smtClean="0">
                <a:ea typeface="新細明體" charset="-120"/>
              </a:rPr>
              <a:t>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zh-TW" altLang="en-US" smtClean="0">
                <a:ea typeface="新細明體" charset="-120"/>
              </a:rPr>
              <a:t>   </a:t>
            </a:r>
            <a:r>
              <a:rPr lang="en-US" altLang="zh-TW" smtClean="0">
                <a:ea typeface="新細明體" charset="-120"/>
              </a:rPr>
              <a:t>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zh-TW" altLang="en-US" dirty="0" smtClean="0">
                <a:ea typeface="新細明體" charset="-120"/>
              </a:rPr>
              <a:t>    </a:t>
            </a:r>
            <a:r>
              <a:rPr lang="en-US" altLang="zh-TW" dirty="0" smtClean="0">
                <a:ea typeface="新細明體" charset="-120"/>
              </a:rPr>
              <a:t>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zh-TW" altLang="en-US" dirty="0" smtClean="0">
                <a:ea typeface="新細明體" charset="-120"/>
              </a:rPr>
              <a:t>    </a:t>
            </a:r>
            <a:r>
              <a:rPr lang="en-US" altLang="zh-TW" dirty="0" smtClean="0">
                <a:ea typeface="新細明體" charset="-120"/>
              </a:rPr>
              <a:t>[</a:t>
            </a:r>
            <a:r>
              <a:rPr lang="en-US" altLang="zh-TW" dirty="0">
                <a:ea typeface="新細明體" charset="-120"/>
              </a:rPr>
              <a:t>5]   </a:t>
            </a:r>
            <a:r>
              <a:rPr lang="zh-TW" altLang="en-US" dirty="0" smtClean="0">
                <a:ea typeface="新細明體" charset="-120"/>
              </a:rPr>
              <a:t>   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[6]   </a:t>
            </a:r>
            <a:r>
              <a:rPr lang="zh-TW" altLang="en-US" dirty="0" smtClean="0">
                <a:ea typeface="新細明體" charset="-120"/>
              </a:rPr>
              <a:t>  </a:t>
            </a:r>
            <a:r>
              <a:rPr lang="en-US" altLang="zh-TW" dirty="0" smtClean="0">
                <a:ea typeface="新細明體" charset="-120"/>
              </a:rPr>
              <a:t>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zh-TW" altLang="en-US" dirty="0" smtClean="0">
                <a:ea typeface="新細明體" charset="-120"/>
              </a:rPr>
              <a:t>   </a:t>
            </a:r>
            <a:r>
              <a:rPr lang="en-US" altLang="zh-TW" dirty="0" smtClean="0">
                <a:ea typeface="新細明體" charset="-120"/>
              </a:rPr>
              <a:t>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076325" y="332656"/>
            <a:ext cx="7600950" cy="3743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&lt;=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++</a:t>
            </a:r>
            <a:r>
              <a:rPr lang="en-US" altLang="zh-TW" dirty="0" err="1">
                <a:ea typeface="新細明體" charset="-120"/>
              </a:rPr>
              <a:t>too_big_index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 &gt;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--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 &lt; 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	swap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and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</a:t>
            </a: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 &gt;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, go to 1.</a:t>
            </a:r>
          </a:p>
          <a:p>
            <a:endParaRPr lang="en-US" altLang="zh-TW" dirty="0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09600" y="62068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0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</a:t>
            </a:r>
            <a:r>
              <a:rPr lang="en-US" altLang="zh-TW" dirty="0" smtClean="0">
                <a:ea typeface="新細明體" charset="-120"/>
              </a:rPr>
              <a:t>     </a:t>
            </a:r>
            <a:r>
              <a:rPr lang="en-US" altLang="zh-TW" dirty="0">
                <a:ea typeface="新細明體" charset="-120"/>
              </a:rPr>
              <a:t>[1]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&lt;=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++</a:t>
            </a:r>
            <a:r>
              <a:rPr lang="en-US" altLang="zh-TW" dirty="0" err="1">
                <a:ea typeface="新細明體" charset="-120"/>
              </a:rPr>
              <a:t>too_big_index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 &gt;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--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 &lt; 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	swap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and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</a:t>
            </a: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 &gt;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, go to 1.</a:t>
            </a:r>
          </a:p>
          <a:p>
            <a:endParaRPr lang="en-US" altLang="zh-TW" dirty="0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9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</a:t>
            </a: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>
                <a:ea typeface="新細明體" charset="-120"/>
              </a:rPr>
              <a:t>[4]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&lt;=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++</a:t>
            </a:r>
            <a:r>
              <a:rPr lang="en-US" altLang="zh-TW" dirty="0" err="1">
                <a:ea typeface="新細明體" charset="-120"/>
              </a:rPr>
              <a:t>too_big_index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 &gt;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--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 &lt; 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	swap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and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</a:t>
            </a: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 &gt;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, go to 1.</a:t>
            </a:r>
          </a:p>
          <a:p>
            <a:endParaRPr lang="en-US" altLang="zh-TW" dirty="0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5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data[too_big_index] &lt;= data[pivot]</a:t>
            </a:r>
          </a:p>
          <a:p>
            <a:pPr lvl="1"/>
            <a:r>
              <a:rPr lang="en-US" altLang="zh-TW">
                <a:ea typeface="新細明體" charset="-120"/>
              </a:rPr>
              <a:t>	++too_big_index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data[too_small_index] &gt; data[pivot]</a:t>
            </a:r>
          </a:p>
          <a:p>
            <a:pPr lvl="1"/>
            <a:r>
              <a:rPr lang="en-US" altLang="zh-TW">
                <a:ea typeface="新細明體" charset="-120"/>
              </a:rPr>
              <a:t>	--too_small_index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If too_big_index &lt; too_small_index</a:t>
            </a:r>
          </a:p>
          <a:p>
            <a:pPr lvl="1"/>
            <a:r>
              <a:rPr lang="en-US" altLang="zh-TW">
                <a:ea typeface="新細明體" charset="-120"/>
              </a:rPr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too_small_index &gt; too_big_index, go to 1.</a:t>
            </a:r>
          </a:p>
          <a:p>
            <a:endParaRPr lang="en-US" altLang="zh-TW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9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</a:t>
            </a:r>
            <a:r>
              <a:rPr lang="en-US" altLang="zh-TW" dirty="0" smtClean="0">
                <a:ea typeface="新細明體" charset="-120"/>
              </a:rPr>
              <a:t>     </a:t>
            </a:r>
            <a:r>
              <a:rPr lang="en-US" altLang="zh-TW" dirty="0">
                <a:ea typeface="新細明體" charset="-120"/>
              </a:rPr>
              <a:t>[3]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6]  </a:t>
            </a: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>
                <a:ea typeface="新細明體" charset="-120"/>
              </a:rPr>
              <a:t>[7]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&lt;=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++</a:t>
            </a:r>
            <a:r>
              <a:rPr lang="en-US" altLang="zh-TW" dirty="0" err="1">
                <a:ea typeface="新細明體" charset="-120"/>
              </a:rPr>
              <a:t>too_big_index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 &gt;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--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 &lt; 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	swap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and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</a:t>
            </a: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 &gt;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, go to 1.</a:t>
            </a:r>
          </a:p>
          <a:p>
            <a:endParaRPr lang="en-US" altLang="zh-TW" dirty="0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data[too_big_index] &lt;= data[pivot]</a:t>
            </a:r>
          </a:p>
          <a:p>
            <a:pPr lvl="1"/>
            <a:r>
              <a:rPr lang="en-US" altLang="zh-TW">
                <a:ea typeface="新細明體" charset="-120"/>
              </a:rPr>
              <a:t>	++too_big_index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data[too_small_index] &gt; data[pivot]</a:t>
            </a:r>
          </a:p>
          <a:p>
            <a:pPr lvl="1"/>
            <a:r>
              <a:rPr lang="en-US" altLang="zh-TW">
                <a:ea typeface="新細明體" charset="-120"/>
              </a:rPr>
              <a:t>	--too_small_index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If too_big_index &lt; too_small_index</a:t>
            </a:r>
          </a:p>
          <a:p>
            <a:pPr lvl="1"/>
            <a:r>
              <a:rPr lang="en-US" altLang="zh-TW">
                <a:ea typeface="新細明體" charset="-120"/>
              </a:rPr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too_small_index &gt; too_big_index, go to 1.</a:t>
            </a:r>
          </a:p>
          <a:p>
            <a:endParaRPr lang="en-US" altLang="zh-TW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40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10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</a:t>
            </a: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>
                <a:ea typeface="新細明體" charset="-120"/>
              </a:rPr>
              <a:t>[4]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"Bubbling Up" the Largest Element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>
                <a:ea typeface="新細明體" charset="-120"/>
              </a:rPr>
              <a:t>Traverse a collection of elements</a:t>
            </a:r>
          </a:p>
          <a:p>
            <a:pPr lvl="1"/>
            <a:r>
              <a:rPr lang="en-US" altLang="zh-TW" b="1">
                <a:ea typeface="新細明體" charset="-120"/>
              </a:rPr>
              <a:t>Move from the front to the end</a:t>
            </a:r>
          </a:p>
          <a:p>
            <a:pPr lvl="1"/>
            <a:r>
              <a:rPr lang="en-US" altLang="zh-TW" b="1">
                <a:ea typeface="新細明體" charset="-120"/>
              </a:rPr>
              <a:t>“Bubble” the </a:t>
            </a:r>
            <a:r>
              <a:rPr lang="en-US" altLang="zh-TW" b="1">
                <a:solidFill>
                  <a:srgbClr val="3333FF"/>
                </a:solidFill>
                <a:ea typeface="新細明體" charset="-120"/>
              </a:rPr>
              <a:t>largest value</a:t>
            </a:r>
            <a:r>
              <a:rPr lang="en-US" altLang="zh-TW" b="1">
                <a:ea typeface="新細明體" charset="-120"/>
              </a:rPr>
              <a:t> to the end using </a:t>
            </a:r>
            <a:r>
              <a:rPr lang="en-US" altLang="zh-TW" b="1">
                <a:solidFill>
                  <a:srgbClr val="3333FF"/>
                </a:solidFill>
                <a:ea typeface="新細明體" charset="-120"/>
              </a:rPr>
              <a:t>pair-wise comparisons and swapping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0949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0952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0953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12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0956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35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42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77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0959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101</a:t>
            </a:r>
          </a:p>
        </p:txBody>
      </p:sp>
      <p:sp>
        <p:nvSpPr>
          <p:cNvPr id="210960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1          2          3          4            5            6</a:t>
            </a:r>
            <a:endParaRPr lang="en-US" altLang="zh-TW" b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60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data[too_big_index] &lt;= data[pivot]</a:t>
            </a:r>
          </a:p>
          <a:p>
            <a:pPr lvl="1"/>
            <a:r>
              <a:rPr lang="en-US" altLang="zh-TW">
                <a:ea typeface="新細明體" charset="-120"/>
              </a:rPr>
              <a:t>	++too_big_index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data[too_small_index] &gt; data[pivot]</a:t>
            </a:r>
          </a:p>
          <a:p>
            <a:pPr lvl="1"/>
            <a:r>
              <a:rPr lang="en-US" altLang="zh-TW">
                <a:ea typeface="新細明體" charset="-120"/>
              </a:rPr>
              <a:t>	--too_small_index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If too_big_index &lt; too_small_index</a:t>
            </a:r>
          </a:p>
          <a:p>
            <a:pPr lvl="1"/>
            <a:r>
              <a:rPr lang="en-US" altLang="zh-TW">
                <a:ea typeface="新細明體" charset="-120"/>
              </a:rPr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too_small_index &gt; too_big_index, go to 1.</a:t>
            </a:r>
          </a:p>
          <a:p>
            <a:endParaRPr lang="en-US" altLang="zh-TW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40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20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7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data[too_big_index] &lt;= data[pivot]</a:t>
            </a:r>
          </a:p>
          <a:p>
            <a:pPr lvl="1"/>
            <a:r>
              <a:rPr lang="en-US" altLang="zh-TW">
                <a:ea typeface="新細明體" charset="-120"/>
              </a:rPr>
              <a:t>	++too_big_index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data[too_small_index] &gt; data[pivot]</a:t>
            </a:r>
          </a:p>
          <a:p>
            <a:pPr lvl="1"/>
            <a:r>
              <a:rPr lang="en-US" altLang="zh-TW">
                <a:ea typeface="新細明體" charset="-120"/>
              </a:rPr>
              <a:t>	--too_small_index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If too_big_index &lt; too_small_index</a:t>
            </a:r>
          </a:p>
          <a:p>
            <a:pPr lvl="1"/>
            <a:r>
              <a:rPr lang="en-US" altLang="zh-TW">
                <a:ea typeface="新細明體" charset="-120"/>
              </a:rPr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too_small_index &gt; too_big_index, go to 1.</a:t>
            </a:r>
          </a:p>
          <a:p>
            <a:endParaRPr lang="en-US" altLang="zh-TW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40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20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</a:t>
            </a:r>
            <a:r>
              <a:rPr lang="en-US" altLang="zh-TW" dirty="0" smtClean="0">
                <a:ea typeface="新細明體" charset="-120"/>
              </a:rPr>
              <a:t>     </a:t>
            </a:r>
            <a:r>
              <a:rPr lang="en-US" altLang="zh-TW" dirty="0">
                <a:ea typeface="新細明體" charset="-120"/>
              </a:rPr>
              <a:t>[2]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</a:t>
            </a: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>
                <a:ea typeface="新細明體" charset="-120"/>
              </a:rPr>
              <a:t>[4]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2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&lt;=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++</a:t>
            </a:r>
            <a:r>
              <a:rPr lang="en-US" altLang="zh-TW" dirty="0" err="1">
                <a:ea typeface="新細明體" charset="-120"/>
              </a:rPr>
              <a:t>too_big_index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 &gt;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--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 &lt; 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	swap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and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</a:t>
            </a: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 &gt;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, go to 1.</a:t>
            </a:r>
          </a:p>
          <a:p>
            <a:endParaRPr lang="en-US" altLang="zh-TW" dirty="0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</a:t>
            </a: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>
                <a:ea typeface="新細明體" charset="-120"/>
              </a:rPr>
              <a:t>[3]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4]  </a:t>
            </a: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>
                <a:ea typeface="新細明體" charset="-120"/>
              </a:rPr>
              <a:t>[5]   </a:t>
            </a: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>
                <a:ea typeface="新細明體" charset="-120"/>
              </a:rPr>
              <a:t>[6]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7]  </a:t>
            </a: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>
                <a:ea typeface="新細明體" charset="-120"/>
              </a:rPr>
              <a:t>[8]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4857206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2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data[too_big_index] &lt;= data[pivot]</a:t>
            </a:r>
          </a:p>
          <a:p>
            <a:pPr lvl="1"/>
            <a:r>
              <a:rPr lang="en-US" altLang="zh-TW">
                <a:ea typeface="新細明體" charset="-120"/>
              </a:rPr>
              <a:t>	++too_big_index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data[too_small_index] &gt; data[pivot]</a:t>
            </a:r>
          </a:p>
          <a:p>
            <a:pPr lvl="1"/>
            <a:r>
              <a:rPr lang="en-US" altLang="zh-TW">
                <a:ea typeface="新細明體" charset="-120"/>
              </a:rPr>
              <a:t>	--too_small_index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If too_big_index &lt; too_small_index</a:t>
            </a:r>
          </a:p>
          <a:p>
            <a:pPr lvl="1"/>
            <a:r>
              <a:rPr lang="en-US" altLang="zh-TW">
                <a:ea typeface="新細明體" charset="-120"/>
              </a:rPr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too_small_index &gt; too_big_index, go to 1.</a:t>
            </a:r>
          </a:p>
          <a:p>
            <a:endParaRPr lang="en-US" altLang="zh-TW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20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</a:t>
            </a: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>
                <a:ea typeface="新細明體" charset="-120"/>
              </a:rPr>
              <a:t>[3]  </a:t>
            </a: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>
                <a:ea typeface="新細明體" charset="-120"/>
              </a:rPr>
              <a:t>[4]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5]   </a:t>
            </a: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>
                <a:ea typeface="新細明體" charset="-120"/>
              </a:rPr>
              <a:t>[6]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7]  </a:t>
            </a: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>
                <a:ea typeface="新細明體" charset="-120"/>
              </a:rPr>
              <a:t>[8]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0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data[too_big_index] &lt;= data[pivot]</a:t>
            </a:r>
          </a:p>
          <a:p>
            <a:pPr lvl="1"/>
            <a:r>
              <a:rPr lang="en-US" altLang="zh-TW">
                <a:ea typeface="新細明體" charset="-120"/>
              </a:rPr>
              <a:t>	++too_big_index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data[too_small_index] &gt; data[pivot]</a:t>
            </a:r>
          </a:p>
          <a:p>
            <a:pPr lvl="1"/>
            <a:r>
              <a:rPr lang="en-US" altLang="zh-TW">
                <a:ea typeface="新細明體" charset="-120"/>
              </a:rPr>
              <a:t>	--too_small_index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If too_big_index &lt; too_small_index</a:t>
            </a:r>
          </a:p>
          <a:p>
            <a:pPr lvl="1"/>
            <a:r>
              <a:rPr lang="en-US" altLang="zh-TW">
                <a:ea typeface="新細明體" charset="-120"/>
              </a:rPr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too_small_index &gt; too_big_index, go to 1.</a:t>
            </a:r>
          </a:p>
          <a:p>
            <a:endParaRPr lang="en-US" altLang="zh-TW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</a:t>
            </a: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>
                <a:ea typeface="新細明體" charset="-120"/>
              </a:rPr>
              <a:t>[7]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5638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1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data[too_big_index] &lt;= data[pivot]</a:t>
            </a:r>
          </a:p>
          <a:p>
            <a:pPr lvl="1"/>
            <a:r>
              <a:rPr lang="en-US" altLang="zh-TW">
                <a:ea typeface="新細明體" charset="-120"/>
              </a:rPr>
              <a:t>	++too_big_index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data[too_small_index] &gt; data[pivot]</a:t>
            </a:r>
          </a:p>
          <a:p>
            <a:pPr lvl="1"/>
            <a:r>
              <a:rPr lang="en-US" altLang="zh-TW">
                <a:ea typeface="新細明體" charset="-120"/>
              </a:rPr>
              <a:t>	--too_small_index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If too_big_index &lt; too_small_index</a:t>
            </a:r>
          </a:p>
          <a:p>
            <a:pPr lvl="1"/>
            <a:r>
              <a:rPr lang="en-US" altLang="zh-TW">
                <a:ea typeface="新細明體" charset="-120"/>
              </a:rPr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too_small_index &gt; too_big_index, go to 1.</a:t>
            </a:r>
          </a:p>
          <a:p>
            <a:endParaRPr lang="en-US" altLang="zh-TW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20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724400" y="5169932"/>
            <a:ext cx="838200" cy="468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7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data[too_big_index] &lt;= data[pivot]</a:t>
            </a:r>
          </a:p>
          <a:p>
            <a:pPr lvl="1"/>
            <a:r>
              <a:rPr lang="en-US" altLang="zh-TW">
                <a:ea typeface="新細明體" charset="-120"/>
              </a:rPr>
              <a:t>	++too_big_index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data[too_small_index] &gt; data[pivot]</a:t>
            </a:r>
          </a:p>
          <a:p>
            <a:pPr lvl="1"/>
            <a:r>
              <a:rPr lang="en-US" altLang="zh-TW">
                <a:ea typeface="新細明體" charset="-120"/>
              </a:rPr>
              <a:t>	--too_small_index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If too_big_index &lt; too_small_index</a:t>
            </a:r>
          </a:p>
          <a:p>
            <a:pPr lvl="1"/>
            <a:r>
              <a:rPr lang="en-US" altLang="zh-TW">
                <a:ea typeface="新細明體" charset="-120"/>
              </a:rPr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too_small_index &gt; too_big_index, go to 1.</a:t>
            </a:r>
          </a:p>
          <a:p>
            <a:endParaRPr lang="en-US" altLang="zh-TW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20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10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30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0]    </a:t>
            </a:r>
            <a:r>
              <a:rPr lang="en-US" altLang="zh-TW" dirty="0" smtClean="0">
                <a:ea typeface="新細明體" charset="-120"/>
              </a:rPr>
              <a:t>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2]   </a:t>
            </a: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>
                <a:ea typeface="新細明體" charset="-120"/>
              </a:rPr>
              <a:t>[3]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[6</a:t>
            </a:r>
            <a:r>
              <a:rPr lang="en-US" altLang="zh-TW" dirty="0">
                <a:ea typeface="新細明體" charset="-120"/>
              </a:rPr>
              <a:t>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4724400" y="5169932"/>
            <a:ext cx="838200" cy="468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8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data[too_big_index] &lt;= data[pivot]</a:t>
            </a:r>
          </a:p>
          <a:p>
            <a:pPr lvl="1"/>
            <a:r>
              <a:rPr lang="en-US" altLang="zh-TW">
                <a:ea typeface="新細明體" charset="-120"/>
              </a:rPr>
              <a:t>	++too_big_index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data[too_small_index] &gt; data[pivot]</a:t>
            </a:r>
          </a:p>
          <a:p>
            <a:pPr lvl="1"/>
            <a:r>
              <a:rPr lang="en-US" altLang="zh-TW">
                <a:ea typeface="新細明體" charset="-120"/>
              </a:rPr>
              <a:t>	--too_small_index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If too_big_index &lt; too_small_index</a:t>
            </a:r>
          </a:p>
          <a:p>
            <a:pPr lvl="1"/>
            <a:r>
              <a:rPr lang="en-US" altLang="zh-TW">
                <a:ea typeface="新細明體" charset="-120"/>
              </a:rPr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zh-TW">
                <a:ea typeface="新細明體" charset="-120"/>
              </a:rPr>
              <a:t>While too_small_index &gt; too_big_index, go to 1.</a:t>
            </a:r>
          </a:p>
          <a:p>
            <a:endParaRPr lang="en-US" altLang="zh-TW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40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</a:t>
            </a:r>
            <a:r>
              <a:rPr lang="en-US" altLang="zh-TW" dirty="0" smtClean="0">
                <a:ea typeface="新細明體" charset="-120"/>
              </a:rPr>
              <a:t>     </a:t>
            </a:r>
            <a:r>
              <a:rPr lang="en-US" altLang="zh-TW" dirty="0">
                <a:ea typeface="新細明體" charset="-120"/>
              </a:rPr>
              <a:t>[2]   </a:t>
            </a: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>
                <a:ea typeface="新細明體" charset="-120"/>
              </a:rPr>
              <a:t>[3]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</a:t>
            </a:r>
            <a:r>
              <a:rPr lang="en-US" altLang="zh-TW" dirty="0" smtClean="0">
                <a:ea typeface="新細明體" charset="-120"/>
              </a:rPr>
              <a:t>     </a:t>
            </a:r>
            <a:r>
              <a:rPr lang="en-US" altLang="zh-TW" dirty="0">
                <a:ea typeface="新細明體" charset="-120"/>
              </a:rPr>
              <a:t>[7]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4724400" y="5169932"/>
            <a:ext cx="838200" cy="468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1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&lt;=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++</a:t>
            </a:r>
            <a:r>
              <a:rPr lang="en-US" altLang="zh-TW" dirty="0" err="1">
                <a:ea typeface="新細明體" charset="-120"/>
              </a:rPr>
              <a:t>too_big_index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 &gt;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--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 &lt; 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	swap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and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</a:t>
            </a: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 &gt;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, go to 1.</a:t>
            </a: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Swap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 and data[</a:t>
            </a:r>
            <a:r>
              <a:rPr lang="en-US" altLang="zh-TW" dirty="0" err="1">
                <a:ea typeface="新細明體" charset="-120"/>
              </a:rPr>
              <a:t>pivot_index</a:t>
            </a:r>
            <a:r>
              <a:rPr lang="en-US" altLang="zh-TW" dirty="0">
                <a:ea typeface="新細明體" charset="-120"/>
              </a:rPr>
              <a:t>]</a:t>
            </a:r>
          </a:p>
          <a:p>
            <a:endParaRPr lang="en-US" altLang="zh-TW" dirty="0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20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30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50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pivot_index =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4724400" y="5157192"/>
            <a:ext cx="838200" cy="481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2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&lt;=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++</a:t>
            </a:r>
            <a:r>
              <a:rPr lang="en-US" altLang="zh-TW" dirty="0" err="1">
                <a:ea typeface="新細明體" charset="-120"/>
              </a:rPr>
              <a:t>too_big_index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 &gt; data[pivot]</a:t>
            </a:r>
          </a:p>
          <a:p>
            <a:pPr lvl="1"/>
            <a:r>
              <a:rPr lang="en-US" altLang="zh-TW" dirty="0">
                <a:ea typeface="新細明體" charset="-120"/>
              </a:rPr>
              <a:t>	--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 &lt; </a:t>
            </a:r>
            <a:r>
              <a:rPr lang="en-US" altLang="zh-TW" dirty="0" err="1">
                <a:ea typeface="新細明體" charset="-120"/>
              </a:rPr>
              <a:t>too_small_index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	swap data[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] and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</a:t>
            </a: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While 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 &gt; </a:t>
            </a:r>
            <a:r>
              <a:rPr lang="en-US" altLang="zh-TW" dirty="0" err="1">
                <a:ea typeface="新細明體" charset="-120"/>
              </a:rPr>
              <a:t>too_big_index</a:t>
            </a:r>
            <a:r>
              <a:rPr lang="en-US" altLang="zh-TW" dirty="0">
                <a:ea typeface="新細明體" charset="-120"/>
              </a:rPr>
              <a:t>, go to 1.</a:t>
            </a:r>
          </a:p>
          <a:p>
            <a:pPr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Swap data[</a:t>
            </a:r>
            <a:r>
              <a:rPr lang="en-US" altLang="zh-TW" dirty="0" err="1">
                <a:ea typeface="新細明體" charset="-120"/>
              </a:rPr>
              <a:t>too_small_index</a:t>
            </a:r>
            <a:r>
              <a:rPr lang="en-US" altLang="zh-TW" dirty="0">
                <a:ea typeface="新細明體" charset="-120"/>
              </a:rPr>
              <a:t>] and data[</a:t>
            </a:r>
            <a:r>
              <a:rPr lang="en-US" altLang="zh-TW" dirty="0" err="1">
                <a:ea typeface="新細明體" charset="-120"/>
              </a:rPr>
              <a:t>pivot_index</a:t>
            </a:r>
            <a:r>
              <a:rPr lang="en-US" altLang="zh-TW" dirty="0">
                <a:ea typeface="新細明體" charset="-120"/>
              </a:rPr>
              <a:t>]</a:t>
            </a:r>
          </a:p>
          <a:p>
            <a:endParaRPr lang="en-US" altLang="zh-TW" dirty="0">
              <a:ea typeface="新細明體" charset="-120"/>
            </a:endParaRPr>
          </a:p>
          <a:p>
            <a:pPr lvl="1">
              <a:buFontTx/>
              <a:buAutoNum type="arabicPeriod"/>
            </a:pP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20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40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100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" y="4343400"/>
            <a:ext cx="1643063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err="1">
                <a:ea typeface="新細明體" charset="-120"/>
              </a:rPr>
              <a:t>pivot_index</a:t>
            </a:r>
            <a:r>
              <a:rPr lang="en-US" altLang="zh-TW" sz="1800" dirty="0">
                <a:ea typeface="新細明體" charset="-120"/>
              </a:rPr>
              <a:t> = 4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too_big_index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too_small_index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4724400" y="5169932"/>
            <a:ext cx="838200" cy="468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[0]   </a:t>
            </a:r>
            <a:r>
              <a:rPr lang="en-US" altLang="zh-TW" dirty="0" smtClean="0">
                <a:ea typeface="新細明體" charset="-120"/>
              </a:rPr>
              <a:t>     </a:t>
            </a:r>
            <a:r>
              <a:rPr lang="en-US" altLang="zh-TW" dirty="0">
                <a:ea typeface="新細明體" charset="-120"/>
              </a:rPr>
              <a:t>[1]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4]  </a:t>
            </a:r>
            <a:r>
              <a:rPr lang="en-US" altLang="zh-TW" dirty="0" smtClean="0">
                <a:ea typeface="新細明體" charset="-120"/>
              </a:rPr>
              <a:t>     </a:t>
            </a:r>
            <a:r>
              <a:rPr lang="en-US" altLang="zh-TW" dirty="0">
                <a:ea typeface="新細明體" charset="-120"/>
              </a:rPr>
              <a:t>[5]    </a:t>
            </a:r>
            <a:r>
              <a:rPr lang="en-US" altLang="zh-TW" dirty="0" smtClean="0">
                <a:ea typeface="新細明體" charset="-120"/>
              </a:rPr>
              <a:t>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[8</a:t>
            </a:r>
            <a:r>
              <a:rPr lang="en-US" altLang="zh-TW" dirty="0">
                <a:ea typeface="新細明體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6156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"Bubbling Up" the Largest Element</a:t>
            </a:r>
          </a:p>
        </p:txBody>
      </p:sp>
      <p:sp>
        <p:nvSpPr>
          <p:cNvPr id="21197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>
                <a:ea typeface="新細明體" charset="-120"/>
              </a:rPr>
              <a:t>Traverse a collection of elements</a:t>
            </a:r>
          </a:p>
          <a:p>
            <a:pPr lvl="1"/>
            <a:r>
              <a:rPr lang="en-US" altLang="zh-TW" b="1">
                <a:ea typeface="新細明體" charset="-120"/>
              </a:rPr>
              <a:t>Move from the front to the end</a:t>
            </a:r>
          </a:p>
          <a:p>
            <a:pPr lvl="1"/>
            <a:r>
              <a:rPr lang="en-US" altLang="zh-TW" b="1">
                <a:ea typeface="新細明體" charset="-120"/>
              </a:rPr>
              <a:t>“Bubble” the largest value to the end using pair-wise comparisons and swapping</a:t>
            </a:r>
          </a:p>
        </p:txBody>
      </p:sp>
      <p:sp>
        <p:nvSpPr>
          <p:cNvPr id="211972" name="Rectangle 2052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1973" name="Line 2053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1974" name="Line 2054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1975" name="Line 2055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1976" name="Line 2056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1977" name="Line 2057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1978" name="Rectangle 2058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11979" name="Rectangle 2059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12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1980" name="Rectangle 2060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35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1981" name="Rectangle 2061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42</a:t>
            </a:r>
            <a:endParaRPr lang="en-US" altLang="zh-TW" b="0">
              <a:solidFill>
                <a:srgbClr val="FF0033"/>
              </a:solidFill>
              <a:ea typeface="新細明體" charset="-120"/>
            </a:endParaRPr>
          </a:p>
        </p:txBody>
      </p:sp>
      <p:sp>
        <p:nvSpPr>
          <p:cNvPr id="211982" name="Rectangle 2062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77</a:t>
            </a:r>
            <a:endParaRPr lang="en-US" altLang="zh-TW" b="0">
              <a:solidFill>
                <a:srgbClr val="FF0033"/>
              </a:solidFill>
              <a:ea typeface="新細明體" charset="-120"/>
            </a:endParaRPr>
          </a:p>
        </p:txBody>
      </p:sp>
      <p:sp>
        <p:nvSpPr>
          <p:cNvPr id="211983" name="Rectangle 2063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101</a:t>
            </a:r>
          </a:p>
        </p:txBody>
      </p:sp>
      <p:sp>
        <p:nvSpPr>
          <p:cNvPr id="211984" name="Rectangle 2064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1          2          3          4            5            6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1985" name="Rectangle 2065"/>
          <p:cNvSpPr>
            <a:spLocks noChangeArrowheads="1"/>
          </p:cNvSpPr>
          <p:nvPr/>
        </p:nvSpPr>
        <p:spPr bwMode="auto">
          <a:xfrm>
            <a:off x="121126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1986" name="Rectangle 2066"/>
          <p:cNvSpPr>
            <a:spLocks noChangeArrowheads="1"/>
          </p:cNvSpPr>
          <p:nvPr/>
        </p:nvSpPr>
        <p:spPr bwMode="auto">
          <a:xfrm>
            <a:off x="222091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1987" name="AutoShape 2067"/>
          <p:cNvSpPr>
            <a:spLocks noChangeArrowheads="1"/>
          </p:cNvSpPr>
          <p:nvPr/>
        </p:nvSpPr>
        <p:spPr bwMode="auto">
          <a:xfrm>
            <a:off x="1011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Swap</a:t>
            </a:r>
          </a:p>
        </p:txBody>
      </p:sp>
      <p:grpSp>
        <p:nvGrpSpPr>
          <p:cNvPr id="211990" name="Group 2070"/>
          <p:cNvGrpSpPr>
            <a:grpSpLocks/>
          </p:cNvGrpSpPr>
          <p:nvPr/>
        </p:nvGrpSpPr>
        <p:grpSpPr bwMode="auto">
          <a:xfrm>
            <a:off x="1206500" y="4595813"/>
            <a:ext cx="2019300" cy="708025"/>
            <a:chOff x="760" y="2895"/>
            <a:chExt cx="1272" cy="446"/>
          </a:xfrm>
        </p:grpSpPr>
        <p:sp>
          <p:nvSpPr>
            <p:cNvPr id="211988" name="Rectangle 2068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42</a:t>
              </a:r>
            </a:p>
          </p:txBody>
        </p:sp>
        <p:sp>
          <p:nvSpPr>
            <p:cNvPr id="211989" name="Rectangle 2069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28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7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Partition Result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20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40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16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 smtClean="0">
                <a:ea typeface="新細明體" charset="-120"/>
              </a:rPr>
              <a:t>  [</a:t>
            </a:r>
            <a:r>
              <a:rPr lang="en-US" altLang="zh-TW" dirty="0">
                <a:ea typeface="新細明體" charset="-120"/>
              </a:rPr>
              <a:t>0]    </a:t>
            </a:r>
            <a:r>
              <a:rPr lang="en-US" altLang="zh-TW" dirty="0" smtClean="0">
                <a:ea typeface="新細明體" charset="-120"/>
              </a:rPr>
              <a:t>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&lt;= data[pivot]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&gt; data[pivot]</a:t>
            </a:r>
          </a:p>
        </p:txBody>
      </p:sp>
    </p:spTree>
    <p:extLst>
      <p:ext uri="{BB962C8B-B14F-4D97-AF65-F5344CB8AC3E}">
        <p14:creationId xmlns:p14="http://schemas.microsoft.com/office/powerpoint/2010/main" val="282484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Recursion: Quicksort Sub-arrays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20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10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30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>
                <a:ea typeface="新細明體" charset="-120"/>
              </a:rPr>
              <a:t>40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50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60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80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100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828800" y="3164850"/>
            <a:ext cx="7200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0]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1]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2]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3]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4]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5] 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6]   </a:t>
            </a:r>
            <a:r>
              <a:rPr lang="en-US" altLang="zh-TW" dirty="0" smtClean="0">
                <a:ea typeface="新細明體" charset="-120"/>
              </a:rPr>
              <a:t>    [</a:t>
            </a:r>
            <a:r>
              <a:rPr lang="en-US" altLang="zh-TW" dirty="0">
                <a:ea typeface="新細明體" charset="-120"/>
              </a:rPr>
              <a:t>7]   </a:t>
            </a:r>
            <a:r>
              <a:rPr lang="en-US" altLang="zh-TW" dirty="0" smtClean="0">
                <a:ea typeface="新細明體" charset="-120"/>
              </a:rPr>
              <a:t>   [</a:t>
            </a:r>
            <a:r>
              <a:rPr lang="en-US" altLang="zh-TW" dirty="0">
                <a:ea typeface="新細明體" charset="-120"/>
              </a:rPr>
              <a:t>8]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&lt;= data[pivot]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&gt; data[pivot]</a:t>
            </a:r>
          </a:p>
        </p:txBody>
      </p:sp>
      <p:sp>
        <p:nvSpPr>
          <p:cNvPr id="38933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34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8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Merge Sort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Algorithm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Mergesort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(Passed an array)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if array size &gt;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	  Divide array in half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	  Call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Mergesort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on first half.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	  Call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Mergesort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on second half.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	  Merge two halves.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Merge(</a:t>
            </a:r>
            <a:r>
              <a:rPr lang="en-US" altLang="zh-TW" sz="2000" b="1" dirty="0">
                <a:solidFill>
                  <a:srgbClr val="FF0033"/>
                </a:solidFill>
                <a:latin typeface="Courier New" pitchFamily="49" charset="0"/>
                <a:ea typeface="新細明體" charset="-120"/>
              </a:rPr>
              <a:t>Passed two arrays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Compare leading element in each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Select lower and place in new array.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  (If one input array is empty then place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   remainder of other array in output array)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85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496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184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184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184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184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184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184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184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4262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205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205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205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205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205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05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205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1812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225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225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225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225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25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225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25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25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2244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246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246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246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46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46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46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4632" name="Text Box 24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9922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666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2667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2667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2667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667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2667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2667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667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2667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667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667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6680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6681" name="Text Box 25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246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"Bubbling Up" the Largest Element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>
                <a:ea typeface="新細明體" charset="-120"/>
              </a:rPr>
              <a:t>Traverse a collection of elements</a:t>
            </a:r>
          </a:p>
          <a:p>
            <a:pPr lvl="1"/>
            <a:r>
              <a:rPr lang="en-US" altLang="zh-TW" b="1">
                <a:ea typeface="新細明體" charset="-120"/>
              </a:rPr>
              <a:t>Move from the front to the end</a:t>
            </a:r>
          </a:p>
          <a:p>
            <a:pPr lvl="1"/>
            <a:r>
              <a:rPr lang="en-US" altLang="zh-TW" b="1">
                <a:ea typeface="新細明體" charset="-120"/>
              </a:rPr>
              <a:t>“Bubble” the largest value to the end using pair-wise comparisons and swapping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299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299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300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3002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13003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12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3004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35</a:t>
            </a:r>
            <a:endParaRPr lang="en-US" altLang="zh-TW" b="0">
              <a:solidFill>
                <a:srgbClr val="FF0033"/>
              </a:solidFill>
              <a:ea typeface="新細明體" charset="-120"/>
            </a:endParaRPr>
          </a:p>
        </p:txBody>
      </p:sp>
      <p:sp>
        <p:nvSpPr>
          <p:cNvPr id="213005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77</a:t>
            </a:r>
            <a:endParaRPr lang="en-US" altLang="zh-TW" b="0">
              <a:solidFill>
                <a:srgbClr val="FF0033"/>
              </a:solidFill>
              <a:ea typeface="新細明體" charset="-120"/>
            </a:endParaRPr>
          </a:p>
        </p:txBody>
      </p:sp>
      <p:sp>
        <p:nvSpPr>
          <p:cNvPr id="213006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42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3007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101</a:t>
            </a:r>
          </a:p>
        </p:txBody>
      </p:sp>
      <p:sp>
        <p:nvSpPr>
          <p:cNvPr id="213008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1          2          3          4            5            6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3009" name="Rectangle 17"/>
          <p:cNvSpPr>
            <a:spLocks noChangeArrowheads="1"/>
          </p:cNvSpPr>
          <p:nvPr/>
        </p:nvSpPr>
        <p:spPr bwMode="auto">
          <a:xfrm>
            <a:off x="2220913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3010" name="Rectangle 18"/>
          <p:cNvSpPr>
            <a:spLocks noChangeArrowheads="1"/>
          </p:cNvSpPr>
          <p:nvPr/>
        </p:nvSpPr>
        <p:spPr bwMode="auto">
          <a:xfrm>
            <a:off x="3259138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3011" name="AutoShape 19"/>
          <p:cNvSpPr>
            <a:spLocks noChangeArrowheads="1"/>
          </p:cNvSpPr>
          <p:nvPr/>
        </p:nvSpPr>
        <p:spPr bwMode="auto">
          <a:xfrm>
            <a:off x="2062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Swap</a:t>
            </a:r>
          </a:p>
        </p:txBody>
      </p:sp>
      <p:grpSp>
        <p:nvGrpSpPr>
          <p:cNvPr id="213012" name="Group 20"/>
          <p:cNvGrpSpPr>
            <a:grpSpLocks/>
          </p:cNvGrpSpPr>
          <p:nvPr/>
        </p:nvGrpSpPr>
        <p:grpSpPr bwMode="auto">
          <a:xfrm>
            <a:off x="2257425" y="4605338"/>
            <a:ext cx="2019300" cy="708025"/>
            <a:chOff x="760" y="2895"/>
            <a:chExt cx="1272" cy="446"/>
          </a:xfrm>
        </p:grpSpPr>
        <p:sp>
          <p:nvSpPr>
            <p:cNvPr id="213013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35</a:t>
              </a:r>
            </a:p>
          </p:txBody>
        </p:sp>
        <p:sp>
          <p:nvSpPr>
            <p:cNvPr id="213014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7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1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2872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872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2872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872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872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8728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28729" name="Text Box 2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28730" name="Text Box 26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8238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076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076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076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3076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3076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076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3077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077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077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077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077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077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077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077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0778" name="Text Box 2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0779" name="Text Box 2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253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3280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280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280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280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3280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3280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280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328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328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28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28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28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328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328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28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328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28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28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28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28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28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28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28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2826" name="Text Box 1050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32827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2828" name="Text Box 105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25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486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3486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486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486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487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487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487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4874" name="Text Box 2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4875" name="Text Box 27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4877" name="Text Box 29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0979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36899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6900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6901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6902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36903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36904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6905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36906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36907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6908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6909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6910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36911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36912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6913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36914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6915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6916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6917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6918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6919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6920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6921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6922" name="Text Box 1050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6923" name="Text Box 1051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36924" name="Text Box 105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6925" name="Text Box 105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6926" name="Text Box 105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751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38947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8948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8949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8950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38951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38952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8953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38954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38955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8956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8957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8958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38959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38960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8961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38962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8963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8964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8965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8966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38967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8968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8969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8970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38971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38972" name="Text Box 105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38973" name="Text Box 105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38974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9725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40995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0996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0997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0998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40999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41000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1001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41002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41003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1004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1005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1006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41007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41008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1009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41010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1011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1012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1013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1014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1015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1016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1017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1018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41019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1020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1021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1022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1023" name="Text Box 105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0005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4304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304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304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304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4304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4304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304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4305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4305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305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305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305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4305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4305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305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4305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305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306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306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306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306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306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306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3066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43067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3068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3069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3070" name="Text Box 105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3071" name="Text Box 105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3072" name="Text Box 105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1030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714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714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715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4715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4715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715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715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715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7162" name="Text Box 26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47163" name="Text Box 27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7165" name="Text Box 29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7166" name="Text Box 30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7168" name="Text Box 3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7169" name="Text Box 3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7170" name="Text Box 3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3532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4919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4919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4920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920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4920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920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920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920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920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920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920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920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921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4921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4921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4921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49214" name="Text Box 30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9215" name="Text Box 3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49216" name="Text Box 3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9217" name="Text Box 3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9218" name="Text Box 34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49219" name="Text Box 35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49220" name="Text Box 36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49221" name="Text Box 37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423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"Bubbling Up" the Largest Element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>
                <a:ea typeface="新細明體" charset="-120"/>
              </a:rPr>
              <a:t>Traverse a collection of elements</a:t>
            </a:r>
          </a:p>
          <a:p>
            <a:pPr lvl="1"/>
            <a:r>
              <a:rPr lang="en-US" altLang="zh-TW" b="1">
                <a:ea typeface="新細明體" charset="-120"/>
              </a:rPr>
              <a:t>Move from the front to the end</a:t>
            </a:r>
          </a:p>
          <a:p>
            <a:pPr lvl="1"/>
            <a:r>
              <a:rPr lang="en-US" altLang="zh-TW" b="1">
                <a:ea typeface="新細明體" charset="-120"/>
              </a:rPr>
              <a:t>“Bubble” the largest value to the end using pair-wise comparisons and swapping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4022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4023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4024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4025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12</a:t>
            </a:r>
            <a:endParaRPr lang="en-US" altLang="zh-TW" b="0">
              <a:solidFill>
                <a:srgbClr val="FF0033"/>
              </a:solidFill>
              <a:ea typeface="新細明體" charset="-120"/>
            </a:endParaRP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77</a:t>
            </a:r>
            <a:endParaRPr lang="en-US" altLang="zh-TW" b="0">
              <a:solidFill>
                <a:srgbClr val="FF0033"/>
              </a:solidFill>
              <a:ea typeface="新細明體" charset="-120"/>
            </a:endParaRPr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35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42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101</a:t>
            </a:r>
          </a:p>
        </p:txBody>
      </p:sp>
      <p:sp>
        <p:nvSpPr>
          <p:cNvPr id="214032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1          2          3          4            5            6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4033" name="Rectangle 17"/>
          <p:cNvSpPr>
            <a:spLocks noChangeArrowheads="1"/>
          </p:cNvSpPr>
          <p:nvPr/>
        </p:nvSpPr>
        <p:spPr bwMode="auto">
          <a:xfrm>
            <a:off x="3267075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4276725" y="4600575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4035" name="AutoShape 19"/>
          <p:cNvSpPr>
            <a:spLocks noChangeArrowheads="1"/>
          </p:cNvSpPr>
          <p:nvPr/>
        </p:nvSpPr>
        <p:spPr bwMode="auto">
          <a:xfrm>
            <a:off x="3057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Swap</a:t>
            </a:r>
          </a:p>
        </p:txBody>
      </p:sp>
      <p:grpSp>
        <p:nvGrpSpPr>
          <p:cNvPr id="214036" name="Group 20"/>
          <p:cNvGrpSpPr>
            <a:grpSpLocks/>
          </p:cNvGrpSpPr>
          <p:nvPr/>
        </p:nvGrpSpPr>
        <p:grpSpPr bwMode="auto">
          <a:xfrm>
            <a:off x="3267075" y="4595813"/>
            <a:ext cx="2087563" cy="708025"/>
            <a:chOff x="760" y="2895"/>
            <a:chExt cx="1272" cy="446"/>
          </a:xfrm>
        </p:grpSpPr>
        <p:sp>
          <p:nvSpPr>
            <p:cNvPr id="214037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12</a:t>
              </a:r>
            </a:p>
          </p:txBody>
        </p:sp>
        <p:sp>
          <p:nvSpPr>
            <p:cNvPr id="214038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399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124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125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125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125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126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126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126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126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1264" name="Text Box 3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1265" name="Text Box 3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1266" name="Text Box 34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1267" name="Text Box 35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1268" name="Text Box 36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1269" name="Text Box 37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1270" name="Text Box 3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1271" name="Text Box 3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1409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329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329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329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329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329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329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329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329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329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330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330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330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330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330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330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330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330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330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330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331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331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3312" name="Text Box 32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53313" name="Text Box 33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3314" name="Text Box 34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3315" name="Text Box 3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3316" name="Text Box 3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3317" name="Text Box 3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3318" name="Text Box 3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3319" name="Text Box 39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3320" name="Text Box 40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3871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533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533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533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533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534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534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534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534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534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534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535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535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535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535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535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5360" name="Text Box 32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5361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5536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536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536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5366" name="Text Box 38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5367" name="Text Box 39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5368" name="Text Box 40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5369" name="Text Box 41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483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739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739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739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739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739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739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740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740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740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740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740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740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740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7408" name="Text Box 32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7409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57410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7411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7412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7413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7414" name="Text Box 38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7417" name="Text Box 41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7418" name="Text Box 42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040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943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943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944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944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944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944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944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945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945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945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945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945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945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945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5945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59458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9459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59460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9461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9462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5946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59464" name="Text Box 4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59465" name="Text Box 4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59466" name="Text Box 4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59467" name="Text Box 43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5824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148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148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148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148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148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148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148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148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148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149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149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149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149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149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149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149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149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149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149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150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150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150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150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150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150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1506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150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151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1513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1514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1515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151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6400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353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353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353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353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353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353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353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354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354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354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354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354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354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354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354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354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354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355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355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355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355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3554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63555" name="Text Box 35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3556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3557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3558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3559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3560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3561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356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356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356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356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8333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557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557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558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558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558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558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559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559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559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559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559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559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560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560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5602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65603" name="Text Box 3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5604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5606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5608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5609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561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561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561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561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561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5283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762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763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763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763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763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763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763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763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763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763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764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764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764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764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764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764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764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764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764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764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7650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6765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765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765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765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765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765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765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765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7659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7660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7661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7662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1461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96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96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96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96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96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96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968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968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968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968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968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968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968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968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969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969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969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969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969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6969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969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969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6969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970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970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69711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33324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"Bubbling Up" the Largest Element</a:t>
            </a:r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>
                <a:ea typeface="新細明體" charset="-120"/>
              </a:rPr>
              <a:t>Traverse a collection of elements</a:t>
            </a:r>
          </a:p>
          <a:p>
            <a:pPr lvl="1"/>
            <a:r>
              <a:rPr lang="en-US" altLang="zh-TW" b="1">
                <a:ea typeface="新細明體" charset="-120"/>
              </a:rPr>
              <a:t>Move from the front to the end</a:t>
            </a:r>
          </a:p>
          <a:p>
            <a:pPr lvl="1"/>
            <a:r>
              <a:rPr lang="en-US" altLang="zh-TW" b="1">
                <a:ea typeface="新細明體" charset="-120"/>
              </a:rPr>
              <a:t>“Bubble” the largest value to the end using pair-wise comparisons and swapping</a:t>
            </a:r>
          </a:p>
        </p:txBody>
      </p:sp>
      <p:sp>
        <p:nvSpPr>
          <p:cNvPr id="215044" name="Rectangle 1028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045" name="Line 1029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046" name="Line 1030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047" name="Line 1031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048" name="Line 1032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049" name="Line 1033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050" name="Rectangle 1034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5</a:t>
            </a:r>
          </a:p>
        </p:txBody>
      </p:sp>
      <p:sp>
        <p:nvSpPr>
          <p:cNvPr id="215051" name="Rectangle 1035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77</a:t>
            </a:r>
            <a:endParaRPr lang="en-US" altLang="zh-TW" b="0">
              <a:solidFill>
                <a:srgbClr val="FF0033"/>
              </a:solidFill>
              <a:ea typeface="新細明體" charset="-120"/>
            </a:endParaRPr>
          </a:p>
        </p:txBody>
      </p:sp>
      <p:sp>
        <p:nvSpPr>
          <p:cNvPr id="215052" name="Rectangle 1036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12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5053" name="Rectangle 1037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35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5054" name="Rectangle 1038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42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5055" name="Rectangle 1039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101</a:t>
            </a:r>
          </a:p>
        </p:txBody>
      </p:sp>
      <p:sp>
        <p:nvSpPr>
          <p:cNvPr id="215056" name="Rectangle 1040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1          2          3          4            5            6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5057" name="Rectangle 1041"/>
          <p:cNvSpPr>
            <a:spLocks noChangeArrowheads="1"/>
          </p:cNvSpPr>
          <p:nvPr/>
        </p:nvSpPr>
        <p:spPr bwMode="auto">
          <a:xfrm>
            <a:off x="4291013" y="4587875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058" name="Rectangle 1042"/>
          <p:cNvSpPr>
            <a:spLocks noChangeArrowheads="1"/>
          </p:cNvSpPr>
          <p:nvPr/>
        </p:nvSpPr>
        <p:spPr bwMode="auto">
          <a:xfrm>
            <a:off x="5386388" y="4587875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063" name="Text Box 1047"/>
          <p:cNvSpPr txBox="1">
            <a:spLocks noChangeArrowheads="1"/>
          </p:cNvSpPr>
          <p:nvPr/>
        </p:nvSpPr>
        <p:spPr bwMode="auto">
          <a:xfrm>
            <a:off x="4157663" y="5454650"/>
            <a:ext cx="260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3333FF"/>
                </a:solidFill>
                <a:ea typeface="新細明體" charset="-120"/>
              </a:rPr>
              <a:t>No need to swap</a:t>
            </a:r>
          </a:p>
        </p:txBody>
      </p:sp>
    </p:spTree>
    <p:extLst>
      <p:ext uri="{BB962C8B-B14F-4D97-AF65-F5344CB8AC3E}">
        <p14:creationId xmlns:p14="http://schemas.microsoft.com/office/powerpoint/2010/main" val="38120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17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17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17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17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17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17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17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17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17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17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173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173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173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173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174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174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174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174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174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174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1746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7174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174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174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175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1751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1752" name="Text Box 40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1753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1754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1755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175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1757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1758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1759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1760" name="Text Box 48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5938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37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37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37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37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37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37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37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37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37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37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37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37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37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378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378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378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378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378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378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379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379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379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379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3794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7379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379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379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379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3799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3800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3801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380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380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380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380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3806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3807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3808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3809" name="Text Box 4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37004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58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58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58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58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58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58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58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58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58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58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58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583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583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583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583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583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583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583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583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584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5842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7584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584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584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584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584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585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585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585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585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585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5855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5856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5857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5858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34135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786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787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787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787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787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788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788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788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788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788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788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788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788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788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788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789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7789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789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789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789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789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789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789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789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7899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7900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790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7902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7903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7904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7905" name="Text Box 4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7906" name="Text Box 5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272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992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992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992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992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993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993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993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993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993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993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993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993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7993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994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994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994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994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994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994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994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7994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7994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7994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7995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9951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79952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79953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79954" name="Text Box 5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79955" name="Text Box 51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7619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196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196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196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197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197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197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197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197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197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197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197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198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198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198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198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198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198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198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8198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198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198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199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199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199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199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199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1996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1997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1998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1999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2000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2001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2002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2003" name="Text Box 5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2004" name="Text Box 52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56237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400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40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40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40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40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40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40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40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40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40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40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40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40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40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402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402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402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403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403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403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403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403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8403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403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403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403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404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404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404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404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404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404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4046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4047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4048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4049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4050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4051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4052" name="Text Box 5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4053" name="Text Box 53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6397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605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606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606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606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606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606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606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606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606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607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607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607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607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607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607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607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608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608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8608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608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608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608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608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608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608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609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609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609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6093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6094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6095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6096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6097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6098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6099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6100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6101" name="Text Box 5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6102" name="Text Box 54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7240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810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810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810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810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811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811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811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811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811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811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811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811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811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812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812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812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812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812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812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812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812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8813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813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813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813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813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8813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813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813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8139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8140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814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88142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8143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8144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8145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88146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88147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88148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88149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88150" name="Text Box 5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88151" name="Text Box 55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30839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015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015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015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015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015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016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016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016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016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016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016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016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017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017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017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017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017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017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017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9017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018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018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018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018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018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018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0187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0188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0189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019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0191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0192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0193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0194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0195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0196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0197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0198" name="Text Box 54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0199" name="Text Box 5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0200" name="Text Box 56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24509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"Bubbling Up" the Largest Element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>
                <a:ea typeface="新細明體" charset="-120"/>
              </a:rPr>
              <a:t>Traverse a collection of elements</a:t>
            </a:r>
          </a:p>
          <a:p>
            <a:pPr lvl="1"/>
            <a:r>
              <a:rPr lang="en-US" altLang="zh-TW" b="1">
                <a:ea typeface="新細明體" charset="-120"/>
              </a:rPr>
              <a:t>Move from the front to the end</a:t>
            </a:r>
          </a:p>
          <a:p>
            <a:pPr lvl="1"/>
            <a:r>
              <a:rPr lang="en-US" altLang="zh-TW" b="1">
                <a:ea typeface="新細明體" charset="-120"/>
              </a:rPr>
              <a:t>“Bubble” the largest value to the end using pair-wise comparisons and swapping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5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77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12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6077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35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6078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42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6079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101</a:t>
            </a: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1          2          3          4            5            6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6081" name="Rectangle 17"/>
          <p:cNvSpPr>
            <a:spLocks noChangeArrowheads="1"/>
          </p:cNvSpPr>
          <p:nvPr/>
        </p:nvSpPr>
        <p:spPr bwMode="auto">
          <a:xfrm>
            <a:off x="5400675" y="4584700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6082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6083" name="AutoShape 19"/>
          <p:cNvSpPr>
            <a:spLocks noChangeArrowheads="1"/>
          </p:cNvSpPr>
          <p:nvPr/>
        </p:nvSpPr>
        <p:spPr bwMode="auto"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ea typeface="新細明體" charset="-120"/>
              </a:rPr>
              <a:t>Swap</a:t>
            </a:r>
          </a:p>
        </p:txBody>
      </p:sp>
      <p:grpSp>
        <p:nvGrpSpPr>
          <p:cNvPr id="216084" name="Group 20"/>
          <p:cNvGrpSpPr>
            <a:grpSpLocks/>
          </p:cNvGrpSpPr>
          <p:nvPr/>
        </p:nvGrpSpPr>
        <p:grpSpPr bwMode="auto">
          <a:xfrm>
            <a:off x="5400675" y="4591050"/>
            <a:ext cx="2328863" cy="708025"/>
            <a:chOff x="760" y="2895"/>
            <a:chExt cx="1272" cy="446"/>
          </a:xfrm>
        </p:grpSpPr>
        <p:sp>
          <p:nvSpPr>
            <p:cNvPr id="216085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5</a:t>
              </a:r>
            </a:p>
          </p:txBody>
        </p:sp>
        <p:sp>
          <p:nvSpPr>
            <p:cNvPr id="216086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17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3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220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220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220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220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220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220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220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221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221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221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221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221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221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221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221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221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221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222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222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222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222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222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222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222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9222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222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222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223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223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223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223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223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223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2236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2237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2238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2239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2240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2241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2242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2243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2244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2245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2246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2247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2248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2249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28144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425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425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425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425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425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426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426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426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426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426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426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426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427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427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427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427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427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FF0033"/>
                </a:solidFill>
                <a:ea typeface="新細明體" charset="-120"/>
              </a:rPr>
              <a:t>Merge</a:t>
            </a:r>
          </a:p>
        </p:txBody>
      </p:sp>
      <p:sp>
        <p:nvSpPr>
          <p:cNvPr id="39427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427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427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427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427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428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428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428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428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428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4285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4286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4287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4288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4289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4290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4291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4292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4293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4294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4295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4296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4297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4298" name="Text Box 58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174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629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629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630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630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630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631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631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631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631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631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632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632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632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6329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6331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6333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6334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6335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6337" name="Text Box 49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6338" name="Text Box 5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6340" name="Text Box 5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6341" name="Text Box 5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6342" name="Text Box 5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6343" name="Text Box 5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6344" name="Text Box 5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6345" name="Text Box 5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4116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TW">
                <a:latin typeface="Courier New" pitchFamily="49" charset="0"/>
                <a:ea typeface="新細明體" charset="-120"/>
              </a:rPr>
              <a:t>6</a:t>
            </a:r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14</a:t>
            </a:r>
          </a:p>
        </p:txBody>
      </p:sp>
      <p:sp>
        <p:nvSpPr>
          <p:cNvPr id="398348" name="Text Box 1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23</a:t>
            </a:r>
          </a:p>
        </p:txBody>
      </p:sp>
      <p:sp>
        <p:nvSpPr>
          <p:cNvPr id="398349" name="Text Box 1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33</a:t>
            </a:r>
          </a:p>
        </p:txBody>
      </p:sp>
      <p:sp>
        <p:nvSpPr>
          <p:cNvPr id="398350" name="Text Box 1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42</a:t>
            </a:r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45</a:t>
            </a:r>
          </a:p>
        </p:txBody>
      </p:sp>
      <p:sp>
        <p:nvSpPr>
          <p:cNvPr id="398352" name="Text Box 1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67</a:t>
            </a:r>
          </a:p>
        </p:txBody>
      </p:sp>
      <p:sp>
        <p:nvSpPr>
          <p:cNvPr id="398353" name="Text Box 1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TW">
                <a:latin typeface="Courier New" pitchFamily="49" charset="0"/>
                <a:ea typeface="新細明體" charset="-120"/>
              </a:rPr>
              <a:t>98</a:t>
            </a:r>
          </a:p>
        </p:txBody>
      </p:sp>
      <p:sp>
        <p:nvSpPr>
          <p:cNvPr id="398354" name="Line 18"/>
          <p:cNvSpPr>
            <a:spLocks noChangeShapeType="1"/>
          </p:cNvSpPr>
          <p:nvPr/>
        </p:nvSpPr>
        <p:spPr bwMode="auto">
          <a:xfrm>
            <a:off x="4584700" y="1573213"/>
            <a:ext cx="0" cy="3043237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8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"Bubbling Up" the Largest Element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>
                <a:ea typeface="新細明體" charset="-120"/>
              </a:rPr>
              <a:t>Traverse a collection of elements</a:t>
            </a:r>
          </a:p>
          <a:p>
            <a:pPr lvl="1"/>
            <a:r>
              <a:rPr lang="en-US" altLang="zh-TW" b="1">
                <a:ea typeface="新細明體" charset="-120"/>
              </a:rPr>
              <a:t>Move from the front to the end</a:t>
            </a:r>
          </a:p>
          <a:p>
            <a:pPr lvl="1"/>
            <a:r>
              <a:rPr lang="en-US" altLang="zh-TW" b="1">
                <a:ea typeface="新細明體" charset="-120"/>
              </a:rPr>
              <a:t>“Bubble” the largest value to the end using pair-wise comparisons and swapping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7093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7095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7096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7097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77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12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35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42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7103" name="Rectangle 15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  5</a:t>
            </a:r>
          </a:p>
        </p:txBody>
      </p:sp>
      <p:sp>
        <p:nvSpPr>
          <p:cNvPr id="217104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ea typeface="新細明體" charset="-120"/>
              </a:rPr>
              <a:t>1          2          3          4            5            6</a:t>
            </a:r>
            <a:endParaRPr lang="en-US" altLang="zh-TW" b="0">
              <a:ea typeface="新細明體" charset="-120"/>
            </a:endParaRPr>
          </a:p>
        </p:txBody>
      </p:sp>
      <p:sp>
        <p:nvSpPr>
          <p:cNvPr id="217106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3333FF"/>
                </a:solidFill>
                <a:ea typeface="新細明體" charset="-120"/>
              </a:rPr>
              <a:t>101</a:t>
            </a:r>
          </a:p>
        </p:txBody>
      </p:sp>
      <p:sp>
        <p:nvSpPr>
          <p:cNvPr id="217111" name="Text Box 23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3333FF"/>
                </a:solidFill>
                <a:ea typeface="新細明體" charset="-120"/>
              </a:rPr>
              <a:t>Largest value 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23566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3347</Words>
  <Application>Microsoft Office PowerPoint</Application>
  <PresentationFormat>如螢幕大小 (4:3)</PresentationFormat>
  <Paragraphs>2202</Paragraphs>
  <Slides>83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83</vt:i4>
      </vt:variant>
    </vt:vector>
  </HeadingPairs>
  <TitlesOfParts>
    <vt:vector size="84" baseType="lpstr">
      <vt:lpstr>Office 佈景主題</vt:lpstr>
      <vt:lpstr>Bubble Sort</vt:lpstr>
      <vt:lpstr>The “Bubble Up” Algorithm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PowerPoint 簡報</vt:lpstr>
      <vt:lpstr>Quicksort Algorithm</vt:lpstr>
      <vt:lpstr>Example</vt:lpstr>
      <vt:lpstr>Pick Pivot Element</vt:lpstr>
      <vt:lpstr>Partitioning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Partition Result</vt:lpstr>
      <vt:lpstr>Recursion: Quicksort Sub-arrays</vt:lpstr>
      <vt:lpstr>Merge Sort</vt:lpstr>
      <vt:lpstr>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robert</dc:creator>
  <cp:lastModifiedBy>robert</cp:lastModifiedBy>
  <cp:revision>85</cp:revision>
  <dcterms:created xsi:type="dcterms:W3CDTF">2015-11-15T08:47:12Z</dcterms:created>
  <dcterms:modified xsi:type="dcterms:W3CDTF">2015-11-15T09:31:36Z</dcterms:modified>
</cp:coreProperties>
</file>