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1045" r:id="rId3"/>
    <p:sldId id="1190" r:id="rId4"/>
    <p:sldId id="1193" r:id="rId5"/>
    <p:sldId id="1203" r:id="rId6"/>
    <p:sldId id="1204" r:id="rId7"/>
    <p:sldId id="1192" r:id="rId8"/>
    <p:sldId id="1196" r:id="rId9"/>
    <p:sldId id="1197" r:id="rId10"/>
    <p:sldId id="1219" r:id="rId11"/>
    <p:sldId id="1198" r:id="rId12"/>
    <p:sldId id="1217" r:id="rId13"/>
    <p:sldId id="1199" r:id="rId14"/>
    <p:sldId id="1208" r:id="rId15"/>
    <p:sldId id="1191" r:id="rId16"/>
    <p:sldId id="1200" r:id="rId17"/>
    <p:sldId id="1201" r:id="rId18"/>
    <p:sldId id="1206" r:id="rId19"/>
    <p:sldId id="1207" r:id="rId20"/>
    <p:sldId id="1202" r:id="rId21"/>
  </p:sldIdLst>
  <p:sldSz cx="9144000" cy="6858000" type="screen4x3"/>
  <p:notesSz cx="6858000" cy="919924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b="1" kern="1200">
        <a:solidFill>
          <a:srgbClr val="8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rgbClr val="8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rgbClr val="8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rgbClr val="8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rgbClr val="8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b="1" kern="1200">
        <a:solidFill>
          <a:srgbClr val="8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b="1" kern="1200">
        <a:solidFill>
          <a:srgbClr val="8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b="1" kern="1200">
        <a:solidFill>
          <a:srgbClr val="8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b="1" kern="1200">
        <a:solidFill>
          <a:srgbClr val="8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D6EDBD"/>
    <a:srgbClr val="000000"/>
    <a:srgbClr val="006699"/>
    <a:srgbClr val="DCF0C6"/>
    <a:srgbClr val="E4F2F4"/>
    <a:srgbClr val="FFFFCC"/>
    <a:srgbClr val="BCE292"/>
    <a:srgbClr val="F9D3AD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 autoAdjust="0"/>
    <p:restoredTop sz="96000" autoAdjust="0"/>
  </p:normalViewPr>
  <p:slideViewPr>
    <p:cSldViewPr>
      <p:cViewPr varScale="1">
        <p:scale>
          <a:sx n="112" d="100"/>
          <a:sy n="112" d="100"/>
        </p:scale>
        <p:origin x="1704" y="192"/>
      </p:cViewPr>
      <p:guideLst>
        <p:guide orient="horz" pos="2160"/>
        <p:guide pos="290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3294" y="-96"/>
      </p:cViewPr>
      <p:guideLst>
        <p:guide orient="horz" pos="2897"/>
        <p:guide pos="2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14" tIns="46007" rIns="92014" bIns="46007" numCol="1" anchor="t" anchorCtr="0" compatLnSpc="1"/>
          <a:lstStyle>
            <a:lvl1pPr defTabSz="920750" eaLnBrk="1" hangingPunct="1">
              <a:defRPr sz="1200" b="0">
                <a:solidFill>
                  <a:schemeClr val="accent2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7788" y="0"/>
            <a:ext cx="2970212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14" tIns="46007" rIns="92014" bIns="46007" numCol="1" anchor="t" anchorCtr="0" compatLnSpc="1"/>
          <a:lstStyle>
            <a:lvl1pPr algn="r" defTabSz="920750" eaLnBrk="1" hangingPunct="1">
              <a:defRPr sz="1200" b="0">
                <a:solidFill>
                  <a:schemeClr val="accent2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2970213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14" tIns="46007" rIns="92014" bIns="46007" numCol="1" anchor="b" anchorCtr="0" compatLnSpc="1"/>
          <a:lstStyle>
            <a:lvl1pPr defTabSz="920750" eaLnBrk="1" hangingPunct="1">
              <a:defRPr sz="1200" b="0">
                <a:solidFill>
                  <a:schemeClr val="accent2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7788" y="8739188"/>
            <a:ext cx="2970212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14" tIns="46007" rIns="92014" bIns="46007" numCol="1" anchor="b" anchorCtr="0" compatLnSpc="1"/>
          <a:lstStyle>
            <a:lvl1pPr algn="r" defTabSz="920750" eaLnBrk="1" hangingPunct="1">
              <a:defRPr sz="1200" b="0">
                <a:solidFill>
                  <a:schemeClr val="accent2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4B7CEA1-5347-4001-BCD4-C2A63A354391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14" tIns="46007" rIns="92014" bIns="46007" numCol="1" anchor="t" anchorCtr="0" compatLnSpc="1"/>
          <a:lstStyle>
            <a:lvl1pPr defTabSz="920750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7788" y="0"/>
            <a:ext cx="2970212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14" tIns="46007" rIns="92014" bIns="46007" numCol="1" anchor="t" anchorCtr="0" compatLnSpc="1"/>
          <a:lstStyle>
            <a:lvl1pPr algn="r" defTabSz="920750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8713" y="688975"/>
            <a:ext cx="4603750" cy="3452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8800"/>
            <a:ext cx="5029200" cy="4141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14" tIns="46007" rIns="92014" bIns="46007" numCol="1" anchor="t" anchorCtr="0" compatLnSpc="1"/>
          <a:lstStyle/>
          <a:p>
            <a:pPr lvl="0"/>
            <a:r>
              <a:rPr lang="en-US" altLang="en-US" noProof="0"/>
              <a:t>Click to edit Master text styles</a:t>
            </a:r>
            <a:endParaRPr lang="en-US" altLang="en-US" noProof="0"/>
          </a:p>
          <a:p>
            <a:pPr lvl="0"/>
            <a:r>
              <a:rPr lang="en-US" altLang="en-US" noProof="0"/>
              <a:t>Second level</a:t>
            </a:r>
            <a:endParaRPr lang="en-US" altLang="en-US" noProof="0"/>
          </a:p>
          <a:p>
            <a:pPr lvl="0"/>
            <a:r>
              <a:rPr lang="en-US" altLang="en-US" noProof="0"/>
              <a:t>Third level</a:t>
            </a:r>
            <a:endParaRPr lang="en-US" altLang="en-US" noProof="0"/>
          </a:p>
          <a:p>
            <a:pPr lvl="0"/>
            <a:r>
              <a:rPr lang="en-US" altLang="en-US" noProof="0"/>
              <a:t>Fourth level</a:t>
            </a:r>
            <a:endParaRPr lang="en-US" altLang="en-US" noProof="0"/>
          </a:p>
          <a:p>
            <a:pPr lvl="0"/>
            <a:r>
              <a:rPr lang="en-US" altLang="en-US" noProof="0"/>
              <a:t>Fifth level</a:t>
            </a:r>
            <a:endParaRPr lang="en-US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9188"/>
            <a:ext cx="2970213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14" tIns="46007" rIns="92014" bIns="46007" numCol="1" anchor="b" anchorCtr="0" compatLnSpc="1"/>
          <a:lstStyle>
            <a:lvl1pPr defTabSz="920750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7788" y="8739188"/>
            <a:ext cx="2970212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14" tIns="46007" rIns="92014" bIns="46007" numCol="1" anchor="b" anchorCtr="0" compatLnSpc="1"/>
          <a:lstStyle>
            <a:lvl1pPr algn="r" defTabSz="920750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75AACC7-C9D6-4AEF-8A16-D6EC15B4C265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228600"/>
            <a:ext cx="228600" cy="533400"/>
          </a:xfrm>
          <a:prstGeom prst="rect">
            <a:avLst/>
          </a:prstGeom>
          <a:solidFill>
            <a:srgbClr val="0083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230505" indent="-230505" eaLnBrk="0" hangingPunct="0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00800" y="-3175"/>
            <a:ext cx="1905000" cy="2746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zh-CN" sz="1200" b="0">
                <a:solidFill>
                  <a:schemeClr val="tx1"/>
                </a:solidFill>
                <a:latin typeface="Arial" panose="020B0604020202020204" pitchFamily="34" charset="0"/>
              </a:rPr>
              <a:t>www.hand-china.com</a:t>
            </a:r>
            <a:endParaRPr lang="zh-CN" altLang="en-US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图片 10" descr="鼠标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3575" y="0"/>
            <a:ext cx="860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13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3400" y="6608763"/>
            <a:ext cx="9144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 bwMode="auto">
          <a:xfrm>
            <a:off x="0" y="6553200"/>
            <a:ext cx="9144000" cy="1588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/>
          <p:cNvCxnSpPr/>
          <p:nvPr/>
        </p:nvCxnSpPr>
        <p:spPr bwMode="auto">
          <a:xfrm rot="5400000">
            <a:off x="7850188" y="6705600"/>
            <a:ext cx="303212" cy="1588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7010400" y="6553200"/>
            <a:ext cx="914400" cy="304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>
                <a:latin typeface="Arial" panose="020B0604020202020204" pitchFamily="34" charset="0"/>
              </a:rPr>
              <a:t>客户</a:t>
            </a:r>
            <a:r>
              <a:rPr lang="en-US" altLang="zh-CN">
                <a:latin typeface="Arial" panose="020B0604020202020204" pitchFamily="34" charset="0"/>
              </a:rPr>
              <a:t>logo</a:t>
            </a:r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9" name="Picture 16" descr="模板2_首页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4763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76200" y="6643688"/>
            <a:ext cx="9067800" cy="214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zh-CN" altLang="en-US" sz="800" b="0">
                <a:solidFill>
                  <a:srgbClr val="777777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上海汉得信息技术有限公司版权所有</a:t>
            </a:r>
            <a:endParaRPr lang="zh-CN" altLang="en-US" sz="800" b="0">
              <a:solidFill>
                <a:srgbClr val="777777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" name="Rectangle 1032"/>
          <p:cNvSpPr>
            <a:spLocks noChangeArrowheads="1"/>
          </p:cNvSpPr>
          <p:nvPr/>
        </p:nvSpPr>
        <p:spPr bwMode="auto">
          <a:xfrm>
            <a:off x="701675" y="5562600"/>
            <a:ext cx="4419600" cy="83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上海汉得信息技术股份有限公司</a:t>
            </a:r>
            <a:endParaRPr lang="en-US" altLang="zh-CN" sz="16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HAND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Enterprise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Solutions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Company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Ltd.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www.hand-china.com</a:t>
            </a:r>
            <a:endParaRPr lang="en-US" altLang="en-US" sz="16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-24"/>
            <a:ext cx="89154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688718"/>
            <a:ext cx="8701118" cy="5799600"/>
          </a:xfrm>
        </p:spPr>
        <p:txBody>
          <a:bodyPr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0000"/>
              </a:buClr>
              <a:buSzPct val="70000"/>
              <a:buFont typeface="Wingdings" panose="05000000000000000000" pitchFamily="2" charset="2"/>
              <a:buChar char="u"/>
              <a:defRPr lang="zh-CN" altLang="en-US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lang="zh-CN" altLang="en-US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lang="zh-CN" altLang="en-US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lang="zh-CN" altLang="en-US" sz="1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lang="zh-CN" altLang="en-US" sz="14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46432-ADF7-41C2-93EB-80B14D8A7C01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8915400" cy="5334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</a:ln>
          <a:effectLst/>
        </p:spPr>
        <p:txBody>
          <a:bodyPr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D3FF4-4D74-4C58-86B9-93CA522DE7B3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0" y="0"/>
            <a:ext cx="228600" cy="533400"/>
          </a:xfrm>
          <a:prstGeom prst="rect">
            <a:avLst/>
          </a:prstGeom>
          <a:solidFill>
            <a:srgbClr val="808080"/>
          </a:solidFill>
          <a:ln w="9525" algn="ctr">
            <a:noFill/>
            <a:round/>
          </a:ln>
        </p:spPr>
        <p:txBody>
          <a:bodyPr wrap="none" anchor="ctr"/>
          <a:lstStyle/>
          <a:p>
            <a:pPr marL="230505" indent="-230505" eaLnBrk="0" hangingPunct="0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2051" name="图片 13" descr="logo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3400" y="6608763"/>
            <a:ext cx="9144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直接连接符 15"/>
          <p:cNvCxnSpPr/>
          <p:nvPr/>
        </p:nvCxnSpPr>
        <p:spPr bwMode="auto">
          <a:xfrm>
            <a:off x="0" y="6553200"/>
            <a:ext cx="9144000" cy="1588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914775" y="6629400"/>
            <a:ext cx="110799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CN" altLang="en-US" sz="800" b="0">
                <a:solidFill>
                  <a:srgbClr val="777777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汉得</a:t>
            </a:r>
            <a:r>
              <a:rPr lang="zh-CN" altLang="en-US" sz="800" b="0" dirty="0">
                <a:solidFill>
                  <a:srgbClr val="777777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公司　版权所有</a:t>
            </a:r>
            <a:endParaRPr lang="zh-CN" altLang="en-US" sz="800" b="0" dirty="0">
              <a:solidFill>
                <a:srgbClr val="777777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55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685800"/>
            <a:ext cx="8686800" cy="5791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94962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925" y="6553200"/>
            <a:ext cx="53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91440" bIns="0" numCol="1" anchor="t" anchorCtr="0" compatLnSpc="1"/>
          <a:lstStyle>
            <a:lvl1pPr algn="ctr" eaLnBrk="1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8DD122F-084A-4CD3-9340-F3C378C2E5EE}" type="slidenum">
              <a:rPr lang="en-GB" altLang="en-US"/>
            </a:fld>
            <a:endParaRPr lang="en-GB" altLang="en-US"/>
          </a:p>
        </p:txBody>
      </p:sp>
      <p:sp>
        <p:nvSpPr>
          <p:cNvPr id="2057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915400" cy="533400"/>
          </a:xfrm>
          <a:prstGeom prst="rect">
            <a:avLst/>
          </a:prstGeom>
          <a:solidFill>
            <a:srgbClr val="C80000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l" rtl="0" eaLnBrk="0" fontAlgn="ctr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l" rtl="0" eaLnBrk="0" fontAlgn="ctr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l" rtl="0" eaLnBrk="0" fontAlgn="ctr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l" rtl="0" eaLnBrk="0" fontAlgn="ctr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l" rtl="0" eaLnBrk="0" fontAlgn="ctr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70000"/>
        <a:buFont typeface="Wingdings" panose="05000000000000000000" pitchFamily="2" charset="2"/>
        <a:buChar char="u"/>
        <a:defRPr sz="14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p"/>
        <a:defRPr sz="14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597A0"/>
        </a:buClr>
        <a:buSzPct val="70000"/>
        <a:buFont typeface="Wingdings" panose="05000000000000000000" pitchFamily="2" charset="2"/>
        <a:buChar char="l"/>
        <a:defRPr sz="1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50000"/>
        <a:buFont typeface="Wingdings" panose="05000000000000000000" pitchFamily="2" charset="2"/>
        <a:buChar char="u"/>
        <a:defRPr sz="14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8395"/>
        </a:buClr>
        <a:buSzPct val="30000"/>
        <a:buFont typeface="Wingdings" panose="05000000000000000000" pitchFamily="2" charset="2"/>
        <a:buChar char="p"/>
        <a:defRPr sz="14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Char char="•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Char char="•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Char char="•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Char char="•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42"/>
          <p:cNvSpPr txBox="1">
            <a:spLocks noChangeArrowheads="1"/>
          </p:cNvSpPr>
          <p:nvPr/>
        </p:nvSpPr>
        <p:spPr bwMode="auto">
          <a:xfrm>
            <a:off x="642938" y="714375"/>
            <a:ext cx="51054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201901-12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总结报告</a:t>
            </a:r>
            <a:endParaRPr kumimoji="1"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1048"/>
          <p:cNvSpPr txBox="1">
            <a:spLocks noChangeArrowheads="1"/>
          </p:cNvSpPr>
          <p:nvPr/>
        </p:nvSpPr>
        <p:spPr bwMode="auto">
          <a:xfrm>
            <a:off x="6172200" y="1527175"/>
            <a:ext cx="29718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30505" indent="-230505" eaLnBrk="0" hangingPunct="0"/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文档作者：黄力章</a:t>
            </a:r>
            <a:endParaRPr lang="en-US" altLang="zh-CN" sz="12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30505" indent="-230505" eaLnBrk="0" hangingPunct="0"/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更新日期：</a:t>
            </a: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2019-12-26</a:t>
            </a:r>
            <a:endParaRPr lang="en-US" altLang="zh-CN" sz="12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难题解决能力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i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一个案例即可</a:t>
            </a:r>
            <a:endParaRPr lang="en-US" altLang="zh-CN" i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i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问题描述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00B0F0"/>
              </a:buClr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页面数据查询时间过长或直接超时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问题分析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00B0F0"/>
              </a:buClr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因为业务需求和场景导致该查询功能所需关联的表过多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00B0F0"/>
              </a:buClr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如何尽可能的降低表关联个数是当前问题。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问题处理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00B0F0"/>
              </a:buClr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因业务场景需进行分页，将原本的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进行拆分，仅关联部分主要的表，其他的多语言翻译类的暂时不理会。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00B0F0"/>
              </a:buClr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由于表关联个数降低，速度提高了不少，随后利用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pagehelper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分页，得到个数较少的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list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集合。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00B0F0"/>
              </a:buClr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利用</a:t>
            </a:r>
            <a:r>
              <a:rPr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Maps.uniqueIndex特性进行单表的查询并且放入ImmutableMap集合中，利用循环匹对</a:t>
            </a:r>
            <a:r>
              <a:rPr lang="en-US" altLang="zh-CN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</a:t>
            </a:r>
            <a:r>
              <a:rPr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得到对应</a:t>
            </a:r>
            <a:r>
              <a:rPr lang="en-US" altLang="zh-CN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value</a:t>
            </a:r>
            <a:r>
              <a:rPr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进行赋值。</a:t>
            </a:r>
            <a:endParaRPr lang="zh-CN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问题总结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00B0F0"/>
              </a:buClr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不要需求文档怎么写就怎么开发，有时候还是看情况。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00B0F0"/>
              </a:buClr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表与表之间的联系多考虑，看能否用其他更为简洁的办法去解决部分字段的翻译。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846432-ADF7-41C2-93EB-80B14D8A7C01}" type="slidenum">
              <a:rPr lang="en-GB" altLang="en-US" smtClean="0"/>
            </a:fld>
            <a:endParaRPr lang="en-GB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难题解决能力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846432-ADF7-41C2-93EB-80B14D8A7C01}" type="slidenum">
              <a:rPr lang="en-GB" altLang="en-US" smtClean="0"/>
            </a:fld>
            <a:endParaRPr lang="en-GB" altLang="en-US"/>
          </a:p>
        </p:txBody>
      </p:sp>
      <p:pic>
        <p:nvPicPr>
          <p:cNvPr id="5" name="图片 4" descr="uniqueInde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828040"/>
            <a:ext cx="9109710" cy="58242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新技术探索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846432-ADF7-41C2-93EB-80B14D8A7C01}" type="slidenum">
              <a:rPr lang="en-GB" altLang="en-US" smtClean="0"/>
            </a:fld>
            <a:endParaRPr lang="en-GB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9512" y="749776"/>
          <a:ext cx="8712968" cy="1515652"/>
        </p:xfrm>
        <a:graphic>
          <a:graphicData uri="http://schemas.openxmlformats.org/drawingml/2006/table">
            <a:tbl>
              <a:tblPr/>
              <a:tblGrid>
                <a:gridCol w="1936215"/>
                <a:gridCol w="1452161"/>
                <a:gridCol w="5324592"/>
              </a:tblGrid>
              <a:tr h="294928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技术</a:t>
                      </a: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名称</a:t>
                      </a:r>
                      <a:endParaRPr kumimoji="0" lang="zh-CN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时间</a:t>
                      </a:r>
                      <a:endParaRPr kumimoji="0" lang="zh-CN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贡献</a:t>
                      </a:r>
                      <a:r>
                        <a:rPr kumimoji="0" lang="en-US" altLang="zh-CN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收获</a:t>
                      </a:r>
                      <a:endParaRPr kumimoji="0" lang="zh-CN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sz="16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plsql</a:t>
                      </a:r>
                      <a:endParaRPr lang="en-US" sz="16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2019.09-2019.10</a:t>
                      </a:r>
                      <a:endParaRPr kumimoji="0" lang="en-US" sz="160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学习plsql的相关基础知识，包括oracle数据库的安装，建用户、建库等等</a:t>
                      </a:r>
                      <a:endParaRPr kumimoji="0" lang="en-US" sz="160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nodeJS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2019.11-2019.12</a:t>
                      </a:r>
                      <a:endParaRPr kumimoji="0" lang="en-US" sz="160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学习nodejs的相关基础知识，了解其部分基础原理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endParaRPr kumimoji="0" lang="zh-CN" altLang="en-US" sz="1100" b="1" i="0" u="none" strike="noStrike" kern="1200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100" b="1" i="0" u="none" strike="noStrike" kern="1200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文档编写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88718"/>
            <a:ext cx="8701118" cy="796066"/>
          </a:xfrm>
        </p:spPr>
        <p:txBody>
          <a:bodyPr/>
          <a:lstStyle/>
          <a:p>
            <a:pPr marL="0" indent="0">
              <a:buNone/>
            </a:pP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罗列近一年中总结编写过的文档；</a:t>
            </a:r>
            <a:endParaRPr lang="en-US" altLang="zh-CN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可提供文档的目录结构截图，部分重点内容截图等。</a:t>
            </a:r>
            <a:endParaRPr lang="en-US" altLang="zh-CN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846432-ADF7-41C2-93EB-80B14D8A7C01}" type="slidenum">
              <a:rPr lang="en-GB" altLang="en-US" smtClean="0"/>
            </a:fld>
            <a:endParaRPr lang="en-GB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9512" y="1616548"/>
          <a:ext cx="8568952" cy="1884460"/>
        </p:xfrm>
        <a:graphic>
          <a:graphicData uri="http://schemas.openxmlformats.org/drawingml/2006/table">
            <a:tbl>
              <a:tblPr/>
              <a:tblGrid>
                <a:gridCol w="2016224"/>
                <a:gridCol w="6552728"/>
              </a:tblGrid>
              <a:tr h="294928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文档名称</a:t>
                      </a:r>
                      <a:endParaRPr kumimoji="0" lang="zh-CN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简要说明</a:t>
                      </a:r>
                      <a:endParaRPr kumimoji="0" lang="zh-CN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1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plsql</a:t>
                      </a:r>
                      <a:r>
                        <a:rPr lang="zh-CN" altLang="en-US" sz="11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的基础学习知识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1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plsql</a:t>
                      </a:r>
                      <a:r>
                        <a:rPr lang="zh-CN" altLang="en-US" sz="11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的基础学习知识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533400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内容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99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8DFE8D7-7BD2-4AA3-B4CC-7BD0A79749D2}" type="slidenum">
              <a:rPr lang="en-GB" altLang="en-US" sz="1800" smtClean="0">
                <a:solidFill>
                  <a:schemeClr val="tx1"/>
                </a:solidFill>
              </a:rPr>
            </a:fld>
            <a:endParaRPr lang="en-GB" altLang="en-US" sz="18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828000" y="1650006"/>
            <a:ext cx="503238" cy="503238"/>
          </a:xfrm>
          <a:prstGeom prst="round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800" dirty="0">
              <a:solidFill>
                <a:schemeClr val="bg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1332000" y="1650006"/>
            <a:ext cx="6913562" cy="503238"/>
          </a:xfrm>
          <a:prstGeom prst="round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828000" y="2297310"/>
            <a:ext cx="503238" cy="503237"/>
          </a:xfrm>
          <a:prstGeom prst="round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800" dirty="0">
              <a:solidFill>
                <a:schemeClr val="bg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1332000" y="2295327"/>
            <a:ext cx="6913562" cy="503237"/>
          </a:xfrm>
          <a:prstGeom prst="round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8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技术能力总结</a:t>
            </a:r>
            <a:endParaRPr lang="zh-CN" altLang="en-US" sz="1800" dirty="0">
              <a:solidFill>
                <a:schemeClr val="bg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828000" y="2947737"/>
            <a:ext cx="503238" cy="503238"/>
          </a:xfrm>
          <a:prstGeom prst="roundRect">
            <a:avLst/>
          </a:prstGeom>
          <a:solidFill>
            <a:srgbClr val="990000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1332000" y="2943771"/>
            <a:ext cx="6913562" cy="503238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管理能力总结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项目技术管理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688718"/>
            <a:ext cx="8447856" cy="2956306"/>
          </a:xfrm>
        </p:spPr>
        <p:txBody>
          <a:bodyPr/>
          <a:lstStyle/>
          <a:p>
            <a:pPr marL="0" indent="0">
              <a:buNone/>
            </a:pPr>
            <a:r>
              <a:rPr lang="zh-CN" altLang="en-US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如果不涉及，比如非技术负责人或技术总监，可放空；</a:t>
            </a:r>
            <a:endParaRPr lang="en-US" altLang="zh-CN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但是非管理者可能也会做如下一些事，做了就可提供证明；</a:t>
            </a:r>
            <a:endParaRPr lang="en-US" altLang="zh-CN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同时管理要素很多，有的可能是技术总监而不是你做的，你自己做了就提供证明；</a:t>
            </a:r>
            <a:endParaRPr lang="en-US" altLang="zh-CN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管理质量核对表，最核心的，填写此文档做自评，并发出作为材料证明</a:t>
            </a:r>
            <a:endParaRPr lang="en-US" altLang="zh-CN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规范执行，可截图简单证明</a:t>
            </a:r>
            <a:endParaRPr lang="en-US" altLang="zh-CN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计划管理，可截图简单证明，比如每周汇报</a:t>
            </a:r>
            <a:endParaRPr lang="en-US" altLang="zh-CN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代码检查，开发清单上会记录检查过程，可截图或提供直接文档</a:t>
            </a:r>
            <a:endParaRPr lang="en-US" altLang="zh-CN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技术路线，可截图或提供直接文档</a:t>
            </a:r>
            <a:endParaRPr lang="en-US" altLang="zh-CN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沟通管理，可截图简单证明，比如邮件、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沟通或其他描述</a:t>
            </a:r>
            <a:endParaRPr lang="en-US" altLang="zh-CN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团队建设，可截图简单证明，比如邮件活动通知</a:t>
            </a:r>
            <a:endParaRPr lang="en-US" altLang="zh-CN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………</a:t>
            </a:r>
            <a:endParaRPr lang="en-US" altLang="zh-CN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846432-ADF7-41C2-93EB-80B14D8A7C01}" type="slidenum">
              <a:rPr lang="en-GB" altLang="en-US" smtClean="0"/>
            </a:fld>
            <a:endParaRPr lang="en-GB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人员培养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88718"/>
            <a:ext cx="8701118" cy="796066"/>
          </a:xfrm>
        </p:spPr>
        <p:txBody>
          <a:bodyPr/>
          <a:lstStyle/>
          <a:p>
            <a:pPr marL="0" indent="0">
              <a:buNone/>
            </a:pP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可能主要是项目管理者才会涉及人员培养，不过非管理者有时也会带人，所以如果有做，提供证明即可；</a:t>
            </a:r>
            <a:endParaRPr lang="en-US" altLang="zh-CN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填充下表说明培养了谁，此人性格特点是怎样，如何做的培养；</a:t>
            </a:r>
            <a:endParaRPr lang="en-US" altLang="zh-CN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可提供开发清单任务安排截图，提供日常沟通指导的实例证明等。</a:t>
            </a:r>
            <a:endParaRPr lang="en-US" altLang="zh-CN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846432-ADF7-41C2-93EB-80B14D8A7C01}" type="slidenum">
              <a:rPr lang="en-GB" altLang="en-US" smtClean="0"/>
            </a:fld>
            <a:endParaRPr lang="en-GB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9512" y="1616548"/>
          <a:ext cx="8712968" cy="1884460"/>
        </p:xfrm>
        <a:graphic>
          <a:graphicData uri="http://schemas.openxmlformats.org/drawingml/2006/table">
            <a:tbl>
              <a:tblPr/>
              <a:tblGrid>
                <a:gridCol w="1080120"/>
                <a:gridCol w="1368152"/>
                <a:gridCol w="6264696"/>
              </a:tblGrid>
              <a:tr h="294928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被培养人</a:t>
                      </a:r>
                      <a:endParaRPr kumimoji="0" lang="zh-CN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时间</a:t>
                      </a:r>
                      <a:endParaRPr kumimoji="0" lang="zh-CN" altLang="en-US" sz="1200" b="1" i="0" u="none" strike="noStrike" kern="1200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简要说明</a:t>
                      </a:r>
                      <a:endParaRPr kumimoji="0" lang="zh-CN" altLang="en-US" sz="1200" b="1" i="0" u="none" strike="noStrike" kern="1200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2014.11-2015.02</a:t>
                      </a:r>
                      <a:endParaRPr kumimoji="0" lang="en-US" altLang="zh-CN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性格特点：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</a:t>
                      </a: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，擅长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如何安排任务：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如何培养：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100" b="1" i="0" u="none" strike="noStrike" kern="1200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endParaRPr kumimoji="0" lang="zh-CN" altLang="en-US" sz="1100" b="1" i="0" u="none" strike="noStrike" kern="1200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100" b="1" i="0" u="none" strike="noStrike" kern="1200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自评得分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88718"/>
            <a:ext cx="8701118" cy="292010"/>
          </a:xfrm>
        </p:spPr>
        <p:txBody>
          <a:bodyPr/>
          <a:lstStyle/>
          <a:p>
            <a:pPr marL="0" indent="0">
              <a:buNone/>
            </a:pP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附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评分说明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对自己一年中表现进行自评，并给出具体的得分。</a:t>
            </a:r>
            <a:endParaRPr lang="en-US" altLang="zh-CN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846432-ADF7-41C2-93EB-80B14D8A7C01}" type="slidenum">
              <a:rPr lang="en-GB" altLang="en-US" smtClean="0"/>
            </a:fld>
            <a:endParaRPr lang="en-GB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9512" y="1340768"/>
          <a:ext cx="7992888" cy="2108488"/>
        </p:xfrm>
        <a:graphic>
          <a:graphicData uri="http://schemas.openxmlformats.org/drawingml/2006/table">
            <a:tbl>
              <a:tblPr/>
              <a:tblGrid>
                <a:gridCol w="1656184"/>
                <a:gridCol w="2232248"/>
                <a:gridCol w="4104456"/>
              </a:tblGrid>
              <a:tr h="29492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自评指标</a:t>
                      </a:r>
                      <a:endParaRPr kumimoji="0" lang="zh-CN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hMerge="1"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自评得分</a:t>
                      </a:r>
                      <a:endParaRPr kumimoji="0" lang="zh-CN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252000">
                <a:tc rowSpan="5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技术指标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技术开发</a:t>
                      </a:r>
                      <a:endParaRPr kumimoji="0" lang="en-US" altLang="zh-CN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2000">
                <a:tc vMerge="1"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难题解决</a:t>
                      </a:r>
                      <a:endParaRPr kumimoji="0" lang="zh-CN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2000">
                <a:tc vMerge="1"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技术设计</a:t>
                      </a:r>
                      <a:endParaRPr kumimoji="0" lang="zh-CN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2000">
                <a:tc vMerge="1"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新技术探索</a:t>
                      </a:r>
                      <a:endParaRPr kumimoji="0" lang="zh-CN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2000">
                <a:tc vMerge="1"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文档编写</a:t>
                      </a:r>
                      <a:endParaRPr kumimoji="0" lang="zh-CN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200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管理指标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人员培养</a:t>
                      </a:r>
                      <a:endParaRPr kumimoji="0" lang="zh-CN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2000">
                <a:tc vMerge="1"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项目技术管理</a:t>
                      </a:r>
                      <a:endParaRPr kumimoji="0" lang="zh-CN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</a:t>
            </a:r>
            <a:r>
              <a:rPr lang="en-US" altLang="zh-CN" dirty="0"/>
              <a:t>-</a:t>
            </a:r>
            <a:r>
              <a:rPr lang="zh-CN" altLang="en-US" dirty="0"/>
              <a:t>评分说明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846432-ADF7-41C2-93EB-80B14D8A7C01}" type="slidenum">
              <a:rPr lang="en-GB" altLang="en-US" smtClean="0"/>
            </a:fld>
            <a:endParaRPr lang="en-GB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51520" y="620688"/>
          <a:ext cx="7272808" cy="5760630"/>
        </p:xfrm>
        <a:graphic>
          <a:graphicData uri="http://schemas.openxmlformats.org/drawingml/2006/table">
            <a:tbl>
              <a:tblPr/>
              <a:tblGrid>
                <a:gridCol w="7272808"/>
              </a:tblGrid>
              <a:tr h="192021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•    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技术指标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  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技术开发能力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•    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分：能搞定大型项目的绝大多数开发，有绝对的开发主导能力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•    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分：看上去不属于前后两者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•    0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分：技术开发就事论事，能搞定中小开发，对大型开发有主导能力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  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技术设计能力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•    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分：对于大型的开发设计游刃有余，设计有前瞻性，能较好地满足当前需求和将来的需求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•    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分：看上去不属于前后两者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•    0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分：技术设计就事论事，能搞定中小开发，对大型开发设计没有主导能力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  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难题解决能力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•    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分：在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Hotline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上的工作卓有成效，经常可以搞定别人搞不定的难题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•    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分：看上去不属于前后两者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•    0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分：不时有一些技术难题需要别人辅助解决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  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新技术探索能力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•    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分：对于新技术不仅有兴趣，还很能钻研，在若干个较新的技术领域（非项目必须使用的情形下）走在前头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•    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分：看上去不属于前后两者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•    0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分：除了项目必须使用的技术之外，基本不太熟悉陌生的技术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/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–  </a:t>
                      </a:r>
                      <a:r>
                        <a:rPr lang="zh-CN" alt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文档编写</a:t>
                      </a:r>
                      <a:endParaRPr lang="zh-CN" alt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•    2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分：文档编写翔实有序，深入浅出，有很强的逻辑性、深度和广度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•    1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分：看上去不属于前后两者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•    0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分：没有写过总结文档，或者只写过极其简单的操作手册文档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•    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管理指标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  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人员培养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•    2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分：对新人培养很有感觉，也有较明显的效果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•    1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分：看上去不属于前后两者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•    0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分：对新人的培养比较弱，新人在其手下较难成长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  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项目技术管理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•    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分：项目的控制力较强，能够提前预见风险，并可以及时采取合理的应对措施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•    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分：看上去不属于前后两者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•    0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分：项目控制力较弱，一般不太放心独立控制一个项目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8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713A7B0-4FB2-4D2F-9169-7A9C68097D13}" type="slidenum">
              <a:rPr lang="en-GB" altLang="en-US" smtClean="0">
                <a:solidFill>
                  <a:schemeClr val="tx1"/>
                </a:solidFill>
              </a:rPr>
            </a:fld>
            <a:endParaRPr lang="en-GB" altLang="en-US">
              <a:solidFill>
                <a:schemeClr val="tx1"/>
              </a:solidFill>
            </a:endParaRPr>
          </a:p>
        </p:txBody>
      </p:sp>
      <p:pic>
        <p:nvPicPr>
          <p:cNvPr id="53251" name="Picture 13" descr="模板2_首页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WordArt 6"/>
          <p:cNvSpPr>
            <a:spLocks noChangeArrowheads="1" noChangeShapeType="1" noTextEdit="1"/>
          </p:cNvSpPr>
          <p:nvPr/>
        </p:nvSpPr>
        <p:spPr bwMode="gray">
          <a:xfrm>
            <a:off x="1600200" y="1143000"/>
            <a:ext cx="59055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28575">
                  <a:solidFill>
                    <a:schemeClr val="bg1"/>
                  </a:solidFill>
                  <a:round/>
                </a:ln>
                <a:solidFill>
                  <a:srgbClr val="C80000"/>
                </a:solidFill>
                <a:effectLst>
                  <a:outerShdw dist="71842" dir="2700000" algn="ctr" rotWithShape="0">
                    <a:srgbClr val="868686">
                      <a:alpha val="50000"/>
                    </a:srgbClr>
                  </a:outerShdw>
                </a:effectLst>
                <a:latin typeface="Arial Black" panose="020B0A04020102020204"/>
              </a:rPr>
              <a:t>Thank You !</a:t>
            </a:r>
            <a:endParaRPr lang="zh-CN" altLang="en-US" sz="3600" kern="10">
              <a:ln w="28575">
                <a:solidFill>
                  <a:schemeClr val="bg1"/>
                </a:solidFill>
                <a:round/>
              </a:ln>
              <a:solidFill>
                <a:srgbClr val="C80000"/>
              </a:solidFill>
              <a:effectLst>
                <a:outerShdw dist="71842" dir="2700000" algn="ctr" rotWithShape="0">
                  <a:srgbClr val="868686">
                    <a:alpha val="50000"/>
                  </a:srgbClr>
                </a:outerShdw>
              </a:effectLst>
              <a:latin typeface="Arial Black" panose="020B0A04020102020204"/>
            </a:endParaRPr>
          </a:p>
        </p:txBody>
      </p:sp>
      <p:sp>
        <p:nvSpPr>
          <p:cNvPr id="53253" name="Rectangle 1032"/>
          <p:cNvSpPr>
            <a:spLocks noChangeArrowheads="1"/>
          </p:cNvSpPr>
          <p:nvPr/>
        </p:nvSpPr>
        <p:spPr bwMode="auto">
          <a:xfrm>
            <a:off x="609600" y="5638800"/>
            <a:ext cx="441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16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上海汉得信息技术有限公司</a:t>
            </a:r>
            <a:endParaRPr lang="en-US" altLang="zh-CN" sz="160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/>
            <a:r>
              <a:rPr lang="en-US" altLang="zh-CN">
                <a:solidFill>
                  <a:schemeClr val="tx1"/>
                </a:solidFill>
                <a:ea typeface="黑体" panose="02010609060101010101" pitchFamily="2" charset="-122"/>
                <a:cs typeface="Arial" panose="020B0604020202020204" pitchFamily="34" charset="0"/>
              </a:rPr>
              <a:t>HAND Enterprise Solutions Company Ltd.</a:t>
            </a:r>
            <a:endParaRPr lang="en-US" altLang="zh-CN">
              <a:solidFill>
                <a:schemeClr val="tx1"/>
              </a:solidFill>
              <a:ea typeface="黑体" panose="0201060906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>
                <a:solidFill>
                  <a:schemeClr val="tx1"/>
                </a:solidFill>
                <a:ea typeface="黑体" panose="02010609060101010101" pitchFamily="2" charset="-122"/>
                <a:cs typeface="Arial" panose="020B0604020202020204" pitchFamily="34" charset="0"/>
              </a:rPr>
              <a:t>www.hand-china.com</a:t>
            </a:r>
            <a:endParaRPr lang="en-US" altLang="en-US" sz="160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533400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内容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99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8DFE8D7-7BD2-4AA3-B4CC-7BD0A79749D2}" type="slidenum">
              <a:rPr lang="en-GB" altLang="en-US" sz="1800" smtClean="0">
                <a:solidFill>
                  <a:schemeClr val="tx1"/>
                </a:solidFill>
              </a:rPr>
            </a:fld>
            <a:endParaRPr lang="en-GB" altLang="en-US" sz="18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828000" y="1650006"/>
            <a:ext cx="503238" cy="503238"/>
          </a:xfrm>
          <a:prstGeom prst="roundRect">
            <a:avLst/>
          </a:prstGeom>
          <a:solidFill>
            <a:srgbClr val="990000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1332000" y="1650006"/>
            <a:ext cx="6913562" cy="503238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828000" y="2297310"/>
            <a:ext cx="503238" cy="503237"/>
          </a:xfrm>
          <a:prstGeom prst="round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800" dirty="0">
              <a:solidFill>
                <a:schemeClr val="bg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1332000" y="2295327"/>
            <a:ext cx="6913562" cy="503237"/>
          </a:xfrm>
          <a:prstGeom prst="round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80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技术能力总结</a:t>
            </a:r>
            <a:endParaRPr lang="zh-CN" altLang="en-US" sz="1800">
              <a:solidFill>
                <a:schemeClr val="bg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828000" y="2947737"/>
            <a:ext cx="503238" cy="503238"/>
          </a:xfrm>
          <a:prstGeom prst="round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800" dirty="0">
              <a:solidFill>
                <a:schemeClr val="bg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1332000" y="2943771"/>
            <a:ext cx="6913562" cy="503238"/>
          </a:xfrm>
          <a:prstGeom prst="round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80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管理能力总结</a:t>
            </a:r>
            <a:endParaRPr lang="zh-CN" altLang="en-US" sz="1800">
              <a:solidFill>
                <a:schemeClr val="bg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项目经历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846432-ADF7-41C2-93EB-80B14D8A7C01}" type="slidenum">
              <a:rPr lang="en-GB" altLang="en-US" smtClean="0"/>
            </a:fld>
            <a:endParaRPr lang="en-GB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9512" y="764704"/>
          <a:ext cx="8807896" cy="1884460"/>
        </p:xfrm>
        <a:graphic>
          <a:graphicData uri="http://schemas.openxmlformats.org/drawingml/2006/table">
            <a:tbl>
              <a:tblPr/>
              <a:tblGrid>
                <a:gridCol w="1728192"/>
                <a:gridCol w="863600"/>
                <a:gridCol w="864592"/>
                <a:gridCol w="5351512"/>
              </a:tblGrid>
              <a:tr h="294928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项目名称</a:t>
                      </a:r>
                      <a:endParaRPr kumimoji="0" lang="zh-CN" altLang="en-US" sz="1200" b="1" i="0" u="none" strike="noStrike" kern="1200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时间</a:t>
                      </a:r>
                      <a:endParaRPr kumimoji="0" lang="zh-CN" altLang="en-US" sz="1200" b="1" i="0" u="none" strike="noStrike" kern="1200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角色</a:t>
                      </a:r>
                      <a:endParaRPr kumimoji="0" lang="zh-CN" altLang="en-US" sz="1200" b="1" i="0" u="none" strike="noStrike" kern="1200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贡献</a:t>
                      </a:r>
                      <a:r>
                        <a:rPr kumimoji="0" lang="en-US" altLang="zh-CN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r>
                        <a:rPr kumimoji="0" lang="zh-CN" alt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收获</a:t>
                      </a:r>
                      <a:endParaRPr kumimoji="0" lang="zh-CN" altLang="en-US" sz="1200" b="1" i="0" u="none" strike="noStrike" kern="1200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盛益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WMS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仓储物流管理系统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2019.</a:t>
                      </a:r>
                      <a:r>
                        <a:rPr kumimoji="0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kumimoji="0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9~2019.10</a:t>
                      </a:r>
                      <a:endParaRPr kumimoji="0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技术负责人</a:t>
                      </a:r>
                      <a:endParaRPr kumimoji="0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将临时重启的项目各代码重构使得其能够正常运行，根据业务需求开发设计新功能。功能分布于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端和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端，对后端而言区别不大，更多是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业务逻辑有所不同。</a:t>
                      </a:r>
                      <a:endParaRPr kumimoji="0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巩固了spring、mybatis框架的相关知识；</a:t>
                      </a:r>
                      <a:endParaRPr kumimoji="0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提高了业务理解能力、和难题自主解决能力</a:t>
                      </a:r>
                      <a:endParaRPr kumimoji="0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韦尔</a:t>
                      </a:r>
                      <a:r>
                        <a:rPr sz="16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WMS仓储物流管理系统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sz="16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2019.11~</a:t>
                      </a:r>
                      <a:r>
                        <a:rPr lang="en-US" sz="16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2019.12</a:t>
                      </a:r>
                      <a:endParaRPr lang="en-US" sz="16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sz="16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后端开发</a:t>
                      </a:r>
                      <a:endParaRPr kumimoji="0" lang="zh-CN" alt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100" b="1" i="0" u="none" strike="noStrike" kern="1200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根据客户反馈开发新功能，和对已经完成的功能进行优化或者修复。绝大多数功能来自于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端，少部分位于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端。各功能间的联系较为紧密，容易牵一发而动全身，更改前需对整个模块流程有所了解。</a:t>
                      </a:r>
                      <a:endParaRPr kumimoji="0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对于spring，mybatis框架理解的加深，且sql</a:t>
                      </a:r>
                      <a:r>
                        <a:rPr kumimoji="0" 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语句</a:t>
                      </a:r>
                      <a:r>
                        <a:rPr kumimoji="0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的编写能力也得到了较大的提升</a:t>
                      </a:r>
                      <a:endParaRPr kumimoji="0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一步制造产品研发</a:t>
                      </a:r>
                      <a:endParaRPr kumimoji="0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sz="160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2019.12~至今</a:t>
                      </a:r>
                      <a:endParaRPr kumimoji="0" sz="160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sz="16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后端开发</a:t>
                      </a:r>
                      <a:endParaRPr kumimoji="0" sz="160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根据业务给出的需求文档进行模块功能开发，初次使用Hzero框架进行项目开发，较多的特性还在熟悉中。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对注解、反射之类的特性了解加深。同时对于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查询速度优化有一定的心得。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成长与不足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846432-ADF7-41C2-93EB-80B14D8A7C01}" type="slidenum">
              <a:rPr lang="en-GB" altLang="en-US" smtClean="0"/>
            </a:fld>
            <a:endParaRPr lang="en-GB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12921" y="908720"/>
            <a:ext cx="4348336" cy="5274244"/>
            <a:chOff x="76200" y="304800"/>
            <a:chExt cx="3124200" cy="5274244"/>
          </a:xfrm>
        </p:grpSpPr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>
              <a:off x="118467" y="440013"/>
              <a:ext cx="3050234" cy="5139031"/>
            </a:xfrm>
            <a:prstGeom prst="roundRect">
              <a:avLst>
                <a:gd name="adj" fmla="val 10699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0C0C0">
                    <a:alpha val="29999"/>
                  </a:srgbClr>
                </a:gs>
              </a:gsLst>
              <a:lin ang="2700000" scaled="1"/>
            </a:gradFill>
            <a:ln w="9525">
              <a:rou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 wrap="none" anchor="ctr">
              <a:flatTx/>
            </a:bodyPr>
            <a:lstStyle/>
            <a:p>
              <a:pPr latinLnBrk="1">
                <a:lnSpc>
                  <a:spcPct val="120000"/>
                </a:lnSpc>
              </a:pPr>
              <a:endParaRPr kumimoji="1" lang="en-US" altLang="ko-KR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AutoShape 24"/>
            <p:cNvSpPr>
              <a:spLocks noChangeArrowheads="1"/>
            </p:cNvSpPr>
            <p:nvPr/>
          </p:nvSpPr>
          <p:spPr bwMode="auto">
            <a:xfrm>
              <a:off x="76200" y="304800"/>
              <a:ext cx="3124200" cy="811348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flatTx/>
            </a:bodyPr>
            <a:lstStyle/>
            <a:p>
              <a:pPr algn="ctr" latinLnBrk="1"/>
              <a:r>
                <a:rPr kumimoji="1" lang="zh-CN" altLang="en-US" sz="3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Y헤드라인M"/>
                </a:rPr>
                <a:t>成长</a:t>
              </a:r>
              <a:endParaRPr kumimoji="1" lang="en-US" altLang="ko-KR" sz="3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Y헤드라인M"/>
              </a:endParaRPr>
            </a:p>
          </p:txBody>
        </p:sp>
        <p:sp>
          <p:nvSpPr>
            <p:cNvPr id="8" name="Text Box 178"/>
            <p:cNvSpPr txBox="1">
              <a:spLocks noChangeArrowheads="1"/>
            </p:cNvSpPr>
            <p:nvPr/>
          </p:nvSpPr>
          <p:spPr bwMode="auto">
            <a:xfrm>
              <a:off x="159296" y="1261461"/>
              <a:ext cx="3009403" cy="3107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marL="285750" indent="-285750" eaLnBrk="1" latinLnBrk="1" hangingPunct="1"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ü"/>
              </a:pPr>
              <a:r>
                <a:rPr lang="zh-CN" altLang="en-US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技术成长</a:t>
              </a:r>
              <a:br>
                <a:rPr lang="zh-CN" altLang="en-US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对于</a:t>
              </a:r>
              <a:r>
                <a:rPr lang="en-US" altLang="zh-CN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不再只是停留在基础，更多是实际应用。同时对于其常用的框架了解较多，</a:t>
              </a:r>
              <a:r>
                <a:rPr lang="en-US" altLang="zh-CN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r>
                <a:rPr lang="zh-CN" altLang="en-US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方面的提升也较为明显，此外对于前端方面的也有所了解。</a:t>
              </a:r>
              <a:endParaRPr lang="zh-CN" altLang="en-US"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eaLnBrk="1" latinLnBrk="1" hangingPunct="1"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ü"/>
              </a:pPr>
              <a:r>
                <a:rPr lang="zh-CN" altLang="en-US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沟通能力</a:t>
              </a:r>
              <a:br>
                <a:rPr lang="zh-CN" altLang="en-US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由于是第一次实习，原本的课程设计之类的仅仅是独自一人。现在进入项目，很多需要与大家进行交流，可以说沟通能力方面是得到了极大的提升。</a:t>
              </a:r>
              <a:endParaRPr lang="en-US" altLang="zh-CN"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eaLnBrk="1" latinLnBrk="1" hangingPunct="1"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ü"/>
              </a:pPr>
              <a:r>
                <a:rPr lang="zh-CN" altLang="en-US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自学能力</a:t>
              </a:r>
              <a:br>
                <a:rPr lang="zh-CN" altLang="en-US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通过在代码</a:t>
              </a:r>
              <a:r>
                <a:rPr lang="en-US" altLang="zh-CN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review</a:t>
              </a:r>
              <a:r>
                <a:rPr lang="zh-CN" altLang="en-US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的过程中，了解学习他人提出的一些观点和知识，事后去查询学习。自学能力得到了较大的提升。</a:t>
              </a:r>
              <a:endParaRPr lang="zh-CN" altLang="en-US"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572000" y="908720"/>
            <a:ext cx="4348336" cy="5274244"/>
            <a:chOff x="76200" y="304800"/>
            <a:chExt cx="3124200" cy="5274244"/>
          </a:xfrm>
        </p:grpSpPr>
        <p:sp>
          <p:nvSpPr>
            <p:cNvPr id="14" name="AutoShape 15"/>
            <p:cNvSpPr>
              <a:spLocks noChangeArrowheads="1"/>
            </p:cNvSpPr>
            <p:nvPr/>
          </p:nvSpPr>
          <p:spPr bwMode="auto">
            <a:xfrm>
              <a:off x="118467" y="440013"/>
              <a:ext cx="3050234" cy="5139031"/>
            </a:xfrm>
            <a:prstGeom prst="roundRect">
              <a:avLst>
                <a:gd name="adj" fmla="val 10699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0C0C0">
                    <a:alpha val="29999"/>
                  </a:srgbClr>
                </a:gs>
              </a:gsLst>
              <a:lin ang="2700000" scaled="1"/>
            </a:gradFill>
            <a:ln w="9525">
              <a:rou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 wrap="none" anchor="ctr">
              <a:flatTx/>
            </a:bodyPr>
            <a:lstStyle/>
            <a:p>
              <a:pPr latinLnBrk="1">
                <a:lnSpc>
                  <a:spcPct val="120000"/>
                </a:lnSpc>
              </a:pPr>
              <a:endParaRPr kumimoji="1" lang="en-US" altLang="ko-KR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utoShape 24"/>
            <p:cNvSpPr>
              <a:spLocks noChangeArrowheads="1"/>
            </p:cNvSpPr>
            <p:nvPr/>
          </p:nvSpPr>
          <p:spPr bwMode="auto">
            <a:xfrm>
              <a:off x="76200" y="304800"/>
              <a:ext cx="3124200" cy="811348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flatTx/>
            </a:bodyPr>
            <a:lstStyle/>
            <a:p>
              <a:pPr algn="ctr" latinLnBrk="1"/>
              <a:r>
                <a:rPr kumimoji="1" lang="zh-CN" altLang="en-US" sz="3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Y헤드라인M"/>
                </a:rPr>
                <a:t>不足</a:t>
              </a:r>
              <a:endParaRPr kumimoji="1" lang="en-US" altLang="ko-KR"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Y헤드라인M"/>
              </a:endParaRPr>
            </a:p>
          </p:txBody>
        </p:sp>
        <p:sp>
          <p:nvSpPr>
            <p:cNvPr id="16" name="Text Box 178"/>
            <p:cNvSpPr txBox="1">
              <a:spLocks noChangeArrowheads="1"/>
            </p:cNvSpPr>
            <p:nvPr/>
          </p:nvSpPr>
          <p:spPr bwMode="auto">
            <a:xfrm>
              <a:off x="159296" y="1261461"/>
              <a:ext cx="3009403" cy="2891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marL="285750" indent="-285750" eaLnBrk="1" latinLnBrk="1" hangingPunct="1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p"/>
              </a:pPr>
              <a:r>
                <a:rPr lang="zh-CN" altLang="en-US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新技术探索较少</a:t>
              </a:r>
              <a:br>
                <a:rPr lang="zh-CN" altLang="en-US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由于项目上工作较为紧凑，每天回到宿舍已经接近</a:t>
              </a:r>
              <a:r>
                <a:rPr lang="en-US" altLang="zh-CN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点，因此自学时间有限，可以说学得效率不高。</a:t>
              </a:r>
              <a:endParaRPr lang="en-US" altLang="zh-CN"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eaLnBrk="1" latinLnBrk="1" hangingPunct="1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p"/>
              </a:pPr>
              <a:r>
                <a:rPr lang="zh-CN" altLang="en-US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时间管理</a:t>
              </a:r>
              <a:br>
                <a:rPr lang="zh-CN" altLang="en-US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对于一个模块功能的开发，在和业务确定沟通方面还有前后端联调需要耗费较多时间，效率还可进一步提高。</a:t>
              </a:r>
              <a:endParaRPr lang="zh-CN" altLang="en-US"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eaLnBrk="1" latinLnBrk="1" hangingPunct="1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p"/>
              </a:pPr>
              <a:r>
                <a:rPr lang="zh-CN" altLang="en-US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沟通管理</a:t>
              </a:r>
              <a:br>
                <a:rPr lang="zh-CN" altLang="en-US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需要进一步加强跟业务人员，项目经理，项目团队成员等的沟通。很多时候属于埋头干，出现问题无法解决才会进行沟通，这是一个不太好的习惯，得纠正。</a:t>
              </a:r>
              <a:endParaRPr lang="zh-CN" altLang="en-US"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计划及展望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846432-ADF7-41C2-93EB-80B14D8A7C01}" type="slidenum">
              <a:rPr lang="en-GB" altLang="en-US" smtClean="0"/>
            </a:fld>
            <a:endParaRPr lang="en-GB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86360" y="1210310"/>
            <a:ext cx="2245360" cy="4739005"/>
            <a:chOff x="76200" y="304800"/>
            <a:chExt cx="3124200" cy="4738830"/>
          </a:xfrm>
        </p:grpSpPr>
        <p:sp>
          <p:nvSpPr>
            <p:cNvPr id="13" name="AutoShape 15"/>
            <p:cNvSpPr>
              <a:spLocks noChangeArrowheads="1"/>
            </p:cNvSpPr>
            <p:nvPr/>
          </p:nvSpPr>
          <p:spPr bwMode="auto">
            <a:xfrm>
              <a:off x="138574" y="440013"/>
              <a:ext cx="3050234" cy="4603617"/>
            </a:xfrm>
            <a:prstGeom prst="roundRect">
              <a:avLst>
                <a:gd name="adj" fmla="val 10699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0C0C0">
                    <a:alpha val="29999"/>
                  </a:srgbClr>
                </a:gs>
              </a:gsLst>
              <a:lin ang="2700000" scaled="1"/>
            </a:gradFill>
            <a:ln w="9525">
              <a:rou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 wrap="none" anchor="ctr">
              <a:flatTx/>
            </a:bodyPr>
            <a:lstStyle/>
            <a:p>
              <a:pPr latinLnBrk="1">
                <a:lnSpc>
                  <a:spcPct val="120000"/>
                </a:lnSpc>
              </a:pPr>
              <a:endParaRPr kumimoji="1" lang="en-US" altLang="ko-KR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AutoShape 24"/>
            <p:cNvSpPr>
              <a:spLocks noChangeArrowheads="1"/>
            </p:cNvSpPr>
            <p:nvPr/>
          </p:nvSpPr>
          <p:spPr bwMode="auto">
            <a:xfrm>
              <a:off x="76200" y="304800"/>
              <a:ext cx="3124200" cy="811348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flatTx/>
            </a:bodyPr>
            <a:lstStyle/>
            <a:p>
              <a:pPr algn="ctr" latinLnBrk="1"/>
              <a:r>
                <a:rPr kumimoji="1" lang="zh-CN" altLang="en-US" sz="3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Y헤드라인M"/>
                </a:rPr>
                <a:t>项目进步</a:t>
              </a:r>
              <a:endParaRPr kumimoji="1" lang="en-US" altLang="ko-KR" sz="3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Y헤드라인M"/>
              </a:endParaRPr>
            </a:p>
          </p:txBody>
        </p:sp>
        <p:sp>
          <p:nvSpPr>
            <p:cNvPr id="15" name="Text Box 178"/>
            <p:cNvSpPr txBox="1">
              <a:spLocks noChangeArrowheads="1"/>
            </p:cNvSpPr>
            <p:nvPr/>
          </p:nvSpPr>
          <p:spPr bwMode="auto">
            <a:xfrm>
              <a:off x="159296" y="1261461"/>
              <a:ext cx="3009403" cy="2891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marL="215900" indent="-215900" eaLnBrk="1" latinLnBrk="1" hangingPunct="1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</a:pP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学习前辈的正确代码规范，并且考取阿里的</a:t>
              </a:r>
              <a:r>
                <a:rPr lang="en-US" altLang="zh-CN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代码规范</a:t>
              </a:r>
              <a:endParaRPr lang="zh-CN" altLang="en-US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15900" indent="-215900" eaLnBrk="1" latinLnBrk="1" hangingPunct="1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</a:pPr>
              <a:endParaRPr lang="zh-CN" altLang="en-US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15900" indent="-215900" eaLnBrk="1" latinLnBrk="1" hangingPunct="1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</a:pP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</a:t>
              </a:r>
              <a:r>
                <a:rPr lang="en-US" altLang="zh-CN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mybatis</a:t>
              </a: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等等项目常用框架的相关知识点</a:t>
              </a:r>
              <a:endParaRPr lang="zh-CN" altLang="en-US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15900" indent="-215900" eaLnBrk="1" latinLnBrk="1" hangingPunct="1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</a:pPr>
              <a:endParaRPr lang="zh-CN" altLang="en-US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15900" indent="-215900" eaLnBrk="1" latinLnBrk="1" hangingPunct="1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</a:pP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</a:t>
              </a:r>
              <a:r>
                <a:rPr lang="en-US" altLang="zh-CN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系统的基本命令</a:t>
              </a:r>
              <a:endParaRPr lang="zh-CN" altLang="en-US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15900" indent="-215900" eaLnBrk="1" latinLnBrk="1" hangingPunct="1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</a:pPr>
              <a:endParaRPr lang="zh-CN" altLang="en-US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15900" indent="-215900" eaLnBrk="1" latinLnBrk="1" hangingPunct="1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</a:pP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业务需求的理解能力提升</a:t>
              </a:r>
              <a:endParaRPr lang="zh-CN" altLang="en-US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331720" y="1243330"/>
            <a:ext cx="2254250" cy="4739005"/>
            <a:chOff x="76200" y="304800"/>
            <a:chExt cx="3124200" cy="4738830"/>
          </a:xfrm>
        </p:grpSpPr>
        <p:sp>
          <p:nvSpPr>
            <p:cNvPr id="17" name="AutoShape 15"/>
            <p:cNvSpPr>
              <a:spLocks noChangeArrowheads="1"/>
            </p:cNvSpPr>
            <p:nvPr/>
          </p:nvSpPr>
          <p:spPr bwMode="auto">
            <a:xfrm>
              <a:off x="118467" y="440013"/>
              <a:ext cx="3050234" cy="4603617"/>
            </a:xfrm>
            <a:prstGeom prst="roundRect">
              <a:avLst>
                <a:gd name="adj" fmla="val 10699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0C0C0">
                    <a:alpha val="29999"/>
                  </a:srgbClr>
                </a:gs>
              </a:gsLst>
              <a:lin ang="2700000" scaled="1"/>
            </a:gradFill>
            <a:ln w="9525">
              <a:rou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 wrap="none" anchor="ctr">
              <a:flatTx/>
            </a:bodyPr>
            <a:lstStyle/>
            <a:p>
              <a:pPr latinLnBrk="1">
                <a:lnSpc>
                  <a:spcPct val="120000"/>
                </a:lnSpc>
              </a:pPr>
              <a:endParaRPr kumimoji="1" lang="en-US" altLang="ko-KR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AutoShape 24"/>
            <p:cNvSpPr>
              <a:spLocks noChangeArrowheads="1"/>
            </p:cNvSpPr>
            <p:nvPr/>
          </p:nvSpPr>
          <p:spPr bwMode="auto">
            <a:xfrm>
              <a:off x="76200" y="304800"/>
              <a:ext cx="3124200" cy="81134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flatTx/>
            </a:bodyPr>
            <a:lstStyle/>
            <a:p>
              <a:pPr algn="ctr" latinLnBrk="1"/>
              <a:r>
                <a:rPr kumimoji="1" lang="zh-CN" altLang="en-US" sz="3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Y헤드라인M"/>
                </a:rPr>
                <a:t>总结培训</a:t>
              </a:r>
              <a:endParaRPr kumimoji="1" lang="en-US" altLang="ko-KR" sz="3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Y헤드라인M"/>
              </a:endParaRPr>
            </a:p>
          </p:txBody>
        </p:sp>
        <p:sp>
          <p:nvSpPr>
            <p:cNvPr id="19" name="Text Box 178"/>
            <p:cNvSpPr txBox="1">
              <a:spLocks noChangeArrowheads="1"/>
            </p:cNvSpPr>
            <p:nvPr/>
          </p:nvSpPr>
          <p:spPr bwMode="auto">
            <a:xfrm>
              <a:off x="159296" y="1261461"/>
              <a:ext cx="3009403" cy="3107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marL="215900" indent="-215900" eaLnBrk="1" latinLnBrk="1" hangingPunct="1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</a:pP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r>
                <a:rPr lang="zh-CN" altLang="en-US" sz="1400" b="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在项目中遇到的各种问题和解决方法，避免老问题重复犯</a:t>
              </a:r>
              <a:endParaRPr lang="zh-CN" altLang="en-US" sz="14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15900" indent="-215900" eaLnBrk="1" latinLnBrk="1" hangingPunct="1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</a:pPr>
              <a:endParaRPr lang="zh-CN" altLang="en-US" sz="14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15900" indent="-215900" eaLnBrk="1" latinLnBrk="1" hangingPunct="1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</a:pPr>
              <a:r>
                <a:rPr lang="zh-CN" altLang="en-US" sz="1400" b="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别过度相信一些老代码，有时候当时能跑只不过是部分情况未考虑得当，遇到时也多长点心眼</a:t>
              </a:r>
              <a:endParaRPr lang="zh-CN" altLang="en-US" sz="14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15900" indent="-215900" eaLnBrk="1" latinLnBrk="1" hangingPunct="1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</a:pPr>
              <a:endParaRPr lang="zh-CN" altLang="en-US" sz="14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15900" indent="-215900" eaLnBrk="1" latinLnBrk="1" hangingPunct="1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</a:pPr>
              <a:r>
                <a:rPr lang="zh-CN" altLang="en-US" sz="1400" b="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养成顺手记录的习惯，出现问题能够及时定位</a:t>
              </a:r>
              <a:endPara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15900" indent="-215900" eaLnBrk="1" latinLnBrk="1" hangingPunct="1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</a:pPr>
              <a:endPara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585970" y="1243965"/>
            <a:ext cx="2280920" cy="4739005"/>
            <a:chOff x="76200" y="304800"/>
            <a:chExt cx="3124200" cy="4738830"/>
          </a:xfrm>
        </p:grpSpPr>
        <p:sp>
          <p:nvSpPr>
            <p:cNvPr id="21" name="AutoShape 15"/>
            <p:cNvSpPr>
              <a:spLocks noChangeArrowheads="1"/>
            </p:cNvSpPr>
            <p:nvPr/>
          </p:nvSpPr>
          <p:spPr bwMode="auto">
            <a:xfrm>
              <a:off x="118467" y="440013"/>
              <a:ext cx="3050234" cy="4603617"/>
            </a:xfrm>
            <a:prstGeom prst="roundRect">
              <a:avLst>
                <a:gd name="adj" fmla="val 10699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0C0C0">
                    <a:alpha val="29999"/>
                  </a:srgbClr>
                </a:gs>
              </a:gsLst>
              <a:lin ang="2700000" scaled="1"/>
            </a:gradFill>
            <a:ln w="9525">
              <a:rou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 wrap="none" anchor="ctr">
              <a:flatTx/>
            </a:bodyPr>
            <a:lstStyle/>
            <a:p>
              <a:pPr latinLnBrk="1">
                <a:lnSpc>
                  <a:spcPct val="120000"/>
                </a:lnSpc>
              </a:pPr>
              <a:endParaRPr kumimoji="1" lang="en-US" altLang="ko-KR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AutoShape 24"/>
            <p:cNvSpPr>
              <a:spLocks noChangeArrowheads="1"/>
            </p:cNvSpPr>
            <p:nvPr/>
          </p:nvSpPr>
          <p:spPr bwMode="auto">
            <a:xfrm>
              <a:off x="76200" y="304800"/>
              <a:ext cx="3124200" cy="811348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flatTx/>
            </a:bodyPr>
            <a:lstStyle/>
            <a:p>
              <a:pPr algn="ctr" latinLnBrk="1"/>
              <a:r>
                <a:rPr kumimoji="1" lang="zh-CN" altLang="en-US" sz="3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Y헤드라인M"/>
                </a:rPr>
                <a:t>技术探索</a:t>
              </a:r>
              <a:endParaRPr kumimoji="1" lang="en-US" altLang="ko-KR" sz="3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Y헤드라인M"/>
              </a:endParaRPr>
            </a:p>
          </p:txBody>
        </p:sp>
        <p:sp>
          <p:nvSpPr>
            <p:cNvPr id="23" name="Text Box 178"/>
            <p:cNvSpPr txBox="1">
              <a:spLocks noChangeArrowheads="1"/>
            </p:cNvSpPr>
            <p:nvPr/>
          </p:nvSpPr>
          <p:spPr bwMode="auto">
            <a:xfrm>
              <a:off x="159296" y="1261461"/>
              <a:ext cx="3009403" cy="2461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marL="215900" indent="-215900" eaLnBrk="1" latinLnBrk="1" hangingPunct="1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</a:pP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学习项目常用框架的使用、特性等等</a:t>
              </a:r>
              <a:endParaRPr lang="zh-CN" altLang="en-US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15900" indent="-215900" eaLnBrk="1" latinLnBrk="1" hangingPunct="1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</a:pPr>
              <a:endParaRPr lang="zh-CN" altLang="en-US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15900" indent="-215900" eaLnBrk="1" latinLnBrk="1" hangingPunct="1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</a:pP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学习微服务相关的知识点，了解其优劣势</a:t>
              </a:r>
              <a:endParaRPr lang="zh-CN" altLang="en-US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15900" indent="-215900" eaLnBrk="1" latinLnBrk="1" hangingPunct="1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</a:pPr>
              <a:endParaRPr lang="zh-CN" altLang="en-US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15900" indent="-215900" eaLnBrk="1" latinLnBrk="1" hangingPunct="1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</a:pP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</a:t>
              </a:r>
              <a:r>
                <a:rPr lang="en-US" altLang="zh-CN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nodejs</a:t>
              </a: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语言的编写和逻辑</a:t>
              </a:r>
              <a:endParaRPr lang="zh-CN" altLang="en-US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15900" indent="-215900" eaLnBrk="1" latinLnBrk="1" hangingPunct="1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</a:pPr>
              <a:endParaRPr lang="zh-CN" altLang="en-US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15900" indent="-215900" eaLnBrk="1" latinLnBrk="1" hangingPunct="1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</a:pP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</a:t>
              </a:r>
              <a:r>
                <a:rPr lang="en-US" altLang="zh-CN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Oracle</a:t>
              </a: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  <a:endParaRPr lang="zh-CN" altLang="en-US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15900" indent="-215900" eaLnBrk="1" latinLnBrk="1" hangingPunct="1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</a:pPr>
              <a:endPara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866890" y="1277620"/>
            <a:ext cx="2170430" cy="4739005"/>
            <a:chOff x="76200" y="304800"/>
            <a:chExt cx="3124200" cy="4738830"/>
          </a:xfrm>
        </p:grpSpPr>
        <p:sp>
          <p:nvSpPr>
            <p:cNvPr id="25" name="AutoShape 15"/>
            <p:cNvSpPr>
              <a:spLocks noChangeArrowheads="1"/>
            </p:cNvSpPr>
            <p:nvPr/>
          </p:nvSpPr>
          <p:spPr bwMode="auto">
            <a:xfrm>
              <a:off x="118467" y="440013"/>
              <a:ext cx="3050234" cy="4603617"/>
            </a:xfrm>
            <a:prstGeom prst="roundRect">
              <a:avLst>
                <a:gd name="adj" fmla="val 10699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0C0C0">
                    <a:alpha val="29999"/>
                  </a:srgbClr>
                </a:gs>
              </a:gsLst>
              <a:lin ang="2700000" scaled="1"/>
            </a:gradFill>
            <a:ln w="9525">
              <a:rou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 wrap="none" anchor="ctr">
              <a:flatTx/>
            </a:bodyPr>
            <a:lstStyle/>
            <a:p>
              <a:pPr latinLnBrk="1">
                <a:lnSpc>
                  <a:spcPct val="120000"/>
                </a:lnSpc>
              </a:pPr>
              <a:endParaRPr kumimoji="1" lang="en-US" altLang="ko-KR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AutoShape 24"/>
            <p:cNvSpPr>
              <a:spLocks noChangeArrowheads="1"/>
            </p:cNvSpPr>
            <p:nvPr/>
          </p:nvSpPr>
          <p:spPr bwMode="auto">
            <a:xfrm>
              <a:off x="76200" y="304800"/>
              <a:ext cx="3124200" cy="81134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flatTx/>
            </a:bodyPr>
            <a:lstStyle/>
            <a:p>
              <a:pPr algn="ctr" latinLnBrk="1"/>
              <a:r>
                <a:rPr kumimoji="1" lang="zh-CN" altLang="en-US" sz="3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Y헤드라인M"/>
                </a:rPr>
                <a:t>拓展</a:t>
              </a:r>
              <a:r>
                <a:rPr kumimoji="1" lang="en-US" altLang="zh-CN" sz="3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Y헤드라인M"/>
                </a:rPr>
                <a:t>&amp;</a:t>
              </a:r>
              <a:r>
                <a:rPr kumimoji="1" lang="zh-CN" altLang="en-US" sz="3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Y헤드라인M"/>
                </a:rPr>
                <a:t>其他</a:t>
              </a:r>
              <a:endParaRPr kumimoji="1" lang="en-US" altLang="ko-KR" sz="3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Y헤드라인M"/>
              </a:endParaRPr>
            </a:p>
          </p:txBody>
        </p:sp>
        <p:sp>
          <p:nvSpPr>
            <p:cNvPr id="27" name="Text Box 178"/>
            <p:cNvSpPr txBox="1">
              <a:spLocks noChangeArrowheads="1"/>
            </p:cNvSpPr>
            <p:nvPr/>
          </p:nvSpPr>
          <p:spPr bwMode="auto">
            <a:xfrm>
              <a:off x="159296" y="1261461"/>
              <a:ext cx="3009403" cy="2461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marL="215900" indent="-215900" eaLnBrk="1" latinLnBrk="1" hangingPunct="1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</a:pPr>
              <a:r>
                <a:rPr lang="zh-CN" altLang="en-US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多加强自己的知识总结能力，和问题解决总结能力</a:t>
              </a:r>
              <a:endParaRPr lang="zh-CN" altLang="en-US"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15900" indent="-215900" eaLnBrk="1" latinLnBrk="1" hangingPunct="1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</a:pPr>
              <a:endParaRPr lang="zh-CN" altLang="en-US"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15900" indent="-215900" eaLnBrk="1" latinLnBrk="1" hangingPunct="1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</a:pPr>
              <a:r>
                <a:rPr lang="zh-CN" altLang="en-US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养成多问多查的习惯，不要一个问题独自钻研太长时间</a:t>
              </a:r>
              <a:endParaRPr lang="zh-CN" altLang="en-US"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15900" indent="-215900" eaLnBrk="1" latinLnBrk="1" hangingPunct="1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</a:pPr>
              <a:endParaRPr lang="zh-CN" altLang="en-US"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15900" indent="-215900" eaLnBrk="1" latinLnBrk="1" hangingPunct="1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</a:pPr>
              <a:r>
                <a:rPr lang="zh-CN" altLang="en-US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加强对</a:t>
              </a:r>
              <a:r>
                <a:rPr lang="en-US" altLang="zh-CN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sz="14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本身的理解，而不仅仅是停留在其表面上</a:t>
              </a:r>
              <a:endParaRPr lang="zh-CN" altLang="en-US"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533400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内容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99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8DFE8D7-7BD2-4AA3-B4CC-7BD0A79749D2}" type="slidenum">
              <a:rPr lang="en-GB" altLang="en-US" sz="1800" smtClean="0">
                <a:solidFill>
                  <a:schemeClr val="tx1"/>
                </a:solidFill>
              </a:rPr>
            </a:fld>
            <a:endParaRPr lang="en-GB" altLang="en-US" sz="18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828000" y="1650006"/>
            <a:ext cx="503238" cy="503238"/>
          </a:xfrm>
          <a:prstGeom prst="round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800" dirty="0">
              <a:solidFill>
                <a:schemeClr val="bg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1332000" y="1650006"/>
            <a:ext cx="6913562" cy="503238"/>
          </a:xfrm>
          <a:prstGeom prst="round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828000" y="2297310"/>
            <a:ext cx="503238" cy="503237"/>
          </a:xfrm>
          <a:prstGeom prst="roundRect">
            <a:avLst/>
          </a:prstGeom>
          <a:solidFill>
            <a:srgbClr val="990000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1332000" y="2295327"/>
            <a:ext cx="6913562" cy="503237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技术能力总结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828000" y="2947737"/>
            <a:ext cx="503238" cy="503238"/>
          </a:xfrm>
          <a:prstGeom prst="round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800" dirty="0">
              <a:solidFill>
                <a:schemeClr val="bg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1332000" y="2943771"/>
            <a:ext cx="6913562" cy="503238"/>
          </a:xfrm>
          <a:prstGeom prst="round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80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管理能力总结</a:t>
            </a:r>
            <a:endParaRPr lang="zh-CN" altLang="en-US" sz="1800">
              <a:solidFill>
                <a:schemeClr val="bg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技术开发能力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846432-ADF7-41C2-93EB-80B14D8A7C01}" type="slidenum">
              <a:rPr lang="en-GB" altLang="en-US" smtClean="0"/>
            </a:fld>
            <a:endParaRPr lang="en-GB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9512" y="749776"/>
          <a:ext cx="8712968" cy="4998720"/>
        </p:xfrm>
        <a:graphic>
          <a:graphicData uri="http://schemas.openxmlformats.org/drawingml/2006/table">
            <a:tbl>
              <a:tblPr/>
              <a:tblGrid>
                <a:gridCol w="1936215"/>
                <a:gridCol w="1452161"/>
                <a:gridCol w="5324592"/>
              </a:tblGrid>
              <a:tr h="294928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代码名</a:t>
                      </a: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kumimoji="0" lang="zh-CN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项目</a:t>
                      </a:r>
                      <a:endParaRPr kumimoji="0" lang="zh-CN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贡献</a:t>
                      </a:r>
                      <a:r>
                        <a:rPr kumimoji="0" lang="en-US" altLang="zh-CN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收获</a:t>
                      </a:r>
                      <a:endParaRPr kumimoji="0" lang="zh-CN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os-wms-service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盛益项目</a:t>
                      </a:r>
                      <a:endParaRPr kumimoji="0" lang="zh-CN" altLang="en-US" sz="16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该服务仅用于盛益单项目的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功能，不与其他项目共用。主要是将客户在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APP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端或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PC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端录入、操作后的订单信息进行处理，调用标准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API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完成入库、预定、发运等等处理功能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。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os-center-services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一步制造通用功能</a:t>
                      </a:r>
                      <a:endParaRPr kumimoji="0" lang="zh-CN" altLang="en-US" sz="16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该服务主要是一步制造前期开启的项目通用代码。我的工作是针对其中的</a:t>
                      </a:r>
                      <a:r>
                        <a:rPr lang="en-US" altLang="zh-CN" sz="16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100</a:t>
                      </a:r>
                      <a:r>
                        <a:rPr lang="zh-CN" altLang="en-US" sz="16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多个查询功能进行处理，利用</a:t>
                      </a:r>
                      <a:r>
                        <a:rPr lang="en-US" altLang="zh-CN" sz="16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pagehelper</a:t>
                      </a:r>
                      <a:r>
                        <a:rPr lang="zh-CN" altLang="en-US" sz="16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进行分页，对部分不合理或影响性能的代码进行重构或者将部分代码</a:t>
                      </a:r>
                      <a:r>
                        <a:rPr lang="zh-CN" altLang="en-US" sz="16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从</a:t>
                      </a:r>
                      <a:r>
                        <a:rPr lang="en-US" altLang="zh-CN" sz="16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java</a:t>
                      </a:r>
                      <a:r>
                        <a:rPr lang="zh-CN" altLang="en-US" sz="16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逻辑改</a:t>
                      </a:r>
                      <a:r>
                        <a:rPr lang="zh-CN" altLang="en-US" sz="16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至</a:t>
                      </a:r>
                      <a:r>
                        <a:rPr lang="en-US" altLang="zh-CN" sz="16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sql</a:t>
                      </a:r>
                      <a:r>
                        <a:rPr lang="zh-CN" altLang="en-US" sz="16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层。</a:t>
                      </a:r>
                      <a:endParaRPr lang="zh-CN" altLang="en-US" sz="16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PurchaseReturnController.java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韦尔项目</a:t>
                      </a:r>
                      <a:endParaRPr kumimoji="0" lang="zh-CN" altLang="en-US" sz="160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6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此模块为采购退货管理平台，针对APP端产生的采购出库单进行退货处理。页面分订单头、订单行和执行行，即头-行（头）-行的结构。页面的新增、保存、提交、导出、同步都进行了业务需求校验，每隔几分钟自动同步来自ERP传过来的数据（也可手动输入时间同步）。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ShipOrderController.java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6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韦尔项目</a:t>
                      </a:r>
                      <a:endParaRPr kumimoji="0" lang="zh-CN" altLang="en-US" sz="160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APP端专为华为客户设计的功能，条码解析、管理员密钥解锁、查询发货单、发货挑库提交等等功能。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2000">
                <a:tc>
                  <a:txBody>
                    <a:bodyPr/>
                    <a:p>
                      <a:pPr marL="0" marR="0" lvl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ExcelInputController.java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6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韦尔项目</a:t>
                      </a:r>
                      <a:endParaRPr kumimoji="0" lang="zh-CN" altLang="en-US" sz="160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execl文件导入功能，导入模板是前端给定。后端针对</a:t>
                      </a:r>
                      <a:r>
                        <a:rPr lang="zh-CN" altLang="en-US" sz="16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execl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数据解析后进行相应业务逻辑的导入进数据库。利用代码逻辑实现定位某行某列数据填写不规范。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2000">
                <a:tc>
                  <a:txBody>
                    <a:bodyPr/>
                    <a:p>
                      <a:pPr marL="0" marR="0" lvl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ToolsController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.java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60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一步制造产品研发</a:t>
                      </a:r>
                      <a:endParaRPr kumimoji="0" lang="zh-CN" altLang="en-US" sz="160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全局工装器具模块，基本的多表增改查，较为复杂的在于需连接较多表，因此优化速度时学习了一种新的方式。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技术设计能力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846432-ADF7-41C2-93EB-80B14D8A7C01}" type="slidenum">
              <a:rPr lang="en-GB" altLang="en-US" smtClean="0"/>
            </a:fld>
            <a:endParaRPr lang="en-GB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9512" y="749776"/>
          <a:ext cx="8712968" cy="1867696"/>
        </p:xfrm>
        <a:graphic>
          <a:graphicData uri="http://schemas.openxmlformats.org/drawingml/2006/table">
            <a:tbl>
              <a:tblPr/>
              <a:tblGrid>
                <a:gridCol w="1936215"/>
                <a:gridCol w="1452161"/>
                <a:gridCol w="5324592"/>
              </a:tblGrid>
              <a:tr h="294928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文档</a:t>
                      </a: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名称</a:t>
                      </a:r>
                      <a:endParaRPr kumimoji="0" lang="zh-CN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项目</a:t>
                      </a:r>
                      <a:endParaRPr kumimoji="0" lang="zh-CN" altLang="en-US" sz="1400" b="1" i="0" u="none" strike="noStrike" kern="1200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贡献</a:t>
                      </a:r>
                      <a:r>
                        <a:rPr kumimoji="0" lang="en-US" altLang="zh-CN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收获</a:t>
                      </a:r>
                      <a:endParaRPr kumimoji="0" lang="zh-CN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sql优化.md</a:t>
                      </a:r>
                      <a:endParaRPr kumimoji="0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一步制造产品研发</a:t>
                      </a:r>
                      <a:endParaRPr kumimoji="0" lang="zh-CN" altLang="en-US" sz="16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利用Maps.uniqueIndex的特性</a:t>
                      </a:r>
                      <a:r>
                        <a:rPr kumimoji="0" 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，把部分表关联用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逻辑来实现，减少因过多表关联而降低的速度。</a:t>
                      </a:r>
                      <a:endParaRPr kumimoji="0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重点考虑了：表关联速度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excel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定位报错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韦尔项目</a:t>
                      </a:r>
                      <a:endParaRPr kumimoji="0" lang="zh-CN" altLang="en-US" sz="16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sz="160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通过对</a:t>
                      </a:r>
                      <a:r>
                        <a:rPr kumimoji="0" lang="zh-CN" sz="160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原数据和比对</a:t>
                      </a:r>
                      <a:r>
                        <a:rPr kumimoji="0" sz="160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list取交集、并集来定位到哪条list的哪个数据不正确，并给予提示反馈</a:t>
                      </a:r>
                      <a:endParaRPr kumimoji="0" sz="160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注解实现通用表的插值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demo</a:t>
                      </a:r>
                      <a:endParaRPr kumimoji="0" lang="en-US" altLang="zh-CN" sz="16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项目上有些表是属于每次其他表插值时，也需要同步更新的，此时每功能都写一遍就过于繁琐，通过注解去简化。</a:t>
                      </a:r>
                      <a:endParaRPr kumimoji="0" lang="zh-CN" altLang="en-US" sz="160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技术设计能力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846432-ADF7-41C2-93EB-80B14D8A7C01}" type="slidenum">
              <a:rPr lang="en-GB" altLang="en-US" smtClean="0"/>
            </a:fld>
            <a:endParaRPr lang="en-GB" altLang="en-US"/>
          </a:p>
        </p:txBody>
      </p:sp>
      <p:pic>
        <p:nvPicPr>
          <p:cNvPr id="3" name="图片 2" descr="execl报错设计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" y="719455"/>
            <a:ext cx="9109710" cy="54190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80234bfd-3125-4aeb-b794-c51ccca325c4}"/>
</p:tagLst>
</file>

<file path=ppt/tags/tag2.xml><?xml version="1.0" encoding="utf-8"?>
<p:tagLst xmlns:p="http://schemas.openxmlformats.org/presentationml/2006/main">
  <p:tag name="KSO_WM_UNIT_TABLE_BEAUTIFY" val="smartTable{858179de-1783-47e6-882c-b5c5f9c3f7d4}"/>
</p:tagLst>
</file>

<file path=ppt/tags/tag3.xml><?xml version="1.0" encoding="utf-8"?>
<p:tagLst xmlns:p="http://schemas.openxmlformats.org/presentationml/2006/main">
  <p:tag name="KSO_WM_UNIT_TABLE_BEAUTIFY" val="smartTable{bcd33482-bfeb-49e2-b816-5cf31b48e7bb}"/>
</p:tagLst>
</file>

<file path=ppt/tags/tag4.xml><?xml version="1.0" encoding="utf-8"?>
<p:tagLst xmlns:p="http://schemas.openxmlformats.org/presentationml/2006/main">
  <p:tag name="KSO_WM_UNIT_TABLE_BEAUTIFY" val="smartTable{bc564170-406d-435f-9a10-6bf2a23eeccd}"/>
</p:tagLst>
</file>

<file path=ppt/tags/tag5.xml><?xml version="1.0" encoding="utf-8"?>
<p:tagLst xmlns:p="http://schemas.openxmlformats.org/presentationml/2006/main">
  <p:tag name="KSO_WM_UNIT_TABLE_BEAUTIFY" val="smartTable{14a9495e-9db9-4e4f-82cd-2ae4c2a14d3f}"/>
</p:tagLst>
</file>

<file path=ppt/tags/tag6.xml><?xml version="1.0" encoding="utf-8"?>
<p:tagLst xmlns:p="http://schemas.openxmlformats.org/presentationml/2006/main">
  <p:tag name="KSO_WM_UNIT_TABLE_BEAUTIFY" val="smartTable{c91e8e9a-fa4a-4a07-9b83-9290fb149dd8}"/>
</p:tagLst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4_默认设计模板">
      <a:majorFont>
        <a:latin typeface="SimSun"/>
        <a:ea typeface="SimSun"/>
        <a:cs typeface=""/>
      </a:majorFont>
      <a:minorFont>
        <a:latin typeface="Book Antiqua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230505" marR="0" indent="-230505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1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230505" marR="0" indent="-230505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1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PPT模板-预销售使用_V2</Template>
  <TotalTime>0</TotalTime>
  <Words>3985</Words>
  <Application>WPS 演示</Application>
  <PresentationFormat>全屏显示(4:3)</PresentationFormat>
  <Paragraphs>458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</vt:lpstr>
      <vt:lpstr>宋体</vt:lpstr>
      <vt:lpstr>Wingdings</vt:lpstr>
      <vt:lpstr>黑体</vt:lpstr>
      <vt:lpstr>Times New Roman</vt:lpstr>
      <vt:lpstr>Lucida Sans Unicode</vt:lpstr>
      <vt:lpstr>微软雅黑</vt:lpstr>
      <vt:lpstr>HY헤드라인M</vt:lpstr>
      <vt:lpstr>Segoe Print</vt:lpstr>
      <vt:lpstr>楷体_GB2312</vt:lpstr>
      <vt:lpstr>Arial Black</vt:lpstr>
      <vt:lpstr>Arial Unicode MS</vt:lpstr>
      <vt:lpstr>Book Antiqua</vt:lpstr>
      <vt:lpstr>新宋体</vt:lpstr>
      <vt:lpstr>PPT模板</vt:lpstr>
      <vt:lpstr>PowerPoint 演示文稿</vt:lpstr>
      <vt:lpstr>内容</vt:lpstr>
      <vt:lpstr>项目经历</vt:lpstr>
      <vt:lpstr>成长与不足</vt:lpstr>
      <vt:lpstr>计划及展望</vt:lpstr>
      <vt:lpstr>内容</vt:lpstr>
      <vt:lpstr>技术开发能力</vt:lpstr>
      <vt:lpstr>技术设计能力</vt:lpstr>
      <vt:lpstr>技术设计能力</vt:lpstr>
      <vt:lpstr>难题解决能力</vt:lpstr>
      <vt:lpstr>难题解决能力</vt:lpstr>
      <vt:lpstr>新技术探索</vt:lpstr>
      <vt:lpstr>文档编写</vt:lpstr>
      <vt:lpstr>内容</vt:lpstr>
      <vt:lpstr>项目技术管理</vt:lpstr>
      <vt:lpstr>人员培养</vt:lpstr>
      <vt:lpstr>自评得分</vt:lpstr>
      <vt:lpstr>附-评分说明</vt:lpstr>
      <vt:lpstr>PowerPoint 演示文稿</vt:lpstr>
    </vt:vector>
  </TitlesOfParts>
  <Company>Hand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Jianhua</dc:creator>
  <dc:description>Copyright © 2009-2-11, Hand Co.,Ltd.</dc:description>
  <dc:subject>模板</dc:subject>
  <cp:lastModifiedBy>嚼客</cp:lastModifiedBy>
  <cp:revision>1963</cp:revision>
  <cp:lastPrinted>2001-01-02T01:52:00Z</cp:lastPrinted>
  <dcterms:created xsi:type="dcterms:W3CDTF">2009-10-15T09:57:00Z</dcterms:created>
  <dcterms:modified xsi:type="dcterms:W3CDTF">2020-01-14T04:18:13Z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2052-11.1.0.9330</vt:lpwstr>
  </property>
</Properties>
</file>