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700" r:id="rId4"/>
  </p:sldMasterIdLst>
  <p:sldIdLst>
    <p:sldId id="265" r:id="rId5"/>
    <p:sldId id="266" r:id="rId6"/>
    <p:sldId id="267" r:id="rId7"/>
    <p:sldId id="268" r:id="rId8"/>
    <p:sldId id="269" r:id="rId9"/>
    <p:sldId id="270" r:id="rId10"/>
    <p:sldId id="272" r:id="rId11"/>
    <p:sldId id="273" r:id="rId12"/>
    <p:sldId id="274" r:id="rId13"/>
    <p:sldId id="275" r:id="rId14"/>
    <p:sldId id="276" r:id="rId15"/>
    <p:sldId id="278" r:id="rId16"/>
    <p:sldId id="279" r:id="rId17"/>
    <p:sldId id="280" r:id="rId18"/>
    <p:sldId id="281" r:id="rId19"/>
    <p:sldId id="282" r:id="rId20"/>
    <p:sldId id="283" r:id="rId21"/>
    <p:sldId id="284" r:id="rId22"/>
    <p:sldId id="287" r:id="rId23"/>
    <p:sldId id="289" r:id="rId24"/>
    <p:sldId id="290" r:id="rId25"/>
    <p:sldId id="291" r:id="rId26"/>
    <p:sldId id="327" r:id="rId27"/>
    <p:sldId id="328" r:id="rId28"/>
    <p:sldId id="299" r:id="rId29"/>
    <p:sldId id="300" r:id="rId30"/>
    <p:sldId id="301" r:id="rId31"/>
    <p:sldId id="302" r:id="rId32"/>
    <p:sldId id="295" r:id="rId33"/>
    <p:sldId id="303" r:id="rId34"/>
    <p:sldId id="304" r:id="rId35"/>
    <p:sldId id="306" r:id="rId36"/>
    <p:sldId id="308" r:id="rId37"/>
    <p:sldId id="309" r:id="rId38"/>
    <p:sldId id="310" r:id="rId39"/>
    <p:sldId id="311" r:id="rId40"/>
    <p:sldId id="312" r:id="rId41"/>
    <p:sldId id="313" r:id="rId42"/>
    <p:sldId id="314" r:id="rId43"/>
    <p:sldId id="315" r:id="rId44"/>
    <p:sldId id="319" r:id="rId45"/>
    <p:sldId id="320" r:id="rId46"/>
    <p:sldId id="321" r:id="rId47"/>
    <p:sldId id="324" r:id="rId48"/>
    <p:sldId id="325" r:id="rId49"/>
    <p:sldId id="326"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4665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08066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2683786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7656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393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4/23/2022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539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4/23/2022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99977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4/23/2022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9012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9667345-2558-425A-8533-9BFDBCE15005}" type="datetime1">
              <a:rPr lang="en-US" smtClean="0"/>
              <a:t>4/23/2022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31474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2BEA474-078D-4E9B-9B14-09A87B19DC46}" type="datetime1">
              <a:rPr lang="en-US" smtClean="0"/>
              <a:t>4/23/2022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71888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4/23/2022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3703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2D6E202-B606-4609-B914-27C9371A1F6D}" type="datetime1">
              <a:rPr lang="en-US" smtClean="0"/>
              <a:t>4/23/2022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5294323"/>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iq.opengenus.org/types-of-boosting-algorithm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amazon.i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Ratings Prediction Project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85000" lnSpcReduction="20000"/>
          </a:bodyPr>
          <a:lstStyle/>
          <a:p>
            <a:pPr algn="ct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Submitted by: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800">
                <a:effectLst/>
                <a:latin typeface="Arial" panose="020B0604020202020204" pitchFamily="34" charset="0"/>
                <a:ea typeface="Calibri" panose="020F0502020204030204" pitchFamily="34" charset="0"/>
                <a:cs typeface="Times New Roman" panose="02020603050405020304" pitchFamily="18" charset="0"/>
              </a:rPr>
              <a:t>Swati gavel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697E2115-B176-4559-B23E-4630D34EAF2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12167" y="249036"/>
            <a:ext cx="3367665" cy="2452396"/>
          </a:xfrm>
          <a:prstGeom prst="rect">
            <a:avLst/>
          </a:prstGeom>
          <a:solidFill>
            <a:schemeClr val="tx1">
              <a:lumMod val="95000"/>
            </a:schemeClr>
          </a:solidFill>
          <a:ln>
            <a:noFill/>
          </a:ln>
        </p:spPr>
      </p:pic>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8B493-A5B4-4444-95F7-29F584F20294}"/>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7D7BBFEE-4042-4546-B089-9B057575DA54}"/>
              </a:ext>
            </a:extLst>
          </p:cNvPr>
          <p:cNvSpPr>
            <a:spLocks noGrp="1"/>
          </p:cNvSpPr>
          <p:nvPr>
            <p:ph idx="1"/>
          </p:nvPr>
        </p:nvSpPr>
        <p:spPr/>
        <p:txBody>
          <a:bodyPr>
            <a:normAutofit/>
          </a:bodyPr>
          <a:lstStyle/>
          <a:p>
            <a:endParaRPr lang="en-US" dirty="0"/>
          </a:p>
          <a:p>
            <a:endParaRPr lang="en-IN" dirty="0"/>
          </a:p>
          <a:p>
            <a:endParaRPr lang="en-IN" dirty="0"/>
          </a:p>
          <a:p>
            <a:endParaRPr lang="en-IN" dirty="0"/>
          </a:p>
          <a:p>
            <a:endParaRPr lang="en-IN" dirty="0"/>
          </a:p>
          <a:p>
            <a:endParaRPr lang="en-IN" dirty="0"/>
          </a:p>
        </p:txBody>
      </p:sp>
      <p:pic>
        <p:nvPicPr>
          <p:cNvPr id="6" name="Picture 5">
            <a:extLst>
              <a:ext uri="{FF2B5EF4-FFF2-40B4-BE49-F238E27FC236}">
                <a16:creationId xmlns:a16="http://schemas.microsoft.com/office/drawing/2014/main" id="{F4463E63-AFF2-4C8F-983A-8593FD7EA8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0745" y="2273306"/>
            <a:ext cx="4191000" cy="2889885"/>
          </a:xfrm>
          <a:prstGeom prst="rect">
            <a:avLst/>
          </a:prstGeom>
        </p:spPr>
      </p:pic>
    </p:spTree>
    <p:extLst>
      <p:ext uri="{BB962C8B-B14F-4D97-AF65-F5344CB8AC3E}">
        <p14:creationId xmlns:p14="http://schemas.microsoft.com/office/powerpoint/2010/main" val="1541071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01657-0827-4762-BE34-0142F641F2FA}"/>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68E691CB-0ED5-41AE-A03D-E697B5FFD255}"/>
              </a:ext>
            </a:extLst>
          </p:cNvPr>
          <p:cNvSpPr>
            <a:spLocks noGrp="1"/>
          </p:cNvSpPr>
          <p:nvPr>
            <p:ph idx="1"/>
          </p:nvPr>
        </p:nvSpPr>
        <p:spPr/>
        <p:txBody>
          <a:bodyPr/>
          <a:lstStyle/>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data set includes: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Bef>
                <a:spcPts val="1200"/>
              </a:spcBef>
              <a:buFont typeface="Symbol" panose="05050102010706020507" pitchFamily="18" charset="2"/>
              <a:buChar char=""/>
            </a:pPr>
            <a:r>
              <a:rPr lang="en-IN" sz="1800" dirty="0">
                <a:solidFill>
                  <a:srgbClr val="000000"/>
                </a:solidFill>
                <a:effectLst/>
                <a:latin typeface="Arial" panose="020B0604020202020204" pitchFamily="34" charset="0"/>
                <a:ea typeface="Times New Roman" panose="02020603050405020304" pitchFamily="18" charset="0"/>
              </a:rPr>
              <a:t>Comment: User review of a product. </a:t>
            </a:r>
            <a:endParaRPr lang="en-IN" sz="1800" dirty="0">
              <a:effectLst/>
              <a:latin typeface="Times New Roman" panose="02020603050405020304" pitchFamily="18" charset="0"/>
              <a:ea typeface="Times New Roman" panose="02020603050405020304" pitchFamily="18" charset="0"/>
            </a:endParaRPr>
          </a:p>
          <a:p>
            <a:pPr marL="342900" lvl="0" indent="-342900">
              <a:spcBef>
                <a:spcPts val="1200"/>
              </a:spcBef>
              <a:buFont typeface="Symbol" panose="05050102010706020507" pitchFamily="18" charset="2"/>
              <a:buChar char=""/>
            </a:pPr>
            <a:r>
              <a:rPr lang="en-IN" sz="1800" dirty="0">
                <a:solidFill>
                  <a:srgbClr val="000000"/>
                </a:solidFill>
                <a:effectLst/>
                <a:latin typeface="Arial" panose="020B0604020202020204" pitchFamily="34" charset="0"/>
                <a:ea typeface="Times New Roman" panose="02020603050405020304" pitchFamily="18" charset="0"/>
              </a:rPr>
              <a:t>Rating: Corresponding user rating score for a User review</a:t>
            </a:r>
            <a:endParaRPr lang="en-IN" sz="1800" dirty="0">
              <a:effectLst/>
              <a:latin typeface="Times New Roman" panose="02020603050405020304" pitchFamily="18" charset="0"/>
              <a:ea typeface="Times New Roman" panose="02020603050405020304" pitchFamily="18" charset="0"/>
            </a:endParaRPr>
          </a:p>
          <a:p>
            <a:pPr marL="0" lvl="0" indent="0">
              <a:lnSpc>
                <a:spcPct val="107000"/>
              </a:lnSpc>
              <a:spcAft>
                <a:spcPts val="800"/>
              </a:spcAft>
              <a:buNone/>
            </a:pPr>
            <a:endParaRPr lang="en-IN" dirty="0"/>
          </a:p>
        </p:txBody>
      </p:sp>
    </p:spTree>
    <p:extLst>
      <p:ext uri="{BB962C8B-B14F-4D97-AF65-F5344CB8AC3E}">
        <p14:creationId xmlns:p14="http://schemas.microsoft.com/office/powerpoint/2010/main" val="2416568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06780-06B1-4B47-AF68-BFCEC2A6FD12}"/>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C6FB35DE-BA14-4ED9-A58C-6F6B96B99DDF}"/>
              </a:ext>
            </a:extLst>
          </p:cNvPr>
          <p:cNvSpPr>
            <a:spLocks noGrp="1"/>
          </p:cNvSpPr>
          <p:nvPr>
            <p:ph idx="1"/>
          </p:nvPr>
        </p:nvSpPr>
        <p:spPr/>
        <p:txBody>
          <a:bodyPr>
            <a:normAutofit lnSpcReduction="10000"/>
          </a:bodyPr>
          <a:lstStyle/>
          <a:p>
            <a:r>
              <a:rPr lang="en-IN" sz="1800" b="1" dirty="0">
                <a:effectLst/>
                <a:latin typeface="Arial" panose="020B0604020202020204" pitchFamily="34" charset="0"/>
                <a:ea typeface="Calibri" panose="020F0502020204030204" pitchFamily="34" charset="0"/>
                <a:cs typeface="Arial" panose="020B0604020202020204" pitchFamily="34" charset="0"/>
              </a:rPr>
              <a:t>Data </a:t>
            </a:r>
            <a:r>
              <a:rPr lang="en-IN" sz="1800" b="1" dirty="0" err="1">
                <a:effectLst/>
                <a:latin typeface="Arial" panose="020B0604020202020204" pitchFamily="34" charset="0"/>
                <a:ea typeface="Calibri" panose="020F0502020204030204" pitchFamily="34" charset="0"/>
                <a:cs typeface="Arial" panose="020B0604020202020204" pitchFamily="34" charset="0"/>
              </a:rPr>
              <a:t>Preprocessing</a:t>
            </a:r>
            <a:r>
              <a:rPr lang="en-IN" sz="1800" b="1" dirty="0">
                <a:effectLst/>
                <a:latin typeface="Arial" panose="020B0604020202020204" pitchFamily="34" charset="0"/>
                <a:ea typeface="Calibri" panose="020F0502020204030204" pitchFamily="34" charset="0"/>
                <a:cs typeface="Arial" panose="020B0604020202020204" pitchFamily="34" charset="0"/>
              </a:rPr>
              <a:t> Done</a:t>
            </a:r>
            <a:endParaRPr lang="en-IN" sz="1800" b="1"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Rows with null values were removed.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Columns: Unnamed: 0(just a series of numbers) was dropped</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since it doesn't contribute to building a good model for predicting the target variable values.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The train and test dataset contents were then converted into lowercase.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Punctuations, unnecessary characters etc were removed, currency symbols, phone numbers, web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urls</a:t>
            </a:r>
            <a:r>
              <a:rPr lang="en-IN" sz="1800" dirty="0">
                <a:effectLst/>
                <a:latin typeface="Arial" panose="020B0604020202020204" pitchFamily="34" charset="0"/>
                <a:ea typeface="Calibri" panose="020F0502020204030204" pitchFamily="34" charset="0"/>
                <a:cs typeface="Times New Roman" panose="02020603050405020304" pitchFamily="18" charset="0"/>
              </a:rPr>
              <a:t>, email addresses etc were replaced with single words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Tokens that contributed nothing to semantics of the messages were removed as Stop words. Finally retained tokens were lemmatized using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WordNetLemmatizer</a:t>
            </a:r>
            <a:r>
              <a:rPr lang="en-IN" sz="1800" dirty="0">
                <a:effectLst/>
                <a:latin typeface="Arial" panose="020B060402020202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The string lengths of original comments and the cleaned comments were then compared.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2133234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1045D-9137-4F15-B6C2-07BC0028BB11}"/>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F322B67C-1A9E-450F-8DD1-B08513607A4E}"/>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Data Inputs- Logic- Output Relationships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rPr>
              <a:t>The comment tokens so vectorised using </a:t>
            </a:r>
            <a:r>
              <a:rPr lang="en-IN" sz="1800" dirty="0" err="1">
                <a:effectLst/>
                <a:latin typeface="Arial" panose="020B0604020202020204" pitchFamily="34" charset="0"/>
                <a:ea typeface="Calibri" panose="020F0502020204030204" pitchFamily="34" charset="0"/>
              </a:rPr>
              <a:t>TfidVectorizer</a:t>
            </a:r>
            <a:r>
              <a:rPr lang="en-IN" sz="1800" dirty="0">
                <a:effectLst/>
                <a:latin typeface="Arial" panose="020B0604020202020204" pitchFamily="34" charset="0"/>
                <a:ea typeface="Calibri" panose="020F0502020204030204" pitchFamily="34" charset="0"/>
              </a:rPr>
              <a:t> are input and the corresponding rating is predicted based on their context as output by classification models</a:t>
            </a:r>
          </a:p>
          <a:p>
            <a:r>
              <a:rPr lang="en-IN" sz="1800" b="1" dirty="0">
                <a:effectLst/>
                <a:latin typeface="Arial" panose="020B0604020202020204" pitchFamily="34" charset="0"/>
                <a:ea typeface="Calibri" panose="020F0502020204030204" pitchFamily="34" charset="0"/>
              </a:rPr>
              <a:t>Assumptions</a:t>
            </a: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comment content made available in Dataset is assumed to be written in English Language in the standard Greco-Roman script. This is so that the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Stopword</a:t>
            </a:r>
            <a:r>
              <a:rPr lang="en-IN" sz="1800" dirty="0">
                <a:effectLst/>
                <a:latin typeface="Arial" panose="020B0604020202020204" pitchFamily="34" charset="0"/>
                <a:ea typeface="Calibri" panose="020F0502020204030204" pitchFamily="34" charset="0"/>
                <a:cs typeface="Times New Roman" panose="02020603050405020304" pitchFamily="18" charset="0"/>
              </a:rPr>
              <a:t> package and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WordNetLemmatizer</a:t>
            </a:r>
            <a:r>
              <a:rPr lang="en-IN" sz="1800" dirty="0">
                <a:effectLst/>
                <a:latin typeface="Arial" panose="020B0604020202020204" pitchFamily="34" charset="0"/>
                <a:ea typeface="Calibri" panose="020F0502020204030204" pitchFamily="34" charset="0"/>
                <a:cs typeface="Times New Roman" panose="02020603050405020304" pitchFamily="18" charset="0"/>
              </a:rPr>
              <a:t> can be effectively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1105426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EC62E-E278-4C0C-B662-0397421AD262}"/>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CBE18156-426D-4E45-B81F-439582917F4B}"/>
              </a:ext>
            </a:extLst>
          </p:cNvPr>
          <p:cNvSpPr>
            <a:spLocks noGrp="1"/>
          </p:cNvSpPr>
          <p:nvPr>
            <p:ph idx="1"/>
          </p:nvPr>
        </p:nvSpPr>
        <p:spPr/>
        <p:txBody>
          <a:bodyPr>
            <a:normAutofit fontScale="85000" lnSpcReduction="20000"/>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Hardware and Software Requirements and Tools Used</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indent="2286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Hardware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Processor: AMD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Ryzen</a:t>
            </a:r>
            <a:r>
              <a:rPr lang="en-IN" sz="1800" dirty="0">
                <a:effectLst/>
                <a:latin typeface="Arial" panose="020B0604020202020204" pitchFamily="34" charset="0"/>
                <a:ea typeface="Calibri" panose="020F0502020204030204" pitchFamily="34" charset="0"/>
                <a:cs typeface="Times New Roman" panose="02020603050405020304" pitchFamily="18" charset="0"/>
              </a:rPr>
              <a:t> 9 5900HX(8 Cores 16 Logical Processors)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Physical Memory: 16.0GB (3200MHz)</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GPU: Nvidia RTX 3060 (192 bits), 6GB DDR6 VRAM, 3840 CUDA cores.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Software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 Windows 10 Operating System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Anaconda Package and Environment Manager: Anaconda is a distribution of the Python and R programming languages for scientific computing, that aims to simplify package management and deployment. The distribution includes data science packages suitable for Windows and provides a host of tools and environment for conducting Data Analytical and Scientific works. Anaconda provides all the necessary Python packages and libraries for Machine learning projects.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4184248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6CA8A-529E-409D-AFC0-620472AAEF41}"/>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CAB686FB-14FA-4D87-AB30-511D40BC375F}"/>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err="1">
                <a:effectLst/>
                <a:latin typeface="Arial" panose="020B0604020202020204" pitchFamily="34" charset="0"/>
                <a:ea typeface="Calibri" panose="020F0502020204030204" pitchFamily="34" charset="0"/>
                <a:cs typeface="Times New Roman" panose="02020603050405020304" pitchFamily="18" charset="0"/>
              </a:rPr>
              <a:t>Jupyter</a:t>
            </a:r>
            <a:r>
              <a:rPr lang="en-IN" sz="1800" dirty="0">
                <a:effectLst/>
                <a:latin typeface="Arial" panose="020B0604020202020204" pitchFamily="34" charset="0"/>
                <a:ea typeface="Calibri" panose="020F0502020204030204" pitchFamily="34" charset="0"/>
                <a:cs typeface="Times New Roman" panose="02020603050405020304" pitchFamily="18" charset="0"/>
              </a:rPr>
              <a:t> Notebook: The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Jupyter</a:t>
            </a:r>
            <a:r>
              <a:rPr lang="en-IN" sz="1800" dirty="0">
                <a:effectLst/>
                <a:latin typeface="Arial" panose="020B0604020202020204" pitchFamily="34" charset="0"/>
                <a:ea typeface="Calibri" panose="020F0502020204030204" pitchFamily="34" charset="0"/>
                <a:cs typeface="Times New Roman" panose="02020603050405020304" pitchFamily="18" charset="0"/>
              </a:rPr>
              <a:t> Notebook is an open-source web application that allows data scientists to create and share documents that integrate live code, equations, computational output, visualizations, and other multimedia resources, along with explanatory text in a single document.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Python3: It is open source, interpreted, high level language and provides great approach for object-oriented programming. It is one of the best languages used for Data Analytics And Data science projects/application. Python provides numerous libraries to deal with mathematics, statistics and scientific function.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74054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4AECF-04D8-44B6-8D49-E0A3400FD7BD}"/>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08D701E2-2CF4-41B3-A747-4058F3CF6668}"/>
              </a:ext>
            </a:extLst>
          </p:cNvPr>
          <p:cNvSpPr>
            <a:spLocks noGrp="1"/>
          </p:cNvSpPr>
          <p:nvPr>
            <p:ph idx="1"/>
          </p:nvPr>
        </p:nvSpPr>
        <p:spPr/>
        <p:txBody>
          <a:bodyPr>
            <a:normAutofit/>
          </a:bodyPr>
          <a:lstStyle/>
          <a:p>
            <a:pPr marL="342900" lvl="0" indent="-342900">
              <a:lnSpc>
                <a:spcPct val="107000"/>
              </a:lnSpc>
              <a:buFont typeface="Symbol" panose="05050102010706020507" pitchFamily="18" charset="2"/>
              <a:buChar char=""/>
            </a:pPr>
            <a:r>
              <a:rPr lang="en-IN" sz="1600" dirty="0">
                <a:effectLst/>
                <a:latin typeface="Arial" panose="020B0604020202020204" pitchFamily="34" charset="0"/>
                <a:ea typeface="Calibri" panose="020F0502020204030204" pitchFamily="34" charset="0"/>
                <a:cs typeface="Times New Roman" panose="02020603050405020304" pitchFamily="18" charset="0"/>
              </a:rPr>
              <a:t>Python Libraries used: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Arial" panose="020B0604020202020204" pitchFamily="34" charset="0"/>
                <a:ea typeface="Calibri" panose="020F0502020204030204" pitchFamily="34" charset="0"/>
                <a:cs typeface="Times New Roman" panose="02020603050405020304" pitchFamily="18" charset="0"/>
              </a:rPr>
              <a:t>Pandas: For carrying out Data Analysis, Data Manipulation, Data Cleaning etc o </a:t>
            </a:r>
            <a:r>
              <a:rPr lang="en-IN" sz="1600" dirty="0" err="1">
                <a:effectLst/>
                <a:latin typeface="Arial" panose="020B0604020202020204" pitchFamily="34" charset="0"/>
                <a:ea typeface="Calibri" panose="020F0502020204030204" pitchFamily="34" charset="0"/>
                <a:cs typeface="Times New Roman" panose="02020603050405020304" pitchFamily="18" charset="0"/>
              </a:rPr>
              <a:t>Numpy</a:t>
            </a:r>
            <a:r>
              <a:rPr lang="en-IN" sz="1600" dirty="0">
                <a:effectLst/>
                <a:latin typeface="Arial" panose="020B0604020202020204" pitchFamily="34" charset="0"/>
                <a:ea typeface="Calibri" panose="020F0502020204030204" pitchFamily="34" charset="0"/>
                <a:cs typeface="Times New Roman" panose="02020603050405020304" pitchFamily="18" charset="0"/>
              </a:rPr>
              <a:t>: For performing a variety of operations on the datasets.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Arial" panose="020B0604020202020204" pitchFamily="34" charset="0"/>
                <a:ea typeface="Calibri" panose="020F0502020204030204" pitchFamily="34" charset="0"/>
                <a:cs typeface="Times New Roman" panose="02020603050405020304" pitchFamily="18" charset="0"/>
              </a:rPr>
              <a:t>matplotlib.pyplot</a:t>
            </a:r>
            <a:r>
              <a:rPr lang="en-IN" sz="1600" dirty="0">
                <a:effectLst/>
                <a:latin typeface="Arial" panose="020B0604020202020204" pitchFamily="34" charset="0"/>
                <a:ea typeface="Calibri" panose="020F0502020204030204" pitchFamily="34" charset="0"/>
                <a:cs typeface="Times New Roman" panose="02020603050405020304" pitchFamily="18" charset="0"/>
              </a:rPr>
              <a:t>, Seaborn: For visualizing Data and various relationships between Feature and Label Columns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Arial" panose="020B0604020202020204" pitchFamily="34" charset="0"/>
                <a:ea typeface="Calibri" panose="020F0502020204030204" pitchFamily="34" charset="0"/>
                <a:cs typeface="Times New Roman" panose="02020603050405020304" pitchFamily="18" charset="0"/>
              </a:rPr>
              <a:t>sklearn</a:t>
            </a:r>
            <a:r>
              <a:rPr lang="en-IN" sz="1600" dirty="0">
                <a:effectLst/>
                <a:latin typeface="Arial" panose="020B0604020202020204" pitchFamily="34" charset="0"/>
                <a:ea typeface="Calibri" panose="020F0502020204030204" pitchFamily="34" charset="0"/>
                <a:cs typeface="Times New Roman" panose="02020603050405020304" pitchFamily="18" charset="0"/>
              </a:rPr>
              <a:t> for Modelling Machine learning algorithms, Evaluation metrics, Data Transformation etc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Arial" panose="020B0604020202020204" pitchFamily="34" charset="0"/>
                <a:ea typeface="Calibri" panose="020F0502020204030204" pitchFamily="34" charset="0"/>
                <a:cs typeface="Times New Roman" panose="02020603050405020304" pitchFamily="18" charset="0"/>
              </a:rPr>
              <a:t>imblearn.over_sampling</a:t>
            </a:r>
            <a:r>
              <a:rPr lang="en-IN" sz="1600" dirty="0">
                <a:effectLst/>
                <a:latin typeface="Arial" panose="020B0604020202020204" pitchFamily="34" charset="0"/>
                <a:ea typeface="Calibri" panose="020F0502020204030204" pitchFamily="34" charset="0"/>
                <a:cs typeface="Times New Roman" panose="02020603050405020304" pitchFamily="18" charset="0"/>
              </a:rPr>
              <a:t>: To employ SMOTE technique for balancing out the classes.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Arial" panose="020B0604020202020204" pitchFamily="34" charset="0"/>
                <a:ea typeface="Calibri" panose="020F0502020204030204" pitchFamily="34" charset="0"/>
                <a:cs typeface="Times New Roman" panose="02020603050405020304" pitchFamily="18" charset="0"/>
              </a:rPr>
              <a:t>re, string: To perform regex operations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Arial" panose="020B0604020202020204" pitchFamily="34" charset="0"/>
                <a:ea typeface="Calibri" panose="020F0502020204030204" pitchFamily="34" charset="0"/>
                <a:cs typeface="Times New Roman" panose="02020603050405020304" pitchFamily="18" charset="0"/>
              </a:rPr>
              <a:t>Wordcloud</a:t>
            </a:r>
            <a:r>
              <a:rPr lang="en-IN" sz="1600" dirty="0">
                <a:effectLst/>
                <a:latin typeface="Arial" panose="020B0604020202020204" pitchFamily="34" charset="0"/>
                <a:ea typeface="Calibri" panose="020F0502020204030204" pitchFamily="34" charset="0"/>
                <a:cs typeface="Times New Roman" panose="02020603050405020304" pitchFamily="18" charset="0"/>
              </a:rPr>
              <a:t>: For Data Visualization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IN" sz="1600" dirty="0">
                <a:effectLst/>
                <a:latin typeface="Arial" panose="020B0604020202020204" pitchFamily="34" charset="0"/>
                <a:ea typeface="Calibri" panose="020F0502020204030204" pitchFamily="34" charset="0"/>
                <a:cs typeface="Times New Roman" panose="02020603050405020304" pitchFamily="18" charset="0"/>
              </a:rPr>
              <a:t>NLTK: To use various Natural Language Processing Tools.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04928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E5995-84B3-4ABA-AC52-C965A913D707}"/>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E458641A-CE80-4DB0-98D0-B07DC3A48AF1}"/>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Exploratory Data Analysis Visualizations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err="1">
                <a:effectLst/>
                <a:latin typeface="Arial" panose="020B0604020202020204" pitchFamily="34" charset="0"/>
                <a:ea typeface="Calibri" panose="020F0502020204030204" pitchFamily="34" charset="0"/>
                <a:cs typeface="Times New Roman" panose="02020603050405020304" pitchFamily="18" charset="0"/>
              </a:rPr>
              <a:t>Barplots</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Countplots,Distplots,WordClouds</a:t>
            </a:r>
            <a:r>
              <a:rPr lang="en-IN" sz="1800" dirty="0">
                <a:effectLst/>
                <a:latin typeface="Arial" panose="020B0604020202020204" pitchFamily="34" charset="0"/>
                <a:ea typeface="Calibri" panose="020F0502020204030204" pitchFamily="34" charset="0"/>
                <a:cs typeface="Times New Roman" panose="02020603050405020304" pitchFamily="18" charset="0"/>
              </a:rPr>
              <a:t> were used to visualise the data of all the columns and their relationships with Target variable.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78150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A9FAE-BDE0-413F-9E02-47DC9CC0B5AF}"/>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2E5183B2-704D-41C0-BAEF-1A20A588D43B}"/>
              </a:ext>
            </a:extLst>
          </p:cNvPr>
          <p:cNvSpPr>
            <a:spLocks noGrp="1"/>
          </p:cNvSpPr>
          <p:nvPr>
            <p:ph idx="1"/>
          </p:nvPr>
        </p:nvSpPr>
        <p:spPr/>
        <p:txBody>
          <a:bodyPr/>
          <a:lstStyle/>
          <a:p>
            <a:r>
              <a:rPr lang="en-IN" sz="1800" b="1" dirty="0" err="1">
                <a:solidFill>
                  <a:srgbClr val="000000"/>
                </a:solidFill>
                <a:effectLst/>
                <a:latin typeface="Arial" panose="020B0604020202020204" pitchFamily="34" charset="0"/>
                <a:ea typeface="Times New Roman" panose="02020603050405020304" pitchFamily="18" charset="0"/>
              </a:rPr>
              <a:t>Analyzing</a:t>
            </a:r>
            <a:r>
              <a:rPr lang="en-IN" sz="1800" b="1" dirty="0">
                <a:solidFill>
                  <a:srgbClr val="000000"/>
                </a:solidFill>
                <a:effectLst/>
                <a:latin typeface="Arial" panose="020B0604020202020204" pitchFamily="34" charset="0"/>
                <a:ea typeface="Times New Roman" panose="02020603050405020304" pitchFamily="18" charset="0"/>
              </a:rPr>
              <a:t> the Columns</a:t>
            </a:r>
            <a:endParaRPr lang="en-IN" sz="1800" b="1" dirty="0">
              <a:effectLst/>
              <a:latin typeface="Times New Roman" panose="02020603050405020304" pitchFamily="18" charset="0"/>
              <a:ea typeface="Times New Roman" panose="02020603050405020304" pitchFamily="18" charset="0"/>
            </a:endParaRPr>
          </a:p>
          <a:p>
            <a:endParaRPr lang="en-IN" dirty="0"/>
          </a:p>
          <a:p>
            <a:endParaRPr lang="en-IN" dirty="0"/>
          </a:p>
          <a:p>
            <a:endParaRPr lang="en-IN" dirty="0"/>
          </a:p>
          <a:p>
            <a:endParaRPr lang="en-IN" dirty="0"/>
          </a:p>
          <a:p>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The rating classes 1.0-4.0 are fairly balanced, the 5.0 class represents the highest number of reviews.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FF05E698-DBB2-4030-8D73-BED7428C30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2135" y="2814332"/>
            <a:ext cx="7072482" cy="1701683"/>
          </a:xfrm>
          <a:prstGeom prst="rect">
            <a:avLst/>
          </a:prstGeom>
        </p:spPr>
      </p:pic>
    </p:spTree>
    <p:extLst>
      <p:ext uri="{BB962C8B-B14F-4D97-AF65-F5344CB8AC3E}">
        <p14:creationId xmlns:p14="http://schemas.microsoft.com/office/powerpoint/2010/main" val="484034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03E10-F873-4AC0-A916-462CEF47DDEB}"/>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77245FB9-BFE9-4CC6-AD31-CC9A88A5DAA6}"/>
              </a:ext>
            </a:extLst>
          </p:cNvPr>
          <p:cNvSpPr>
            <a:spLocks noGrp="1"/>
          </p:cNvSpPr>
          <p:nvPr>
            <p:ph idx="1"/>
          </p:nvPr>
        </p:nvSpPr>
        <p:spPr/>
        <p:txBody>
          <a:bodyPr>
            <a:normAutofit/>
          </a:bodyPr>
          <a:lstStyle/>
          <a:p>
            <a:pPr algn="ctr"/>
            <a:r>
              <a:rPr lang="en-IN" sz="1800" b="1" dirty="0">
                <a:effectLst/>
                <a:latin typeface="Arial" panose="020B0604020202020204" pitchFamily="34" charset="0"/>
                <a:ea typeface="Calibri" panose="020F0502020204030204" pitchFamily="34" charset="0"/>
                <a:cs typeface="Times New Roman" panose="02020603050405020304" pitchFamily="18" charset="0"/>
              </a:rPr>
              <a:t>Unprocessed vs Cleaned string lengths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a:p>
            <a:endParaRPr lang="en-IN" dirty="0"/>
          </a:p>
          <a:p>
            <a:endParaRPr lang="en-IN" dirty="0"/>
          </a:p>
          <a:p>
            <a:endParaRPr lang="en-IN" dirty="0"/>
          </a:p>
          <a:p>
            <a:endParaRPr lang="en-IN" dirty="0"/>
          </a:p>
          <a:p>
            <a:r>
              <a:rPr lang="en-IN" sz="1800" dirty="0">
                <a:effectLst/>
                <a:latin typeface="Calibri" panose="020F0502020204030204" pitchFamily="34" charset="0"/>
                <a:ea typeface="Calibri" panose="020F0502020204030204" pitchFamily="34" charset="0"/>
                <a:cs typeface="Times New Roman" panose="02020603050405020304" pitchFamily="18" charset="0"/>
              </a:rPr>
              <a:t>Above graphs show that the string length of comments was drastically brought down after processing.</a:t>
            </a:r>
          </a:p>
          <a:p>
            <a:endParaRPr lang="en-IN" dirty="0"/>
          </a:p>
        </p:txBody>
      </p:sp>
      <p:pic>
        <p:nvPicPr>
          <p:cNvPr id="6" name="Picture 5">
            <a:extLst>
              <a:ext uri="{FF2B5EF4-FFF2-40B4-BE49-F238E27FC236}">
                <a16:creationId xmlns:a16="http://schemas.microsoft.com/office/drawing/2014/main" id="{7DDA3B0D-893D-4DA8-856E-AF72D1CA85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5370" y="2815137"/>
            <a:ext cx="3941981" cy="2512644"/>
          </a:xfrm>
          <a:prstGeom prst="rect">
            <a:avLst/>
          </a:prstGeom>
        </p:spPr>
      </p:pic>
      <p:pic>
        <p:nvPicPr>
          <p:cNvPr id="7" name="Picture 6">
            <a:extLst>
              <a:ext uri="{FF2B5EF4-FFF2-40B4-BE49-F238E27FC236}">
                <a16:creationId xmlns:a16="http://schemas.microsoft.com/office/drawing/2014/main" id="{AF55D861-3018-48F9-9FF0-9700BF73249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55544" y="2815137"/>
            <a:ext cx="3779125" cy="2436076"/>
          </a:xfrm>
          <a:prstGeom prst="rect">
            <a:avLst/>
          </a:prstGeom>
          <a:noFill/>
          <a:ln>
            <a:noFill/>
          </a:ln>
        </p:spPr>
      </p:pic>
    </p:spTree>
    <p:extLst>
      <p:ext uri="{BB962C8B-B14F-4D97-AF65-F5344CB8AC3E}">
        <p14:creationId xmlns:p14="http://schemas.microsoft.com/office/powerpoint/2010/main" val="3684167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C5E26-5BE7-4B07-9D38-165FF565E99B}"/>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a16="http://schemas.microsoft.com/office/drawing/2014/main" id="{8146E7F9-D0D3-4FAE-89A2-5076AC6E2C8D}"/>
              </a:ext>
            </a:extLst>
          </p:cNvPr>
          <p:cNvSpPr>
            <a:spLocks noGrp="1"/>
          </p:cNvSpPr>
          <p:nvPr>
            <p:ph idx="1"/>
          </p:nvPr>
        </p:nvSpPr>
        <p:spPr/>
        <p:txBody>
          <a:bodyPr/>
          <a:lstStyle/>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I express my sincere gratitude to Flip Robo Technologies for giving me the opportunity to work on this project on Ratings Prediction using machine learning algorithms and NLTK suite.</a:t>
            </a: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I acknowledge my indebtedness to the author of </a:t>
            </a:r>
            <a:r>
              <a:rPr lang="en-IN" sz="1800">
                <a:effectLst/>
                <a:latin typeface="Arial" panose="020B0604020202020204" pitchFamily="34" charset="0"/>
                <a:ea typeface="Calibri" panose="020F0502020204030204" pitchFamily="34" charset="0"/>
                <a:cs typeface="Times New Roman" panose="02020603050405020304" pitchFamily="18" charset="0"/>
              </a:rPr>
              <a:t>the </a:t>
            </a:r>
            <a:r>
              <a:rPr lang="en-IN" sz="1800">
                <a:latin typeface="Arial" panose="020B0604020202020204" pitchFamily="34" charset="0"/>
                <a:ea typeface="Calibri" panose="020F0502020204030204" pitchFamily="34" charset="0"/>
                <a:cs typeface="Times New Roman" panose="02020603050405020304" pitchFamily="18" charset="0"/>
              </a:rPr>
              <a:t>paper</a:t>
            </a:r>
            <a:r>
              <a:rPr lang="en-IN" sz="1800">
                <a:effectLst/>
                <a:latin typeface="Arial" panose="020B060402020202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titled: “Review-Based Rating Prediction” for providing me with invaluable knowledge and insights into the importance of contextual information of user sentiments in determining the rating of products, the role of natural language processing tools and techniques in identifying the user sentiments towards various products based on their reviews and ratings and in helping build models to predict user ratings based on the input reviews.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45840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72DCE-F894-438F-BD79-B1F3999B4C83}"/>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50EEB02D-C8CC-46BD-8552-D0C9573D27B8}"/>
              </a:ext>
            </a:extLst>
          </p:cNvPr>
          <p:cNvSpPr>
            <a:spLocks noGrp="1"/>
          </p:cNvSpPr>
          <p:nvPr>
            <p:ph idx="1"/>
          </p:nvPr>
        </p:nvSpPr>
        <p:spPr>
          <a:xfrm>
            <a:off x="1097280" y="2108201"/>
            <a:ext cx="10058400" cy="4131732"/>
          </a:xfrm>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Word Clouds of the most frequent words under used in reviews corresponding to various Rating Scores</a:t>
            </a:r>
          </a:p>
          <a:p>
            <a:r>
              <a:rPr lang="en-IN" sz="1800" b="1" dirty="0">
                <a:latin typeface="Arial" panose="020B0604020202020204" pitchFamily="34" charset="0"/>
                <a:ea typeface="Calibri" panose="020F0502020204030204" pitchFamily="34" charset="0"/>
                <a:cs typeface="Times New Roman" panose="02020603050405020304" pitchFamily="18" charset="0"/>
              </a:rPr>
              <a:t>                                                                                   </a:t>
            </a:r>
            <a:endParaRPr lang="en-IN" dirty="0"/>
          </a:p>
        </p:txBody>
      </p:sp>
      <p:pic>
        <p:nvPicPr>
          <p:cNvPr id="5" name="Picture 4">
            <a:extLst>
              <a:ext uri="{FF2B5EF4-FFF2-40B4-BE49-F238E27FC236}">
                <a16:creationId xmlns:a16="http://schemas.microsoft.com/office/drawing/2014/main" id="{9D07D3A6-F09B-4D5A-8E81-66CA57A7E02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2469" y="2635904"/>
            <a:ext cx="3431677" cy="3538071"/>
          </a:xfrm>
          <a:prstGeom prst="rect">
            <a:avLst/>
          </a:prstGeom>
          <a:noFill/>
          <a:ln>
            <a:noFill/>
          </a:ln>
        </p:spPr>
      </p:pic>
      <p:pic>
        <p:nvPicPr>
          <p:cNvPr id="6" name="Picture 5">
            <a:extLst>
              <a:ext uri="{FF2B5EF4-FFF2-40B4-BE49-F238E27FC236}">
                <a16:creationId xmlns:a16="http://schemas.microsoft.com/office/drawing/2014/main" id="{61089B4E-26B6-43A8-962F-984022F8749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26367" y="2635904"/>
            <a:ext cx="3431677" cy="3538361"/>
          </a:xfrm>
          <a:prstGeom prst="rect">
            <a:avLst/>
          </a:prstGeom>
          <a:noFill/>
          <a:ln>
            <a:noFill/>
          </a:ln>
        </p:spPr>
      </p:pic>
    </p:spTree>
    <p:extLst>
      <p:ext uri="{BB962C8B-B14F-4D97-AF65-F5344CB8AC3E}">
        <p14:creationId xmlns:p14="http://schemas.microsoft.com/office/powerpoint/2010/main" val="326996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604747C-4B33-4F94-97F9-96723E32920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4415" y="2231389"/>
            <a:ext cx="3705880" cy="3820328"/>
          </a:xfrm>
          <a:prstGeom prst="rect">
            <a:avLst/>
          </a:prstGeom>
          <a:noFill/>
          <a:ln>
            <a:noFill/>
          </a:ln>
        </p:spPr>
      </p:pic>
      <p:pic>
        <p:nvPicPr>
          <p:cNvPr id="7" name="Picture 6">
            <a:extLst>
              <a:ext uri="{FF2B5EF4-FFF2-40B4-BE49-F238E27FC236}">
                <a16:creationId xmlns:a16="http://schemas.microsoft.com/office/drawing/2014/main" id="{3894C34B-F47E-44A3-B501-FC3BD194D92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23408" y="2230628"/>
            <a:ext cx="3705880" cy="3821089"/>
          </a:xfrm>
          <a:prstGeom prst="rect">
            <a:avLst/>
          </a:prstGeom>
          <a:noFill/>
          <a:ln>
            <a:noFill/>
          </a:ln>
        </p:spPr>
      </p:pic>
    </p:spTree>
    <p:extLst>
      <p:ext uri="{BB962C8B-B14F-4D97-AF65-F5344CB8AC3E}">
        <p14:creationId xmlns:p14="http://schemas.microsoft.com/office/powerpoint/2010/main" val="1467710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C5DFEAC-209B-42F9-B2B1-6D91C5AAF89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16056" y="1950765"/>
            <a:ext cx="4106850" cy="4235016"/>
          </a:xfrm>
          <a:prstGeom prst="rect">
            <a:avLst/>
          </a:prstGeom>
          <a:noFill/>
          <a:ln>
            <a:noFill/>
          </a:ln>
        </p:spPr>
      </p:pic>
    </p:spTree>
    <p:extLst>
      <p:ext uri="{BB962C8B-B14F-4D97-AF65-F5344CB8AC3E}">
        <p14:creationId xmlns:p14="http://schemas.microsoft.com/office/powerpoint/2010/main" val="369596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6CB9-9CEE-403D-A05D-24A226B8C20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2044C34-C9D5-4389-808F-AD9AB673D4EB}"/>
              </a:ext>
            </a:extLst>
          </p:cNvPr>
          <p:cNvSpPr>
            <a:spLocks noGrp="1"/>
          </p:cNvSpPr>
          <p:nvPr>
            <p:ph idx="1"/>
          </p:nvPr>
        </p:nvSpPr>
        <p:spPr/>
        <p:txBody>
          <a:bodyPr>
            <a:normAutofit fontScale="85000" lnSpcReduction="10000"/>
          </a:bodyPr>
          <a:lstStyle/>
          <a:p>
            <a:pPr marL="365760" indent="0">
              <a:lnSpc>
                <a:spcPct val="107000"/>
              </a:lnSpc>
              <a:buNone/>
            </a:pPr>
            <a:r>
              <a:rPr lang="en-IN" sz="1800" b="1" dirty="0">
                <a:effectLst/>
                <a:latin typeface="Arial" panose="020B0604020202020204" pitchFamily="34" charset="0"/>
                <a:ea typeface="Calibri" panose="020F0502020204030204" pitchFamily="34" charset="0"/>
                <a:cs typeface="Times New Roman" panose="02020603050405020304" pitchFamily="18" charset="0"/>
              </a:rPr>
              <a:t>From the graphs above the following observations are made: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Reviews corresponding to 5.0 rating frequently carry words like: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great’,’best’,’perfect’,’better,’good</a:t>
            </a:r>
            <a:r>
              <a:rPr lang="en-IN" sz="1800" dirty="0">
                <a:effectLst/>
                <a:latin typeface="Arial" panose="020B0604020202020204" pitchFamily="34" charset="0"/>
                <a:ea typeface="Calibri" panose="020F0502020204030204" pitchFamily="34" charset="0"/>
                <a:cs typeface="Times New Roman" panose="02020603050405020304" pitchFamily="18" charset="0"/>
              </a:rPr>
              <a:t>’ etc indicating very high customer satisfaction and high quality product.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Reviews corresponding to 4.0 rating frequently carry words like: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good’,’better’,’nice’,’value</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money’,’decent</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quality’,’awesome</a:t>
            </a:r>
            <a:r>
              <a:rPr lang="en-IN" sz="1800" dirty="0">
                <a:effectLst/>
                <a:latin typeface="Arial" panose="020B0604020202020204" pitchFamily="34" charset="0"/>
                <a:ea typeface="Calibri" panose="020F0502020204030204" pitchFamily="34" charset="0"/>
                <a:cs typeface="Times New Roman" panose="02020603050405020304" pitchFamily="18" charset="0"/>
              </a:rPr>
              <a:t>’ etc indicating high customer satisfaction and good quality product.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Reviews corresponding to 3.0 rating frequently carry words like: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good’,’well’,’purchased,’bad</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quality’,’issue</a:t>
            </a:r>
            <a:r>
              <a:rPr lang="en-IN" sz="1800" dirty="0">
                <a:effectLst/>
                <a:latin typeface="Arial" panose="020B0604020202020204" pitchFamily="34" charset="0"/>
                <a:ea typeface="Calibri" panose="020F0502020204030204" pitchFamily="34" charset="0"/>
                <a:cs typeface="Times New Roman" panose="02020603050405020304" pitchFamily="18" charset="0"/>
              </a:rPr>
              <a:t>’ etc indicating customer dissatisfaction and average to below average product quality.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Reviews corresponding to 2.0 rating frequently carry words like: ‘problem’,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replacement,’stopped</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working’,’worst</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experience’,’quality</a:t>
            </a:r>
            <a:r>
              <a:rPr lang="en-IN" sz="1800" dirty="0">
                <a:effectLst/>
                <a:latin typeface="Arial" panose="020B0604020202020204" pitchFamily="34" charset="0"/>
                <a:ea typeface="Calibri" panose="020F0502020204030204" pitchFamily="34" charset="0"/>
                <a:cs typeface="Times New Roman" panose="02020603050405020304" pitchFamily="18" charset="0"/>
              </a:rPr>
              <a:t>’ etc indicating high customer dissatisfaction and below average product quality.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Reviews corresponding to 1.0 rating frequently carry words like: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stopped’,’working’,’cheap’,’return’,’issue’,’wase</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money’,’poor</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quality’,’customer</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care’,’bad’,’used’,’worst</a:t>
            </a:r>
            <a:r>
              <a:rPr lang="en-IN" sz="1800" dirty="0">
                <a:effectLst/>
                <a:latin typeface="Arial" panose="020B0604020202020204" pitchFamily="34" charset="0"/>
                <a:ea typeface="Calibri" panose="020F0502020204030204" pitchFamily="34" charset="0"/>
                <a:cs typeface="Times New Roman" panose="02020603050405020304" pitchFamily="18" charset="0"/>
              </a:rPr>
              <a:t>’, ‘poor build quality’ etc indicate very high customer dissatisfaction and poor quality product.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25482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2E13-9E66-452A-9245-472AC27E971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EE34A68-9D6F-4FC5-9CC2-0BD5CDBF77D1}"/>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Top 10 words and their corresponding Ratings, along with their counts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16322212-8C58-4915-A104-938C0B8EDB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2704" y="2683944"/>
            <a:ext cx="4919980" cy="2759075"/>
          </a:xfrm>
          <a:prstGeom prst="rect">
            <a:avLst/>
          </a:prstGeom>
        </p:spPr>
      </p:pic>
    </p:spTree>
    <p:extLst>
      <p:ext uri="{BB962C8B-B14F-4D97-AF65-F5344CB8AC3E}">
        <p14:creationId xmlns:p14="http://schemas.microsoft.com/office/powerpoint/2010/main" val="3027031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25333-92F8-4D8A-83BF-963EEF9A1F77}"/>
              </a:ext>
            </a:extLst>
          </p:cNvPr>
          <p:cNvSpPr>
            <a:spLocks noGrp="1"/>
          </p:cNvSpPr>
          <p:nvPr>
            <p:ph type="title"/>
          </p:nvPr>
        </p:nvSpPr>
        <p:spPr/>
        <p:txBody>
          <a:bodyPr>
            <a:normAutofit fontScale="90000"/>
          </a:bodyPr>
          <a:lstStyle/>
          <a:p>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id="{D7D4D032-8189-4A3E-A83F-1FFF2C9464B3}"/>
              </a:ext>
            </a:extLst>
          </p:cNvPr>
          <p:cNvSpPr>
            <a:spLocks noGrp="1"/>
          </p:cNvSpPr>
          <p:nvPr>
            <p:ph idx="1"/>
          </p:nvPr>
        </p:nvSpPr>
        <p:spPr/>
        <p:txBody>
          <a:bodyPr>
            <a:normAutofit/>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Identification of possible problem-solving approaches (methods)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u="sng" dirty="0">
                <a:effectLst/>
                <a:latin typeface="Arial" panose="020B0604020202020204" pitchFamily="34" charset="0"/>
                <a:ea typeface="Calibri" panose="020F0502020204030204" pitchFamily="34" charset="0"/>
                <a:cs typeface="Times New Roman" panose="02020603050405020304" pitchFamily="18" charset="0"/>
              </a:rPr>
              <a:t>The model algorithms used were as follows: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u="none" strike="noStrike"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Logistic Regression:  It is a classification algorithm used to find the probability of event success and event failure. It is used when the dependent variable is binary(0/1, True/False, Yes/No) in nature. It supports categorizing data into discrete classes by studying the relationship from a given set of labelled data. It learns a linear relationship from the given dataset and then introduces a non-linearity in the form of the Sigmoid function. It not only provides a measure of how appropriate a predictor(coefficient size)is, but also its direction of association (positive or negative).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3069996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A7E77-2C68-461D-98EE-751D2FE69249}"/>
              </a:ext>
            </a:extLst>
          </p:cNvPr>
          <p:cNvSpPr>
            <a:spLocks noGrp="1"/>
          </p:cNvSpPr>
          <p:nvPr>
            <p:ph type="title"/>
          </p:nvPr>
        </p:nvSpPr>
        <p:spPr/>
        <p:txBody>
          <a:bodyPr>
            <a:normAutofit fontScale="90000"/>
          </a:bodyPr>
          <a:lstStyle/>
          <a:p>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id="{D511AC2C-1EE1-4862-9F48-F942C74090AA}"/>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Multinomial Naïve Bayes Classifier: Multinomial Naive Bayes algorithm is a probabilistic learning method that is mostly used in Natural Language Processing (NLP). The algorithm is based on the Bayes theorem. It calculates the probability of each tag for a given sample and then gives the tag with the highest probability as output.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XGBClassifier</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XGBoost</a:t>
            </a:r>
            <a:r>
              <a:rPr lang="en-IN" sz="1800" dirty="0">
                <a:effectLst/>
                <a:latin typeface="Arial" panose="020B0604020202020204" pitchFamily="34" charset="0"/>
                <a:ea typeface="Calibri" panose="020F0502020204030204" pitchFamily="34" charset="0"/>
                <a:cs typeface="Times New Roman" panose="02020603050405020304" pitchFamily="18" charset="0"/>
              </a:rPr>
              <a:t> uses decision trees as base learners; combining many weak learners to make a strong learner. As a result it is referred to as an ensemble learning method since it uses the output of many models in the final prediction. It uses the power of parallel processing and supports regularization.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14259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183D9-CD20-4164-8324-1473D7964795}"/>
              </a:ext>
            </a:extLst>
          </p:cNvPr>
          <p:cNvSpPr>
            <a:spLocks noGrp="1"/>
          </p:cNvSpPr>
          <p:nvPr>
            <p:ph type="title"/>
          </p:nvPr>
        </p:nvSpPr>
        <p:spPr/>
        <p:txBody>
          <a:bodyPr>
            <a:normAutofit fontScale="90000"/>
          </a:bodyPr>
          <a:lstStyle/>
          <a:p>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id="{A0E6D40F-C161-44CE-8DFC-E6A1899549D0}"/>
              </a:ext>
            </a:extLst>
          </p:cNvPr>
          <p:cNvSpPr>
            <a:spLocks noGrp="1"/>
          </p:cNvSpPr>
          <p:nvPr>
            <p:ph idx="1"/>
          </p:nvPr>
        </p:nvSpPr>
        <p:spPr/>
        <p:txBody>
          <a:bodyPr>
            <a:normAutofit/>
          </a:bodyPr>
          <a:lstStyle/>
          <a:p>
            <a:pPr marL="342900" lvl="0" indent="-342900">
              <a:lnSpc>
                <a:spcPct val="107000"/>
              </a:lnSpc>
              <a:buFont typeface="Symbol" panose="05050102010706020507" pitchFamily="18" charset="2"/>
              <a:buChar char=""/>
            </a:pPr>
            <a:r>
              <a:rPr lang="en-IN" sz="1800" dirty="0" err="1">
                <a:effectLst/>
                <a:latin typeface="Arial" panose="020B0604020202020204" pitchFamily="34" charset="0"/>
                <a:ea typeface="Calibri" panose="020F0502020204030204" pitchFamily="34" charset="0"/>
                <a:cs typeface="Times New Roman" panose="02020603050405020304" pitchFamily="18" charset="0"/>
              </a:rPr>
              <a:t>RandomForestClassifier</a:t>
            </a:r>
            <a:r>
              <a:rPr lang="en-IN" sz="1800" dirty="0">
                <a:effectLst/>
                <a:latin typeface="Arial" panose="020B0604020202020204" pitchFamily="34" charset="0"/>
                <a:ea typeface="Calibri" panose="020F0502020204030204" pitchFamily="34" charset="0"/>
                <a:cs typeface="Times New Roman" panose="02020603050405020304" pitchFamily="18" charset="0"/>
              </a:rPr>
              <a:t>: A random forest is a meta estimator that fits a number of classifying decision trees on various sub-samples of the dataset and uses averaging to improve the predictive accuracy and control over-fitting. A random forest produces good predictions that can be understood easily. It reduces overfitting and can handle large datasets efficiently. The random forest algorithm provides a higher level of accuracy in predicting outcomes over the decision tree algorithm.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Complement Naïve Bayes Classifier: Complement Naive Bayes is somewhat an adaptation of the standard Multinomial Naive Bayes algorithm. Complement Naive Bayes is particularly suited to work with imbalanced datasets. In complement Naive Bayes, instead of calculating the probability of an item belonging to a certain class, we calculate the probability of the item belonging to all the classes.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14515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6BB6F-FD1A-4306-B045-F2F761399A4B}"/>
              </a:ext>
            </a:extLst>
          </p:cNvPr>
          <p:cNvSpPr>
            <a:spLocks noGrp="1"/>
          </p:cNvSpPr>
          <p:nvPr>
            <p:ph type="title"/>
          </p:nvPr>
        </p:nvSpPr>
        <p:spPr/>
        <p:txBody>
          <a:bodyPr>
            <a:normAutofit fontScale="90000"/>
          </a:bodyPr>
          <a:lstStyle/>
          <a:p>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id="{4519DDCE-718A-4F04-91B5-620F909A2C28}"/>
              </a:ext>
            </a:extLst>
          </p:cNvPr>
          <p:cNvSpPr>
            <a:spLocks noGrp="1"/>
          </p:cNvSpPr>
          <p:nvPr>
            <p:ph idx="1"/>
          </p:nvPr>
        </p:nvSpPr>
        <p:spPr/>
        <p:txBody>
          <a:bodyPr>
            <a:normAutofit/>
          </a:bodyPr>
          <a:lstStyle/>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Passive Aggressive Classifier: Passive-Aggressive algorithms do not require a learning rate and are called so because if the prediction is correct, keep the model and do not make any changes. i.e., the data in the example is not enough to cause any changes in the model. If the prediction is incorrect, make changes to the model. i.e., some change to the model may correct 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AdaBoost Classifier: The basis of this algorithm is the </a:t>
            </a:r>
            <a:r>
              <a:rPr lang="en-IN" sz="18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2"/>
              </a:rPr>
              <a:t>Boosting</a:t>
            </a:r>
            <a:r>
              <a:rPr lang="en-IN" sz="1800" dirty="0">
                <a:effectLst/>
                <a:latin typeface="Arial" panose="020B0604020202020204" pitchFamily="34" charset="0"/>
                <a:ea typeface="Calibri" panose="020F0502020204030204" pitchFamily="34" charset="0"/>
                <a:cs typeface="Times New Roman" panose="02020603050405020304" pitchFamily="18" charset="0"/>
              </a:rPr>
              <a:t> main core: give more weight to the misclassified observations. the meta-learner adapts based upon the results of the weak classifiers, giving more weight to the misclassified observations of the last weak learner. The individual learners can be weak, but as long as the performance of each weak learner is better than random guessing, the final model can converge to a strong learner (a learner not influenced by outliers and with a great generalization power, in order to have strong performances on unknown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508710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AD75A-9861-401A-A809-9E53734DB7D6}"/>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1BF0529C-830A-439D-B875-69A6DB33DE14}"/>
              </a:ext>
            </a:extLst>
          </p:cNvPr>
          <p:cNvSpPr>
            <a:spLocks noGrp="1"/>
          </p:cNvSpPr>
          <p:nvPr>
            <p:ph idx="1"/>
          </p:nvPr>
        </p:nvSpPr>
        <p:spPr/>
        <p:txBody>
          <a:bodyPr/>
          <a:lstStyle/>
          <a:p>
            <a:r>
              <a:rPr lang="en-IN" sz="1800" dirty="0">
                <a:effectLst/>
                <a:latin typeface="Arial" panose="020B0604020202020204" pitchFamily="34" charset="0"/>
                <a:ea typeface="Calibri" panose="020F0502020204030204" pitchFamily="34" charset="0"/>
                <a:cs typeface="Times New Roman" panose="02020603050405020304" pitchFamily="18" charset="0"/>
              </a:rPr>
              <a:t>Smote Technique was used to balance out the classes in the Label Columns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41DBF55B-51C2-45D5-9871-F6AD76EF90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7669" y="2869786"/>
            <a:ext cx="5047615" cy="670560"/>
          </a:xfrm>
          <a:prstGeom prst="rect">
            <a:avLst/>
          </a:prstGeom>
        </p:spPr>
      </p:pic>
    </p:spTree>
    <p:extLst>
      <p:ext uri="{BB962C8B-B14F-4D97-AF65-F5344CB8AC3E}">
        <p14:creationId xmlns:p14="http://schemas.microsoft.com/office/powerpoint/2010/main" val="2650779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4071F-565E-4145-8C01-92B0EA4BE2BC}"/>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8A83E64A-69BD-4FA6-A34A-5C71E284128B}"/>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Business Problem Framing</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A website has a forum for writing technical reviews of products and consists of repository of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An application to predict the rating by seeing the review is required to be built.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Therefore, a predictive model to accurately predict a user’s rating based on input review is required to be made.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063038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33B85E-B53A-4D1F-822B-B0BBAE2F7DC3}"/>
              </a:ext>
            </a:extLst>
          </p:cNvPr>
          <p:cNvSpPr txBox="1"/>
          <p:nvPr/>
        </p:nvSpPr>
        <p:spPr>
          <a:xfrm>
            <a:off x="3047223" y="2234415"/>
            <a:ext cx="6097554" cy="373757"/>
          </a:xfrm>
          <a:prstGeom prst="rect">
            <a:avLst/>
          </a:prstGeom>
          <a:noFill/>
        </p:spPr>
        <p:txBody>
          <a:bodyPr wrap="square">
            <a:spAutoFit/>
          </a:bodyPr>
          <a:lstStyle/>
          <a:p>
            <a:pPr marL="2286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Best Random state was found to be 35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21339A6A-A58E-4070-B26D-EF4DBE3F8A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47" y="2680841"/>
            <a:ext cx="5731510" cy="1813560"/>
          </a:xfrm>
          <a:prstGeom prst="rect">
            <a:avLst/>
          </a:prstGeom>
        </p:spPr>
      </p:pic>
      <p:pic>
        <p:nvPicPr>
          <p:cNvPr id="7" name="Picture 6">
            <a:extLst>
              <a:ext uri="{FF2B5EF4-FFF2-40B4-BE49-F238E27FC236}">
                <a16:creationId xmlns:a16="http://schemas.microsoft.com/office/drawing/2014/main" id="{37216F60-786C-483A-9AAD-0496D07DDC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1747" y="4871253"/>
            <a:ext cx="5731510" cy="269240"/>
          </a:xfrm>
          <a:prstGeom prst="rect">
            <a:avLst/>
          </a:prstGeom>
        </p:spPr>
      </p:pic>
      <p:sp>
        <p:nvSpPr>
          <p:cNvPr id="8" name="Title 1">
            <a:extLst>
              <a:ext uri="{FF2B5EF4-FFF2-40B4-BE49-F238E27FC236}">
                <a16:creationId xmlns:a16="http://schemas.microsoft.com/office/drawing/2014/main" id="{8348A691-8494-4DE0-9DFD-13D530A02A58}"/>
              </a:ext>
            </a:extLst>
          </p:cNvPr>
          <p:cNvSpPr>
            <a:spLocks noGrp="1"/>
          </p:cNvSpPr>
          <p:nvPr>
            <p:ph type="title"/>
          </p:nvPr>
        </p:nvSpPr>
        <p:spPr/>
        <p:txBody>
          <a:bodyPr/>
          <a:lstStyle/>
          <a:p>
            <a:r>
              <a:rPr lang="en-IN" dirty="0"/>
              <a:t>Train-Test Split</a:t>
            </a:r>
          </a:p>
        </p:txBody>
      </p:sp>
    </p:spTree>
    <p:extLst>
      <p:ext uri="{BB962C8B-B14F-4D97-AF65-F5344CB8AC3E}">
        <p14:creationId xmlns:p14="http://schemas.microsoft.com/office/powerpoint/2010/main" val="21157310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9A607E-CDE6-4326-B2CC-8D6CC4A668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3002" y="2335212"/>
            <a:ext cx="4019819" cy="2955245"/>
          </a:xfrm>
          <a:prstGeom prst="rect">
            <a:avLst/>
          </a:prstGeom>
        </p:spPr>
      </p:pic>
      <p:sp>
        <p:nvSpPr>
          <p:cNvPr id="5" name="Title 1">
            <a:extLst>
              <a:ext uri="{FF2B5EF4-FFF2-40B4-BE49-F238E27FC236}">
                <a16:creationId xmlns:a16="http://schemas.microsoft.com/office/drawing/2014/main" id="{736B5C2E-E445-4C05-A8A2-5320CE3FE67D}"/>
              </a:ext>
            </a:extLst>
          </p:cNvPr>
          <p:cNvSpPr>
            <a:spLocks noGrp="1"/>
          </p:cNvSpPr>
          <p:nvPr>
            <p:ph type="title"/>
          </p:nvPr>
        </p:nvSpPr>
        <p:spPr/>
        <p:txBody>
          <a:bodyPr/>
          <a:lstStyle/>
          <a:p>
            <a:r>
              <a:rPr lang="en-IN" dirty="0"/>
              <a:t>Training The Models</a:t>
            </a:r>
          </a:p>
        </p:txBody>
      </p:sp>
    </p:spTree>
    <p:extLst>
      <p:ext uri="{BB962C8B-B14F-4D97-AF65-F5344CB8AC3E}">
        <p14:creationId xmlns:p14="http://schemas.microsoft.com/office/powerpoint/2010/main" val="21567308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B47AA-864E-4A6C-80C0-6DE4A9DD7DA3}"/>
              </a:ext>
            </a:extLst>
          </p:cNvPr>
          <p:cNvSpPr>
            <a:spLocks noGrp="1"/>
          </p:cNvSpPr>
          <p:nvPr>
            <p:ph type="title"/>
          </p:nvPr>
        </p:nvSpPr>
        <p:spPr/>
        <p:txBody>
          <a:bodyPr>
            <a:normAutofit fontScale="90000"/>
          </a:bodyPr>
          <a:lstStyle/>
          <a:p>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id="{134522E5-E5AE-4DB9-996E-85B4AF5D4DFD}"/>
              </a:ext>
            </a:extLst>
          </p:cNvPr>
          <p:cNvSpPr>
            <a:spLocks noGrp="1"/>
          </p:cNvSpPr>
          <p:nvPr>
            <p:ph idx="1"/>
          </p:nvPr>
        </p:nvSpPr>
        <p:spPr/>
        <p:txBody>
          <a:bodyPr>
            <a:normAutofit/>
          </a:bodyPr>
          <a:lstStyle/>
          <a:p>
            <a:r>
              <a:rPr lang="en-IN" sz="1800" b="1" dirty="0" err="1">
                <a:effectLst/>
                <a:latin typeface="Arial" panose="020B0604020202020204" pitchFamily="34" charset="0"/>
                <a:ea typeface="Calibri" panose="020F0502020204030204" pitchFamily="34" charset="0"/>
                <a:cs typeface="Times New Roman" panose="02020603050405020304" pitchFamily="18" charset="0"/>
              </a:rPr>
              <a:t>Analyzing</a:t>
            </a:r>
            <a:r>
              <a:rPr lang="en-IN" sz="1800" b="1" dirty="0">
                <a:effectLst/>
                <a:latin typeface="Arial" panose="020B0604020202020204" pitchFamily="34" charset="0"/>
                <a:ea typeface="Calibri" panose="020F0502020204030204" pitchFamily="34" charset="0"/>
                <a:cs typeface="Times New Roman" panose="02020603050405020304" pitchFamily="18" charset="0"/>
              </a:rPr>
              <a:t> Accuracy of The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Classification Report consisting of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Precision,Recall</a:t>
            </a:r>
            <a:r>
              <a:rPr lang="en-IN" sz="1800" dirty="0">
                <a:effectLst/>
                <a:latin typeface="Arial" panose="020B0604020202020204" pitchFamily="34" charset="0"/>
                <a:ea typeface="Calibri" panose="020F0502020204030204" pitchFamily="34" charset="0"/>
                <a:cs typeface="Times New Roman" panose="02020603050405020304" pitchFamily="18" charset="0"/>
              </a:rPr>
              <a:t>, Support and F1- score were the metrics used to evaluate the Model Performance. Precision is defined as the ratio of true positives to the sum of true and false positives. Recall is defined as the ratio of true positives to the sum of true positives and false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negatives.The</a:t>
            </a:r>
            <a:r>
              <a:rPr lang="en-IN" sz="1800" dirty="0">
                <a:effectLst/>
                <a:latin typeface="Arial" panose="020B0604020202020204" pitchFamily="34" charset="0"/>
                <a:ea typeface="Calibri" panose="020F0502020204030204" pitchFamily="34" charset="0"/>
                <a:cs typeface="Times New Roman" panose="02020603050405020304" pitchFamily="18" charset="0"/>
              </a:rPr>
              <a:t> F1 is the weighted harmonic mean of precision and recall. The closer the value of the F1 score is to 1.0, the better the expected performance of the model is. Support is the number of actual occurrences of the class in the dataset. It doesn’t vary between models; it just diagnoses the performance evaluation process.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411839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2DEAE39-0E0E-4020-BA17-74DA29FBC8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5906" y="542457"/>
            <a:ext cx="2443646" cy="2630805"/>
          </a:xfrm>
          <a:prstGeom prst="rect">
            <a:avLst/>
          </a:prstGeom>
        </p:spPr>
      </p:pic>
      <p:pic>
        <p:nvPicPr>
          <p:cNvPr id="9" name="Picture 8">
            <a:extLst>
              <a:ext uri="{FF2B5EF4-FFF2-40B4-BE49-F238E27FC236}">
                <a16:creationId xmlns:a16="http://schemas.microsoft.com/office/drawing/2014/main" id="{11C17C5D-F631-46CD-9D9B-1AB3A541C6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02230" y="497373"/>
            <a:ext cx="2478287" cy="2675889"/>
          </a:xfrm>
          <a:prstGeom prst="rect">
            <a:avLst/>
          </a:prstGeom>
        </p:spPr>
      </p:pic>
      <p:pic>
        <p:nvPicPr>
          <p:cNvPr id="10" name="Picture 9">
            <a:extLst>
              <a:ext uri="{FF2B5EF4-FFF2-40B4-BE49-F238E27FC236}">
                <a16:creationId xmlns:a16="http://schemas.microsoft.com/office/drawing/2014/main" id="{69B30C3C-42F1-4B14-9323-9BE0AED55A0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83481" y="497373"/>
            <a:ext cx="2436760" cy="2610485"/>
          </a:xfrm>
          <a:prstGeom prst="rect">
            <a:avLst/>
          </a:prstGeom>
        </p:spPr>
      </p:pic>
      <p:pic>
        <p:nvPicPr>
          <p:cNvPr id="11" name="Picture 10">
            <a:extLst>
              <a:ext uri="{FF2B5EF4-FFF2-40B4-BE49-F238E27FC236}">
                <a16:creationId xmlns:a16="http://schemas.microsoft.com/office/drawing/2014/main" id="{48A3F55D-FF6D-4A7A-9534-9B4A06253C4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29806" y="497373"/>
            <a:ext cx="2311236" cy="2610485"/>
          </a:xfrm>
          <a:prstGeom prst="rect">
            <a:avLst/>
          </a:prstGeom>
        </p:spPr>
      </p:pic>
      <p:pic>
        <p:nvPicPr>
          <p:cNvPr id="12" name="Picture 11">
            <a:extLst>
              <a:ext uri="{FF2B5EF4-FFF2-40B4-BE49-F238E27FC236}">
                <a16:creationId xmlns:a16="http://schemas.microsoft.com/office/drawing/2014/main" id="{18A3EE14-3CEF-4723-9A79-64CBCE0E6E0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55906" y="3113573"/>
            <a:ext cx="2673094" cy="2713355"/>
          </a:xfrm>
          <a:prstGeom prst="rect">
            <a:avLst/>
          </a:prstGeom>
        </p:spPr>
      </p:pic>
      <p:pic>
        <p:nvPicPr>
          <p:cNvPr id="13" name="Picture 12">
            <a:extLst>
              <a:ext uri="{FF2B5EF4-FFF2-40B4-BE49-F238E27FC236}">
                <a16:creationId xmlns:a16="http://schemas.microsoft.com/office/drawing/2014/main" id="{D1AAE939-7638-4B91-88D6-6BDDE42E2D9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76862" y="3113573"/>
            <a:ext cx="2562067" cy="2713355"/>
          </a:xfrm>
          <a:prstGeom prst="rect">
            <a:avLst/>
          </a:prstGeom>
        </p:spPr>
      </p:pic>
      <p:pic>
        <p:nvPicPr>
          <p:cNvPr id="14" name="Picture 13">
            <a:extLst>
              <a:ext uri="{FF2B5EF4-FFF2-40B4-BE49-F238E27FC236}">
                <a16:creationId xmlns:a16="http://schemas.microsoft.com/office/drawing/2014/main" id="{3582DD43-B020-47C8-BC0D-4E33D74E0FE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60983" y="3113573"/>
            <a:ext cx="2664356" cy="2789707"/>
          </a:xfrm>
          <a:prstGeom prst="rect">
            <a:avLst/>
          </a:prstGeom>
        </p:spPr>
      </p:pic>
    </p:spTree>
    <p:extLst>
      <p:ext uri="{BB962C8B-B14F-4D97-AF65-F5344CB8AC3E}">
        <p14:creationId xmlns:p14="http://schemas.microsoft.com/office/powerpoint/2010/main" val="34865905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53E1B-504B-422E-B675-40EC7D7067C1}"/>
              </a:ext>
            </a:extLst>
          </p:cNvPr>
          <p:cNvSpPr>
            <a:spLocks noGrp="1"/>
          </p:cNvSpPr>
          <p:nvPr>
            <p:ph type="title"/>
          </p:nvPr>
        </p:nvSpPr>
        <p:spPr/>
        <p:txBody>
          <a:bodyPr>
            <a:normAutofit fontScale="90000"/>
          </a:bodyPr>
          <a:lstStyle/>
          <a:p>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id="{94D3D726-16B3-4D99-96AE-5B7B0256A9DA}"/>
              </a:ext>
            </a:extLst>
          </p:cNvPr>
          <p:cNvSpPr>
            <a:spLocks noGrp="1"/>
          </p:cNvSpPr>
          <p:nvPr>
            <p:ph idx="1"/>
          </p:nvPr>
        </p:nvSpPr>
        <p:spPr/>
        <p:txBody>
          <a:bodyPr/>
          <a:lstStyle/>
          <a:p>
            <a:r>
              <a:rPr lang="en-IN" sz="2000" b="1" dirty="0">
                <a:effectLst/>
                <a:latin typeface="Arial" panose="020B0604020202020204" pitchFamily="34" charset="0"/>
                <a:ea typeface="Calibri" panose="020F0502020204030204" pitchFamily="34" charset="0"/>
                <a:cs typeface="Times New Roman" panose="02020603050405020304" pitchFamily="18" charset="0"/>
              </a:rPr>
              <a:t>Model Cross Validation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Cross validation is a technique for assessing how the statistical analysis generalises to an independent data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set.It</a:t>
            </a:r>
            <a:r>
              <a:rPr lang="en-IN" sz="1800" dirty="0">
                <a:effectLst/>
                <a:latin typeface="Arial" panose="020B0604020202020204" pitchFamily="34" charset="0"/>
                <a:ea typeface="Calibri" panose="020F0502020204030204" pitchFamily="34" charset="0"/>
                <a:cs typeface="Times New Roman" panose="02020603050405020304" pitchFamily="18" charset="0"/>
              </a:rPr>
              <a:t> is a technique for evaluating machine learning models by training several models on subsets of the available input data and evaluating them on the complementary subset of the data. Using cross-validation, there are high chances that we can detect over-fitting with ease. Model Cross Validation scores were then obtained for assessing how the statistical analysis generalises to an independent data set. The models were evaluated by training several models on subsets of the available input data and evaluating them on the complementary subset of the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522260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1388A2-C720-49F5-B977-3EE58ED322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6435" y="652273"/>
            <a:ext cx="2410455" cy="4013187"/>
          </a:xfrm>
          <a:prstGeom prst="rect">
            <a:avLst/>
          </a:prstGeom>
        </p:spPr>
      </p:pic>
      <p:pic>
        <p:nvPicPr>
          <p:cNvPr id="7" name="Picture 6">
            <a:extLst>
              <a:ext uri="{FF2B5EF4-FFF2-40B4-BE49-F238E27FC236}">
                <a16:creationId xmlns:a16="http://schemas.microsoft.com/office/drawing/2014/main" id="{359AA2F7-033C-4C2B-B6DC-4613DFF07F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6435" y="4665460"/>
            <a:ext cx="2410454" cy="1523789"/>
          </a:xfrm>
          <a:prstGeom prst="rect">
            <a:avLst/>
          </a:prstGeom>
        </p:spPr>
      </p:pic>
    </p:spTree>
    <p:extLst>
      <p:ext uri="{BB962C8B-B14F-4D97-AF65-F5344CB8AC3E}">
        <p14:creationId xmlns:p14="http://schemas.microsoft.com/office/powerpoint/2010/main" val="30321403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3217A-3AB1-4F6F-A744-026BD92BC61D}"/>
              </a:ext>
            </a:extLst>
          </p:cNvPr>
          <p:cNvSpPr>
            <a:spLocks noGrp="1"/>
          </p:cNvSpPr>
          <p:nvPr>
            <p:ph type="title"/>
          </p:nvPr>
        </p:nvSpPr>
        <p:spPr/>
        <p:txBody>
          <a:bodyPr>
            <a:normAutofit fontScale="90000"/>
          </a:bodyPr>
          <a:lstStyle/>
          <a:p>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id="{1743FF27-B20D-4560-8FE9-11FBCC9E5389}"/>
              </a:ext>
            </a:extLst>
          </p:cNvPr>
          <p:cNvSpPr>
            <a:spLocks noGrp="1"/>
          </p:cNvSpPr>
          <p:nvPr>
            <p:ph idx="1"/>
          </p:nvPr>
        </p:nvSpPr>
        <p:spPr/>
        <p:txBody>
          <a:bodyPr/>
          <a:lstStyle/>
          <a:p>
            <a:pPr>
              <a:lnSpc>
                <a:spcPct val="107000"/>
              </a:lnSpc>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ROC AUC Scores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score is used to summarize the trade-off between the true positive rate and false positive rate for a predictive model using different probability thresholds. The AUC value lies between 0.5 to 1 where 0.5 denotes a bad classifier and 1 denotes an excellent classifier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935034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248398-56DA-4438-BB70-42FCCCECED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3276" y="588398"/>
            <a:ext cx="3193221" cy="5009080"/>
          </a:xfrm>
          <a:prstGeom prst="rect">
            <a:avLst/>
          </a:prstGeom>
        </p:spPr>
      </p:pic>
    </p:spTree>
    <p:extLst>
      <p:ext uri="{BB962C8B-B14F-4D97-AF65-F5344CB8AC3E}">
        <p14:creationId xmlns:p14="http://schemas.microsoft.com/office/powerpoint/2010/main" val="799047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A235B-DC55-4B6E-9EF1-163EE4CBEA1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D193EB7-5D11-4B1D-AED8-C277ABF1D04E}"/>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ROC AUC curves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AUC-ROC curve helps us visualize how well our machine learning classifier is performing. ROC curves are appropriate when the observations are balanced between each class.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691971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348F38-283E-40CE-853C-D10D17920AB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66151" y="2025416"/>
            <a:ext cx="3186260" cy="2248004"/>
          </a:xfrm>
          <a:prstGeom prst="rect">
            <a:avLst/>
          </a:prstGeom>
          <a:noFill/>
          <a:ln>
            <a:noFill/>
          </a:ln>
        </p:spPr>
      </p:pic>
      <p:sp>
        <p:nvSpPr>
          <p:cNvPr id="5" name="TextBox 4">
            <a:extLst>
              <a:ext uri="{FF2B5EF4-FFF2-40B4-BE49-F238E27FC236}">
                <a16:creationId xmlns:a16="http://schemas.microsoft.com/office/drawing/2014/main" id="{2C43DA5F-3F95-4CDF-93B3-F70F7C60751E}"/>
              </a:ext>
            </a:extLst>
          </p:cNvPr>
          <p:cNvSpPr txBox="1"/>
          <p:nvPr/>
        </p:nvSpPr>
        <p:spPr>
          <a:xfrm>
            <a:off x="1303634" y="4273420"/>
            <a:ext cx="2904472" cy="646331"/>
          </a:xfrm>
          <a:prstGeom prst="rect">
            <a:avLst/>
          </a:prstGeom>
          <a:noFill/>
        </p:spPr>
        <p:txBody>
          <a:bodyPr wrap="square">
            <a:spAutoFit/>
          </a:bodyPr>
          <a:lstStyle/>
          <a:p>
            <a:pPr>
              <a:spcAft>
                <a:spcPts val="1000"/>
              </a:spcAft>
            </a:pPr>
            <a:r>
              <a:rPr lang="en-IN"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1Logistic Regression ROC Curves</a:t>
            </a:r>
          </a:p>
        </p:txBody>
      </p:sp>
      <p:pic>
        <p:nvPicPr>
          <p:cNvPr id="6" name="Picture 5">
            <a:extLst>
              <a:ext uri="{FF2B5EF4-FFF2-40B4-BE49-F238E27FC236}">
                <a16:creationId xmlns:a16="http://schemas.microsoft.com/office/drawing/2014/main" id="{8DF421BC-E07E-49F0-AA89-D7506DAD726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44047" y="2025416"/>
            <a:ext cx="3186260" cy="2247918"/>
          </a:xfrm>
          <a:prstGeom prst="rect">
            <a:avLst/>
          </a:prstGeom>
          <a:noFill/>
          <a:ln>
            <a:noFill/>
          </a:ln>
        </p:spPr>
      </p:pic>
      <p:sp>
        <p:nvSpPr>
          <p:cNvPr id="8" name="TextBox 7">
            <a:extLst>
              <a:ext uri="{FF2B5EF4-FFF2-40B4-BE49-F238E27FC236}">
                <a16:creationId xmlns:a16="http://schemas.microsoft.com/office/drawing/2014/main" id="{D04D5503-0F14-4846-988E-6E519D689DFD}"/>
              </a:ext>
            </a:extLst>
          </p:cNvPr>
          <p:cNvSpPr txBox="1"/>
          <p:nvPr/>
        </p:nvSpPr>
        <p:spPr>
          <a:xfrm>
            <a:off x="4544047" y="4273334"/>
            <a:ext cx="3186260" cy="646331"/>
          </a:xfrm>
          <a:prstGeom prst="rect">
            <a:avLst/>
          </a:prstGeom>
          <a:noFill/>
        </p:spPr>
        <p:txBody>
          <a:bodyPr wrap="square">
            <a:spAutoFit/>
          </a:bodyPr>
          <a:lstStyle/>
          <a:p>
            <a:pPr>
              <a:spcAft>
                <a:spcPts val="1000"/>
              </a:spcAft>
            </a:pPr>
            <a:r>
              <a:rPr lang="en-IN"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2 Random Forest Classifier ROC Curves</a:t>
            </a:r>
          </a:p>
        </p:txBody>
      </p:sp>
      <p:pic>
        <p:nvPicPr>
          <p:cNvPr id="9" name="Picture 8">
            <a:extLst>
              <a:ext uri="{FF2B5EF4-FFF2-40B4-BE49-F238E27FC236}">
                <a16:creationId xmlns:a16="http://schemas.microsoft.com/office/drawing/2014/main" id="{E75A2ED3-E7B1-493E-AF0C-D1AA070139A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730307" y="2020750"/>
            <a:ext cx="3185441" cy="2247917"/>
          </a:xfrm>
          <a:prstGeom prst="rect">
            <a:avLst/>
          </a:prstGeom>
          <a:noFill/>
          <a:ln>
            <a:noFill/>
          </a:ln>
        </p:spPr>
      </p:pic>
      <p:sp>
        <p:nvSpPr>
          <p:cNvPr id="11" name="TextBox 10">
            <a:extLst>
              <a:ext uri="{FF2B5EF4-FFF2-40B4-BE49-F238E27FC236}">
                <a16:creationId xmlns:a16="http://schemas.microsoft.com/office/drawing/2014/main" id="{CA0C1D0A-820B-4B63-A33D-05C11381AB3C}"/>
              </a:ext>
            </a:extLst>
          </p:cNvPr>
          <p:cNvSpPr txBox="1"/>
          <p:nvPr/>
        </p:nvSpPr>
        <p:spPr>
          <a:xfrm>
            <a:off x="7839589" y="4227167"/>
            <a:ext cx="3076159" cy="646331"/>
          </a:xfrm>
          <a:prstGeom prst="rect">
            <a:avLst/>
          </a:prstGeom>
          <a:noFill/>
        </p:spPr>
        <p:txBody>
          <a:bodyPr wrap="square">
            <a:spAutoFit/>
          </a:bodyPr>
          <a:lstStyle/>
          <a:p>
            <a:pPr>
              <a:spcAft>
                <a:spcPts val="1000"/>
              </a:spcAft>
            </a:pPr>
            <a:r>
              <a:rPr lang="en-IN"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3 Ada Boost Classifier ROC Curve</a:t>
            </a:r>
          </a:p>
        </p:txBody>
      </p:sp>
    </p:spTree>
    <p:extLst>
      <p:ext uri="{BB962C8B-B14F-4D97-AF65-F5344CB8AC3E}">
        <p14:creationId xmlns:p14="http://schemas.microsoft.com/office/powerpoint/2010/main" val="3630878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CBDB6-5BCA-4F44-94DE-CD8221F470BC}"/>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A77B3E69-41B0-4D37-9065-ECC0283DFA82}"/>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Conceptual Background of the Domain Problem</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Predictive modelling, Classification algorithms are some of the machine learning techniques used along with the various libraries of the NLTK suite for Classification of comments. Using NLTK tools, the frequencies of malignant words occurring in textual data were estimated and given appropriate weightage, whilst filtering out words, and other noise which do not have any impact on the semantics of the comments and reducing the words to their base lemmas for efficient processing and accurate classification of the comments.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7127026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DFEE4A7-55C7-4B27-AFB0-BE9A6A11DC5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5">
            <a:extLst>
              <a:ext uri="{FF2B5EF4-FFF2-40B4-BE49-F238E27FC236}">
                <a16:creationId xmlns:a16="http://schemas.microsoft.com/office/drawing/2014/main" id="{3E4E1D60-2431-43FD-9357-FFBC28E7AB5E}"/>
              </a:ext>
            </a:extLst>
          </p:cNvPr>
          <p:cNvSpPr>
            <a:spLocks noChangeArrowheads="1"/>
          </p:cNvSpPr>
          <p:nvPr/>
        </p:nvSpPr>
        <p:spPr bwMode="auto">
          <a:xfrm>
            <a:off x="5865391" y="2892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8" name="Picture 7">
            <a:extLst>
              <a:ext uri="{FF2B5EF4-FFF2-40B4-BE49-F238E27FC236}">
                <a16:creationId xmlns:a16="http://schemas.microsoft.com/office/drawing/2014/main" id="{C5D5BC5C-D999-413F-8F81-894D1F22381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1195" y="2114846"/>
            <a:ext cx="3578779" cy="2525247"/>
          </a:xfrm>
          <a:prstGeom prst="rect">
            <a:avLst/>
          </a:prstGeom>
          <a:noFill/>
          <a:ln>
            <a:noFill/>
          </a:ln>
        </p:spPr>
      </p:pic>
      <p:sp>
        <p:nvSpPr>
          <p:cNvPr id="10" name="TextBox 9">
            <a:extLst>
              <a:ext uri="{FF2B5EF4-FFF2-40B4-BE49-F238E27FC236}">
                <a16:creationId xmlns:a16="http://schemas.microsoft.com/office/drawing/2014/main" id="{E8E0F67D-C56A-4052-A0BA-6FEA7A89E5BF}"/>
              </a:ext>
            </a:extLst>
          </p:cNvPr>
          <p:cNvSpPr txBox="1"/>
          <p:nvPr/>
        </p:nvSpPr>
        <p:spPr>
          <a:xfrm>
            <a:off x="1351757" y="4640092"/>
            <a:ext cx="2967324" cy="646331"/>
          </a:xfrm>
          <a:prstGeom prst="rect">
            <a:avLst/>
          </a:prstGeom>
          <a:noFill/>
        </p:spPr>
        <p:txBody>
          <a:bodyPr wrap="square">
            <a:spAutoFit/>
          </a:bodyPr>
          <a:lstStyle/>
          <a:p>
            <a:pPr>
              <a:spcAft>
                <a:spcPts val="1000"/>
              </a:spcAft>
            </a:pPr>
            <a:r>
              <a:rPr lang="en-IN"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4 </a:t>
            </a:r>
            <a:r>
              <a:rPr lang="en-IN" sz="1800" i="1" dirty="0" err="1">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Xgb</a:t>
            </a:r>
            <a:r>
              <a:rPr lang="en-IN"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Classifier ROC Curve</a:t>
            </a:r>
          </a:p>
        </p:txBody>
      </p:sp>
      <p:pic>
        <p:nvPicPr>
          <p:cNvPr id="11" name="Picture 10">
            <a:extLst>
              <a:ext uri="{FF2B5EF4-FFF2-40B4-BE49-F238E27FC236}">
                <a16:creationId xmlns:a16="http://schemas.microsoft.com/office/drawing/2014/main" id="{46725629-8D0C-44C7-8CB1-2449111FBB9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12424" y="2114846"/>
            <a:ext cx="3578793" cy="2525246"/>
          </a:xfrm>
          <a:prstGeom prst="rect">
            <a:avLst/>
          </a:prstGeom>
          <a:noFill/>
          <a:ln>
            <a:noFill/>
          </a:ln>
        </p:spPr>
      </p:pic>
      <p:sp>
        <p:nvSpPr>
          <p:cNvPr id="13" name="TextBox 12">
            <a:extLst>
              <a:ext uri="{FF2B5EF4-FFF2-40B4-BE49-F238E27FC236}">
                <a16:creationId xmlns:a16="http://schemas.microsoft.com/office/drawing/2014/main" id="{F48C4FFD-03D5-4DC7-B918-22EDE1D03EA8}"/>
              </a:ext>
            </a:extLst>
          </p:cNvPr>
          <p:cNvSpPr txBox="1"/>
          <p:nvPr/>
        </p:nvSpPr>
        <p:spPr>
          <a:xfrm>
            <a:off x="4930536" y="4640092"/>
            <a:ext cx="3160667" cy="646331"/>
          </a:xfrm>
          <a:prstGeom prst="rect">
            <a:avLst/>
          </a:prstGeom>
          <a:noFill/>
        </p:spPr>
        <p:txBody>
          <a:bodyPr wrap="square">
            <a:spAutoFit/>
          </a:bodyPr>
          <a:lstStyle/>
          <a:p>
            <a:pPr>
              <a:spcAft>
                <a:spcPts val="1000"/>
              </a:spcAft>
            </a:pPr>
            <a:r>
              <a:rPr lang="en-IN"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5 Multinomial Naive Bayes ROC Curves</a:t>
            </a:r>
          </a:p>
        </p:txBody>
      </p:sp>
      <p:pic>
        <p:nvPicPr>
          <p:cNvPr id="14" name="Picture 13">
            <a:extLst>
              <a:ext uri="{FF2B5EF4-FFF2-40B4-BE49-F238E27FC236}">
                <a16:creationId xmlns:a16="http://schemas.microsoft.com/office/drawing/2014/main" id="{9F4A86A7-D8C8-4EB2-969B-3B776ADE566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91203" y="2114844"/>
            <a:ext cx="3579346" cy="2525245"/>
          </a:xfrm>
          <a:prstGeom prst="rect">
            <a:avLst/>
          </a:prstGeom>
          <a:noFill/>
          <a:ln>
            <a:noFill/>
          </a:ln>
        </p:spPr>
      </p:pic>
      <p:sp>
        <p:nvSpPr>
          <p:cNvPr id="16" name="TextBox 15">
            <a:extLst>
              <a:ext uri="{FF2B5EF4-FFF2-40B4-BE49-F238E27FC236}">
                <a16:creationId xmlns:a16="http://schemas.microsoft.com/office/drawing/2014/main" id="{BA26A58A-C6F8-4E66-B45C-C5577FF86EE8}"/>
              </a:ext>
            </a:extLst>
          </p:cNvPr>
          <p:cNvSpPr txBox="1"/>
          <p:nvPr/>
        </p:nvSpPr>
        <p:spPr>
          <a:xfrm>
            <a:off x="8421765" y="4640089"/>
            <a:ext cx="3578779" cy="646331"/>
          </a:xfrm>
          <a:prstGeom prst="rect">
            <a:avLst/>
          </a:prstGeom>
          <a:noFill/>
        </p:spPr>
        <p:txBody>
          <a:bodyPr wrap="square">
            <a:spAutoFit/>
          </a:bodyPr>
          <a:lstStyle/>
          <a:p>
            <a:pPr>
              <a:spcAft>
                <a:spcPts val="1000"/>
              </a:spcAft>
            </a:pPr>
            <a:r>
              <a:rPr lang="en-IN"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6 Complement Naive Bayes ROC Curves</a:t>
            </a:r>
          </a:p>
        </p:txBody>
      </p:sp>
    </p:spTree>
    <p:extLst>
      <p:ext uri="{BB962C8B-B14F-4D97-AF65-F5344CB8AC3E}">
        <p14:creationId xmlns:p14="http://schemas.microsoft.com/office/powerpoint/2010/main" val="659973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54F8F-1A03-44D7-B2A2-5D6146FDF60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B2D7553-8314-4F28-93D3-F2B1F4846B70}"/>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Interpretation of the Results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Based on comparing the above graphs,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roc_auc_scores,Precision</a:t>
            </a:r>
            <a:r>
              <a:rPr lang="en-IN" sz="1800" dirty="0">
                <a:effectLst/>
                <a:latin typeface="Arial" panose="020B0604020202020204" pitchFamily="34" charset="0"/>
                <a:ea typeface="Calibri" panose="020F0502020204030204" pitchFamily="34" charset="0"/>
                <a:cs typeface="Times New Roman" panose="02020603050405020304" pitchFamily="18" charset="0"/>
              </a:rPr>
              <a:t>, Recall, Accuracy Scores with Cross validation scores, it is determined that Random Forest Classifier is the best models for the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34723051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4660D2-E43C-4AED-B7A1-D542A0F776BC}"/>
              </a:ext>
            </a:extLst>
          </p:cNvPr>
          <p:cNvSpPr>
            <a:spLocks noGrp="1"/>
          </p:cNvSpPr>
          <p:nvPr>
            <p:ph idx="1"/>
          </p:nvPr>
        </p:nvSpPr>
        <p:spPr>
          <a:xfrm>
            <a:off x="1066800" y="618067"/>
            <a:ext cx="10058400" cy="3760891"/>
          </a:xfrm>
        </p:spPr>
        <p:txBody>
          <a:bodyPr/>
          <a:lstStyle/>
          <a:p>
            <a:pPr>
              <a:lnSpc>
                <a:spcPct val="107000"/>
              </a:lnSpc>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Hyper Parameter Tuning</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err="1">
                <a:effectLst/>
                <a:latin typeface="Arial" panose="020B0604020202020204" pitchFamily="34" charset="0"/>
                <a:ea typeface="Calibri" panose="020F0502020204030204" pitchFamily="34" charset="0"/>
                <a:cs typeface="Times New Roman" panose="02020603050405020304" pitchFamily="18" charset="0"/>
              </a:rPr>
              <a:t>GridSearchCV</a:t>
            </a:r>
            <a:r>
              <a:rPr lang="en-IN" sz="1800" dirty="0">
                <a:effectLst/>
                <a:latin typeface="Arial" panose="020B0604020202020204" pitchFamily="34" charset="0"/>
                <a:ea typeface="Calibri" panose="020F0502020204030204" pitchFamily="34" charset="0"/>
                <a:cs typeface="Times New Roman" panose="02020603050405020304" pitchFamily="18" charset="0"/>
              </a:rPr>
              <a:t> was used for Hyper Parameter Tuning of the Random Forest Classifier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428F7541-15FE-43AF-9D4E-5FCBE88EF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9066" y="1478182"/>
            <a:ext cx="4989073" cy="4525891"/>
          </a:xfrm>
          <a:prstGeom prst="rect">
            <a:avLst/>
          </a:prstGeom>
        </p:spPr>
      </p:pic>
    </p:spTree>
    <p:extLst>
      <p:ext uri="{BB962C8B-B14F-4D97-AF65-F5344CB8AC3E}">
        <p14:creationId xmlns:p14="http://schemas.microsoft.com/office/powerpoint/2010/main" val="2088629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8161646-791D-441A-90CE-AAE77A37BBFA}"/>
              </a:ext>
            </a:extLst>
          </p:cNvPr>
          <p:cNvSpPr txBox="1"/>
          <p:nvPr/>
        </p:nvSpPr>
        <p:spPr>
          <a:xfrm>
            <a:off x="744116" y="2146650"/>
            <a:ext cx="10527263" cy="966483"/>
          </a:xfrm>
          <a:prstGeom prst="rect">
            <a:avLst/>
          </a:prstGeom>
          <a:noFill/>
        </p:spPr>
        <p:txBody>
          <a:bodyPr wrap="square">
            <a:spAutoFit/>
          </a:bodyPr>
          <a:lstStyle/>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Based on the input parameter values and after fitting the train datasets The Random Forest Classifier model was further tuned based on the parameter values yielded from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GridsearchCV</a:t>
            </a:r>
            <a:r>
              <a:rPr lang="en-IN" sz="1800" dirty="0">
                <a:effectLst/>
                <a:latin typeface="Arial" panose="020B0604020202020204" pitchFamily="34" charset="0"/>
                <a:ea typeface="Calibri" panose="020F0502020204030204" pitchFamily="34" charset="0"/>
                <a:cs typeface="Times New Roman" panose="02020603050405020304" pitchFamily="18" charset="0"/>
              </a:rPr>
              <a:t>. The Random Forest Regressor model displayed an accuracy of 70.59%</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471586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07FF-AFED-4B2B-BB53-FD225E2EA4AB}"/>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EDBB6FAD-3CA3-4973-9112-9BDA3AF9CEF9}"/>
              </a:ext>
            </a:extLst>
          </p:cNvPr>
          <p:cNvSpPr>
            <a:spLocks noGrp="1"/>
          </p:cNvSpPr>
          <p:nvPr>
            <p:ph idx="1"/>
          </p:nvPr>
        </p:nvSpPr>
        <p:spPr/>
        <p:txBody>
          <a:bodyPr>
            <a:normAutofit/>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Key Findings and Conclusions of the Study</a:t>
            </a:r>
            <a:endParaRPr lang="en-IN" sz="18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final model performed with 70.59% accuracy, Recall score of 0.81 for ratings 1.0 and 2.0, 0.75 for 3.0 rating score, 0.70 for 4.0 rating score and 0.69 for 5.0 rating score, which means that the model is optimized better to predict ratings for bad reviews and average reviews.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4115138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32D02-8253-48F5-BA7F-59116B0FAA9D}"/>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0AFAAD39-D8E0-4DBD-B4E8-6DCD6C183307}"/>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Learning Outcomes of the Study in respect of Data Science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Data cleaning was a very important step in removing null values from the dataset.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Visualising data helped identify class composition of label column and the most frequently occurring words in reviews corresponding to each of the rating scores.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various data pre-processing and feature engineering steps in the project lent cognizance to various efficient methods for processing textual data. The NLTK suite is very useful in pre-processing text-based data and building classification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29214312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A81FC-DBBD-4803-8771-1BD26360CA7E}"/>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347A78D3-DE34-47BD-AF18-41EA6113E7F6}"/>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Limitations of this work and Scope for Future Work</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A small dataset to work with posed a challenge in building highly accurate models. </a:t>
            </a:r>
            <a:r>
              <a:rPr lang="en-IN" sz="1800">
                <a:effectLst/>
                <a:latin typeface="Arial" panose="020B0604020202020204" pitchFamily="34" charset="0"/>
                <a:ea typeface="Calibri" panose="020F0502020204030204" pitchFamily="34" charset="0"/>
                <a:cs typeface="Times New Roman" panose="02020603050405020304" pitchFamily="18" charset="0"/>
              </a:rPr>
              <a:t>By training the models on more diverse data sets, longer comments, and a more balanced dataset, more accurate and efficient classification models can be built.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3259019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BC359-0890-4D1B-B84E-5784B4682779}"/>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6B1A2DCC-4748-404D-909B-341C6B9F4353}"/>
              </a:ext>
            </a:extLst>
          </p:cNvPr>
          <p:cNvSpPr>
            <a:spLocks noGrp="1"/>
          </p:cNvSpPr>
          <p:nvPr>
            <p:ph idx="1"/>
          </p:nvPr>
        </p:nvSpPr>
        <p:spPr/>
        <p:txBody>
          <a:bodyPr>
            <a:normAutofit fontScale="92500" lnSpcReduction="20000"/>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Review of Literature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A Research paper titled: “Review-Based Rating Prediction” by Tal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Hadad</a:t>
            </a:r>
            <a:r>
              <a:rPr lang="en-IN" sz="1800" dirty="0">
                <a:effectLst/>
                <a:latin typeface="Arial" panose="020B0604020202020204" pitchFamily="34" charset="0"/>
                <a:ea typeface="Calibri" panose="020F0502020204030204" pitchFamily="34" charset="0"/>
                <a:cs typeface="Times New Roman" panose="02020603050405020304" pitchFamily="18" charset="0"/>
              </a:rPr>
              <a:t> was reviewed and studied to gain insights into the importance of contextual information of user sentiments in determining the rating of products, the role of natural language processing tools and techniques in identifying the user sentiments towards various products based on their reviews and ratings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It is learnt that Contextual information about a user’s opinion of a product can be explicit or implicit and can be inferred in different ways such as user score ratings and textual reviews.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A user may express in his review(s), their satisfaction / dissatisfaction with a product, based on its quality , features performance, and monetary worth and they may then give the product a rating score based on their opinion of it. These reviews have contextual data based on users’ experiences with the products and their opinions of them. The user ratings have a strong correlation with the contextual data carried in their reviews. Thus comparing the similarity in the reviews with the similarity in the scores based on those reviews can be a basis for predicting user ratings based on the context, inference and semantics of their reviews.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1271382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A81FD-7B25-4700-8A3C-7FDE78FDF288}"/>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3CAC586F-9B5A-467B-9BD5-CD637EC0D371}"/>
              </a:ext>
            </a:extLst>
          </p:cNvPr>
          <p:cNvSpPr>
            <a:spLocks noGrp="1"/>
          </p:cNvSpPr>
          <p:nvPr>
            <p:ph idx="1"/>
          </p:nvPr>
        </p:nvSpPr>
        <p:spPr/>
        <p:txBody>
          <a:bodyPr>
            <a:normAutofit/>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Motivation for the Problem Undertaken</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Arial" panose="020B0604020202020204" pitchFamily="34" charset="0"/>
                <a:ea typeface="Calibri" panose="020F0502020204030204" pitchFamily="34" charset="0"/>
                <a:cs typeface="Times New Roman" panose="02020603050405020304" pitchFamily="18" charset="0"/>
              </a:rPr>
              <a:t>Ratings are an important metric in e-commerce application to determine a product’s quality, consumer demand, worth and profitability. The sentiment of a user towards a product is reflected in their rating score and their review of the product. This helps determine how the product is perceived by the consumers and in turn gives an idea about the acceptance of the product by the consumers. There is a strong positive correlation between the rating of a product and its consumer demand. Therefore, it is necessary to build a predictive model which can, with good accuracy predict what rating a user might give a particular product based on the user review. This helps understand user sentiment towards a product and determine the product’s worth and acceptance by consumers.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75241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03FFF-4EFC-4DFF-9326-4B5E0A85252A}"/>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CBC79C7F-E2F9-4C35-9559-C2DDE399B38D}"/>
              </a:ext>
            </a:extLst>
          </p:cNvPr>
          <p:cNvSpPr>
            <a:spLocks noGrp="1"/>
          </p:cNvSpPr>
          <p:nvPr>
            <p:ph idx="1"/>
          </p:nvPr>
        </p:nvSpPr>
        <p:spPr/>
        <p:txBody>
          <a:bodyPr>
            <a:normAutofit/>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Mathematical/ Analytical </a:t>
            </a:r>
            <a:r>
              <a:rPr lang="en-IN" sz="1800" b="1" dirty="0" err="1">
                <a:effectLst/>
                <a:latin typeface="Arial" panose="020B0604020202020204" pitchFamily="34" charset="0"/>
                <a:ea typeface="Calibri" panose="020F0502020204030204" pitchFamily="34" charset="0"/>
                <a:cs typeface="Times New Roman" panose="02020603050405020304" pitchFamily="18" charset="0"/>
              </a:rPr>
              <a:t>Modeling</a:t>
            </a:r>
            <a:r>
              <a:rPr lang="en-IN" sz="1800" b="1" dirty="0">
                <a:effectLst/>
                <a:latin typeface="Arial" panose="020B0604020202020204" pitchFamily="34" charset="0"/>
                <a:ea typeface="Calibri" panose="020F0502020204030204" pitchFamily="34" charset="0"/>
                <a:cs typeface="Times New Roman" panose="02020603050405020304" pitchFamily="18" charset="0"/>
              </a:rPr>
              <a:t> of the Problem</a:t>
            </a:r>
            <a:endParaRPr lang="en-IN" sz="1800" b="1"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Various Classification analysis techniques were used to build predictive models to understand the relationships that exist between user review and the corresponding user rating.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user reviews are collected, processed and normalised. Based on the context of the reviews on various items, with similar ratings, prediction of the rating for a given review can be made based on similar reviews which already have corresponding ratings.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In order to predict ratings for user revies, models such as Logistic regression, Random Forest Classifier Boost Classifier, Extreme Gradient Boost Classifier, Multinomial Naïve Bayes Classifier, Complement Naïve Bayes Classifier and Passive Aggressive Classifier were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2458485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AFC02-D39F-4BD2-A4F9-15CC20C6F994}"/>
              </a:ext>
            </a:extLst>
          </p:cNvPr>
          <p:cNvSpPr>
            <a:spLocks noGrp="1"/>
          </p:cNvSpPr>
          <p:nvPr>
            <p:ph type="title"/>
          </p:nvPr>
        </p:nvSpPr>
        <p:spPr>
          <a:xfrm>
            <a:off x="1097280" y="263529"/>
            <a:ext cx="10058400" cy="1450757"/>
          </a:xfrm>
        </p:spPr>
        <p:txBody>
          <a:bodyPr/>
          <a:lstStyle/>
          <a:p>
            <a:r>
              <a:rPr lang="en-IN" dirty="0"/>
              <a:t>Analytical Problem Framing</a:t>
            </a:r>
          </a:p>
        </p:txBody>
      </p:sp>
      <p:sp>
        <p:nvSpPr>
          <p:cNvPr id="3" name="Content Placeholder 2">
            <a:extLst>
              <a:ext uri="{FF2B5EF4-FFF2-40B4-BE49-F238E27FC236}">
                <a16:creationId xmlns:a16="http://schemas.microsoft.com/office/drawing/2014/main" id="{F6E6D80B-464D-43D3-A6BE-74972D1D85A5}"/>
              </a:ext>
            </a:extLst>
          </p:cNvPr>
          <p:cNvSpPr>
            <a:spLocks noGrp="1"/>
          </p:cNvSpPr>
          <p:nvPr>
            <p:ph idx="1"/>
          </p:nvPr>
        </p:nvSpPr>
        <p:spPr/>
        <p:txBody>
          <a:bodyPr/>
          <a:lstStyle/>
          <a:p>
            <a:pPr marL="36576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The probability of message being Malignant, knowing that Message Content has occurred could be calculated. Event of “Message Content” represents the evidence and “Message is Malignant”, the hypothesis to be approved. The theorem runs on the assumption that all predictors/features are independent and the presence of one would not affect the other.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576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The approach to classify a comment as malignant would depend on training data labelled as various categories of malignant messages and benign messages.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50384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E2183-E977-442F-8767-B07CE1DE171D}"/>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26B5A84A-2799-4905-9055-845824E4C327}"/>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Data Sources and their formats</a:t>
            </a:r>
            <a:endParaRPr lang="en-IN" sz="1800" b="1"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Dataset was compiled by scraping User review and rating Data for various products from </a:t>
            </a:r>
            <a:r>
              <a:rPr lang="en-IN" sz="18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2"/>
              </a:rPr>
              <a:t>https://amazon.in</a:t>
            </a:r>
            <a:r>
              <a:rPr lang="en-IN" sz="1800" dirty="0">
                <a:effectLst/>
                <a:latin typeface="Arial" panose="020B0604020202020204" pitchFamily="34" charset="0"/>
                <a:ea typeface="Calibri" panose="020F0502020204030204" pitchFamily="34" charset="0"/>
                <a:cs typeface="Times New Roman" panose="02020603050405020304" pitchFamily="18" charset="0"/>
              </a:rPr>
              <a:t> and https://www.flipkart.com/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data was converted into a Pandas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Dataframe</a:t>
            </a:r>
            <a:r>
              <a:rPr lang="en-IN" sz="1800" dirty="0">
                <a:effectLst/>
                <a:latin typeface="Arial" panose="020B0604020202020204" pitchFamily="34" charset="0"/>
                <a:ea typeface="Calibri" panose="020F0502020204030204" pitchFamily="34" charset="0"/>
                <a:cs typeface="Times New Roman" panose="02020603050405020304" pitchFamily="18" charset="0"/>
              </a:rPr>
              <a:t> under various Comment and Ratings columns and saved as a .csv file.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61727732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3.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103</TotalTime>
  <Words>3150</Words>
  <Application>Microsoft Office PowerPoint</Application>
  <PresentationFormat>Widescreen</PresentationFormat>
  <Paragraphs>159</Paragraphs>
  <Slides>46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Calibri</vt:lpstr>
      <vt:lpstr>Calibri Light</vt:lpstr>
      <vt:lpstr>Courier New</vt:lpstr>
      <vt:lpstr>Helvetica</vt:lpstr>
      <vt:lpstr>Symbol</vt:lpstr>
      <vt:lpstr>Times New Roman</vt:lpstr>
      <vt:lpstr>Retrospect</vt:lpstr>
      <vt:lpstr>Ratings Prediction Project </vt:lpstr>
      <vt:lpstr>ACKNOWLEDGMENT</vt:lpstr>
      <vt:lpstr>INTRODUCTION</vt:lpstr>
      <vt:lpstr>INTRODUCTION</vt:lpstr>
      <vt:lpstr>INTRODUCTION</vt:lpstr>
      <vt:lpstr>INTRODUCTION</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PowerPoint Presentation</vt:lpstr>
      <vt:lpstr>PowerPoint Presentation</vt:lpstr>
      <vt:lpstr>PowerPoint Presentation</vt:lpstr>
      <vt:lpstr>PowerPoint Presentation</vt:lpstr>
      <vt:lpstr> Model/s Development and Evaluation  </vt:lpstr>
      <vt:lpstr> Model/s Development and Evaluation  </vt:lpstr>
      <vt:lpstr> Model/s Development and Evaluation  </vt:lpstr>
      <vt:lpstr> Model/s Development and Evaluation  </vt:lpstr>
      <vt:lpstr>Analytical Problem Framing</vt:lpstr>
      <vt:lpstr>Train-Test Split</vt:lpstr>
      <vt:lpstr>Training The Models</vt:lpstr>
      <vt:lpstr> Model/s Development and Evaluation  </vt:lpstr>
      <vt:lpstr>PowerPoint Presentation</vt:lpstr>
      <vt:lpstr> Model/s Development and Evaluation  </vt:lpstr>
      <vt:lpstr>PowerPoint Presentation</vt:lpstr>
      <vt:lpstr> Model/s Development and Evaluation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CONCLUSION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 Classifier Project</dc:title>
  <dc:creator>SIDXTER N</dc:creator>
  <cp:lastModifiedBy>siddhi gavel</cp:lastModifiedBy>
  <cp:revision>7</cp:revision>
  <dcterms:created xsi:type="dcterms:W3CDTF">2021-12-10T10:42:10Z</dcterms:created>
  <dcterms:modified xsi:type="dcterms:W3CDTF">2022-04-23T05:23:05Z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