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595" r:id="rId2"/>
    <p:sldId id="592" r:id="rId3"/>
    <p:sldId id="599" r:id="rId4"/>
    <p:sldId id="601" r:id="rId5"/>
    <p:sldId id="602" r:id="rId6"/>
    <p:sldId id="628" r:id="rId7"/>
    <p:sldId id="629" r:id="rId8"/>
    <p:sldId id="632" r:id="rId9"/>
    <p:sldId id="633" r:id="rId10"/>
    <p:sldId id="604" r:id="rId11"/>
    <p:sldId id="634" r:id="rId12"/>
    <p:sldId id="635" r:id="rId13"/>
    <p:sldId id="636" r:id="rId14"/>
    <p:sldId id="637" r:id="rId15"/>
    <p:sldId id="638" r:id="rId16"/>
    <p:sldId id="639" r:id="rId17"/>
    <p:sldId id="640" r:id="rId18"/>
    <p:sldId id="641" r:id="rId19"/>
    <p:sldId id="645" r:id="rId20"/>
    <p:sldId id="642" r:id="rId21"/>
    <p:sldId id="643" r:id="rId22"/>
    <p:sldId id="644" r:id="rId23"/>
    <p:sldId id="614" r:id="rId24"/>
    <p:sldId id="646" r:id="rId25"/>
    <p:sldId id="647" r:id="rId26"/>
    <p:sldId id="648" r:id="rId27"/>
    <p:sldId id="649" r:id="rId28"/>
    <p:sldId id="650" r:id="rId29"/>
    <p:sldId id="651" r:id="rId30"/>
    <p:sldId id="619" r:id="rId31"/>
    <p:sldId id="623" r:id="rId32"/>
    <p:sldId id="627" r:id="rId33"/>
  </p:sldIdLst>
  <p:sldSz cx="9144000" cy="5143500" type="screen16x9"/>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5148">
          <p15:clr>
            <a:srgbClr val="A4A3A4"/>
          </p15:clr>
        </p15:guide>
        <p15:guide id="4" pos="41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4A03"/>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0" autoAdjust="0"/>
    <p:restoredTop sz="92503" autoAdjust="0"/>
  </p:normalViewPr>
  <p:slideViewPr>
    <p:cSldViewPr>
      <p:cViewPr varScale="1">
        <p:scale>
          <a:sx n="106" d="100"/>
          <a:sy n="106" d="100"/>
        </p:scale>
        <p:origin x="811" y="67"/>
      </p:cViewPr>
      <p:guideLst>
        <p:guide orient="horz" pos="1620"/>
        <p:guide pos="2880"/>
        <p:guide pos="5148"/>
        <p:guide pos="41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91C0ED-1C8B-4FF3-91A6-E652895D4634}" type="datetimeFigureOut">
              <a:rPr lang="zh-CN" altLang="en-US" smtClean="0"/>
              <a:t>2022/2/2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6ED419-5B3F-423C-8358-46E41EBE13C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32</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3</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10</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23</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30</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5_空白">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10852" y="2128684"/>
            <a:ext cx="7524836" cy="706755"/>
          </a:xfrm>
          <a:prstGeom prst="rect">
            <a:avLst/>
          </a:prstGeom>
          <a:noFill/>
        </p:spPr>
        <p:txBody>
          <a:bodyPr wrap="square" rtlCol="0">
            <a:spAutoFit/>
          </a:bodyPr>
          <a:lstStyle/>
          <a:p>
            <a:pPr algn="ctr"/>
            <a:r>
              <a:rPr lang="en-US" altLang="zh-CN" sz="4000" b="1" dirty="0">
                <a:solidFill>
                  <a:schemeClr val="accent1"/>
                </a:solidFill>
                <a:ea typeface="Arial" panose="020B0604020202020204" pitchFamily="34" charset="0"/>
                <a:cs typeface="Arial" panose="020B0604020202020204" pitchFamily="34" charset="0"/>
                <a:sym typeface="+mn-lt"/>
              </a:rPr>
              <a:t>Micro Credit Defaulter Report</a:t>
            </a:r>
          </a:p>
        </p:txBody>
      </p:sp>
      <p:sp>
        <p:nvSpPr>
          <p:cNvPr id="3" name="矩形 2"/>
          <p:cNvSpPr/>
          <p:nvPr/>
        </p:nvSpPr>
        <p:spPr>
          <a:xfrm>
            <a:off x="3387726" y="3508226"/>
            <a:ext cx="2368550" cy="306705"/>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Submitted by Ajitesh Kumar</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pic>
        <p:nvPicPr>
          <p:cNvPr id="4" name="Picture 3" descr="logo"/>
          <p:cNvPicPr>
            <a:picLocks noChangeAspect="1"/>
          </p:cNvPicPr>
          <p:nvPr/>
        </p:nvPicPr>
        <p:blipFill>
          <a:blip r:embed="rId3"/>
          <a:srcRect t="35026" b="38106"/>
          <a:stretch>
            <a:fillRect/>
          </a:stretch>
        </p:blipFill>
        <p:spPr>
          <a:xfrm>
            <a:off x="2843530" y="915670"/>
            <a:ext cx="3829685" cy="10248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000" advClick="0" advTm="0">
        <p:fade/>
      </p:transition>
    </mc:Choice>
    <mc:Fallback xmlns="">
      <p:transition spd="slow" advClick="0"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27362" y="2500159"/>
            <a:ext cx="7524836" cy="1445260"/>
          </a:xfrm>
          <a:prstGeom prst="rect">
            <a:avLst/>
          </a:prstGeom>
          <a:noFill/>
        </p:spPr>
        <p:txBody>
          <a:bodyPr wrap="square" rtlCol="0">
            <a:spAutoFit/>
          </a:bodyPr>
          <a:lstStyle/>
          <a:p>
            <a:pPr algn="ctr"/>
            <a:r>
              <a:rPr lang="en-US" altLang="zh-CN" sz="4400" b="1" dirty="0">
                <a:solidFill>
                  <a:schemeClr val="accent1"/>
                </a:solidFill>
                <a:ea typeface="Arial" panose="020B0604020202020204" pitchFamily="34" charset="0"/>
                <a:cs typeface="Arial" panose="020B0604020202020204" pitchFamily="34" charset="0"/>
                <a:sym typeface="+mn-lt"/>
              </a:rPr>
              <a:t>Data Visualization</a:t>
            </a:r>
          </a:p>
          <a:p>
            <a:pPr algn="ctr"/>
            <a:endParaRPr lang="zh-CN" altLang="en-US" sz="4400" b="1" dirty="0">
              <a:solidFill>
                <a:schemeClr val="accent1"/>
              </a:solidFill>
              <a:ea typeface="Arial" panose="020B0604020202020204" pitchFamily="34" charset="0"/>
              <a:cs typeface="Arial" panose="020B0604020202020204" pitchFamily="34" charset="0"/>
              <a:sym typeface="+mn-lt"/>
            </a:endParaRPr>
          </a:p>
        </p:txBody>
      </p:sp>
      <p:sp>
        <p:nvSpPr>
          <p:cNvPr id="19" name="文本占位符 3"/>
          <p:cNvSpPr>
            <a:spLocks noChangeArrowheads="1"/>
          </p:cNvSpPr>
          <p:nvPr/>
        </p:nvSpPr>
        <p:spPr bwMode="auto">
          <a:xfrm>
            <a:off x="2555776" y="13624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r>
              <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02</a:t>
            </a: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750" advClick="0" advTm="0">
        <p:newsflash/>
      </p:transition>
    </mc:Choice>
    <mc:Fallback xmlns="">
      <p:transition spd="slow" advClick="0" advTm="0">
        <p:newsfla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79780" y="619125"/>
            <a:ext cx="7698105" cy="368300"/>
          </a:xfrm>
          <a:prstGeom prst="rect">
            <a:avLst/>
          </a:prstGeom>
          <a:noFill/>
        </p:spPr>
        <p:txBody>
          <a:bodyPr wrap="square" rtlCol="0">
            <a:spAutoFit/>
          </a:bodyPr>
          <a:lstStyle/>
          <a:p>
            <a:pPr marL="285750" indent="-285750">
              <a:buFont typeface="Arial" panose="020B0604020202020204" pitchFamily="34" charset="0"/>
              <a:buChar char="•"/>
            </a:pPr>
            <a:r>
              <a:rPr lang="en-US"/>
              <a:t>The datates of the dataset are as follows:</a:t>
            </a:r>
          </a:p>
        </p:txBody>
      </p:sp>
      <p:pic>
        <p:nvPicPr>
          <p:cNvPr id="3" name="Picture 2" descr="dtype_1"/>
          <p:cNvPicPr>
            <a:picLocks noChangeAspect="1"/>
          </p:cNvPicPr>
          <p:nvPr/>
        </p:nvPicPr>
        <p:blipFill>
          <a:blip r:embed="rId2"/>
          <a:stretch>
            <a:fillRect/>
          </a:stretch>
        </p:blipFill>
        <p:spPr>
          <a:xfrm>
            <a:off x="2271395" y="1131570"/>
            <a:ext cx="4714875" cy="3829050"/>
          </a:xfrm>
          <a:prstGeom prst="rect">
            <a:avLst/>
          </a:prstGeom>
          <a:effectLst>
            <a:outerShdw blurRad="50800" dist="38100" dir="5400000" algn="t"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2250" advClick="0" advTm="0">
        <p:wipe/>
      </p:transition>
    </mc:Choice>
    <mc:Fallback xmlns="">
      <p:transition spd="slow" advClick="0" advTm="0">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type_2"/>
          <p:cNvPicPr>
            <a:picLocks noChangeAspect="1"/>
          </p:cNvPicPr>
          <p:nvPr/>
        </p:nvPicPr>
        <p:blipFill>
          <a:blip r:embed="rId2"/>
          <a:stretch>
            <a:fillRect/>
          </a:stretch>
        </p:blipFill>
        <p:spPr>
          <a:xfrm>
            <a:off x="1590675" y="555625"/>
            <a:ext cx="5962650" cy="4238625"/>
          </a:xfrm>
          <a:prstGeom prst="rect">
            <a:avLst/>
          </a:prstGeom>
          <a:effectLst>
            <a:outerShdw blurRad="50800" dist="38100" dir="5400000" algn="t"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2500" advClick="0" advTm="0">
        <p:wipe/>
      </p:transition>
    </mc:Choice>
    <mc:Fallback xmlns="">
      <p:transition spd="slow" advClick="0" advTm="0">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79780" y="619125"/>
            <a:ext cx="7698105" cy="368300"/>
          </a:xfrm>
          <a:prstGeom prst="rect">
            <a:avLst/>
          </a:prstGeom>
          <a:noFill/>
        </p:spPr>
        <p:txBody>
          <a:bodyPr wrap="square" rtlCol="0">
            <a:spAutoFit/>
          </a:bodyPr>
          <a:lstStyle/>
          <a:p>
            <a:pPr marL="285750" indent="-285750">
              <a:buFont typeface="Arial" panose="020B0604020202020204" pitchFamily="34" charset="0"/>
              <a:buChar char="•"/>
            </a:pPr>
            <a:r>
              <a:rPr lang="en-US"/>
              <a:t>Let’s check if the target column is balanced or not.</a:t>
            </a:r>
          </a:p>
        </p:txBody>
      </p:sp>
      <p:pic>
        <p:nvPicPr>
          <p:cNvPr id="3" name="Picture 2" descr="data_balance_1"/>
          <p:cNvPicPr>
            <a:picLocks noChangeAspect="1"/>
          </p:cNvPicPr>
          <p:nvPr/>
        </p:nvPicPr>
        <p:blipFill>
          <a:blip r:embed="rId2"/>
          <a:stretch>
            <a:fillRect/>
          </a:stretch>
        </p:blipFill>
        <p:spPr>
          <a:xfrm>
            <a:off x="683895" y="1275715"/>
            <a:ext cx="5267325" cy="2057400"/>
          </a:xfrm>
          <a:prstGeom prst="rect">
            <a:avLst/>
          </a:prstGeom>
        </p:spPr>
      </p:pic>
      <p:pic>
        <p:nvPicPr>
          <p:cNvPr id="5" name="Picture 4" descr="data_balance_3"/>
          <p:cNvPicPr>
            <a:picLocks noChangeAspect="1"/>
          </p:cNvPicPr>
          <p:nvPr/>
        </p:nvPicPr>
        <p:blipFill>
          <a:blip r:embed="rId3"/>
          <a:stretch>
            <a:fillRect/>
          </a:stretch>
        </p:blipFill>
        <p:spPr>
          <a:xfrm>
            <a:off x="5436235" y="771525"/>
            <a:ext cx="3491865" cy="3354070"/>
          </a:xfrm>
          <a:prstGeom prst="rect">
            <a:avLst/>
          </a:prstGeom>
        </p:spPr>
      </p:pic>
      <p:sp>
        <p:nvSpPr>
          <p:cNvPr id="6" name="Text Box 5"/>
          <p:cNvSpPr txBox="1"/>
          <p:nvPr/>
        </p:nvSpPr>
        <p:spPr>
          <a:xfrm>
            <a:off x="835025" y="3975100"/>
            <a:ext cx="7698105" cy="922020"/>
          </a:xfrm>
          <a:prstGeom prst="rect">
            <a:avLst/>
          </a:prstGeom>
          <a:noFill/>
        </p:spPr>
        <p:txBody>
          <a:bodyPr wrap="square" rtlCol="0">
            <a:spAutoFit/>
          </a:bodyPr>
          <a:lstStyle/>
          <a:p>
            <a:pPr marL="285750" indent="-285750">
              <a:buFont typeface="Arial" panose="020B0604020202020204" pitchFamily="34" charset="0"/>
              <a:buChar char="•"/>
            </a:pPr>
            <a:r>
              <a:rPr lang="en-US"/>
              <a:t>As per the observation, approx 87.5% users paid back the credit amount and 1.5% users failed to pay the credit.</a:t>
            </a:r>
          </a:p>
          <a:p>
            <a:pPr marL="285750" indent="-285750">
              <a:buFont typeface="Arial" panose="020B0604020202020204" pitchFamily="34" charset="0"/>
              <a:buChar char="•"/>
            </a:pPr>
            <a:r>
              <a:rPr lang="en-US"/>
              <a:t>This shows that the target column is imbalanced.</a:t>
            </a:r>
          </a:p>
        </p:txBody>
      </p:sp>
    </p:spTree>
  </p:cSld>
  <p:clrMapOvr>
    <a:masterClrMapping/>
  </p:clrMapOvr>
  <mc:AlternateContent xmlns:mc="http://schemas.openxmlformats.org/markup-compatibility/2006" xmlns:p14="http://schemas.microsoft.com/office/powerpoint/2010/main">
    <mc:Choice Requires="p14">
      <p:transition spd="slow" p14:dur="3000" advClick="0" advTm="0">
        <p:cut/>
      </p:transition>
    </mc:Choice>
    <mc:Fallback xmlns="">
      <p:transition spd="slow" advClick="0" advTm="0">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55650" y="483235"/>
            <a:ext cx="7698105" cy="645160"/>
          </a:xfrm>
          <a:prstGeom prst="rect">
            <a:avLst/>
          </a:prstGeom>
          <a:noFill/>
        </p:spPr>
        <p:txBody>
          <a:bodyPr wrap="square" rtlCol="0">
            <a:spAutoFit/>
          </a:bodyPr>
          <a:lstStyle/>
          <a:p>
            <a:pPr marL="285750" indent="-285750">
              <a:buFont typeface="Arial" panose="020B0604020202020204" pitchFamily="34" charset="0"/>
              <a:buChar char="•"/>
            </a:pPr>
            <a:r>
              <a:rPr lang="en-US"/>
              <a:t>Let’s check the realtionship of age on cellular network with target column.</a:t>
            </a:r>
          </a:p>
        </p:txBody>
      </p:sp>
      <p:pic>
        <p:nvPicPr>
          <p:cNvPr id="3" name="Picture 2" descr="age"/>
          <p:cNvPicPr>
            <a:picLocks noChangeAspect="1"/>
          </p:cNvPicPr>
          <p:nvPr/>
        </p:nvPicPr>
        <p:blipFill>
          <a:blip r:embed="rId2"/>
          <a:stretch>
            <a:fillRect/>
          </a:stretch>
        </p:blipFill>
        <p:spPr>
          <a:xfrm>
            <a:off x="827405" y="1129030"/>
            <a:ext cx="3931920" cy="3369310"/>
          </a:xfrm>
          <a:prstGeom prst="rect">
            <a:avLst/>
          </a:prstGeom>
        </p:spPr>
      </p:pic>
      <p:sp>
        <p:nvSpPr>
          <p:cNvPr id="4" name="Text Box 3"/>
          <p:cNvSpPr txBox="1"/>
          <p:nvPr/>
        </p:nvSpPr>
        <p:spPr>
          <a:xfrm>
            <a:off x="4821555" y="1551940"/>
            <a:ext cx="3656330" cy="1753235"/>
          </a:xfrm>
          <a:prstGeom prst="rect">
            <a:avLst/>
          </a:prstGeom>
          <a:noFill/>
        </p:spPr>
        <p:txBody>
          <a:bodyPr wrap="square" rtlCol="0">
            <a:spAutoFit/>
          </a:bodyPr>
          <a:lstStyle/>
          <a:p>
            <a:pPr marL="285750" indent="-285750">
              <a:buFont typeface="Arial" panose="020B0604020202020204" pitchFamily="34" charset="0"/>
              <a:buChar char="•"/>
            </a:pPr>
            <a:r>
              <a:rPr lang="en-US"/>
              <a:t>we can say that as the number of days of users increases the chances of defaulters also increases. This is for the users who have taken the loan in last 30 days.</a:t>
            </a:r>
          </a:p>
        </p:txBody>
      </p:sp>
    </p:spTree>
  </p:cSld>
  <p:clrMapOvr>
    <a:masterClrMapping/>
  </p:clrMapOvr>
  <mc:AlternateContent xmlns:mc="http://schemas.openxmlformats.org/markup-compatibility/2006" xmlns:p14="http://schemas.microsoft.com/office/powerpoint/2010/main">
    <mc:Choice Requires="p14">
      <p:transition spd="slow" p14:dur="3000" advClick="0" advTm="0">
        <p:cut/>
      </p:transition>
    </mc:Choice>
    <mc:Fallback xmlns="">
      <p:transition spd="slow" advClick="0" advTm="0">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55650" y="483235"/>
            <a:ext cx="7698105" cy="645160"/>
          </a:xfrm>
          <a:prstGeom prst="rect">
            <a:avLst/>
          </a:prstGeom>
          <a:noFill/>
        </p:spPr>
        <p:txBody>
          <a:bodyPr wrap="square" rtlCol="0">
            <a:spAutoFit/>
          </a:bodyPr>
          <a:lstStyle/>
          <a:p>
            <a:pPr marL="285750" indent="-285750">
              <a:buFont typeface="Arial" panose="020B0604020202020204" pitchFamily="34" charset="0"/>
              <a:buChar char="•"/>
            </a:pPr>
            <a:r>
              <a:rPr lang="en-US"/>
              <a:t>Let’s look for the relation between average main account balance of users in last 30 days and daily amount spend in last 30 days.</a:t>
            </a:r>
          </a:p>
        </p:txBody>
      </p:sp>
      <p:pic>
        <p:nvPicPr>
          <p:cNvPr id="3" name="Picture 2" descr="rental30"/>
          <p:cNvPicPr>
            <a:picLocks noChangeAspect="1"/>
          </p:cNvPicPr>
          <p:nvPr/>
        </p:nvPicPr>
        <p:blipFill>
          <a:blip r:embed="rId2"/>
          <a:stretch>
            <a:fillRect/>
          </a:stretch>
        </p:blipFill>
        <p:spPr>
          <a:xfrm>
            <a:off x="899795" y="1275715"/>
            <a:ext cx="3970020" cy="3571240"/>
          </a:xfrm>
          <a:prstGeom prst="rect">
            <a:avLst/>
          </a:prstGeom>
        </p:spPr>
      </p:pic>
      <p:sp>
        <p:nvSpPr>
          <p:cNvPr id="4" name="Text Box 3"/>
          <p:cNvSpPr txBox="1"/>
          <p:nvPr/>
        </p:nvSpPr>
        <p:spPr>
          <a:xfrm>
            <a:off x="5085715" y="1635760"/>
            <a:ext cx="3368040" cy="3138170"/>
          </a:xfrm>
          <a:prstGeom prst="rect">
            <a:avLst/>
          </a:prstGeom>
          <a:noFill/>
        </p:spPr>
        <p:txBody>
          <a:bodyPr wrap="square" rtlCol="0">
            <a:spAutoFit/>
          </a:bodyPr>
          <a:lstStyle/>
          <a:p>
            <a:pPr marL="285750" indent="-285750">
              <a:buFont typeface="Arial" panose="020B0604020202020204" pitchFamily="34" charset="0"/>
              <a:buChar char="•"/>
            </a:pPr>
            <a:r>
              <a:rPr lang="en-US"/>
              <a:t>The graph shows that as the average main account balance of the users are increasing their spending are also increasing.</a:t>
            </a:r>
          </a:p>
          <a:p>
            <a:pPr marL="285750" indent="-285750">
              <a:buFont typeface="Arial" panose="020B0604020202020204" pitchFamily="34" charset="0"/>
              <a:buChar char="•"/>
            </a:pPr>
            <a:r>
              <a:rPr lang="en-US"/>
              <a:t>If we talk about the credit defaulters, it is more for the users who is spending less and the average main balance in the last 30 days is below 50,000.</a:t>
            </a:r>
          </a:p>
        </p:txBody>
      </p:sp>
    </p:spTree>
  </p:cSld>
  <p:clrMapOvr>
    <a:masterClrMapping/>
  </p:clrMapOvr>
  <mc:AlternateContent xmlns:mc="http://schemas.openxmlformats.org/markup-compatibility/2006" xmlns:p14="http://schemas.microsoft.com/office/powerpoint/2010/main">
    <mc:Choice Requires="p14">
      <p:transition spd="slow" p14:dur="3000" advClick="0" advTm="0">
        <p:cut/>
      </p:transition>
    </mc:Choice>
    <mc:Fallback xmlns="">
      <p:transition spd="slow" advClick="0" advTm="0">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55650" y="411480"/>
            <a:ext cx="7698105" cy="645160"/>
          </a:xfrm>
          <a:prstGeom prst="rect">
            <a:avLst/>
          </a:prstGeom>
          <a:noFill/>
        </p:spPr>
        <p:txBody>
          <a:bodyPr wrap="square" rtlCol="0">
            <a:spAutoFit/>
          </a:bodyPr>
          <a:lstStyle/>
          <a:p>
            <a:pPr marL="285750" indent="-285750">
              <a:buFont typeface="Arial" panose="020B0604020202020204" pitchFamily="34" charset="0"/>
              <a:buChar char="•"/>
            </a:pPr>
            <a:r>
              <a:rPr lang="en-US"/>
              <a:t>Let’s compare the total amount of loan taken and the number of loan taken by the users in last 30 days.</a:t>
            </a:r>
          </a:p>
        </p:txBody>
      </p:sp>
      <p:pic>
        <p:nvPicPr>
          <p:cNvPr id="3" name="Picture 2" descr="amnt30"/>
          <p:cNvPicPr>
            <a:picLocks noChangeAspect="1"/>
          </p:cNvPicPr>
          <p:nvPr/>
        </p:nvPicPr>
        <p:blipFill>
          <a:blip r:embed="rId2"/>
          <a:stretch>
            <a:fillRect/>
          </a:stretch>
        </p:blipFill>
        <p:spPr>
          <a:xfrm>
            <a:off x="683895" y="1347470"/>
            <a:ext cx="3849370" cy="3429000"/>
          </a:xfrm>
          <a:prstGeom prst="rect">
            <a:avLst/>
          </a:prstGeom>
        </p:spPr>
      </p:pic>
      <p:sp>
        <p:nvSpPr>
          <p:cNvPr id="4" name="Text Box 3"/>
          <p:cNvSpPr txBox="1"/>
          <p:nvPr/>
        </p:nvSpPr>
        <p:spPr>
          <a:xfrm>
            <a:off x="4533265" y="1551940"/>
            <a:ext cx="3944620" cy="2306955"/>
          </a:xfrm>
          <a:prstGeom prst="rect">
            <a:avLst/>
          </a:prstGeom>
          <a:noFill/>
        </p:spPr>
        <p:txBody>
          <a:bodyPr wrap="square" rtlCol="0">
            <a:spAutoFit/>
          </a:bodyPr>
          <a:lstStyle/>
          <a:p>
            <a:pPr marL="285750" indent="-285750">
              <a:buFont typeface="Arial" panose="020B0604020202020204" pitchFamily="34" charset="0"/>
              <a:buChar char="•"/>
            </a:pPr>
            <a:r>
              <a:rPr lang="en-US"/>
              <a:t>We can see that as the amount is increasing the number of loan is also increasing.</a:t>
            </a:r>
          </a:p>
          <a:p>
            <a:pPr marL="285750" indent="-285750">
              <a:buFont typeface="Arial" panose="020B0604020202020204" pitchFamily="34" charset="0"/>
              <a:buChar char="•"/>
            </a:pPr>
            <a:r>
              <a:rPr lang="en-US"/>
              <a:t>Users who have taken less number of loans (below 20) and for less amount (below or equal to 100) some of them have failed to pay back the amount.</a:t>
            </a:r>
          </a:p>
        </p:txBody>
      </p:sp>
    </p:spTree>
  </p:cSld>
  <p:clrMapOvr>
    <a:masterClrMapping/>
  </p:clrMapOvr>
  <mc:AlternateContent xmlns:mc="http://schemas.openxmlformats.org/markup-compatibility/2006" xmlns:p14="http://schemas.microsoft.com/office/powerpoint/2010/main">
    <mc:Choice Requires="p14">
      <p:transition spd="slow" p14:dur="3250" advClick="0" advTm="0">
        <p:cut/>
      </p:transition>
    </mc:Choice>
    <mc:Fallback xmlns="">
      <p:transition spd="slow" advClick="0" advTm="0">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mount_90"/>
          <p:cNvPicPr>
            <a:picLocks noChangeAspect="1"/>
          </p:cNvPicPr>
          <p:nvPr/>
        </p:nvPicPr>
        <p:blipFill>
          <a:blip r:embed="rId2"/>
          <a:stretch>
            <a:fillRect/>
          </a:stretch>
        </p:blipFill>
        <p:spPr>
          <a:xfrm>
            <a:off x="971550" y="1212215"/>
            <a:ext cx="3935095" cy="3522345"/>
          </a:xfrm>
          <a:prstGeom prst="rect">
            <a:avLst/>
          </a:prstGeom>
        </p:spPr>
      </p:pic>
      <p:sp>
        <p:nvSpPr>
          <p:cNvPr id="2" name="Text Box 1"/>
          <p:cNvSpPr txBox="1"/>
          <p:nvPr/>
        </p:nvSpPr>
        <p:spPr>
          <a:xfrm>
            <a:off x="779780" y="619125"/>
            <a:ext cx="7698105" cy="645160"/>
          </a:xfrm>
          <a:prstGeom prst="rect">
            <a:avLst/>
          </a:prstGeom>
          <a:noFill/>
        </p:spPr>
        <p:txBody>
          <a:bodyPr wrap="square" rtlCol="0">
            <a:spAutoFit/>
          </a:bodyPr>
          <a:lstStyle/>
          <a:p>
            <a:pPr marL="285750" indent="-285750">
              <a:buFont typeface="Arial" panose="020B0604020202020204" pitchFamily="34" charset="0"/>
              <a:buChar char="•"/>
            </a:pPr>
            <a:r>
              <a:rPr lang="en-US"/>
              <a:t>Let’s check for the relation between total amount of loan taken by the users in 90 days and number of loan taken.</a:t>
            </a:r>
          </a:p>
        </p:txBody>
      </p:sp>
      <p:sp>
        <p:nvSpPr>
          <p:cNvPr id="4" name="Text Box 3"/>
          <p:cNvSpPr txBox="1"/>
          <p:nvPr/>
        </p:nvSpPr>
        <p:spPr>
          <a:xfrm>
            <a:off x="5076190" y="1635760"/>
            <a:ext cx="3527425" cy="1198880"/>
          </a:xfrm>
          <a:prstGeom prst="rect">
            <a:avLst/>
          </a:prstGeom>
          <a:noFill/>
        </p:spPr>
        <p:txBody>
          <a:bodyPr wrap="square" rtlCol="0">
            <a:spAutoFit/>
          </a:bodyPr>
          <a:lstStyle/>
          <a:p>
            <a:pPr marL="285750" indent="-285750">
              <a:buFont typeface="Arial" panose="020B0604020202020204" pitchFamily="34" charset="0"/>
              <a:buChar char="•"/>
            </a:pPr>
            <a:r>
              <a:rPr lang="en-US"/>
              <a:t>We found that the number of defaulters are more for 90 days but the loan amount is below 100.</a:t>
            </a:r>
          </a:p>
        </p:txBody>
      </p:sp>
    </p:spTree>
  </p:cSld>
  <p:clrMapOvr>
    <a:masterClrMapping/>
  </p:clrMapOvr>
  <mc:AlternateContent xmlns:mc="http://schemas.openxmlformats.org/markup-compatibility/2006" xmlns:p14="http://schemas.microsoft.com/office/powerpoint/2010/main">
    <mc:Choice Requires="p14">
      <p:transition spd="slow" p14:dur="3250" advClick="0" advTm="0">
        <p:cut/>
      </p:transition>
    </mc:Choice>
    <mc:Fallback xmlns="">
      <p:transition spd="slow" advClick="0" advTm="0">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93090" y="339090"/>
            <a:ext cx="7957820" cy="645160"/>
          </a:xfrm>
          <a:prstGeom prst="rect">
            <a:avLst/>
          </a:prstGeom>
          <a:noFill/>
        </p:spPr>
        <p:txBody>
          <a:bodyPr wrap="square" rtlCol="0" anchor="t">
            <a:spAutoFit/>
          </a:bodyPr>
          <a:lstStyle/>
          <a:p>
            <a:r>
              <a:rPr lang="en-US"/>
              <a:t>- We found that the number of defaulters are more for 90 days but the loan amount is below 100. </a:t>
            </a:r>
          </a:p>
        </p:txBody>
      </p:sp>
      <p:pic>
        <p:nvPicPr>
          <p:cNvPr id="3" name="Picture 2" descr="payback_de"/>
          <p:cNvPicPr>
            <a:picLocks noChangeAspect="1"/>
          </p:cNvPicPr>
          <p:nvPr/>
        </p:nvPicPr>
        <p:blipFill>
          <a:blip r:embed="rId2"/>
          <a:stretch>
            <a:fillRect/>
          </a:stretch>
        </p:blipFill>
        <p:spPr>
          <a:xfrm>
            <a:off x="899795" y="1275715"/>
            <a:ext cx="3968115" cy="3551555"/>
          </a:xfrm>
          <a:prstGeom prst="rect">
            <a:avLst/>
          </a:prstGeom>
        </p:spPr>
      </p:pic>
      <p:sp>
        <p:nvSpPr>
          <p:cNvPr id="4" name="Text Box 3"/>
          <p:cNvSpPr txBox="1"/>
          <p:nvPr/>
        </p:nvSpPr>
        <p:spPr>
          <a:xfrm>
            <a:off x="5076190" y="1779270"/>
            <a:ext cx="3180080" cy="1753235"/>
          </a:xfrm>
          <a:prstGeom prst="rect">
            <a:avLst/>
          </a:prstGeom>
          <a:noFill/>
        </p:spPr>
        <p:txBody>
          <a:bodyPr wrap="square" rtlCol="0" anchor="t">
            <a:spAutoFit/>
          </a:bodyPr>
          <a:lstStyle/>
          <a:p>
            <a:pPr marL="285750" indent="-285750">
              <a:buFont typeface="Arial" panose="020B0604020202020204" pitchFamily="34" charset="0"/>
              <a:buChar char="•"/>
            </a:pPr>
            <a:r>
              <a:rPr lang="en-US"/>
              <a:t>From the graph we can say that as the number of days of pay back is increasing the nuumber of defaulters are also increasing. </a:t>
            </a:r>
          </a:p>
        </p:txBody>
      </p:sp>
    </p:spTree>
  </p:cSld>
  <p:clrMapOvr>
    <a:masterClrMapping/>
  </p:clrMapOvr>
  <mc:AlternateContent xmlns:mc="http://schemas.openxmlformats.org/markup-compatibility/2006" xmlns:p14="http://schemas.microsoft.com/office/powerpoint/2010/main">
    <mc:Choice Requires="p14">
      <p:transition spd="slow" p14:dur="3000" advClick="0" advTm="0">
        <p:cut/>
      </p:transition>
    </mc:Choice>
    <mc:Fallback xmlns="">
      <p:transition spd="slow" advClick="0" advTm="0">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205865" y="1563370"/>
            <a:ext cx="6732270" cy="1753235"/>
          </a:xfrm>
          <a:prstGeom prst="rect">
            <a:avLst/>
          </a:prstGeom>
          <a:noFill/>
        </p:spPr>
        <p:txBody>
          <a:bodyPr wrap="square" rtlCol="0">
            <a:spAutoFit/>
          </a:bodyPr>
          <a:lstStyle/>
          <a:p>
            <a:pPr algn="ctr"/>
            <a:r>
              <a:rPr lang="en-US" sz="36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Stastical Summary </a:t>
            </a:r>
          </a:p>
          <a:p>
            <a:pPr algn="ctr"/>
            <a:r>
              <a:rPr lang="en-US" sz="36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&amp; </a:t>
            </a:r>
          </a:p>
          <a:p>
            <a:pPr algn="ctr"/>
            <a:r>
              <a:rPr lang="en-US" sz="36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Correlation Table</a:t>
            </a:r>
          </a:p>
        </p:txBody>
      </p:sp>
      <p:sp>
        <p:nvSpPr>
          <p:cNvPr id="3" name="Rectangles 2"/>
          <p:cNvSpPr/>
          <p:nvPr/>
        </p:nvSpPr>
        <p:spPr>
          <a:xfrm>
            <a:off x="0" y="0"/>
            <a:ext cx="9144000" cy="483235"/>
          </a:xfrm>
          <a:prstGeom prst="rect">
            <a:avLst/>
          </a:prstGeom>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newsflash/>
      </p:transition>
    </mc:Choice>
    <mc:Fallback xmlns="">
      <p:transition spd="slow" advClick="0" advTm="0">
        <p:newsfla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7"/>
          <p:cNvSpPr>
            <a:spLocks noChangeArrowheads="1"/>
          </p:cNvSpPr>
          <p:nvPr/>
        </p:nvSpPr>
        <p:spPr bwMode="auto">
          <a:xfrm>
            <a:off x="4921286" y="1070868"/>
            <a:ext cx="981075" cy="386953"/>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Part 01</a:t>
            </a:r>
            <a:endParaRPr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2" name="文本框 31"/>
          <p:cNvSpPr txBox="1"/>
          <p:nvPr/>
        </p:nvSpPr>
        <p:spPr>
          <a:xfrm>
            <a:off x="6118810" y="1071983"/>
            <a:ext cx="1376680" cy="368300"/>
          </a:xfrm>
          <a:prstGeom prst="rect">
            <a:avLst/>
          </a:prstGeom>
          <a:noFill/>
        </p:spPr>
        <p:txBody>
          <a:bodyPr wrap="none" rtlCol="0">
            <a:spAutoFit/>
          </a:bodyPr>
          <a:lstStyle/>
          <a:p>
            <a:r>
              <a:rPr lang="en-US" altLang="zh-CN" dirty="0">
                <a:solidFill>
                  <a:schemeClr val="accent1"/>
                </a:solidFill>
                <a:latin typeface="Arial" panose="020B0604020202020204" pitchFamily="34" charset="0"/>
                <a:ea typeface="Arial" panose="020B0604020202020204" pitchFamily="34" charset="0"/>
                <a:cs typeface="Arial" panose="020B0604020202020204" pitchFamily="34" charset="0"/>
              </a:rPr>
              <a:t>Introduction</a:t>
            </a:r>
          </a:p>
        </p:txBody>
      </p:sp>
      <p:sp>
        <p:nvSpPr>
          <p:cNvPr id="33" name="Rectangle 7"/>
          <p:cNvSpPr>
            <a:spLocks noChangeArrowheads="1"/>
          </p:cNvSpPr>
          <p:nvPr/>
        </p:nvSpPr>
        <p:spPr bwMode="auto">
          <a:xfrm>
            <a:off x="4921286" y="1942473"/>
            <a:ext cx="981075" cy="386953"/>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Part 02</a:t>
            </a:r>
            <a:endParaRPr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4" name="文本框 33"/>
          <p:cNvSpPr txBox="1"/>
          <p:nvPr/>
        </p:nvSpPr>
        <p:spPr>
          <a:xfrm>
            <a:off x="6118810" y="1943588"/>
            <a:ext cx="2007235" cy="368300"/>
          </a:xfrm>
          <a:prstGeom prst="rect">
            <a:avLst/>
          </a:prstGeom>
          <a:noFill/>
        </p:spPr>
        <p:txBody>
          <a:bodyPr wrap="none" rtlCol="0">
            <a:spAutoFit/>
          </a:bodyPr>
          <a:lstStyle/>
          <a:p>
            <a:r>
              <a:rPr lang="en-US" altLang="zh-CN" dirty="0">
                <a:solidFill>
                  <a:schemeClr val="accent2"/>
                </a:solidFill>
                <a:latin typeface="Arial" panose="020B0604020202020204" pitchFamily="34" charset="0"/>
                <a:ea typeface="Arial" panose="020B0604020202020204" pitchFamily="34" charset="0"/>
                <a:cs typeface="Arial" panose="020B0604020202020204" pitchFamily="34" charset="0"/>
              </a:rPr>
              <a:t>Data Vizualization</a:t>
            </a:r>
          </a:p>
        </p:txBody>
      </p:sp>
      <p:sp>
        <p:nvSpPr>
          <p:cNvPr id="35" name="Rectangle 7"/>
          <p:cNvSpPr>
            <a:spLocks noChangeArrowheads="1"/>
          </p:cNvSpPr>
          <p:nvPr/>
        </p:nvSpPr>
        <p:spPr bwMode="auto">
          <a:xfrm>
            <a:off x="4921286" y="2814078"/>
            <a:ext cx="981075" cy="386953"/>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Part 03</a:t>
            </a:r>
            <a:endParaRPr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6" name="文本框 35"/>
          <p:cNvSpPr txBox="1"/>
          <p:nvPr/>
        </p:nvSpPr>
        <p:spPr>
          <a:xfrm>
            <a:off x="6118810" y="2815193"/>
            <a:ext cx="2900680" cy="660400"/>
          </a:xfrm>
          <a:prstGeom prst="rect">
            <a:avLst/>
          </a:prstGeom>
          <a:noFill/>
        </p:spPr>
        <p:txBody>
          <a:bodyPr wrap="none" rtlCol="0">
            <a:spAutoFit/>
          </a:bodyPr>
          <a:lstStyle/>
          <a:p>
            <a:r>
              <a:rPr lang="en-US" altLang="zh-CN" dirty="0">
                <a:solidFill>
                  <a:schemeClr val="accent1"/>
                </a:solidFill>
                <a:latin typeface="Arial" panose="020B0604020202020204" pitchFamily="34" charset="0"/>
                <a:ea typeface="Arial" panose="020B0604020202020204" pitchFamily="34" charset="0"/>
                <a:cs typeface="Arial" panose="020B0604020202020204" pitchFamily="34" charset="0"/>
              </a:rPr>
              <a:t>Interpretation of the results</a:t>
            </a:r>
          </a:p>
          <a:p>
            <a:endParaRPr lang="zh-CN" altLang="en-US" sz="1900" dirty="0">
              <a:solidFill>
                <a:schemeClr val="accent1"/>
              </a:solidFill>
              <a:latin typeface="Arial" panose="020B0604020202020204" pitchFamily="34" charset="0"/>
              <a:ea typeface="Arial" panose="020B0604020202020204" pitchFamily="34" charset="0"/>
              <a:cs typeface="Arial" panose="020B0604020202020204" pitchFamily="34" charset="0"/>
            </a:endParaRPr>
          </a:p>
        </p:txBody>
      </p:sp>
      <p:sp>
        <p:nvSpPr>
          <p:cNvPr id="37" name="Rectangle 7"/>
          <p:cNvSpPr>
            <a:spLocks noChangeArrowheads="1"/>
          </p:cNvSpPr>
          <p:nvPr/>
        </p:nvSpPr>
        <p:spPr bwMode="auto">
          <a:xfrm>
            <a:off x="4921286" y="3685681"/>
            <a:ext cx="981075" cy="386953"/>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Part 04</a:t>
            </a:r>
            <a:endParaRPr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8" name="文本框 37"/>
          <p:cNvSpPr txBox="1"/>
          <p:nvPr/>
        </p:nvSpPr>
        <p:spPr>
          <a:xfrm>
            <a:off x="6118810" y="3686796"/>
            <a:ext cx="1374775" cy="383540"/>
          </a:xfrm>
          <a:prstGeom prst="rect">
            <a:avLst/>
          </a:prstGeom>
          <a:noFill/>
        </p:spPr>
        <p:txBody>
          <a:bodyPr wrap="none" rtlCol="0">
            <a:spAutoFit/>
          </a:bodyPr>
          <a:lstStyle/>
          <a:p>
            <a:r>
              <a:rPr lang="en-US" altLang="zh-CN" sz="1900" dirty="0">
                <a:solidFill>
                  <a:schemeClr val="accent2"/>
                </a:solidFill>
                <a:latin typeface="Arial" panose="020B0604020202020204" pitchFamily="34" charset="0"/>
                <a:ea typeface="Arial" panose="020B0604020202020204" pitchFamily="34" charset="0"/>
                <a:cs typeface="Arial" panose="020B0604020202020204" pitchFamily="34" charset="0"/>
              </a:rPr>
              <a:t>Conclusion</a:t>
            </a:r>
            <a:endParaRPr lang="zh-CN" altLang="en-US" sz="1900" dirty="0">
              <a:solidFill>
                <a:schemeClr val="accent2"/>
              </a:solidFill>
              <a:latin typeface="Arial" panose="020B0604020202020204" pitchFamily="34" charset="0"/>
              <a:ea typeface="Arial" panose="020B0604020202020204" pitchFamily="34" charset="0"/>
              <a:cs typeface="Arial" panose="020B0604020202020204" pitchFamily="34" charset="0"/>
            </a:endParaRPr>
          </a:p>
        </p:txBody>
      </p:sp>
      <p:grpSp>
        <p:nvGrpSpPr>
          <p:cNvPr id="39" name="组合 38"/>
          <p:cNvGrpSpPr/>
          <p:nvPr/>
        </p:nvGrpSpPr>
        <p:grpSpPr>
          <a:xfrm>
            <a:off x="386186" y="1942473"/>
            <a:ext cx="3042637" cy="1323439"/>
            <a:chOff x="530201" y="1790225"/>
            <a:chExt cx="3042637" cy="1323439"/>
          </a:xfrm>
        </p:grpSpPr>
        <p:sp>
          <p:nvSpPr>
            <p:cNvPr id="40" name="文本框 39"/>
            <p:cNvSpPr txBox="1"/>
            <p:nvPr/>
          </p:nvSpPr>
          <p:spPr>
            <a:xfrm>
              <a:off x="530201" y="1790225"/>
              <a:ext cx="3042637" cy="1323439"/>
            </a:xfrm>
            <a:prstGeom prst="rect">
              <a:avLst/>
            </a:prstGeom>
            <a:noFill/>
          </p:spPr>
          <p:txBody>
            <a:bodyPr wrap="square" rtlCol="0">
              <a:spAutoFit/>
            </a:bodyPr>
            <a:lstStyle/>
            <a:p>
              <a:pPr algn="ctr"/>
              <a:r>
                <a:rPr lang="en-US" altLang="zh-CN" sz="4000"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CONTENTS</a:t>
              </a:r>
            </a:p>
            <a:p>
              <a:pPr algn="ctr"/>
              <a:endParaRPr lang="zh-CN" altLang="en-US" sz="4000" dirty="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41" name="矩形 40"/>
            <p:cNvSpPr/>
            <p:nvPr/>
          </p:nvSpPr>
          <p:spPr>
            <a:xfrm>
              <a:off x="683567" y="2394497"/>
              <a:ext cx="2735907" cy="321945"/>
            </a:xfrm>
            <a:prstGeom prst="rect">
              <a:avLst/>
            </a:prstGeom>
          </p:spPr>
          <p:txBody>
            <a:bodyPr wrap="square">
              <a:spAutoFit/>
            </a:bodyPr>
            <a:lstStyle/>
            <a:p>
              <a:pPr algn="just">
                <a:lnSpc>
                  <a:spcPct val="150000"/>
                </a:lnSpc>
                <a:buClr>
                  <a:srgbClr val="E7E6E6">
                    <a:lumMod val="10000"/>
                  </a:srgbClr>
                </a:buClr>
              </a:pPr>
              <a:endParaRPr lang="zh-CN" altLang="en-US" sz="1000"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pull/>
      </p:transition>
    </mc:Choice>
    <mc:Fallback xmlns="">
      <p:transition spd="slow" advClick="0" advTm="0">
        <p:pull/>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escription"/>
          <p:cNvPicPr>
            <a:picLocks noChangeAspect="1"/>
          </p:cNvPicPr>
          <p:nvPr/>
        </p:nvPicPr>
        <p:blipFill>
          <a:blip r:embed="rId2"/>
          <a:stretch>
            <a:fillRect/>
          </a:stretch>
        </p:blipFill>
        <p:spPr>
          <a:xfrm>
            <a:off x="344170" y="0"/>
            <a:ext cx="8455025"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250" advClick="0" advTm="0">
        <p:wedge/>
      </p:transition>
    </mc:Choice>
    <mc:Fallback xmlns="">
      <p:transition spd="slow" advClick="0" advTm="0">
        <p:wedg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rr"/>
          <p:cNvPicPr>
            <a:picLocks noChangeAspect="1"/>
          </p:cNvPicPr>
          <p:nvPr/>
        </p:nvPicPr>
        <p:blipFill>
          <a:blip r:embed="rId2"/>
          <a:stretch>
            <a:fillRect/>
          </a:stretch>
        </p:blipFill>
        <p:spPr>
          <a:xfrm>
            <a:off x="0" y="960755"/>
            <a:ext cx="9144000" cy="3796030"/>
          </a:xfrm>
          <a:prstGeom prst="rect">
            <a:avLst/>
          </a:prstGeom>
        </p:spPr>
      </p:pic>
      <p:sp>
        <p:nvSpPr>
          <p:cNvPr id="3" name="Text Box 2"/>
          <p:cNvSpPr txBox="1"/>
          <p:nvPr/>
        </p:nvSpPr>
        <p:spPr>
          <a:xfrm>
            <a:off x="1857375" y="195580"/>
            <a:ext cx="542925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b="1">
                <a:ln/>
                <a:solidFill>
                  <a:schemeClr val="accent4"/>
                </a:solidFill>
                <a:effectLst/>
              </a:rPr>
              <a:t>Correlation Table</a:t>
            </a:r>
          </a:p>
        </p:txBody>
      </p:sp>
    </p:spTree>
  </p:cSld>
  <p:clrMapOvr>
    <a:masterClrMapping/>
  </p:clrMapOvr>
  <mc:AlternateContent xmlns:mc="http://schemas.openxmlformats.org/markup-compatibility/2006" xmlns:p14="http://schemas.microsoft.com/office/powerpoint/2010/main">
    <mc:Choice Requires="p14">
      <p:transition spd="slow" p14:dur="3000" advClick="0" advTm="0">
        <p:wedge/>
      </p:transition>
    </mc:Choice>
    <mc:Fallback xmlns="">
      <p:transition spd="slow" advClick="0" advTm="0">
        <p:wedg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p:nvPr/>
        </p:nvSpPr>
        <p:spPr>
          <a:xfrm>
            <a:off x="0" y="0"/>
            <a:ext cx="9144000" cy="483235"/>
          </a:xfrm>
          <a:prstGeom prst="rect">
            <a:avLst/>
          </a:prstGeom>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lstStyle/>
          <a:p>
            <a:endParaRPr lang="en-US"/>
          </a:p>
        </p:txBody>
      </p:sp>
      <p:sp>
        <p:nvSpPr>
          <p:cNvPr id="2" name="Text Box 1"/>
          <p:cNvSpPr txBox="1"/>
          <p:nvPr/>
        </p:nvSpPr>
        <p:spPr>
          <a:xfrm>
            <a:off x="655320" y="848995"/>
            <a:ext cx="7660640" cy="368300"/>
          </a:xfrm>
          <a:prstGeom prst="rect">
            <a:avLst/>
          </a:prstGeom>
          <a:noFill/>
        </p:spPr>
        <p:txBody>
          <a:bodyPr wrap="square" rtlCol="0">
            <a:spAutoFit/>
          </a:bodyPr>
          <a:lstStyle/>
          <a:p>
            <a:r>
              <a:rPr lang="en-US" b="1">
                <a:ln/>
                <a:solidFill>
                  <a:schemeClr val="tx1"/>
                </a:solidFill>
                <a:effectLst>
                  <a:outerShdw blurRad="38100" dist="19050" dir="2700000" algn="tl" rotWithShape="0">
                    <a:schemeClr val="dk1">
                      <a:alpha val="40000"/>
                    </a:schemeClr>
                  </a:outerShdw>
                </a:effectLst>
              </a:rPr>
              <a:t>Outcomes of Correlation Table:</a:t>
            </a:r>
          </a:p>
        </p:txBody>
      </p:sp>
      <p:sp>
        <p:nvSpPr>
          <p:cNvPr id="4" name="Text Box 3"/>
          <p:cNvSpPr txBox="1"/>
          <p:nvPr/>
        </p:nvSpPr>
        <p:spPr>
          <a:xfrm>
            <a:off x="756920" y="1419860"/>
            <a:ext cx="7630795" cy="3415030"/>
          </a:xfrm>
          <a:prstGeom prst="rect">
            <a:avLst/>
          </a:prstGeom>
          <a:noFill/>
        </p:spPr>
        <p:txBody>
          <a:bodyPr wrap="square" rtlCol="0">
            <a:spAutoFit/>
          </a:bodyPr>
          <a:lstStyle/>
          <a:p>
            <a:pPr marL="285750" indent="-285750">
              <a:buFont typeface="Wingdings" panose="05000000000000000000" charset="0"/>
              <a:buChar char="ü"/>
            </a:pPr>
            <a:r>
              <a:rPr lang="en-US"/>
              <a:t>Number of times account got recharged in 30 days &amp; 90 days have the maximum correlation with the target column. It have 24% correlation which can be considered as strong bond.</a:t>
            </a:r>
          </a:p>
          <a:p>
            <a:pPr marL="285750" indent="-285750">
              <a:buFont typeface="Wingdings" panose="05000000000000000000" charset="0"/>
              <a:buChar char="ü"/>
            </a:pPr>
            <a:endParaRPr lang="en-US"/>
          </a:p>
          <a:p>
            <a:pPr marL="285750" indent="-285750">
              <a:buFont typeface="Wingdings" panose="05000000000000000000" charset="0"/>
              <a:buChar char="ü"/>
            </a:pPr>
            <a:r>
              <a:rPr lang="en-US"/>
              <a:t>Total amount of recharge in main account over last 90 days have 21% correlation with the target column which can be considered as strong bond.</a:t>
            </a:r>
          </a:p>
          <a:p>
            <a:pPr marL="285750" indent="-285750">
              <a:buFont typeface="Wingdings" panose="05000000000000000000" charset="0"/>
              <a:buChar char="ü"/>
            </a:pPr>
            <a:endParaRPr lang="en-US"/>
          </a:p>
          <a:p>
            <a:pPr marL="285750" indent="-285750">
              <a:buFont typeface="Wingdings" panose="05000000000000000000" charset="0"/>
              <a:buChar char="ü"/>
            </a:pPr>
            <a:r>
              <a:rPr lang="en-US"/>
              <a:t>Total amount of recharge in main account over last 30 days, Number of loans taken by user in last 30 days, total amount of loans taken in 30 days, and 90 days columns are showing 20% correlation with the target column which can be considered as good bond.</a:t>
            </a:r>
          </a:p>
        </p:txBody>
      </p:sp>
    </p:spTree>
  </p:cSld>
  <p:clrMapOvr>
    <a:masterClrMapping/>
  </p:clrMapOvr>
  <mc:AlternateContent xmlns:mc="http://schemas.openxmlformats.org/markup-compatibility/2006" xmlns:p14="http://schemas.microsoft.com/office/powerpoint/2010/main">
    <mc:Choice Requires="p14">
      <p:transition spd="slow" p14:dur="3250" advClick="0" advTm="0">
        <p:dissolve/>
      </p:transition>
    </mc:Choice>
    <mc:Fallback xmlns="">
      <p:transition spd="slow" advClick="0" advTm="0">
        <p:dissolv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09582" y="2199804"/>
            <a:ext cx="7524836" cy="2122805"/>
          </a:xfrm>
          <a:prstGeom prst="rect">
            <a:avLst/>
          </a:prstGeom>
          <a:noFill/>
        </p:spPr>
        <p:txBody>
          <a:bodyPr wrap="square" rtlCol="0">
            <a:spAutoFit/>
          </a:bodyPr>
          <a:lstStyle/>
          <a:p>
            <a:pPr algn="ctr"/>
            <a:r>
              <a:rPr lang="en-US" altLang="zh-CN" sz="4400" b="1" dirty="0">
                <a:solidFill>
                  <a:schemeClr val="accent1"/>
                </a:solidFill>
                <a:ea typeface="Arial" panose="020B0604020202020204" pitchFamily="34" charset="0"/>
                <a:cs typeface="Arial" panose="020B0604020202020204" pitchFamily="34" charset="0"/>
                <a:sym typeface="+mn-lt"/>
              </a:rPr>
              <a:t>Interpretation of </a:t>
            </a:r>
          </a:p>
          <a:p>
            <a:pPr algn="ctr"/>
            <a:r>
              <a:rPr lang="en-US" altLang="zh-CN" sz="4400" b="1" dirty="0">
                <a:solidFill>
                  <a:schemeClr val="accent1"/>
                </a:solidFill>
                <a:ea typeface="Arial" panose="020B0604020202020204" pitchFamily="34" charset="0"/>
                <a:cs typeface="Arial" panose="020B0604020202020204" pitchFamily="34" charset="0"/>
                <a:sym typeface="+mn-lt"/>
              </a:rPr>
              <a:t>the results </a:t>
            </a:r>
          </a:p>
          <a:p>
            <a:pPr algn="ctr"/>
            <a:endParaRPr lang="zh-CN" altLang="en-US" sz="4400" b="1" dirty="0">
              <a:solidFill>
                <a:schemeClr val="accent1"/>
              </a:solidFill>
              <a:ea typeface="Arial" panose="020B0604020202020204" pitchFamily="34" charset="0"/>
              <a:cs typeface="Arial" panose="020B0604020202020204" pitchFamily="34" charset="0"/>
              <a:sym typeface="+mn-lt"/>
            </a:endParaRPr>
          </a:p>
        </p:txBody>
      </p:sp>
      <p:sp>
        <p:nvSpPr>
          <p:cNvPr id="19" name="文本占位符 3"/>
          <p:cNvSpPr>
            <a:spLocks noChangeArrowheads="1"/>
          </p:cNvSpPr>
          <p:nvPr/>
        </p:nvSpPr>
        <p:spPr bwMode="auto">
          <a:xfrm>
            <a:off x="2555776" y="13624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r>
              <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03</a:t>
            </a: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250" advClick="0" advTm="0">
        <p:newsflash/>
      </p:transition>
    </mc:Choice>
    <mc:Fallback xmlns="">
      <p:transition spd="slow" advClick="0" advTm="0">
        <p:newsflash/>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88315" y="411480"/>
            <a:ext cx="8168005" cy="368300"/>
          </a:xfrm>
          <a:prstGeom prst="rect">
            <a:avLst/>
          </a:prstGeom>
          <a:noFill/>
        </p:spPr>
        <p:txBody>
          <a:bodyPr wrap="square" rtlCol="0">
            <a:spAutoFit/>
          </a:bodyPr>
          <a:lstStyle/>
          <a:p>
            <a:pPr algn="ctr"/>
            <a:r>
              <a:rPr lang="en-US">
                <a:solidFill>
                  <a:schemeClr val="accent1"/>
                </a:solidFill>
                <a:effectLst>
                  <a:outerShdw blurRad="38100" dist="25400" dir="5400000" algn="ctr" rotWithShape="0">
                    <a:srgbClr val="6E747A">
                      <a:alpha val="43000"/>
                    </a:srgbClr>
                  </a:outerShdw>
                </a:effectLst>
              </a:rPr>
              <a:t>Model Building</a:t>
            </a:r>
          </a:p>
        </p:txBody>
      </p:sp>
      <p:sp>
        <p:nvSpPr>
          <p:cNvPr id="3" name="Text Box 2"/>
          <p:cNvSpPr txBox="1"/>
          <p:nvPr/>
        </p:nvSpPr>
        <p:spPr>
          <a:xfrm>
            <a:off x="683895" y="1203325"/>
            <a:ext cx="7903210" cy="1753235"/>
          </a:xfrm>
          <a:prstGeom prst="rect">
            <a:avLst/>
          </a:prstGeom>
          <a:noFill/>
        </p:spPr>
        <p:txBody>
          <a:bodyPr wrap="square" rtlCol="0">
            <a:spAutoFit/>
          </a:bodyPr>
          <a:lstStyle/>
          <a:p>
            <a:r>
              <a:rPr lang="en-US"/>
              <a:t>Below are the algorithms which we used for the training and testing:</a:t>
            </a:r>
          </a:p>
          <a:p>
            <a:pPr marL="342900" indent="-342900">
              <a:buAutoNum type="arabicPeriod"/>
            </a:pPr>
            <a:r>
              <a:rPr lang="en-US"/>
              <a:t>Logisstic Regression.</a:t>
            </a:r>
          </a:p>
          <a:p>
            <a:pPr marL="342900" indent="-342900">
              <a:buAutoNum type="arabicPeriod"/>
            </a:pPr>
            <a:r>
              <a:rPr lang="en-US"/>
              <a:t>Ridge Classifier.</a:t>
            </a:r>
          </a:p>
          <a:p>
            <a:pPr marL="342900" indent="-342900">
              <a:buAutoNum type="arabicPeriod"/>
            </a:pPr>
            <a:r>
              <a:rPr lang="en-US"/>
              <a:t>Random Forest Classifier.</a:t>
            </a:r>
          </a:p>
          <a:p>
            <a:pPr marL="342900" indent="-342900">
              <a:buAutoNum type="arabicPeriod"/>
            </a:pPr>
            <a:r>
              <a:rPr lang="en-US"/>
              <a:t>Decision Tree Classifier.</a:t>
            </a:r>
          </a:p>
          <a:p>
            <a:pPr marL="342900" indent="-342900">
              <a:buAutoNum type="arabicPeriod"/>
            </a:pPr>
            <a:r>
              <a:rPr lang="en-US"/>
              <a:t>Gaussian NB.</a:t>
            </a:r>
          </a:p>
        </p:txBody>
      </p:sp>
    </p:spTree>
  </p:cSld>
  <p:clrMapOvr>
    <a:masterClrMapping/>
  </p:clrMapOvr>
  <mc:AlternateContent xmlns:mc="http://schemas.openxmlformats.org/markup-compatibility/2006" xmlns:p14="http://schemas.microsoft.com/office/powerpoint/2010/main">
    <mc:Choice Requires="p14">
      <p:transition spd="slow" p14:dur="2000" advClick="0" advTm="0">
        <p:dissolve/>
      </p:transition>
    </mc:Choice>
    <mc:Fallback xmlns="">
      <p:transition spd="slow" advClick="0" advTm="0">
        <p:dissolv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68350" y="483235"/>
            <a:ext cx="5315585" cy="368300"/>
          </a:xfrm>
          <a:prstGeom prst="rect">
            <a:avLst/>
          </a:prstGeom>
          <a:noFill/>
        </p:spPr>
        <p:txBody>
          <a:bodyPr wrap="square" rtlCol="0">
            <a:spAutoFit/>
          </a:bodyPr>
          <a:lstStyle/>
          <a:p>
            <a:r>
              <a:rPr lang="en-US">
                <a:ln/>
                <a:solidFill>
                  <a:schemeClr val="accent1"/>
                </a:solidFill>
                <a:effectLst>
                  <a:outerShdw blurRad="38100" dist="25400" dir="5400000" algn="ctr" rotWithShape="0">
                    <a:srgbClr val="6E747A">
                      <a:alpha val="43000"/>
                    </a:srgbClr>
                  </a:outerShdw>
                </a:effectLst>
              </a:rPr>
              <a:t>1. Logistic Regression:</a:t>
            </a:r>
          </a:p>
        </p:txBody>
      </p:sp>
      <p:pic>
        <p:nvPicPr>
          <p:cNvPr id="3" name="Picture 2" descr="LR_1"/>
          <p:cNvPicPr>
            <a:picLocks noChangeAspect="1"/>
          </p:cNvPicPr>
          <p:nvPr/>
        </p:nvPicPr>
        <p:blipFill>
          <a:blip r:embed="rId2"/>
          <a:stretch>
            <a:fillRect/>
          </a:stretch>
        </p:blipFill>
        <p:spPr>
          <a:xfrm>
            <a:off x="2267585" y="987425"/>
            <a:ext cx="4648200" cy="3743325"/>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3000" advClick="0" advTm="0">
        <p:wipe/>
      </p:transition>
    </mc:Choice>
    <mc:Fallback xmlns="">
      <p:transition spd="slow" advClick="0" advTm="0">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a:ln/>
                <a:solidFill>
                  <a:schemeClr val="accent1"/>
                </a:solidFill>
                <a:effectLst>
                  <a:outerShdw blurRad="38100" dist="25400" dir="5400000" algn="ctr" rotWithShape="0">
                    <a:srgbClr val="6E747A">
                      <a:alpha val="43000"/>
                    </a:srgbClr>
                  </a:outerShdw>
                </a:effectLst>
              </a:rPr>
              <a:t>2. Ridge Classifier:</a:t>
            </a:r>
          </a:p>
        </p:txBody>
      </p:sp>
      <p:pic>
        <p:nvPicPr>
          <p:cNvPr id="3" name="Picture 2" descr="ridge_1"/>
          <p:cNvPicPr>
            <a:picLocks noChangeAspect="1"/>
          </p:cNvPicPr>
          <p:nvPr/>
        </p:nvPicPr>
        <p:blipFill>
          <a:blip r:embed="rId2"/>
          <a:stretch>
            <a:fillRect/>
          </a:stretch>
        </p:blipFill>
        <p:spPr>
          <a:xfrm>
            <a:off x="2347595" y="771525"/>
            <a:ext cx="4448175" cy="3762375"/>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2250" advClick="0" advTm="0">
        <p:wipe/>
      </p:transition>
    </mc:Choice>
    <mc:Fallback xmlns="">
      <p:transition spd="slow" advClick="0" advTm="0">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a:solidFill>
                  <a:schemeClr val="accent1"/>
                </a:solidFill>
                <a:effectLst>
                  <a:outerShdw blurRad="38100" dist="25400" dir="5400000" algn="ctr" rotWithShape="0">
                    <a:srgbClr val="6E747A">
                      <a:alpha val="43000"/>
                    </a:srgbClr>
                  </a:outerShdw>
                </a:effectLst>
              </a:rPr>
              <a:t>3. Decision Tree Classifier:</a:t>
            </a:r>
          </a:p>
        </p:txBody>
      </p:sp>
      <p:pic>
        <p:nvPicPr>
          <p:cNvPr id="3" name="Picture 2" descr="DT_1"/>
          <p:cNvPicPr>
            <a:picLocks noChangeAspect="1"/>
          </p:cNvPicPr>
          <p:nvPr/>
        </p:nvPicPr>
        <p:blipFill>
          <a:blip r:embed="rId2"/>
          <a:stretch>
            <a:fillRect/>
          </a:stretch>
        </p:blipFill>
        <p:spPr>
          <a:xfrm>
            <a:off x="2447925" y="771525"/>
            <a:ext cx="4248150" cy="3629025"/>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1250" advClick="0" advTm="0">
        <p:wipe/>
      </p:transition>
    </mc:Choice>
    <mc:Fallback xmlns="">
      <p:transition spd="slow" advClick="0" advTm="0">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a:solidFill>
                  <a:schemeClr val="accent1"/>
                </a:solidFill>
                <a:effectLst>
                  <a:outerShdw blurRad="38100" dist="25400" dir="5400000" algn="ctr" rotWithShape="0">
                    <a:srgbClr val="6E747A">
                      <a:alpha val="43000"/>
                    </a:srgbClr>
                  </a:outerShdw>
                </a:effectLst>
              </a:rPr>
              <a:t>4. Random Forest Classifier:</a:t>
            </a:r>
          </a:p>
        </p:txBody>
      </p:sp>
      <p:pic>
        <p:nvPicPr>
          <p:cNvPr id="3" name="Picture 2" descr="RF_1"/>
          <p:cNvPicPr>
            <a:picLocks noChangeAspect="1"/>
          </p:cNvPicPr>
          <p:nvPr/>
        </p:nvPicPr>
        <p:blipFill>
          <a:blip r:embed="rId2"/>
          <a:stretch>
            <a:fillRect/>
          </a:stretch>
        </p:blipFill>
        <p:spPr>
          <a:xfrm>
            <a:off x="2324100" y="771525"/>
            <a:ext cx="4495800" cy="3657600"/>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1250" advClick="0" advTm="0">
        <p:wipe/>
      </p:transition>
    </mc:Choice>
    <mc:Fallback xmlns="">
      <p:transition spd="slow" advClick="0" advTm="0">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a:solidFill>
                  <a:schemeClr val="accent1"/>
                </a:solidFill>
                <a:effectLst>
                  <a:outerShdw blurRad="38100" dist="25400" dir="5400000" algn="ctr" rotWithShape="0">
                    <a:srgbClr val="6E747A">
                      <a:alpha val="43000"/>
                    </a:srgbClr>
                  </a:outerShdw>
                </a:effectLst>
              </a:rPr>
              <a:t>5. Gussian NB:</a:t>
            </a:r>
          </a:p>
        </p:txBody>
      </p:sp>
      <p:pic>
        <p:nvPicPr>
          <p:cNvPr id="3" name="Picture 2" descr="gn_1"/>
          <p:cNvPicPr>
            <a:picLocks noChangeAspect="1"/>
          </p:cNvPicPr>
          <p:nvPr/>
        </p:nvPicPr>
        <p:blipFill>
          <a:blip r:embed="rId2"/>
          <a:stretch>
            <a:fillRect/>
          </a:stretch>
        </p:blipFill>
        <p:spPr>
          <a:xfrm>
            <a:off x="2333625" y="699135"/>
            <a:ext cx="4476750" cy="3790950"/>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1250" advClick="0" advTm="0">
        <p:wipe/>
      </p:transition>
    </mc:Choice>
    <mc:Fallback xmlns="">
      <p:transition spd="slow" advClick="0" advTm="0">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99117" y="1923579"/>
            <a:ext cx="7524836" cy="706755"/>
          </a:xfrm>
          <a:prstGeom prst="rect">
            <a:avLst/>
          </a:prstGeom>
          <a:noFill/>
        </p:spPr>
        <p:txBody>
          <a:bodyPr wrap="square" rtlCol="0">
            <a:spAutoFit/>
          </a:bodyPr>
          <a:lstStyle/>
          <a:p>
            <a:pPr algn="ctr"/>
            <a:r>
              <a:rPr lang="en-US" altLang="zh-CN" sz="4000" b="1" dirty="0">
                <a:solidFill>
                  <a:schemeClr val="accent1"/>
                </a:solidFill>
                <a:ea typeface="Arial" panose="020B0604020202020204" pitchFamily="34" charset="0"/>
                <a:cs typeface="Arial" panose="020B0604020202020204" pitchFamily="34" charset="0"/>
                <a:sym typeface="+mn-lt"/>
              </a:rPr>
              <a:t>Introduction</a:t>
            </a:r>
          </a:p>
        </p:txBody>
      </p:sp>
      <p:sp>
        <p:nvSpPr>
          <p:cNvPr id="19" name="文本占位符 3"/>
          <p:cNvSpPr>
            <a:spLocks noChangeArrowheads="1"/>
          </p:cNvSpPr>
          <p:nvPr/>
        </p:nvSpPr>
        <p:spPr bwMode="auto">
          <a:xfrm>
            <a:off x="2555141" y="10957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r>
              <a:rPr lang="en-US" altLang="zh-CN" sz="60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01</a:t>
            </a: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23" name="文本框 21"/>
          <p:cNvSpPr txBox="1"/>
          <p:nvPr/>
        </p:nvSpPr>
        <p:spPr>
          <a:xfrm>
            <a:off x="809582" y="2896859"/>
            <a:ext cx="7524836" cy="737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Clr>
                <a:srgbClr val="E7E6E6">
                  <a:lumMod val="10000"/>
                </a:srgbClr>
              </a:buClr>
            </a:pPr>
            <a:r>
              <a:rPr lang="en-US" sz="1400">
                <a:sym typeface="+mn-ea"/>
              </a:rPr>
              <a:t>A case study to predict in terms of a probability for each loan transaction, whether the customer will be paying back the loaned amount within 5 days of insurance of loan.</a:t>
            </a:r>
            <a:endParaRPr lang="en-US" altLang="zh-CN" sz="1400" dirty="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500" advClick="0" advTm="0">
        <p:fade/>
      </p:transition>
    </mc:Choice>
    <mc:Fallback xmlns="">
      <p:transition spd="slow" advClick="0" advTm="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09582" y="1995969"/>
            <a:ext cx="7524836" cy="768350"/>
          </a:xfrm>
          <a:prstGeom prst="rect">
            <a:avLst/>
          </a:prstGeom>
          <a:noFill/>
        </p:spPr>
        <p:txBody>
          <a:bodyPr wrap="square" rtlCol="0">
            <a:spAutoFit/>
          </a:bodyPr>
          <a:lstStyle/>
          <a:p>
            <a:pPr algn="ctr"/>
            <a:r>
              <a:rPr lang="en-US" altLang="zh-CN" sz="4400" b="1" dirty="0">
                <a:solidFill>
                  <a:schemeClr val="accent1"/>
                </a:solidFill>
                <a:ea typeface="Arial" panose="020B0604020202020204" pitchFamily="34" charset="0"/>
                <a:cs typeface="Arial" panose="020B0604020202020204" pitchFamily="34" charset="0"/>
                <a:sym typeface="+mn-lt"/>
              </a:rPr>
              <a:t>Conclusion</a:t>
            </a:r>
            <a:endParaRPr lang="zh-CN" altLang="en-US" sz="4400" b="1" dirty="0">
              <a:solidFill>
                <a:schemeClr val="accent1"/>
              </a:solidFill>
              <a:ea typeface="Arial" panose="020B0604020202020204" pitchFamily="34" charset="0"/>
              <a:cs typeface="Arial" panose="020B0604020202020204" pitchFamily="34" charset="0"/>
              <a:sym typeface="+mn-lt"/>
            </a:endParaRPr>
          </a:p>
        </p:txBody>
      </p:sp>
      <p:sp>
        <p:nvSpPr>
          <p:cNvPr id="19" name="文本占位符 3"/>
          <p:cNvSpPr>
            <a:spLocks noChangeArrowheads="1"/>
          </p:cNvSpPr>
          <p:nvPr/>
        </p:nvSpPr>
        <p:spPr bwMode="auto">
          <a:xfrm>
            <a:off x="2555776" y="91538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r>
              <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04</a:t>
            </a: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4" name="Text Box 3"/>
          <p:cNvSpPr txBox="1"/>
          <p:nvPr/>
        </p:nvSpPr>
        <p:spPr>
          <a:xfrm>
            <a:off x="757555" y="2950210"/>
            <a:ext cx="7846695" cy="1476375"/>
          </a:xfrm>
          <a:prstGeom prst="rect">
            <a:avLst/>
          </a:prstGeom>
          <a:noFill/>
        </p:spPr>
        <p:txBody>
          <a:bodyPr wrap="square" rtlCol="0">
            <a:spAutoFit/>
          </a:bodyPr>
          <a:lstStyle/>
          <a:p>
            <a:r>
              <a:rPr lang="en-US" sz="1600" b="1" u="sng">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Key Findings:</a:t>
            </a:r>
          </a:p>
          <a:p>
            <a:endParaRPr lang="en-US"/>
          </a:p>
          <a:p>
            <a:pPr marL="285750" indent="-285750">
              <a:buFont typeface="Wingdings" panose="05000000000000000000" charset="0"/>
              <a:buChar char="ü"/>
            </a:pPr>
            <a:r>
              <a:rPr lang="en-US" sz="1400"/>
              <a:t>If the number of days of payback is increasing the chance of defaulters is also increasing. So, we should look for the payback duration.</a:t>
            </a:r>
          </a:p>
          <a:p>
            <a:pPr marL="285750" indent="-285750">
              <a:buFont typeface="Wingdings" panose="05000000000000000000" charset="0"/>
              <a:buChar char="ü"/>
            </a:pPr>
            <a:r>
              <a:rPr lang="en-US" sz="1400"/>
              <a:t>If the loan amount is below 100 and the number of loans taken by users is 90 days, the number of defaulters is increasing. </a:t>
            </a:r>
          </a:p>
        </p:txBody>
      </p:sp>
    </p:spTree>
  </p:cSld>
  <p:clrMapOvr>
    <a:masterClrMapping/>
  </p:clrMapOvr>
  <mc:AlternateContent xmlns:mc="http://schemas.openxmlformats.org/markup-compatibility/2006" xmlns:p14="http://schemas.microsoft.com/office/powerpoint/2010/main">
    <mc:Choice Requires="p14">
      <p:transition spd="slow" p14:dur="2750" advClick="0" advTm="0">
        <p:newsflash/>
      </p:transition>
    </mc:Choice>
    <mc:Fallback xmlns="">
      <p:transition spd="slow" advClick="0" advTm="0">
        <p:newsflash/>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779145" y="379730"/>
            <a:ext cx="7897495" cy="307340"/>
          </a:xfrm>
          <a:prstGeom prst="rect">
            <a:avLst/>
          </a:prstGeom>
          <a:noFill/>
        </p:spPr>
        <p:txBody>
          <a:bodyPr vert="horz" wrap="square" lIns="0" tIns="0" rIns="0" bIns="0" rtlCol="0" anchor="ctr" anchorCtr="0">
            <a:spAutoFit/>
          </a:bodyPr>
          <a:lstStyle/>
          <a:p>
            <a:pPr algn="ctr"/>
            <a:r>
              <a:rPr lang="en-US" altLang="zh-CN" sz="2000"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The following types of users are generally defaulters  </a:t>
            </a:r>
          </a:p>
        </p:txBody>
      </p:sp>
      <p:sp>
        <p:nvSpPr>
          <p:cNvPr id="30" name="文本框 29"/>
          <p:cNvSpPr txBox="1"/>
          <p:nvPr/>
        </p:nvSpPr>
        <p:spPr>
          <a:xfrm>
            <a:off x="778510" y="1059815"/>
            <a:ext cx="7703185" cy="3253740"/>
          </a:xfrm>
          <a:prstGeom prst="rect">
            <a:avLst/>
          </a:prstGeom>
          <a:noFill/>
          <a:effectLst/>
        </p:spPr>
        <p:txBody>
          <a:bodyPr wrap="square" rtlCol="0">
            <a:spAutoFit/>
          </a:bodyPr>
          <a:lstStyle/>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 uses the services for shoort time.</a:t>
            </a:r>
          </a:p>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whose avaerage daily spend amount is less.</a:t>
            </a:r>
          </a:p>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whose main account balance is low.</a:t>
            </a:r>
          </a:p>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 do not recharge frequently or they recharge for very few times in the last 30 or 90 days.</a:t>
            </a:r>
          </a:p>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whose reacharge amount is less.</a:t>
            </a:r>
          </a:p>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 opt for less amount of loan are more defaulter as compared to the users who opt for loan more amount.</a:t>
            </a:r>
          </a:p>
          <a:p>
            <a:pPr marL="171450" indent="-171450" algn="l">
              <a:lnSpc>
                <a:spcPct val="127000"/>
              </a:lnSpc>
              <a:buFont typeface="Arial" panose="020B0604020202020204" pitchFamily="34" charset="0"/>
              <a:buChar char="•"/>
            </a:pPr>
            <a:endParaRPr lang="en-US" altLang="zh-CN" dirty="0">
              <a:solidFill>
                <a:schemeClr val="tx1">
                  <a:lumMod val="65000"/>
                  <a:lumOff val="35000"/>
                </a:schemeClr>
              </a:solidFill>
              <a:ea typeface="Arial" panose="020B0604020202020204" pitchFamily="34" charset="0"/>
              <a:cs typeface="+mn-lt"/>
            </a:endParaRPr>
          </a:p>
        </p:txBody>
      </p:sp>
    </p:spTree>
  </p:cSld>
  <p:clrMapOvr>
    <a:masterClrMapping/>
  </p:clrMapOvr>
  <mc:AlternateContent xmlns:mc="http://schemas.openxmlformats.org/markup-compatibility/2006" xmlns:p14="http://schemas.microsoft.com/office/powerpoint/2010/main">
    <mc:Choice Requires="p14">
      <p:transition spd="slow" p14:dur="3000" advTm="0">
        <p:cover dir="d"/>
      </p:transition>
    </mc:Choice>
    <mc:Fallback xmlns="">
      <p:transition spd="slow" advTm="0">
        <p:cover dir="d"/>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251391" y="2428404"/>
            <a:ext cx="8748464" cy="829945"/>
          </a:xfrm>
          <a:prstGeom prst="rect">
            <a:avLst/>
          </a:prstGeom>
          <a:noFill/>
        </p:spPr>
        <p:txBody>
          <a:bodyPr wrap="square" rtlCol="0">
            <a:spAutoFit/>
          </a:bodyPr>
          <a:lstStyle/>
          <a:p>
            <a:pPr algn="ctr"/>
            <a:r>
              <a:rPr lang="en-US" altLang="zh-CN" sz="4800" b="1" dirty="0">
                <a:solidFill>
                  <a:schemeClr val="accent1"/>
                </a:solidFill>
                <a:ea typeface="Arial" panose="020B0604020202020204" pitchFamily="34" charset="0"/>
                <a:cs typeface="Arial" panose="020B0604020202020204" pitchFamily="34" charset="0"/>
                <a:sym typeface="+mn-lt"/>
              </a:rPr>
              <a:t>THANK YOU </a:t>
            </a:r>
          </a:p>
        </p:txBody>
      </p:sp>
      <p:sp>
        <p:nvSpPr>
          <p:cNvPr id="19" name="文本占位符 3"/>
          <p:cNvSpPr>
            <a:spLocks noChangeArrowheads="1"/>
          </p:cNvSpPr>
          <p:nvPr/>
        </p:nvSpPr>
        <p:spPr bwMode="auto">
          <a:xfrm>
            <a:off x="2555776" y="13624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endPar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2555240" y="772478"/>
            <a:ext cx="4754880" cy="430530"/>
          </a:xfrm>
          <a:prstGeom prst="rect">
            <a:avLst/>
          </a:prstGeom>
          <a:noFill/>
        </p:spPr>
        <p:txBody>
          <a:bodyPr vert="horz" wrap="square" lIns="0" tIns="0" rIns="0" bIns="0" rtlCol="0" anchor="ctr" anchorCtr="0">
            <a:spAutoFit/>
          </a:bodyPr>
          <a:lstStyle/>
          <a:p>
            <a:pPr algn="ctr"/>
            <a:r>
              <a:rPr lang="en-US" altLang="zh-CN" sz="2800"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Business Problem Framing</a:t>
            </a:r>
          </a:p>
        </p:txBody>
      </p:sp>
      <p:sp>
        <p:nvSpPr>
          <p:cNvPr id="3" name="TextBox 7"/>
          <p:cNvSpPr txBox="1"/>
          <p:nvPr/>
        </p:nvSpPr>
        <p:spPr>
          <a:xfrm>
            <a:off x="1107440" y="1635760"/>
            <a:ext cx="6928485" cy="2324735"/>
          </a:xfrm>
          <a:prstGeom prst="rect">
            <a:avLst/>
          </a:prstGeom>
          <a:noFill/>
        </p:spPr>
        <p:txBody>
          <a:bodyPr wrap="square" lIns="0" tIns="0" rIns="0" bIns="0" rtlCol="0" anchor="t">
            <a:spAutoFit/>
          </a:bodyPr>
          <a:lstStyle/>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 main objective of this project is to build a model which can be</a:t>
            </a: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 </a:t>
            </a: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used to predict in terms of a probability for each loan transaction, whether the customer will be paying </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back the loaned amount</a:t>
            </a: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 </a:t>
            </a: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within </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5 days of insurance of loan.</a:t>
            </a:r>
          </a:p>
          <a:p>
            <a:pPr algn="l">
              <a:lnSpc>
                <a:spcPct val="120000"/>
              </a:lnSpc>
            </a:pPr>
            <a:endPar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a:p>
            <a:pPr algn="l">
              <a:lnSpc>
                <a:spcPct val="120000"/>
              </a:lnSpc>
            </a:pPr>
            <a:endPar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p:txBody>
      </p:sp>
      <p:pic>
        <p:nvPicPr>
          <p:cNvPr id="2" name="Picture 1" descr="microcredit"/>
          <p:cNvPicPr>
            <a:picLocks noChangeAspect="1"/>
          </p:cNvPicPr>
          <p:nvPr/>
        </p:nvPicPr>
        <p:blipFill>
          <a:blip r:embed="rId4"/>
          <a:stretch>
            <a:fillRect/>
          </a:stretch>
        </p:blipFill>
        <p:spPr>
          <a:xfrm>
            <a:off x="5796135" y="2954365"/>
            <a:ext cx="2679209" cy="18557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Tm="0">
        <p:dissolve/>
      </p:transition>
    </mc:Choice>
    <mc:Fallback xmlns="">
      <p:transition spd="slow" advTm="0">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2375535" y="556260"/>
            <a:ext cx="4455160" cy="861695"/>
          </a:xfrm>
          <a:prstGeom prst="rect">
            <a:avLst/>
          </a:prstGeom>
          <a:noFill/>
        </p:spPr>
        <p:txBody>
          <a:bodyPr vert="horz" wrap="square" lIns="0" tIns="0" rIns="0" bIns="0" rtlCol="0" anchor="ctr" anchorCtr="0">
            <a:spAutoFit/>
          </a:bodyPr>
          <a:lstStyle/>
          <a:p>
            <a:pPr algn="ctr"/>
            <a:r>
              <a:rPr lang="en-US" altLang="zh-CN" sz="2800"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Conceptual Backgroud of the Domain Problem </a:t>
            </a:r>
            <a:endParaRPr lang="zh-CN" altLang="en-US" sz="2800"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 name="TextBox 7"/>
          <p:cNvSpPr txBox="1"/>
          <p:nvPr/>
        </p:nvSpPr>
        <p:spPr>
          <a:xfrm>
            <a:off x="1107440" y="1635760"/>
            <a:ext cx="6928485" cy="2656840"/>
          </a:xfrm>
          <a:prstGeom prst="rect">
            <a:avLst/>
          </a:prstGeom>
          <a:noFill/>
        </p:spPr>
        <p:txBody>
          <a:bodyPr wrap="square" lIns="0" tIns="0" rIns="0" bIns="0" rtlCol="0" anchor="t">
            <a:spAutoFit/>
          </a:bodyPr>
          <a:lstStyle/>
          <a:p>
            <a:pPr algn="l">
              <a:lnSpc>
                <a:spcPct val="120000"/>
              </a:lnSpc>
            </a:pP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M</a:t>
            </a: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any microfinance institutions (MFI), experts and donors are</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supporting the idea of using mobile financial services (MFS) which</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they feel are more convenient and efficient, and cost saving, than</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 traditional high-touch model used since long for the purpose of</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delivering microfinance services. Though, the MFI industry is</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primarily focusing on low income families and are very useful in</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such areas, the implementation of MFS has been uneven with both</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significant challenges and successes.</a:t>
            </a:r>
          </a:p>
        </p:txBody>
      </p:sp>
    </p:spTree>
  </p:cSld>
  <p:clrMapOvr>
    <a:masterClrMapping/>
  </p:clrMapOvr>
  <mc:AlternateContent xmlns:mc="http://schemas.openxmlformats.org/markup-compatibility/2006" xmlns:p14="http://schemas.microsoft.com/office/powerpoint/2010/main">
    <mc:Choice Requires="p14">
      <p:transition spd="slow" p14:dur="3000" advTm="0">
        <p:dissolve/>
      </p:transition>
    </mc:Choice>
    <mc:Fallback xmlns="">
      <p:transition spd="slow" advTm="0">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2375535" y="771843"/>
            <a:ext cx="4455160" cy="430530"/>
          </a:xfrm>
          <a:prstGeom prst="rect">
            <a:avLst/>
          </a:prstGeom>
          <a:noFill/>
        </p:spPr>
        <p:txBody>
          <a:bodyPr vert="horz" wrap="square" lIns="0" tIns="0" rIns="0" bIns="0" rtlCol="0" anchor="ctr" anchorCtr="0">
            <a:spAutoFit/>
          </a:bodyPr>
          <a:lstStyle/>
          <a:p>
            <a:pPr algn="ctr"/>
            <a:r>
              <a:rPr lang="en-US" altLang="zh-CN" sz="2800"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Data Description</a:t>
            </a:r>
            <a:endParaRPr lang="zh-CN" altLang="en-US" sz="2800"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 name="TextBox 7"/>
          <p:cNvSpPr txBox="1"/>
          <p:nvPr/>
        </p:nvSpPr>
        <p:spPr>
          <a:xfrm>
            <a:off x="1107440" y="1635760"/>
            <a:ext cx="6986905" cy="1992630"/>
          </a:xfrm>
          <a:prstGeom prst="rect">
            <a:avLst/>
          </a:prstGeom>
          <a:noFill/>
        </p:spPr>
        <p:txBody>
          <a:bodyPr wrap="square" lIns="0" tIns="0" rIns="0" bIns="0" rtlCol="0" anchor="t">
            <a:spAutoFit/>
          </a:bodyPr>
          <a:lstStyle/>
          <a:p>
            <a:pPr marL="285750" indent="-285750" algn="l">
              <a:lnSpc>
                <a:spcPct val="120000"/>
              </a:lnSpc>
              <a:buFont typeface="Arial" panose="020B0604020202020204" pitchFamily="34" charset="0"/>
              <a:buChar char="•"/>
            </a:pP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Our dataset contains the default status of the users along with the features.</a:t>
            </a:r>
          </a:p>
          <a:p>
            <a:pPr marL="285750" indent="-285750" algn="l">
              <a:lnSpc>
                <a:spcPct val="120000"/>
              </a:lnSpc>
              <a:buFont typeface="Arial" panose="020B0604020202020204" pitchFamily="34" charset="0"/>
              <a:buChar char="•"/>
            </a:pP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 dataset contains 209593 rows and 36 columns including the target column.</a:t>
            </a:r>
          </a:p>
          <a:p>
            <a:pPr marL="285750" indent="-285750" algn="l">
              <a:lnSpc>
                <a:spcPct val="120000"/>
              </a:lnSpc>
              <a:buFont typeface="Arial" panose="020B0604020202020204" pitchFamily="34" charset="0"/>
              <a:buChar char="•"/>
            </a:pP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'label' is the target column.</a:t>
            </a:r>
          </a:p>
          <a:p>
            <a:pPr marL="285750" indent="-285750" algn="l">
              <a:lnSpc>
                <a:spcPct val="120000"/>
              </a:lnSpc>
              <a:buFont typeface="Arial" panose="020B0604020202020204" pitchFamily="34" charset="0"/>
              <a:buChar char="•"/>
            </a:pP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Let’s have a look at the feature columns and its description.</a:t>
            </a:r>
          </a:p>
        </p:txBody>
      </p:sp>
    </p:spTree>
  </p:cSld>
  <p:clrMapOvr>
    <a:masterClrMapping/>
  </p:clrMapOvr>
  <mc:AlternateContent xmlns:mc="http://schemas.openxmlformats.org/markup-compatibility/2006" xmlns:p14="http://schemas.microsoft.com/office/powerpoint/2010/main">
    <mc:Choice Requires="p14">
      <p:transition spd="slow" p14:dur="2250" advTm="0">
        <p:fade/>
      </p:transition>
    </mc:Choice>
    <mc:Fallback xmlns="">
      <p:transition spd="slow"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681990" y="442595"/>
          <a:ext cx="7808595" cy="424053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1410335">
                  <a:extLst>
                    <a:ext uri="{9D8B030D-6E8A-4147-A177-3AD203B41FA5}">
                      <a16:colId xmlns:a16="http://schemas.microsoft.com/office/drawing/2014/main" val="20001"/>
                    </a:ext>
                  </a:extLst>
                </a:gridCol>
                <a:gridCol w="3606165">
                  <a:extLst>
                    <a:ext uri="{9D8B030D-6E8A-4147-A177-3AD203B41FA5}">
                      <a16:colId xmlns:a16="http://schemas.microsoft.com/office/drawing/2014/main" val="20002"/>
                    </a:ext>
                  </a:extLst>
                </a:gridCol>
                <a:gridCol w="2207895">
                  <a:extLst>
                    <a:ext uri="{9D8B030D-6E8A-4147-A177-3AD203B41FA5}">
                      <a16:colId xmlns:a16="http://schemas.microsoft.com/office/drawing/2014/main" val="20003"/>
                    </a:ext>
                  </a:extLst>
                </a:gridCol>
              </a:tblGrid>
              <a:tr h="349250">
                <a:tc>
                  <a:txBody>
                    <a:bodyPr/>
                    <a:lstStyle/>
                    <a:p>
                      <a:pPr indent="0" algn="ctr">
                        <a:buNone/>
                      </a:pPr>
                      <a:r>
                        <a:rPr lang="en-US" sz="10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Definition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Comment</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452755">
                <a:tc>
                  <a:txBody>
                    <a:bodyPr/>
                    <a:lstStyle/>
                    <a:p>
                      <a:pPr indent="0" algn="ctr">
                        <a:buNone/>
                      </a:pPr>
                      <a:r>
                        <a:rPr lang="en-US" sz="1000" b="1">
                          <a:solidFill>
                            <a:srgbClr val="FFFFFF"/>
                          </a:solidFill>
                          <a:latin typeface="Calibri" panose="020F0502020204030204" charset="-122"/>
                        </a:rPr>
                        <a:t>1</a:t>
                      </a: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label</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Flag indicating whether the user paid back the credit amount within 5 days of issuing the loan{1:success, 0:failure}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1"/>
                  </a:ext>
                </a:extLst>
              </a:tr>
              <a:tr h="261620">
                <a:tc>
                  <a:txBody>
                    <a:bodyPr/>
                    <a:lstStyle/>
                    <a:p>
                      <a:pPr indent="0" algn="ctr">
                        <a:buNone/>
                      </a:pPr>
                      <a:r>
                        <a:rPr lang="en-US" sz="1000" b="1">
                          <a:solidFill>
                            <a:srgbClr val="FFFFFF"/>
                          </a:solidFill>
                          <a:latin typeface="Calibri" panose="020F0502020204030204" charset="-122"/>
                        </a:rPr>
                        <a:t>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msisdn</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mobile number of user</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2"/>
                  </a:ext>
                </a:extLst>
              </a:tr>
              <a:tr h="262255">
                <a:tc>
                  <a:txBody>
                    <a:bodyPr/>
                    <a:lstStyle/>
                    <a:p>
                      <a:pPr indent="0" algn="ctr">
                        <a:buNone/>
                      </a:pPr>
                      <a:r>
                        <a:rPr lang="en-US" sz="1000" b="1">
                          <a:solidFill>
                            <a:srgbClr val="FFFFFF"/>
                          </a:solidFill>
                          <a:latin typeface="Calibri" panose="020F0502020204030204" charset="-122"/>
                        </a:rPr>
                        <a:t>3</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aon</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age on cellular network in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3"/>
                  </a:ext>
                </a:extLst>
              </a:tr>
              <a:tr h="452120">
                <a:tc>
                  <a:txBody>
                    <a:bodyPr/>
                    <a:lstStyle/>
                    <a:p>
                      <a:pPr indent="0" algn="ctr">
                        <a:buNone/>
                      </a:pPr>
                      <a:r>
                        <a:rPr lang="en-US" sz="1000" b="1">
                          <a:solidFill>
                            <a:srgbClr val="FFFFFF"/>
                          </a:solidFill>
                          <a:latin typeface="Calibri" panose="020F0502020204030204" charset="-122"/>
                        </a:rPr>
                        <a:t>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daily_decr30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Daily amount spent from main account, averaged over last 30 days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4"/>
                  </a:ext>
                </a:extLst>
              </a:tr>
              <a:tr h="452755">
                <a:tc>
                  <a:txBody>
                    <a:bodyPr/>
                    <a:lstStyle/>
                    <a:p>
                      <a:pPr indent="0" algn="ctr">
                        <a:buNone/>
                      </a:pPr>
                      <a:r>
                        <a:rPr lang="en-US" sz="1000" b="1">
                          <a:solidFill>
                            <a:srgbClr val="FFFFFF"/>
                          </a:solidFill>
                          <a:latin typeface="Calibri" panose="020F0502020204030204" charset="-122"/>
                        </a:rPr>
                        <a:t>5</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daily_decr90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Daily amount spent from main account, averaged over last 90 days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5"/>
                  </a:ext>
                </a:extLst>
              </a:tr>
              <a:tr h="261620">
                <a:tc>
                  <a:txBody>
                    <a:bodyPr/>
                    <a:lstStyle/>
                    <a:p>
                      <a:pPr indent="0" algn="ctr">
                        <a:buNone/>
                      </a:pPr>
                      <a:r>
                        <a:rPr lang="en-US" sz="1000" b="1">
                          <a:solidFill>
                            <a:srgbClr val="FFFFFF"/>
                          </a:solidFill>
                          <a:latin typeface="Calibri" panose="020F0502020204030204" charset="-122"/>
                        </a:rPr>
                        <a:t>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rental30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Average main account balance over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6"/>
                  </a:ext>
                </a:extLst>
              </a:tr>
              <a:tr h="262255">
                <a:tc>
                  <a:txBody>
                    <a:bodyPr/>
                    <a:lstStyle/>
                    <a:p>
                      <a:pPr indent="0" algn="ctr">
                        <a:buNone/>
                      </a:pPr>
                      <a:r>
                        <a:rPr lang="en-US" sz="1000" b="1">
                          <a:solidFill>
                            <a:srgbClr val="FFFFFF"/>
                          </a:solidFill>
                          <a:latin typeface="Calibri" panose="020F0502020204030204" charset="-122"/>
                        </a:rPr>
                        <a:t>7</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rental90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Average main account balance over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7"/>
                  </a:ext>
                </a:extLst>
              </a:tr>
              <a:tr h="262255">
                <a:tc>
                  <a:txBody>
                    <a:bodyPr/>
                    <a:lstStyle/>
                    <a:p>
                      <a:pPr indent="0" algn="ctr">
                        <a:buNone/>
                      </a:pPr>
                      <a:r>
                        <a:rPr lang="en-US" sz="1000" b="1">
                          <a:solidFill>
                            <a:srgbClr val="FFFFFF"/>
                          </a:solidFill>
                          <a:latin typeface="Calibri" panose="020F0502020204030204" charset="-122"/>
                        </a:rPr>
                        <a:t>8</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last_rech_date_ma</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Number of days till last recharge of main account</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8"/>
                  </a:ext>
                </a:extLst>
              </a:tr>
              <a:tr h="261620">
                <a:tc>
                  <a:txBody>
                    <a:bodyPr/>
                    <a:lstStyle/>
                    <a:p>
                      <a:pPr indent="0" algn="ctr">
                        <a:buNone/>
                      </a:pPr>
                      <a:r>
                        <a:rPr lang="en-US" sz="1000" b="1">
                          <a:solidFill>
                            <a:srgbClr val="FFFFFF"/>
                          </a:solidFill>
                          <a:latin typeface="Calibri" panose="020F0502020204030204" charset="-122"/>
                        </a:rPr>
                        <a:t>9</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last_rech_date_da</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Number of days till last recharge of data account</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9"/>
                  </a:ext>
                </a:extLst>
              </a:tr>
              <a:tr h="438150">
                <a:tc>
                  <a:txBody>
                    <a:bodyPr/>
                    <a:lstStyle/>
                    <a:p>
                      <a:pPr indent="0" algn="ctr">
                        <a:buNone/>
                      </a:pPr>
                      <a:r>
                        <a:rPr lang="en-US" sz="1000" b="1">
                          <a:solidFill>
                            <a:srgbClr val="FFFFFF"/>
                          </a:solidFill>
                          <a:latin typeface="Calibri" panose="020F0502020204030204" charset="-122"/>
                        </a:rPr>
                        <a:t>10</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last_rech_amt_ma</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Amount of last recharge of main account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0"/>
                  </a:ext>
                </a:extLst>
              </a:tr>
              <a:tr h="261620">
                <a:tc>
                  <a:txBody>
                    <a:bodyPr/>
                    <a:lstStyle/>
                    <a:p>
                      <a:pPr indent="0" algn="ctr">
                        <a:buNone/>
                      </a:pPr>
                      <a:r>
                        <a:rPr lang="en-US" sz="1000" b="1">
                          <a:solidFill>
                            <a:srgbClr val="FFFFFF"/>
                          </a:solidFill>
                          <a:latin typeface="Calibri" panose="020F0502020204030204" charset="-122"/>
                        </a:rPr>
                        <a:t>11</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cnt_ma_rech30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Number of times main account got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1"/>
                  </a:ext>
                </a:extLst>
              </a:tr>
              <a:tr h="262255">
                <a:tc>
                  <a:txBody>
                    <a:bodyPr/>
                    <a:lstStyle/>
                    <a:p>
                      <a:pPr indent="0" algn="ctr">
                        <a:buNone/>
                      </a:pPr>
                      <a:r>
                        <a:rPr lang="en-US" sz="1000" b="1">
                          <a:solidFill>
                            <a:srgbClr val="FFFFFF"/>
                          </a:solidFill>
                          <a:latin typeface="Calibri" panose="020F0502020204030204" charset="-122"/>
                        </a:rPr>
                        <a:t>12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fr_ma_rech30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Frequency of main account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000" advTm="0">
        <p:wipe/>
      </p:transition>
    </mc:Choice>
    <mc:Fallback xmlns="">
      <p:transition spd="slow" advTm="0">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683895" y="339090"/>
          <a:ext cx="7623810" cy="4603115"/>
        </p:xfrm>
        <a:graphic>
          <a:graphicData uri="http://schemas.openxmlformats.org/drawingml/2006/table">
            <a:tbl>
              <a:tblPr firstRow="1" bandRow="1">
                <a:tableStyleId>{5C22544A-7EE6-4342-B048-85BDC9FD1C3A}</a:tableStyleId>
              </a:tblPr>
              <a:tblGrid>
                <a:gridCol w="570865">
                  <a:extLst>
                    <a:ext uri="{9D8B030D-6E8A-4147-A177-3AD203B41FA5}">
                      <a16:colId xmlns:a16="http://schemas.microsoft.com/office/drawing/2014/main" val="20000"/>
                    </a:ext>
                  </a:extLst>
                </a:gridCol>
                <a:gridCol w="1376680">
                  <a:extLst>
                    <a:ext uri="{9D8B030D-6E8A-4147-A177-3AD203B41FA5}">
                      <a16:colId xmlns:a16="http://schemas.microsoft.com/office/drawing/2014/main" val="20001"/>
                    </a:ext>
                  </a:extLst>
                </a:gridCol>
                <a:gridCol w="3521075">
                  <a:extLst>
                    <a:ext uri="{9D8B030D-6E8A-4147-A177-3AD203B41FA5}">
                      <a16:colId xmlns:a16="http://schemas.microsoft.com/office/drawing/2014/main" val="20002"/>
                    </a:ext>
                  </a:extLst>
                </a:gridCol>
                <a:gridCol w="2155190">
                  <a:extLst>
                    <a:ext uri="{9D8B030D-6E8A-4147-A177-3AD203B41FA5}">
                      <a16:colId xmlns:a16="http://schemas.microsoft.com/office/drawing/2014/main" val="20003"/>
                    </a:ext>
                  </a:extLst>
                </a:gridCol>
              </a:tblGrid>
              <a:tr h="313690">
                <a:tc>
                  <a:txBody>
                    <a:bodyPr/>
                    <a:lstStyle/>
                    <a:p>
                      <a:pPr indent="0" algn="ctr">
                        <a:buNone/>
                      </a:pPr>
                      <a:r>
                        <a:rPr lang="en-US" sz="10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Definition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Comment</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407670">
                <a:tc>
                  <a:txBody>
                    <a:bodyPr/>
                    <a:lstStyle/>
                    <a:p>
                      <a:pPr indent="0" algn="ctr">
                        <a:buNone/>
                      </a:pPr>
                      <a:r>
                        <a:rPr lang="en-US" sz="1100" b="1">
                          <a:solidFill>
                            <a:srgbClr val="FFFFFF"/>
                          </a:solidFill>
                          <a:latin typeface="Calibri" panose="020F0502020204030204" charset="-122"/>
                        </a:rPr>
                        <a:t>13</a:t>
                      </a: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sumamnt_ma_rech30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recharge in main account over last 30 days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1"/>
                  </a:ext>
                </a:extLst>
              </a:tr>
              <a:tr h="393700">
                <a:tc>
                  <a:txBody>
                    <a:bodyPr/>
                    <a:lstStyle/>
                    <a:p>
                      <a:pPr indent="0" algn="ctr">
                        <a:buNone/>
                      </a:pPr>
                      <a:r>
                        <a:rPr lang="en-US" sz="1100" b="1">
                          <a:solidFill>
                            <a:srgbClr val="FFFFFF"/>
                          </a:solidFill>
                          <a:latin typeface="Calibri" panose="020F0502020204030204" charset="-122"/>
                        </a:rPr>
                        <a:t>14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 of recharges done in main account over last 30 days at user level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2"/>
                  </a:ext>
                </a:extLst>
              </a:tr>
              <a:tr h="393700">
                <a:tc>
                  <a:txBody>
                    <a:bodyPr/>
                    <a:lstStyle/>
                    <a:p>
                      <a:pPr indent="0" algn="ctr">
                        <a:buNone/>
                      </a:pPr>
                      <a:r>
                        <a:rPr lang="en-US" sz="1100" b="1">
                          <a:solidFill>
                            <a:srgbClr val="FFFFFF"/>
                          </a:solidFill>
                          <a:latin typeface="Calibri" panose="020F0502020204030204" charset="-122"/>
                        </a:rPr>
                        <a:t>15</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medianmarechprebal30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main account balance just before recharge in last 30 days at user level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3"/>
                  </a:ext>
                </a:extLst>
              </a:tr>
              <a:tr h="407035">
                <a:tc>
                  <a:txBody>
                    <a:bodyPr/>
                    <a:lstStyle/>
                    <a:p>
                      <a:pPr indent="0" algn="ctr">
                        <a:buNone/>
                      </a:pPr>
                      <a:r>
                        <a:rPr lang="en-US" sz="1100" b="1">
                          <a:solidFill>
                            <a:srgbClr val="FFFFFF"/>
                          </a:solidFill>
                          <a:latin typeface="Calibri" panose="020F0502020204030204" charset="-122"/>
                        </a:rPr>
                        <a:t>16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times main account got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4"/>
                  </a:ext>
                </a:extLst>
              </a:tr>
              <a:tr h="406400">
                <a:tc>
                  <a:txBody>
                    <a:bodyPr/>
                    <a:lstStyle/>
                    <a:p>
                      <a:pPr indent="0" algn="ctr">
                        <a:buNone/>
                      </a:pPr>
                      <a:r>
                        <a:rPr lang="en-US" sz="1100" b="1">
                          <a:solidFill>
                            <a:srgbClr val="FFFFFF"/>
                          </a:solidFill>
                          <a:latin typeface="Calibri" panose="020F0502020204030204" charset="-122"/>
                        </a:rPr>
                        <a:t>17</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fr_ma_rech90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Frequency of main account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5"/>
                  </a:ext>
                </a:extLst>
              </a:tr>
              <a:tr h="393700">
                <a:tc>
                  <a:txBody>
                    <a:bodyPr/>
                    <a:lstStyle/>
                    <a:p>
                      <a:pPr indent="0" algn="ctr">
                        <a:buNone/>
                      </a:pPr>
                      <a:r>
                        <a:rPr lang="en-US" sz="1100" b="1">
                          <a:solidFill>
                            <a:srgbClr val="FFFFFF"/>
                          </a:solidFill>
                          <a:latin typeface="Calibri" panose="020F0502020204030204" charset="-122"/>
                        </a:rPr>
                        <a:t>18</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sumamnt_ma_rech90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recharge in main account over last 90 days (in Indonasian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6"/>
                  </a:ext>
                </a:extLst>
              </a:tr>
              <a:tr h="393700">
                <a:tc>
                  <a:txBody>
                    <a:bodyPr/>
                    <a:lstStyle/>
                    <a:p>
                      <a:pPr indent="0" algn="ctr">
                        <a:buNone/>
                      </a:pPr>
                      <a:r>
                        <a:rPr lang="en-US" sz="1100" b="1">
                          <a:solidFill>
                            <a:srgbClr val="FFFFFF"/>
                          </a:solidFill>
                          <a:latin typeface="Calibri" panose="020F0502020204030204" charset="-122"/>
                        </a:rPr>
                        <a:t>19</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 of recharges done in main account over last 90 days at user level (in Indonasian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7"/>
                  </a:ext>
                </a:extLst>
              </a:tr>
              <a:tr h="393700">
                <a:tc>
                  <a:txBody>
                    <a:bodyPr/>
                    <a:lstStyle/>
                    <a:p>
                      <a:pPr indent="0" algn="ctr">
                        <a:buNone/>
                      </a:pPr>
                      <a:r>
                        <a:rPr lang="en-US" sz="1100" b="1">
                          <a:solidFill>
                            <a:srgbClr val="FFFFFF"/>
                          </a:solidFill>
                          <a:latin typeface="Calibri" panose="020F0502020204030204" charset="-122"/>
                        </a:rPr>
                        <a:t>20</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medianmarechprebal90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main account balance just before recharge in last 90 days at user level (in Indonasian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8"/>
                  </a:ext>
                </a:extLst>
              </a:tr>
              <a:tr h="234950">
                <a:tc>
                  <a:txBody>
                    <a:bodyPr/>
                    <a:lstStyle/>
                    <a:p>
                      <a:pPr indent="0" algn="ctr">
                        <a:buNone/>
                      </a:pPr>
                      <a:r>
                        <a:rPr lang="en-US" sz="1100" b="1">
                          <a:solidFill>
                            <a:srgbClr val="FFFFFF"/>
                          </a:solidFill>
                          <a:latin typeface="Calibri" panose="020F0502020204030204" charset="-122"/>
                        </a:rPr>
                        <a:t>21</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cnt_da_rech30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times data account got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9"/>
                  </a:ext>
                </a:extLst>
              </a:tr>
              <a:tr h="394335">
                <a:tc>
                  <a:txBody>
                    <a:bodyPr/>
                    <a:lstStyle/>
                    <a:p>
                      <a:pPr indent="0" algn="ctr">
                        <a:buNone/>
                      </a:pPr>
                      <a:r>
                        <a:rPr lang="en-US" sz="1100" b="1">
                          <a:solidFill>
                            <a:srgbClr val="FFFFFF"/>
                          </a:solidFill>
                          <a:latin typeface="Calibri" panose="020F0502020204030204" charset="-122"/>
                        </a:rPr>
                        <a:t>22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fr_da_rech30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Frequency of data account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0"/>
                  </a:ext>
                </a:extLst>
              </a:tr>
              <a:tr h="234315">
                <a:tc>
                  <a:txBody>
                    <a:bodyPr/>
                    <a:lstStyle/>
                    <a:p>
                      <a:pPr indent="0" algn="ctr">
                        <a:buNone/>
                      </a:pPr>
                      <a:r>
                        <a:rPr lang="en-US" sz="1100" b="1">
                          <a:solidFill>
                            <a:srgbClr val="FFFFFF"/>
                          </a:solidFill>
                          <a:latin typeface="Calibri" panose="020F0502020204030204" charset="-122"/>
                        </a:rPr>
                        <a:t>23</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cnt_da_rech90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times data account got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1"/>
                  </a:ext>
                </a:extLst>
              </a:tr>
              <a:tr h="236220">
                <a:tc>
                  <a:txBody>
                    <a:bodyPr/>
                    <a:lstStyle/>
                    <a:p>
                      <a:pPr indent="0" algn="ctr">
                        <a:buNone/>
                      </a:pPr>
                      <a:r>
                        <a:rPr lang="en-US" sz="1100" b="1">
                          <a:solidFill>
                            <a:srgbClr val="FFFFFF"/>
                          </a:solidFill>
                          <a:latin typeface="Calibri" panose="020F0502020204030204" charset="-122"/>
                        </a:rPr>
                        <a:t>24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fr_da_rech90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Frequency of data account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000" advTm="0">
        <p:wipe/>
      </p:transition>
    </mc:Choice>
    <mc:Fallback xmlns="">
      <p:transition spd="slow" advTm="0">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683895" y="339090"/>
          <a:ext cx="7386955" cy="4552950"/>
        </p:xfrm>
        <a:graphic>
          <a:graphicData uri="http://schemas.openxmlformats.org/drawingml/2006/table">
            <a:tbl>
              <a:tblPr firstRow="1" bandRow="1">
                <a:tableStyleId>{5C22544A-7EE6-4342-B048-85BDC9FD1C3A}</a:tableStyleId>
              </a:tblPr>
              <a:tblGrid>
                <a:gridCol w="553085">
                  <a:extLst>
                    <a:ext uri="{9D8B030D-6E8A-4147-A177-3AD203B41FA5}">
                      <a16:colId xmlns:a16="http://schemas.microsoft.com/office/drawing/2014/main" val="20000"/>
                    </a:ext>
                  </a:extLst>
                </a:gridCol>
                <a:gridCol w="1334135">
                  <a:extLst>
                    <a:ext uri="{9D8B030D-6E8A-4147-A177-3AD203B41FA5}">
                      <a16:colId xmlns:a16="http://schemas.microsoft.com/office/drawing/2014/main" val="20001"/>
                    </a:ext>
                  </a:extLst>
                </a:gridCol>
                <a:gridCol w="3411220">
                  <a:extLst>
                    <a:ext uri="{9D8B030D-6E8A-4147-A177-3AD203B41FA5}">
                      <a16:colId xmlns:a16="http://schemas.microsoft.com/office/drawing/2014/main" val="20002"/>
                    </a:ext>
                  </a:extLst>
                </a:gridCol>
                <a:gridCol w="2088515">
                  <a:extLst>
                    <a:ext uri="{9D8B030D-6E8A-4147-A177-3AD203B41FA5}">
                      <a16:colId xmlns:a16="http://schemas.microsoft.com/office/drawing/2014/main" val="20003"/>
                    </a:ext>
                  </a:extLst>
                </a:gridCol>
              </a:tblGrid>
              <a:tr h="293370">
                <a:tc>
                  <a:txBody>
                    <a:bodyPr/>
                    <a:lstStyle/>
                    <a:p>
                      <a:pPr indent="0" algn="ctr">
                        <a:buNone/>
                      </a:pPr>
                      <a:r>
                        <a:rPr lang="en-US" sz="10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Definition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Comment</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380365">
                <a:tc>
                  <a:txBody>
                    <a:bodyPr/>
                    <a:lstStyle/>
                    <a:p>
                      <a:pPr indent="0" algn="ctr">
                        <a:buNone/>
                      </a:pPr>
                      <a:r>
                        <a:rPr lang="en-US" sz="1100" b="1">
                          <a:solidFill>
                            <a:srgbClr val="FFFFFF"/>
                          </a:solidFill>
                          <a:latin typeface="Calibri" panose="020F0502020204030204" charset="-122"/>
                        </a:rPr>
                        <a:t>25</a:t>
                      </a: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loans taken by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1"/>
                  </a:ext>
                </a:extLst>
              </a:tr>
              <a:tr h="368300">
                <a:tc>
                  <a:txBody>
                    <a:bodyPr/>
                    <a:lstStyle/>
                    <a:p>
                      <a:pPr indent="0" algn="ctr">
                        <a:buNone/>
                      </a:pPr>
                      <a:r>
                        <a:rPr lang="en-US" sz="1100" b="1">
                          <a:solidFill>
                            <a:srgbClr val="FFFFFF"/>
                          </a:solidFill>
                          <a:latin typeface="Calibri" panose="020F0502020204030204" charset="-122"/>
                        </a:rPr>
                        <a:t>26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amnt_loans30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loans taken by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2"/>
                  </a:ext>
                </a:extLst>
              </a:tr>
              <a:tr h="561340">
                <a:tc>
                  <a:txBody>
                    <a:bodyPr/>
                    <a:lstStyle/>
                    <a:p>
                      <a:pPr indent="0" algn="ctr">
                        <a:buNone/>
                      </a:pPr>
                      <a:r>
                        <a:rPr lang="en-US" sz="1100" b="1">
                          <a:solidFill>
                            <a:srgbClr val="FFFFFF"/>
                          </a:solidFill>
                          <a:latin typeface="Calibri" panose="020F0502020204030204" charset="-122"/>
                        </a:rPr>
                        <a:t>27</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maxamnt_loans30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maximum amount of loan taken by the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There are only two options: 5 &amp; 10 Rs., for which the user needs to pay back 6 &amp; 12 Rs. respectively</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3"/>
                  </a:ext>
                </a:extLst>
              </a:tr>
              <a:tr h="393700">
                <a:tc>
                  <a:txBody>
                    <a:bodyPr/>
                    <a:lstStyle/>
                    <a:p>
                      <a:pPr indent="0" algn="ctr">
                        <a:buNone/>
                      </a:pPr>
                      <a:r>
                        <a:rPr lang="en-US" sz="1100" b="1">
                          <a:solidFill>
                            <a:srgbClr val="FFFFFF"/>
                          </a:solidFill>
                          <a:latin typeface="Calibri" panose="020F0502020204030204" charset="-122"/>
                        </a:rPr>
                        <a:t>28</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amounts of loan taken by the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4"/>
                  </a:ext>
                </a:extLst>
              </a:tr>
              <a:tr h="379730">
                <a:tc>
                  <a:txBody>
                    <a:bodyPr/>
                    <a:lstStyle/>
                    <a:p>
                      <a:pPr indent="0" algn="ctr">
                        <a:buNone/>
                      </a:pPr>
                      <a:r>
                        <a:rPr lang="en-US" sz="1100" b="1">
                          <a:solidFill>
                            <a:srgbClr val="FFFFFF"/>
                          </a:solidFill>
                          <a:latin typeface="Calibri" panose="020F0502020204030204" charset="-122"/>
                        </a:rPr>
                        <a:t>29</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loans taken by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5"/>
                  </a:ext>
                </a:extLst>
              </a:tr>
              <a:tr h="367665">
                <a:tc>
                  <a:txBody>
                    <a:bodyPr/>
                    <a:lstStyle/>
                    <a:p>
                      <a:pPr indent="0" algn="ctr">
                        <a:buNone/>
                      </a:pPr>
                      <a:r>
                        <a:rPr lang="en-US" sz="1100" b="1">
                          <a:solidFill>
                            <a:srgbClr val="FFFFFF"/>
                          </a:solidFill>
                          <a:latin typeface="Calibri" panose="020F0502020204030204" charset="-122"/>
                        </a:rPr>
                        <a:t>30</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amnt_loans90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loans taken by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6"/>
                  </a:ext>
                </a:extLst>
              </a:tr>
              <a:tr h="368300">
                <a:tc>
                  <a:txBody>
                    <a:bodyPr/>
                    <a:lstStyle/>
                    <a:p>
                      <a:pPr indent="0" algn="ctr">
                        <a:buNone/>
                      </a:pPr>
                      <a:r>
                        <a:rPr lang="en-US" sz="1100" b="1">
                          <a:solidFill>
                            <a:srgbClr val="FFFFFF"/>
                          </a:solidFill>
                          <a:latin typeface="Calibri" panose="020F0502020204030204" charset="-122"/>
                        </a:rPr>
                        <a:t>31</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maxamnt_loans90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maximum amount of loan taken by the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7"/>
                  </a:ext>
                </a:extLst>
              </a:tr>
              <a:tr h="393700">
                <a:tc>
                  <a:txBody>
                    <a:bodyPr/>
                    <a:lstStyle/>
                    <a:p>
                      <a:pPr indent="0" algn="ctr">
                        <a:buNone/>
                      </a:pPr>
                      <a:r>
                        <a:rPr lang="en-US" sz="1100" b="1">
                          <a:solidFill>
                            <a:srgbClr val="FFFFFF"/>
                          </a:solidFill>
                          <a:latin typeface="Calibri" panose="020F0502020204030204" charset="-122"/>
                        </a:rPr>
                        <a:t>32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amounts of loan taken by the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8"/>
                  </a:ext>
                </a:extLst>
              </a:tr>
              <a:tr h="226060">
                <a:tc>
                  <a:txBody>
                    <a:bodyPr/>
                    <a:lstStyle/>
                    <a:p>
                      <a:pPr indent="0" algn="ctr">
                        <a:buNone/>
                      </a:pPr>
                      <a:r>
                        <a:rPr lang="en-US" sz="1100" b="1">
                          <a:solidFill>
                            <a:srgbClr val="FFFFFF"/>
                          </a:solidFill>
                          <a:latin typeface="Calibri" panose="020F0502020204030204" charset="-122"/>
                        </a:rPr>
                        <a:t>33</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payback30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Average payback time in days over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9"/>
                  </a:ext>
                </a:extLst>
              </a:tr>
              <a:tr h="368300">
                <a:tc>
                  <a:txBody>
                    <a:bodyPr/>
                    <a:lstStyle/>
                    <a:p>
                      <a:pPr indent="0" algn="ctr">
                        <a:buNone/>
                      </a:pPr>
                      <a:r>
                        <a:rPr lang="en-US" sz="1100" b="1">
                          <a:solidFill>
                            <a:srgbClr val="FFFFFF"/>
                          </a:solidFill>
                          <a:latin typeface="Calibri" panose="020F0502020204030204" charset="-122"/>
                        </a:rPr>
                        <a:t>34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payback90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Average payback time in days over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0"/>
                  </a:ext>
                </a:extLst>
              </a:tr>
              <a:tr h="226060">
                <a:tc>
                  <a:txBody>
                    <a:bodyPr/>
                    <a:lstStyle/>
                    <a:p>
                      <a:pPr indent="0" algn="ctr">
                        <a:buNone/>
                      </a:pPr>
                      <a:r>
                        <a:rPr lang="en-US" sz="1100" b="1">
                          <a:solidFill>
                            <a:srgbClr val="FFFFFF"/>
                          </a:solidFill>
                          <a:latin typeface="Calibri" panose="020F0502020204030204" charset="-122"/>
                        </a:rPr>
                        <a:t>35</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pcircle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telecom circle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1"/>
                  </a:ext>
                </a:extLst>
              </a:tr>
              <a:tr h="226060">
                <a:tc>
                  <a:txBody>
                    <a:bodyPr/>
                    <a:lstStyle/>
                    <a:p>
                      <a:pPr indent="0" algn="ctr">
                        <a:buNone/>
                      </a:pPr>
                      <a:r>
                        <a:rPr lang="en-US" sz="1100" b="1">
                          <a:solidFill>
                            <a:srgbClr val="FFFFFF"/>
                          </a:solidFill>
                          <a:latin typeface="Calibri" panose="020F0502020204030204" charset="-122"/>
                        </a:rPr>
                        <a:t>36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pdate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date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000" advTm="0">
        <p:wipe/>
      </p:transition>
    </mc:Choice>
    <mc:Fallback xmlns="">
      <p:transition spd="slow" advTm="0">
        <p:wip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Office 主题​​">
  <a:themeElements>
    <a:clrScheme name="自定义 3625">
      <a:dk1>
        <a:srgbClr val="000000"/>
      </a:dk1>
      <a:lt1>
        <a:srgbClr val="FFFFFF"/>
      </a:lt1>
      <a:dk2>
        <a:srgbClr val="000000"/>
      </a:dk2>
      <a:lt2>
        <a:srgbClr val="FFFFFF"/>
      </a:lt2>
      <a:accent1>
        <a:srgbClr val="0070C0"/>
      </a:accent1>
      <a:accent2>
        <a:srgbClr val="0070C0"/>
      </a:accent2>
      <a:accent3>
        <a:srgbClr val="0070C0"/>
      </a:accent3>
      <a:accent4>
        <a:srgbClr val="0070C0"/>
      </a:accent4>
      <a:accent5>
        <a:srgbClr val="0070C0"/>
      </a:accent5>
      <a:accent6>
        <a:srgbClr val="0070C0"/>
      </a:accent6>
      <a:hlink>
        <a:srgbClr val="0070C0"/>
      </a:hlink>
      <a:folHlink>
        <a:srgbClr val="0070C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70C0"/>
        </a:solidFill>
        <a:ln w="15875">
          <a:noFill/>
        </a:ln>
        <a:effectLst>
          <a:innerShdw blurRad="63500" dist="25400" dir="8100000">
            <a:prstClr val="black">
              <a:alpha val="50000"/>
            </a:prstClr>
          </a:innerShdw>
        </a:effectLst>
      </a:spPr>
      <a:bodyPr vert="horz" wrap="square" lIns="91440" tIns="45720" rIns="91440" bIns="45720" numCol="1" anchor="t" anchorCtr="0" compatLnSpc="1"/>
      <a:lstStyle>
        <a:defPPr>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1598</Words>
  <Application>Microsoft Office PowerPoint</Application>
  <PresentationFormat>On-screen Show (16:9)</PresentationFormat>
  <Paragraphs>229</Paragraphs>
  <Slides>32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杯子空间设计</dc:creator>
  <cp:lastModifiedBy>siddhi gavel</cp:lastModifiedBy>
  <cp:revision>602</cp:revision>
  <dcterms:created xsi:type="dcterms:W3CDTF">2016-03-09T04:37:00Z</dcterms:created>
  <dcterms:modified xsi:type="dcterms:W3CDTF">2022-02-02T16:25:40Z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1033-11.2.0.10265</vt:lpwstr>
  </property>
  <property fmtid="{D5CDD505-2E9C-101B-9397-08002B2CF9AE}" pid="3" name="ICV">
    <vt:lpwstr>562C2CAA2F3B46B7A88A6E9574D49B57</vt:lpwstr>
  </property>
</Properties>
</file>