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6"/>
  </p:notesMasterIdLst>
  <p:sldIdLst>
    <p:sldId id="256" r:id="rId3"/>
    <p:sldId id="258" r:id="rId4"/>
    <p:sldId id="259" r:id="rId5"/>
    <p:sldId id="267" r:id="rId6"/>
    <p:sldId id="272" r:id="rId7"/>
    <p:sldId id="261" r:id="rId8"/>
    <p:sldId id="284" r:id="rId9"/>
    <p:sldId id="274" r:id="rId10"/>
    <p:sldId id="281" r:id="rId11"/>
    <p:sldId id="276" r:id="rId12"/>
    <p:sldId id="282" r:id="rId13"/>
    <p:sldId id="265" r:id="rId14"/>
    <p:sldId id="285"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
      <p:font typeface="Helvetica Neue Light" panose="020B0604020202020204" charset="0"/>
      <p:regular r:id="rId22"/>
      <p:bold r:id="rId23"/>
      <p:italic r:id="rId24"/>
      <p:boldItalic r:id="rId25"/>
    </p:embeddedFont>
    <p:embeddedFont>
      <p:font typeface="Microsoft Yahei" panose="020B0503020204020204" pitchFamily="34" charset="-122"/>
      <p:regular r:id="rId26"/>
      <p:bold r:id="rId27"/>
    </p:embeddedFont>
    <p:embeddedFont>
      <p:font typeface="Open Sans" panose="020B0606030504020204" pitchFamily="34" charset="0"/>
      <p:regular r:id="rId28"/>
      <p:bold r:id="rId29"/>
      <p:italic r:id="rId30"/>
      <p:boldItalic r:id="rId31"/>
    </p:embeddedFont>
    <p:embeddedFont>
      <p:font typeface="Times" panose="02020603050405020304" pitchFamily="18"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ivLsx9WOoAzI9T+Y3ARLDvv+do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C5AB76-B1D0-40D8-A3EB-2C92C11864CA}">
  <a:tblStyle styleId="{2FC5AB76-B1D0-40D8-A3EB-2C92C11864C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6E6"/>
          </a:solidFill>
        </a:fill>
      </a:tcStyle>
    </a:wholeTbl>
    <a:band1H>
      <a:tcTxStyle/>
      <a:tcStyle>
        <a:tcBdr/>
        <a:fill>
          <a:solidFill>
            <a:srgbClr val="E7CACA"/>
          </a:solidFill>
        </a:fill>
      </a:tcStyle>
    </a:band1H>
    <a:band2H>
      <a:tcTxStyle/>
      <a:tcStyle>
        <a:tcBdr/>
      </a:tcStyle>
    </a:band2H>
    <a:band1V>
      <a:tcTxStyle/>
      <a:tcStyle>
        <a:tcBdr/>
        <a:fill>
          <a:solidFill>
            <a:srgbClr val="E7CA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4D9B2B8-FE75-4A73-9597-C4601703F7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75088" autoAdjust="0"/>
  </p:normalViewPr>
  <p:slideViewPr>
    <p:cSldViewPr snapToGrid="0">
      <p:cViewPr varScale="1">
        <p:scale>
          <a:sx n="150" d="100"/>
          <a:sy n="150" d="100"/>
        </p:scale>
        <p:origin x="474" y="126"/>
      </p:cViewPr>
      <p:guideLst>
        <p:guide orient="horz" pos="1620"/>
        <p:guide pos="2880"/>
      </p:guideLst>
    </p:cSldViewPr>
  </p:slideViewPr>
  <p:outlineViewPr>
    <p:cViewPr>
      <p:scale>
        <a:sx n="33" d="100"/>
        <a:sy n="33" d="100"/>
      </p:scale>
      <p:origin x="0" y="-6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51"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Robust Kernel vs Poor Initialization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91426071741035"/>
          <c:y val="0.17171296296296296"/>
          <c:w val="0.77371084864391959"/>
          <c:h val="0.62792395742198892"/>
        </c:manualLayout>
      </c:layout>
      <c:scatterChart>
        <c:scatterStyle val="lineMarker"/>
        <c:varyColors val="0"/>
        <c:ser>
          <c:idx val="0"/>
          <c:order val="0"/>
          <c:tx>
            <c:strRef>
              <c:f>Sheet1!$B$32</c:f>
              <c:strCache>
                <c:ptCount val="1"/>
                <c:pt idx="0">
                  <c:v>Huber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Sheet1!$A$33:$A$38</c:f>
              <c:numCache>
                <c:formatCode>General</c:formatCode>
                <c:ptCount val="6"/>
                <c:pt idx="0">
                  <c:v>0</c:v>
                </c:pt>
                <c:pt idx="1">
                  <c:v>0.5</c:v>
                </c:pt>
                <c:pt idx="2">
                  <c:v>1</c:v>
                </c:pt>
                <c:pt idx="3">
                  <c:v>1.5</c:v>
                </c:pt>
                <c:pt idx="4">
                  <c:v>2</c:v>
                </c:pt>
                <c:pt idx="5">
                  <c:v>2.5</c:v>
                </c:pt>
              </c:numCache>
            </c:numRef>
          </c:xVal>
          <c:yVal>
            <c:numRef>
              <c:f>Sheet1!$B$33:$B$38</c:f>
              <c:numCache>
                <c:formatCode>General</c:formatCode>
                <c:ptCount val="6"/>
                <c:pt idx="0">
                  <c:v>0</c:v>
                </c:pt>
                <c:pt idx="1">
                  <c:v>496</c:v>
                </c:pt>
                <c:pt idx="2">
                  <c:v>496</c:v>
                </c:pt>
                <c:pt idx="3">
                  <c:v>1347</c:v>
                </c:pt>
                <c:pt idx="4">
                  <c:v>3073</c:v>
                </c:pt>
                <c:pt idx="5">
                  <c:v>7476</c:v>
                </c:pt>
              </c:numCache>
            </c:numRef>
          </c:yVal>
          <c:smooth val="0"/>
          <c:extLst>
            <c:ext xmlns:c16="http://schemas.microsoft.com/office/drawing/2014/chart" uri="{C3380CC4-5D6E-409C-BE32-E72D297353CC}">
              <c16:uniqueId val="{00000000-64BD-45D6-A5D2-8D4B690C5F9A}"/>
            </c:ext>
          </c:extLst>
        </c:ser>
        <c:ser>
          <c:idx val="1"/>
          <c:order val="1"/>
          <c:tx>
            <c:strRef>
              <c:f>Sheet1!$C$32</c:f>
              <c:strCache>
                <c:ptCount val="1"/>
                <c:pt idx="0">
                  <c:v>None</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Sheet1!$A$33:$A$38</c:f>
              <c:numCache>
                <c:formatCode>General</c:formatCode>
                <c:ptCount val="6"/>
                <c:pt idx="0">
                  <c:v>0</c:v>
                </c:pt>
                <c:pt idx="1">
                  <c:v>0.5</c:v>
                </c:pt>
                <c:pt idx="2">
                  <c:v>1</c:v>
                </c:pt>
                <c:pt idx="3">
                  <c:v>1.5</c:v>
                </c:pt>
                <c:pt idx="4">
                  <c:v>2</c:v>
                </c:pt>
                <c:pt idx="5">
                  <c:v>2.5</c:v>
                </c:pt>
              </c:numCache>
            </c:numRef>
          </c:xVal>
          <c:yVal>
            <c:numRef>
              <c:f>Sheet1!$C$33:$C$38</c:f>
              <c:numCache>
                <c:formatCode>General</c:formatCode>
                <c:ptCount val="6"/>
                <c:pt idx="0">
                  <c:v>0</c:v>
                </c:pt>
                <c:pt idx="1">
                  <c:v>546</c:v>
                </c:pt>
                <c:pt idx="2">
                  <c:v>546</c:v>
                </c:pt>
                <c:pt idx="3">
                  <c:v>89136</c:v>
                </c:pt>
                <c:pt idx="4">
                  <c:v>821688</c:v>
                </c:pt>
                <c:pt idx="5">
                  <c:v>3987501</c:v>
                </c:pt>
              </c:numCache>
            </c:numRef>
          </c:yVal>
          <c:smooth val="0"/>
          <c:extLst>
            <c:ext xmlns:c16="http://schemas.microsoft.com/office/drawing/2014/chart" uri="{C3380CC4-5D6E-409C-BE32-E72D297353CC}">
              <c16:uniqueId val="{00000001-64BD-45D6-A5D2-8D4B690C5F9A}"/>
            </c:ext>
          </c:extLst>
        </c:ser>
        <c:dLbls>
          <c:showLegendKey val="0"/>
          <c:showVal val="0"/>
          <c:showCatName val="0"/>
          <c:showSerName val="0"/>
          <c:showPercent val="0"/>
          <c:showBubbleSize val="0"/>
        </c:dLbls>
        <c:axId val="682227888"/>
        <c:axId val="682235432"/>
      </c:scatterChart>
      <c:valAx>
        <c:axId val="682227888"/>
        <c:scaling>
          <c:orientation val="minMax"/>
          <c:max val="2.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dirty="0"/>
                  <a:t>Variance</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2235432"/>
        <c:crosses val="autoZero"/>
        <c:crossBetween val="midCat"/>
      </c:valAx>
      <c:valAx>
        <c:axId val="682235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Chi^2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2227888"/>
        <c:crosses val="autoZero"/>
        <c:crossBetween val="midCat"/>
      </c:valAx>
      <c:spPr>
        <a:noFill/>
        <a:ln>
          <a:noFill/>
        </a:ln>
        <a:effectLst/>
      </c:spPr>
    </c:plotArea>
    <c:legend>
      <c:legendPos val="b"/>
      <c:layout>
        <c:manualLayout>
          <c:xMode val="edge"/>
          <c:yMode val="edge"/>
          <c:x val="0.18454115858849102"/>
          <c:y val="0.17334751937182749"/>
          <c:w val="0.1515002187226597"/>
          <c:h val="0.1660885097696121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DCS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DCS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Sheet1!$B$2:$B$11</c:f>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4.0296999999999999E-2</c:v>
                </c:pt>
                <c:pt idx="9">
                  <c:v>4.1276E-2</c:v>
                </c:pt>
              </c:numCache>
            </c:numRef>
          </c:yVal>
          <c:smooth val="0"/>
          <c:extLst>
            <c:ext xmlns:c16="http://schemas.microsoft.com/office/drawing/2014/chart" uri="{C3380CC4-5D6E-409C-BE32-E72D297353CC}">
              <c16:uniqueId val="{00000000-6F27-40F5-859C-D9EFFC0FB3FE}"/>
            </c:ext>
          </c:extLst>
        </c:ser>
        <c:dLbls>
          <c:showLegendKey val="0"/>
          <c:showVal val="0"/>
          <c:showCatName val="0"/>
          <c:showSerName val="0"/>
          <c:showPercent val="0"/>
          <c:showBubbleSize val="0"/>
        </c:dLbls>
        <c:axId val="635887432"/>
        <c:axId val="635879888"/>
        <c:extLst>
          <c:ext xmlns:c15="http://schemas.microsoft.com/office/drawing/2012/chart" uri="{02D57815-91ED-43cb-92C2-25804820EDAC}">
            <c15:filteredScatterSeries>
              <c15:ser>
                <c:idx val="1"/>
                <c:order val="1"/>
                <c:tx>
                  <c:strRef>
                    <c:extLst>
                      <c:ext uri="{02D57815-91ED-43cb-92C2-25804820EDAC}">
                        <c15:formulaRef>
                          <c15:sqref>Sheet1!$C$1</c15:sqref>
                        </c15:formulaRef>
                      </c:ext>
                    </c:extLst>
                    <c:strCache>
                      <c:ptCount val="1"/>
                      <c:pt idx="0">
                        <c:v>Huber</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c:ext uri="{02D57815-91ED-43cb-92C2-25804820EDAC}">
                        <c15:formulaRef>
                          <c15:sqref>Sheet1!$C$2:$C$11</c15:sqref>
                        </c15:formulaRef>
                      </c:ext>
                    </c:extLst>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4.0271000000000001E-2</c:v>
                      </c:pt>
                      <c:pt idx="9">
                        <c:v>4.1276E-2</c:v>
                      </c:pt>
                    </c:numCache>
                  </c:numRef>
                </c:yVal>
                <c:smooth val="0"/>
                <c:extLst>
                  <c:ext xmlns:c16="http://schemas.microsoft.com/office/drawing/2014/chart" uri="{C3380CC4-5D6E-409C-BE32-E72D297353CC}">
                    <c16:uniqueId val="{00000001-6F27-40F5-859C-D9EFFC0FB3FE}"/>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Geman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xmlns:c15="http://schemas.microsoft.com/office/drawing/2012/chart">
                      <c:ext xmlns:c15="http://schemas.microsoft.com/office/drawing/2012/chart" uri="{02D57815-91ED-43cb-92C2-25804820EDAC}">
                        <c15:formulaRef>
                          <c15:sqref>Sheet1!$D$2:$D$11</c15:sqref>
                        </c15:formulaRef>
                      </c:ext>
                    </c:extLst>
                    <c:numCache>
                      <c:formatCode>General</c:formatCode>
                      <c:ptCount val="10"/>
                      <c:pt idx="0">
                        <c:v>1.0655E-2</c:v>
                      </c:pt>
                      <c:pt idx="1">
                        <c:v>8.397E-3</c:v>
                      </c:pt>
                      <c:pt idx="2">
                        <c:v>1.7271999999999999E-2</c:v>
                      </c:pt>
                      <c:pt idx="3">
                        <c:v>2.6294000000000001E-2</c:v>
                      </c:pt>
                      <c:pt idx="4">
                        <c:v>2.7911999999999999E-2</c:v>
                      </c:pt>
                      <c:pt idx="5">
                        <c:v>3.2120999999999997E-2</c:v>
                      </c:pt>
                      <c:pt idx="6">
                        <c:v>3.4277000000000002E-2</c:v>
                      </c:pt>
                      <c:pt idx="7">
                        <c:v>3.7538000000000002E-2</c:v>
                      </c:pt>
                      <c:pt idx="8">
                        <c:v>4.6878999999999997E-2</c:v>
                      </c:pt>
                      <c:pt idx="9">
                        <c:v>4.1251999999999997E-2</c:v>
                      </c:pt>
                    </c:numCache>
                  </c:numRef>
                </c:yVal>
                <c:smooth val="0"/>
                <c:extLst xmlns:c15="http://schemas.microsoft.com/office/drawing/2012/chart">
                  <c:ext xmlns:c16="http://schemas.microsoft.com/office/drawing/2014/chart" uri="{C3380CC4-5D6E-409C-BE32-E72D297353CC}">
                    <c16:uniqueId val="{00000002-6F27-40F5-859C-D9EFFC0FB3FE}"/>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None</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xmlns:c15="http://schemas.microsoft.com/office/drawing/2012/chart">
                      <c:ext xmlns:c15="http://schemas.microsoft.com/office/drawing/2012/chart" uri="{02D57815-91ED-43cb-92C2-25804820EDAC}">
                        <c15:formulaRef>
                          <c15:sqref>Sheet1!$E$2:$E$11</c15:sqref>
                        </c15:formulaRef>
                      </c:ext>
                    </c:extLst>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4.0296999999999999E-2</c:v>
                      </c:pt>
                      <c:pt idx="9">
                        <c:v>4.1276E-2</c:v>
                      </c:pt>
                    </c:numCache>
                  </c:numRef>
                </c:yVal>
                <c:smooth val="0"/>
                <c:extLst xmlns:c15="http://schemas.microsoft.com/office/drawing/2012/chart">
                  <c:ext xmlns:c16="http://schemas.microsoft.com/office/drawing/2014/chart" uri="{C3380CC4-5D6E-409C-BE32-E72D297353CC}">
                    <c16:uniqueId val="{00000003-6F27-40F5-859C-D9EFFC0FB3FE}"/>
                  </c:ext>
                </c:extLst>
              </c15:ser>
            </c15:filteredScatterSeries>
          </c:ext>
        </c:extLst>
      </c:scatterChart>
      <c:valAx>
        <c:axId val="635887432"/>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Outliers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879888"/>
        <c:crosses val="autoZero"/>
        <c:crossBetween val="midCat"/>
      </c:valAx>
      <c:valAx>
        <c:axId val="635879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Chi^2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8874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Huber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1"/>
          <c:tx>
            <c:strRef>
              <c:f>Sheet1!$C$1</c:f>
              <c:strCache>
                <c:ptCount val="1"/>
                <c:pt idx="0">
                  <c:v>Huber</c:v>
                </c:pt>
              </c:strCache>
              <c:extLst xmlns:c15="http://schemas.microsoft.com/office/drawing/2012/chart"/>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extLst xmlns:c15="http://schemas.microsoft.com/office/drawing/2012/chart"/>
            </c:numRef>
          </c:xVal>
          <c:yVal>
            <c:numRef>
              <c:f>Sheet1!$C$2:$C$11</c:f>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4.0271000000000001E-2</c:v>
                </c:pt>
                <c:pt idx="9">
                  <c:v>4.1276E-2</c:v>
                </c:pt>
              </c:numCache>
              <c:extLst xmlns:c15="http://schemas.microsoft.com/office/drawing/2012/chart"/>
            </c:numRef>
          </c:yVal>
          <c:smooth val="0"/>
          <c:extLst>
            <c:ext xmlns:c16="http://schemas.microsoft.com/office/drawing/2014/chart" uri="{C3380CC4-5D6E-409C-BE32-E72D297353CC}">
              <c16:uniqueId val="{00000000-4DF6-463B-9808-613283C1136C}"/>
            </c:ext>
          </c:extLst>
        </c:ser>
        <c:dLbls>
          <c:showLegendKey val="0"/>
          <c:showVal val="0"/>
          <c:showCatName val="0"/>
          <c:showSerName val="0"/>
          <c:showPercent val="0"/>
          <c:showBubbleSize val="0"/>
        </c:dLbls>
        <c:axId val="635887432"/>
        <c:axId val="635879888"/>
        <c:extLst>
          <c:ext xmlns:c15="http://schemas.microsoft.com/office/drawing/2012/chart" uri="{02D57815-91ED-43cb-92C2-25804820EDAC}">
            <c15:filteredScatterSeries>
              <c15:ser>
                <c:idx val="0"/>
                <c:order val="0"/>
                <c:tx>
                  <c:strRef>
                    <c:extLst>
                      <c:ext uri="{02D57815-91ED-43cb-92C2-25804820EDAC}">
                        <c15:formulaRef>
                          <c15:sqref>Sheet1!$B$1</c15:sqref>
                        </c15:formulaRef>
                      </c:ext>
                    </c:extLst>
                    <c:strCache>
                      <c:ptCount val="1"/>
                      <c:pt idx="0">
                        <c:v>DCS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c:ext uri="{02D57815-91ED-43cb-92C2-25804820EDAC}">
                        <c15:formulaRef>
                          <c15:sqref>Sheet1!$B$2:$B$11</c15:sqref>
                        </c15:formulaRef>
                      </c:ext>
                    </c:extLst>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4.0296999999999999E-2</c:v>
                      </c:pt>
                      <c:pt idx="9">
                        <c:v>4.1276E-2</c:v>
                      </c:pt>
                    </c:numCache>
                  </c:numRef>
                </c:yVal>
                <c:smooth val="0"/>
                <c:extLst>
                  <c:ext xmlns:c16="http://schemas.microsoft.com/office/drawing/2014/chart" uri="{C3380CC4-5D6E-409C-BE32-E72D297353CC}">
                    <c16:uniqueId val="{00000001-4DF6-463B-9808-613283C1136C}"/>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Geman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xmlns:c15="http://schemas.microsoft.com/office/drawing/2012/chart">
                      <c:ext xmlns:c15="http://schemas.microsoft.com/office/drawing/2012/chart" uri="{02D57815-91ED-43cb-92C2-25804820EDAC}">
                        <c15:formulaRef>
                          <c15:sqref>Sheet1!$D$2:$D$11</c15:sqref>
                        </c15:formulaRef>
                      </c:ext>
                    </c:extLst>
                    <c:numCache>
                      <c:formatCode>General</c:formatCode>
                      <c:ptCount val="10"/>
                      <c:pt idx="0">
                        <c:v>1.0655E-2</c:v>
                      </c:pt>
                      <c:pt idx="1">
                        <c:v>8.397E-3</c:v>
                      </c:pt>
                      <c:pt idx="2">
                        <c:v>1.7271999999999999E-2</c:v>
                      </c:pt>
                      <c:pt idx="3">
                        <c:v>2.6294000000000001E-2</c:v>
                      </c:pt>
                      <c:pt idx="4">
                        <c:v>2.7911999999999999E-2</c:v>
                      </c:pt>
                      <c:pt idx="5">
                        <c:v>3.2120999999999997E-2</c:v>
                      </c:pt>
                      <c:pt idx="6">
                        <c:v>3.4277000000000002E-2</c:v>
                      </c:pt>
                      <c:pt idx="7">
                        <c:v>3.7538000000000002E-2</c:v>
                      </c:pt>
                      <c:pt idx="8">
                        <c:v>4.6878999999999997E-2</c:v>
                      </c:pt>
                      <c:pt idx="9">
                        <c:v>4.1251999999999997E-2</c:v>
                      </c:pt>
                    </c:numCache>
                  </c:numRef>
                </c:yVal>
                <c:smooth val="0"/>
                <c:extLst xmlns:c15="http://schemas.microsoft.com/office/drawing/2012/chart">
                  <c:ext xmlns:c16="http://schemas.microsoft.com/office/drawing/2014/chart" uri="{C3380CC4-5D6E-409C-BE32-E72D297353CC}">
                    <c16:uniqueId val="{00000002-4DF6-463B-9808-613283C1136C}"/>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None</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xmlns:c15="http://schemas.microsoft.com/office/drawing/2012/chart">
                      <c:ext xmlns:c15="http://schemas.microsoft.com/office/drawing/2012/chart" uri="{02D57815-91ED-43cb-92C2-25804820EDAC}">
                        <c15:formulaRef>
                          <c15:sqref>Sheet1!$E$2:$E$11</c15:sqref>
                        </c15:formulaRef>
                      </c:ext>
                    </c:extLst>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4.0296999999999999E-2</c:v>
                      </c:pt>
                      <c:pt idx="9">
                        <c:v>4.1276E-2</c:v>
                      </c:pt>
                    </c:numCache>
                  </c:numRef>
                </c:yVal>
                <c:smooth val="0"/>
                <c:extLst xmlns:c15="http://schemas.microsoft.com/office/drawing/2012/chart">
                  <c:ext xmlns:c16="http://schemas.microsoft.com/office/drawing/2014/chart" uri="{C3380CC4-5D6E-409C-BE32-E72D297353CC}">
                    <c16:uniqueId val="{00000003-4DF6-463B-9808-613283C1136C}"/>
                  </c:ext>
                </c:extLst>
              </c15:ser>
            </c15:filteredScatterSeries>
          </c:ext>
        </c:extLst>
      </c:scatterChart>
      <c:valAx>
        <c:axId val="635887432"/>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Outliers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879888"/>
        <c:crosses val="autoZero"/>
        <c:crossBetween val="midCat"/>
      </c:valAx>
      <c:valAx>
        <c:axId val="635879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Chi^2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8874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Geman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2"/>
          <c:order val="2"/>
          <c:tx>
            <c:strRef>
              <c:f>Sheet1!$D$1</c:f>
              <c:strCache>
                <c:ptCount val="1"/>
                <c:pt idx="0">
                  <c:v>Geman</c:v>
                </c:pt>
              </c:strCache>
              <c:extLst xmlns:c15="http://schemas.microsoft.com/office/drawing/2012/chart"/>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extLst xmlns:c15="http://schemas.microsoft.com/office/drawing/2012/chart"/>
            </c:numRef>
          </c:xVal>
          <c:yVal>
            <c:numRef>
              <c:f>Sheet1!$D$2:$D$11</c:f>
              <c:numCache>
                <c:formatCode>General</c:formatCode>
                <c:ptCount val="10"/>
                <c:pt idx="0">
                  <c:v>1.0655E-2</c:v>
                </c:pt>
                <c:pt idx="1">
                  <c:v>8.397E-3</c:v>
                </c:pt>
                <c:pt idx="2">
                  <c:v>1.7271999999999999E-2</c:v>
                </c:pt>
                <c:pt idx="3">
                  <c:v>2.6294000000000001E-2</c:v>
                </c:pt>
                <c:pt idx="4">
                  <c:v>2.7911999999999999E-2</c:v>
                </c:pt>
                <c:pt idx="5">
                  <c:v>3.2120999999999997E-2</c:v>
                </c:pt>
                <c:pt idx="6">
                  <c:v>3.4277000000000002E-2</c:v>
                </c:pt>
                <c:pt idx="7">
                  <c:v>3.7538000000000002E-2</c:v>
                </c:pt>
                <c:pt idx="8">
                  <c:v>4.6878999999999997E-2</c:v>
                </c:pt>
                <c:pt idx="9">
                  <c:v>4.1251999999999997E-2</c:v>
                </c:pt>
              </c:numCache>
              <c:extLst xmlns:c15="http://schemas.microsoft.com/office/drawing/2012/chart"/>
            </c:numRef>
          </c:yVal>
          <c:smooth val="0"/>
          <c:extLst>
            <c:ext xmlns:c16="http://schemas.microsoft.com/office/drawing/2014/chart" uri="{C3380CC4-5D6E-409C-BE32-E72D297353CC}">
              <c16:uniqueId val="{00000000-D044-42E2-B4A8-471B7580FFBB}"/>
            </c:ext>
          </c:extLst>
        </c:ser>
        <c:dLbls>
          <c:showLegendKey val="0"/>
          <c:showVal val="0"/>
          <c:showCatName val="0"/>
          <c:showSerName val="0"/>
          <c:showPercent val="0"/>
          <c:showBubbleSize val="0"/>
        </c:dLbls>
        <c:axId val="635887432"/>
        <c:axId val="635879888"/>
        <c:extLst>
          <c:ext xmlns:c15="http://schemas.microsoft.com/office/drawing/2012/chart" uri="{02D57815-91ED-43cb-92C2-25804820EDAC}">
            <c15:filteredScatterSeries>
              <c15:ser>
                <c:idx val="0"/>
                <c:order val="0"/>
                <c:tx>
                  <c:strRef>
                    <c:extLst>
                      <c:ext uri="{02D57815-91ED-43cb-92C2-25804820EDAC}">
                        <c15:formulaRef>
                          <c15:sqref>Sheet1!$B$1</c15:sqref>
                        </c15:formulaRef>
                      </c:ext>
                    </c:extLst>
                    <c:strCache>
                      <c:ptCount val="1"/>
                      <c:pt idx="0">
                        <c:v>DCS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c:ext uri="{02D57815-91ED-43cb-92C2-25804820EDAC}">
                        <c15:formulaRef>
                          <c15:sqref>Sheet1!$B$2:$B$11</c15:sqref>
                        </c15:formulaRef>
                      </c:ext>
                    </c:extLst>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4.0296999999999999E-2</c:v>
                      </c:pt>
                      <c:pt idx="9">
                        <c:v>4.1276E-2</c:v>
                      </c:pt>
                    </c:numCache>
                  </c:numRef>
                </c:yVal>
                <c:smooth val="0"/>
                <c:extLst>
                  <c:ext xmlns:c16="http://schemas.microsoft.com/office/drawing/2014/chart" uri="{C3380CC4-5D6E-409C-BE32-E72D297353CC}">
                    <c16:uniqueId val="{00000001-D044-42E2-B4A8-471B7580FFBB}"/>
                  </c:ext>
                </c:extLst>
              </c15:ser>
            </c15:filteredScatterSeries>
            <c15:filteredScatter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Huber</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xmlns:c15="http://schemas.microsoft.com/office/drawing/2012/chart">
                      <c:ext xmlns:c15="http://schemas.microsoft.com/office/drawing/2012/char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xmlns:c15="http://schemas.microsoft.com/office/drawing/2012/chart">
                      <c:ext xmlns:c15="http://schemas.microsoft.com/office/drawing/2012/chart" uri="{02D57815-91ED-43cb-92C2-25804820EDAC}">
                        <c15:formulaRef>
                          <c15:sqref>Sheet1!$C$2:$C$11</c15:sqref>
                        </c15:formulaRef>
                      </c:ext>
                    </c:extLst>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4.0271000000000001E-2</c:v>
                      </c:pt>
                      <c:pt idx="9">
                        <c:v>4.1276E-2</c:v>
                      </c:pt>
                    </c:numCache>
                  </c:numRef>
                </c:yVal>
                <c:smooth val="0"/>
                <c:extLst xmlns:c15="http://schemas.microsoft.com/office/drawing/2012/chart">
                  <c:ext xmlns:c16="http://schemas.microsoft.com/office/drawing/2014/chart" uri="{C3380CC4-5D6E-409C-BE32-E72D297353CC}">
                    <c16:uniqueId val="{00000002-D044-42E2-B4A8-471B7580FFBB}"/>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None</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xmlns:c15="http://schemas.microsoft.com/office/drawing/2012/chart">
                      <c:ext xmlns:c15="http://schemas.microsoft.com/office/drawing/2012/chart" uri="{02D57815-91ED-43cb-92C2-25804820EDAC}">
                        <c15:formulaRef>
                          <c15:sqref>Sheet1!$E$2:$E$11</c15:sqref>
                        </c15:formulaRef>
                      </c:ext>
                    </c:extLst>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4.0296999999999999E-2</c:v>
                      </c:pt>
                      <c:pt idx="9">
                        <c:v>4.1276E-2</c:v>
                      </c:pt>
                    </c:numCache>
                  </c:numRef>
                </c:yVal>
                <c:smooth val="0"/>
                <c:extLst xmlns:c15="http://schemas.microsoft.com/office/drawing/2012/chart">
                  <c:ext xmlns:c16="http://schemas.microsoft.com/office/drawing/2014/chart" uri="{C3380CC4-5D6E-409C-BE32-E72D297353CC}">
                    <c16:uniqueId val="{00000003-D044-42E2-B4A8-471B7580FFBB}"/>
                  </c:ext>
                </c:extLst>
              </c15:ser>
            </c15:filteredScatterSeries>
          </c:ext>
        </c:extLst>
      </c:scatterChart>
      <c:valAx>
        <c:axId val="635887432"/>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Outliers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879888"/>
        <c:crosses val="autoZero"/>
        <c:crossBetween val="midCat"/>
      </c:valAx>
      <c:valAx>
        <c:axId val="635879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Chi^2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8874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a:t>
            </a:r>
            <a:r>
              <a:rPr lang="en-US" baseline="0"/>
              <a:t> Kernel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3"/>
          <c:order val="3"/>
          <c:tx>
            <c:strRef>
              <c:f>Sheet1!$E$1</c:f>
              <c:strCache>
                <c:ptCount val="1"/>
                <c:pt idx="0">
                  <c:v>None</c:v>
                </c:pt>
              </c:strCache>
              <c:extLst xmlns:c15="http://schemas.microsoft.com/office/drawing/2012/chart"/>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extLst xmlns:c15="http://schemas.microsoft.com/office/drawing/2012/chart"/>
            </c:numRef>
          </c:xVal>
          <c:yVal>
            <c:numRef>
              <c:f>Sheet1!$E$2:$E$11</c:f>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4.0296999999999999E-2</c:v>
                </c:pt>
                <c:pt idx="9">
                  <c:v>4.1276E-2</c:v>
                </c:pt>
              </c:numCache>
              <c:extLst xmlns:c15="http://schemas.microsoft.com/office/drawing/2012/chart"/>
            </c:numRef>
          </c:yVal>
          <c:smooth val="0"/>
          <c:extLst>
            <c:ext xmlns:c16="http://schemas.microsoft.com/office/drawing/2014/chart" uri="{C3380CC4-5D6E-409C-BE32-E72D297353CC}">
              <c16:uniqueId val="{00000000-415C-4E5A-B554-F3258D687758}"/>
            </c:ext>
          </c:extLst>
        </c:ser>
        <c:dLbls>
          <c:showLegendKey val="0"/>
          <c:showVal val="0"/>
          <c:showCatName val="0"/>
          <c:showSerName val="0"/>
          <c:showPercent val="0"/>
          <c:showBubbleSize val="0"/>
        </c:dLbls>
        <c:axId val="635887432"/>
        <c:axId val="635879888"/>
        <c:extLst>
          <c:ext xmlns:c15="http://schemas.microsoft.com/office/drawing/2012/chart" uri="{02D57815-91ED-43cb-92C2-25804820EDAC}">
            <c15:filteredScatterSeries>
              <c15:ser>
                <c:idx val="0"/>
                <c:order val="0"/>
                <c:tx>
                  <c:strRef>
                    <c:extLst>
                      <c:ext uri="{02D57815-91ED-43cb-92C2-25804820EDAC}">
                        <c15:formulaRef>
                          <c15:sqref>Sheet1!$B$1</c15:sqref>
                        </c15:formulaRef>
                      </c:ext>
                    </c:extLst>
                    <c:strCache>
                      <c:ptCount val="1"/>
                      <c:pt idx="0">
                        <c:v>DCS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c:ext uri="{02D57815-91ED-43cb-92C2-25804820EDAC}">
                        <c15:formulaRef>
                          <c15:sqref>Sheet1!$B$2:$B$11</c15:sqref>
                        </c15:formulaRef>
                      </c:ext>
                    </c:extLst>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4.0296999999999999E-2</c:v>
                      </c:pt>
                      <c:pt idx="9">
                        <c:v>4.1276E-2</c:v>
                      </c:pt>
                    </c:numCache>
                  </c:numRef>
                </c:yVal>
                <c:smooth val="0"/>
                <c:extLst>
                  <c:ext xmlns:c16="http://schemas.microsoft.com/office/drawing/2014/chart" uri="{C3380CC4-5D6E-409C-BE32-E72D297353CC}">
                    <c16:uniqueId val="{00000001-415C-4E5A-B554-F3258D687758}"/>
                  </c:ext>
                </c:extLst>
              </c15:ser>
            </c15:filteredScatterSeries>
            <c15:filteredScatter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Huber</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xmlns:c15="http://schemas.microsoft.com/office/drawing/2012/chart">
                      <c:ext xmlns:c15="http://schemas.microsoft.com/office/drawing/2012/char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xmlns:c15="http://schemas.microsoft.com/office/drawing/2012/chart">
                      <c:ext xmlns:c15="http://schemas.microsoft.com/office/drawing/2012/chart" uri="{02D57815-91ED-43cb-92C2-25804820EDAC}">
                        <c15:formulaRef>
                          <c15:sqref>Sheet1!$C$2:$C$11</c15:sqref>
                        </c15:formulaRef>
                      </c:ext>
                    </c:extLst>
                    <c:numCache>
                      <c:formatCode>General</c:formatCode>
                      <c:ptCount val="10"/>
                      <c:pt idx="0">
                        <c:v>1.0456999999999999E-2</c:v>
                      </c:pt>
                      <c:pt idx="1">
                        <c:v>8.4030000000000007E-3</c:v>
                      </c:pt>
                      <c:pt idx="2">
                        <c:v>1.7288999999999999E-2</c:v>
                      </c:pt>
                      <c:pt idx="3">
                        <c:v>2.6314000000000001E-2</c:v>
                      </c:pt>
                      <c:pt idx="4">
                        <c:v>2.7931999999999998E-2</c:v>
                      </c:pt>
                      <c:pt idx="5">
                        <c:v>3.2145E-2</c:v>
                      </c:pt>
                      <c:pt idx="6">
                        <c:v>3.4301999999999999E-2</c:v>
                      </c:pt>
                      <c:pt idx="7">
                        <c:v>3.7564E-2</c:v>
                      </c:pt>
                      <c:pt idx="8">
                        <c:v>4.0271000000000001E-2</c:v>
                      </c:pt>
                      <c:pt idx="9">
                        <c:v>4.1276E-2</c:v>
                      </c:pt>
                    </c:numCache>
                  </c:numRef>
                </c:yVal>
                <c:smooth val="0"/>
                <c:extLst xmlns:c15="http://schemas.microsoft.com/office/drawing/2012/chart">
                  <c:ext xmlns:c16="http://schemas.microsoft.com/office/drawing/2014/chart" uri="{C3380CC4-5D6E-409C-BE32-E72D297353CC}">
                    <c16:uniqueId val="{00000002-415C-4E5A-B554-F3258D687758}"/>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Geman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extLst xmlns:c15="http://schemas.microsoft.com/office/drawing/2012/chart">
                      <c:ext xmlns:c15="http://schemas.microsoft.com/office/drawing/2012/chart" uri="{02D57815-91ED-43cb-92C2-25804820EDAC}">
                        <c15:formulaRef>
                          <c15:sqref>Sheet1!$D$2:$D$11</c15:sqref>
                        </c15:formulaRef>
                      </c:ext>
                    </c:extLst>
                    <c:numCache>
                      <c:formatCode>General</c:formatCode>
                      <c:ptCount val="10"/>
                      <c:pt idx="0">
                        <c:v>1.0655E-2</c:v>
                      </c:pt>
                      <c:pt idx="1">
                        <c:v>8.397E-3</c:v>
                      </c:pt>
                      <c:pt idx="2">
                        <c:v>1.7271999999999999E-2</c:v>
                      </c:pt>
                      <c:pt idx="3">
                        <c:v>2.6294000000000001E-2</c:v>
                      </c:pt>
                      <c:pt idx="4">
                        <c:v>2.7911999999999999E-2</c:v>
                      </c:pt>
                      <c:pt idx="5">
                        <c:v>3.2120999999999997E-2</c:v>
                      </c:pt>
                      <c:pt idx="6">
                        <c:v>3.4277000000000002E-2</c:v>
                      </c:pt>
                      <c:pt idx="7">
                        <c:v>3.7538000000000002E-2</c:v>
                      </c:pt>
                      <c:pt idx="8">
                        <c:v>4.6878999999999997E-2</c:v>
                      </c:pt>
                      <c:pt idx="9">
                        <c:v>4.1251999999999997E-2</c:v>
                      </c:pt>
                    </c:numCache>
                  </c:numRef>
                </c:yVal>
                <c:smooth val="0"/>
                <c:extLst xmlns:c15="http://schemas.microsoft.com/office/drawing/2012/chart">
                  <c:ext xmlns:c16="http://schemas.microsoft.com/office/drawing/2014/chart" uri="{C3380CC4-5D6E-409C-BE32-E72D297353CC}">
                    <c16:uniqueId val="{00000003-415C-4E5A-B554-F3258D687758}"/>
                  </c:ext>
                </c:extLst>
              </c15:ser>
            </c15:filteredScatterSeries>
          </c:ext>
        </c:extLst>
      </c:scatterChart>
      <c:valAx>
        <c:axId val="635887432"/>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Outliers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879888"/>
        <c:crosses val="autoZero"/>
        <c:crossBetween val="midCat"/>
      </c:valAx>
      <c:valAx>
        <c:axId val="635879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Chi^2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8874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4" name="Google Shape;1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Loop Closure</a:t>
            </a:r>
          </a:p>
          <a:p>
            <a:pPr marL="158750" indent="0">
              <a:buNone/>
            </a:pPr>
            <a:endParaRPr lang="zh-CN" altLang="en-US" dirty="0"/>
          </a:p>
        </p:txBody>
      </p:sp>
    </p:spTree>
    <p:extLst>
      <p:ext uri="{BB962C8B-B14F-4D97-AF65-F5344CB8AC3E}">
        <p14:creationId xmlns:p14="http://schemas.microsoft.com/office/powerpoint/2010/main" val="50704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dirty="0"/>
              <a:t>Loop Closure</a:t>
            </a:r>
          </a:p>
          <a:p>
            <a:pPr marL="158750" lvl="0" indent="0" algn="l" rtl="0">
              <a:lnSpc>
                <a:spcPct val="100000"/>
              </a:lnSpc>
              <a:spcBef>
                <a:spcPts val="0"/>
              </a:spcBef>
              <a:spcAft>
                <a:spcPts val="0"/>
              </a:spcAft>
              <a:buSzPts val="1100"/>
              <a:buNone/>
            </a:pPr>
            <a:r>
              <a:rPr lang="en-US" dirty="0"/>
              <a:t>https://nikosuenderhauf.github.io/assets/papers/ICRA12-robustSLAM.pdf:</a:t>
            </a:r>
            <a:endParaRPr dirty="0"/>
          </a:p>
          <a:p>
            <a:pPr marL="158750" lvl="0" indent="0" algn="l" rtl="0">
              <a:lnSpc>
                <a:spcPct val="100000"/>
              </a:lnSpc>
              <a:spcBef>
                <a:spcPts val="0"/>
              </a:spcBef>
              <a:spcAft>
                <a:spcPts val="0"/>
              </a:spcAft>
              <a:buSzPts val="1100"/>
              <a:buNone/>
            </a:pPr>
            <a:r>
              <a:rPr lang="en-US" dirty="0"/>
              <a:t>So called robust cost functions, like the Huber function [12], can reduce the influence of potential outliers. The idea of Huber is that the error function for data points whose error is above a certain threshold (also called the kernel width) should raise linearly instead of quadratically as is normally the case in least squares. This </a:t>
            </a:r>
            <a:r>
              <a:rPr lang="en-US" dirty="0" err="1"/>
              <a:t>behaviour</a:t>
            </a:r>
            <a:r>
              <a:rPr lang="en-US" dirty="0"/>
              <a:t> can be added easily to existing least squares solvers and is for instance optionally available in g2o [18]. However, robust cost functions are not sufficient to deal with outlier constraints like false-positive loop closures since the influence of outliers is merely reduced, but not removed. This however can still lead to defective </a:t>
            </a:r>
            <a:r>
              <a:rPr lang="en-US" dirty="0" err="1"/>
              <a:t>solutions,as</a:t>
            </a:r>
            <a:r>
              <a:rPr lang="en-US" dirty="0"/>
              <a:t> we see in Fig. 3(b) where a Huber function with kernel width 0.1 was used.</a:t>
            </a:r>
            <a:endParaRPr dirty="0"/>
          </a:p>
        </p:txBody>
      </p:sp>
    </p:spTree>
    <p:extLst>
      <p:ext uri="{BB962C8B-B14F-4D97-AF65-F5344CB8AC3E}">
        <p14:creationId xmlns:p14="http://schemas.microsoft.com/office/powerpoint/2010/main" val="296582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9" name="Google Shape;2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4390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http://ir.ia.ac.cn/bitstream/173211/19422/1/Comparison%20of%20methods%20to%20efficient%20graph%20SLAM%20under%20general%20optimization%20framework.pdf</a:t>
            </a:r>
            <a:endParaRPr dirty="0"/>
          </a:p>
        </p:txBody>
      </p:sp>
      <p:sp>
        <p:nvSpPr>
          <p:cNvPr id="128" name="Google Shape;1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The optimization problem contains three principal elements: objective function, optimized variables, and constraints. Most optimization problems are too complex to directly derive the analytic form of the objective function's derivatives. Therefore, we solve optimization problems iteratively most of the time, for example, Gauss-Newton(GN) and Levenberg-Marquardt (LM).</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Figure 6. Let x = (x1, . . . , xT ) T be a vector of parameters, where xi describes the pose of node i. Let zij and Ωij be respectively the mean and the information matrix of a virtual measurement between the node i and the node j.</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45459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We use publicly available datasets, the Manhattan3500 and Intel Research Lab</a:t>
            </a:r>
            <a:endParaRPr lang="zh-CN" altLang="en-US" dirty="0"/>
          </a:p>
        </p:txBody>
      </p:sp>
    </p:spTree>
    <p:extLst>
      <p:ext uri="{BB962C8B-B14F-4D97-AF65-F5344CB8AC3E}">
        <p14:creationId xmlns:p14="http://schemas.microsoft.com/office/powerpoint/2010/main" val="133606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r>
              <a:rPr lang="en-US" altLang="zh-CN" dirty="0"/>
              <a:t>GN vs LM vs DL</a:t>
            </a:r>
            <a:endParaRPr lang="zh-CN" altLang="en-US" dirty="0"/>
          </a:p>
        </p:txBody>
      </p:sp>
    </p:spTree>
    <p:extLst>
      <p:ext uri="{BB962C8B-B14F-4D97-AF65-F5344CB8AC3E}">
        <p14:creationId xmlns:p14="http://schemas.microsoft.com/office/powerpoint/2010/main" val="2115373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r>
              <a:rPr lang="en-US" altLang="zh-CN" dirty="0"/>
              <a:t>GN vs LM vs DL</a:t>
            </a:r>
            <a:endParaRPr lang="zh-CN" altLang="en-US" dirty="0"/>
          </a:p>
        </p:txBody>
      </p:sp>
    </p:spTree>
    <p:extLst>
      <p:ext uri="{BB962C8B-B14F-4D97-AF65-F5344CB8AC3E}">
        <p14:creationId xmlns:p14="http://schemas.microsoft.com/office/powerpoint/2010/main" val="264647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Robust Kernel vs No Kernel (initial estimates)</a:t>
            </a:r>
            <a:endParaRPr dirty="0"/>
          </a:p>
        </p:txBody>
      </p:sp>
      <p:sp>
        <p:nvSpPr>
          <p:cNvPr id="215" name="Google Shape;21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
        <p:cNvGrpSpPr/>
        <p:nvPr/>
      </p:nvGrpSpPr>
      <p:grpSpPr>
        <a:xfrm>
          <a:off x="0" y="0"/>
          <a:ext cx="0" cy="0"/>
          <a:chOff x="0" y="0"/>
          <a:chExt cx="0" cy="0"/>
        </a:xfrm>
      </p:grpSpPr>
      <p:pic>
        <p:nvPicPr>
          <p:cNvPr id="10" name="Google Shape;10;p12" descr="Picture 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 name="Google Shape;11;p12"/>
          <p:cNvSpPr/>
          <p:nvPr/>
        </p:nvSpPr>
        <p:spPr>
          <a:xfrm>
            <a:off x="3729625" y="0"/>
            <a:ext cx="5414400" cy="5143500"/>
          </a:xfrm>
          <a:prstGeom prst="rect">
            <a:avLst/>
          </a:prstGeom>
          <a:solidFill>
            <a:srgbClr val="F2F2F2"/>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cxnSp>
        <p:nvCxnSpPr>
          <p:cNvPr id="12" name="Google Shape;12;p12"/>
          <p:cNvCxnSpPr/>
          <p:nvPr/>
        </p:nvCxnSpPr>
        <p:spPr>
          <a:xfrm>
            <a:off x="4332173" y="2808962"/>
            <a:ext cx="4265400" cy="0"/>
          </a:xfrm>
          <a:prstGeom prst="straightConnector1">
            <a:avLst/>
          </a:prstGeom>
          <a:noFill/>
          <a:ln w="12700" cap="flat" cmpd="sng">
            <a:solidFill>
              <a:srgbClr val="A5A5A5"/>
            </a:solidFill>
            <a:prstDash val="solid"/>
            <a:miter lim="800000"/>
            <a:headEnd type="none" w="sm" len="sm"/>
            <a:tailEnd type="none" w="sm" len="sm"/>
          </a:ln>
        </p:spPr>
      </p:cxnSp>
      <p:sp>
        <p:nvSpPr>
          <p:cNvPr id="13" name="Google Shape;13;p12"/>
          <p:cNvSpPr txBox="1">
            <a:spLocks noGrp="1"/>
          </p:cNvSpPr>
          <p:nvPr>
            <p:ph type="body" idx="1"/>
          </p:nvPr>
        </p:nvSpPr>
        <p:spPr>
          <a:xfrm>
            <a:off x="4299347" y="1713310"/>
            <a:ext cx="4298100" cy="900300"/>
          </a:xfrm>
          <a:prstGeom prst="rect">
            <a:avLst/>
          </a:prstGeom>
          <a:noFill/>
          <a:ln>
            <a:noFill/>
          </a:ln>
        </p:spPr>
        <p:txBody>
          <a:bodyPr spcFirstLastPara="1" wrap="square" lIns="34275" tIns="34275" rIns="34275" bIns="34275" anchor="ctr" anchorCtr="0">
            <a:normAutofit/>
          </a:bodyPr>
          <a:lstStyle>
            <a:lvl1pPr marL="457200" lvl="0" indent="-228600" algn="l">
              <a:lnSpc>
                <a:spcPct val="90000"/>
              </a:lnSpc>
              <a:spcBef>
                <a:spcPts val="800"/>
              </a:spcBef>
              <a:spcAft>
                <a:spcPts val="0"/>
              </a:spcAft>
              <a:buClr>
                <a:srgbClr val="5D5D5D"/>
              </a:buClr>
              <a:buSzPts val="2700"/>
              <a:buNone/>
              <a:defRPr sz="2700">
                <a:solidFill>
                  <a:srgbClr val="5D5D5D"/>
                </a:solidFill>
              </a:defRPr>
            </a:lvl1pPr>
            <a:lvl2pPr marL="914400" lvl="1" indent="-317500" algn="l">
              <a:lnSpc>
                <a:spcPct val="90000"/>
              </a:lnSpc>
              <a:spcBef>
                <a:spcPts val="800"/>
              </a:spcBef>
              <a:spcAft>
                <a:spcPts val="0"/>
              </a:spcAft>
              <a:buClr>
                <a:srgbClr val="5D5D5D"/>
              </a:buClr>
              <a:buSzPts val="1400"/>
              <a:buChar char="○"/>
              <a:defRPr/>
            </a:lvl2pPr>
            <a:lvl3pPr marL="1371600" lvl="2" indent="-317500" algn="l">
              <a:lnSpc>
                <a:spcPct val="90000"/>
              </a:lnSpc>
              <a:spcBef>
                <a:spcPts val="800"/>
              </a:spcBef>
              <a:spcAft>
                <a:spcPts val="0"/>
              </a:spcAft>
              <a:buClr>
                <a:srgbClr val="5D5D5D"/>
              </a:buClr>
              <a:buSzPts val="1400"/>
              <a:buChar char="■"/>
              <a:defRPr/>
            </a:lvl3pPr>
            <a:lvl4pPr marL="1828800" lvl="3" indent="-317500" algn="l">
              <a:lnSpc>
                <a:spcPct val="90000"/>
              </a:lnSpc>
              <a:spcBef>
                <a:spcPts val="800"/>
              </a:spcBef>
              <a:spcAft>
                <a:spcPts val="0"/>
              </a:spcAft>
              <a:buClr>
                <a:srgbClr val="5D5D5D"/>
              </a:buClr>
              <a:buSzPts val="1400"/>
              <a:buChar char="●"/>
              <a:defRPr/>
            </a:lvl4pPr>
            <a:lvl5pPr marL="2286000" lvl="4" indent="-323850" algn="l">
              <a:lnSpc>
                <a:spcPct val="90000"/>
              </a:lnSpc>
              <a:spcBef>
                <a:spcPts val="800"/>
              </a:spcBef>
              <a:spcAft>
                <a:spcPts val="0"/>
              </a:spcAft>
              <a:buClr>
                <a:srgbClr val="5D5D5D"/>
              </a:buClr>
              <a:buSzPts val="1500"/>
              <a:buChar char="○"/>
              <a:defRPr/>
            </a:lvl5pPr>
            <a:lvl6pPr marL="2743200" lvl="5" indent="-317500" algn="l">
              <a:lnSpc>
                <a:spcPct val="90000"/>
              </a:lnSpc>
              <a:spcBef>
                <a:spcPts val="800"/>
              </a:spcBef>
              <a:spcAft>
                <a:spcPts val="0"/>
              </a:spcAft>
              <a:buClr>
                <a:srgbClr val="000000"/>
              </a:buClr>
              <a:buSzPts val="1400"/>
              <a:buChar char="■"/>
              <a:defRPr/>
            </a:lvl6pPr>
            <a:lvl7pPr marL="3200400" lvl="6" indent="-317500" algn="l">
              <a:lnSpc>
                <a:spcPct val="90000"/>
              </a:lnSpc>
              <a:spcBef>
                <a:spcPts val="800"/>
              </a:spcBef>
              <a:spcAft>
                <a:spcPts val="0"/>
              </a:spcAft>
              <a:buClr>
                <a:srgbClr val="000000"/>
              </a:buClr>
              <a:buSzPts val="1400"/>
              <a:buChar char="●"/>
              <a:defRPr/>
            </a:lvl7pPr>
            <a:lvl8pPr marL="3657600" lvl="7" indent="-317500" algn="l">
              <a:lnSpc>
                <a:spcPct val="90000"/>
              </a:lnSpc>
              <a:spcBef>
                <a:spcPts val="800"/>
              </a:spcBef>
              <a:spcAft>
                <a:spcPts val="0"/>
              </a:spcAft>
              <a:buClr>
                <a:srgbClr val="000000"/>
              </a:buClr>
              <a:buSzPts val="1400"/>
              <a:buChar char="○"/>
              <a:defRPr/>
            </a:lvl8pPr>
            <a:lvl9pPr marL="4114800" lvl="8" indent="-317500" algn="l">
              <a:lnSpc>
                <a:spcPct val="90000"/>
              </a:lnSpc>
              <a:spcBef>
                <a:spcPts val="800"/>
              </a:spcBef>
              <a:spcAft>
                <a:spcPts val="0"/>
              </a:spcAft>
              <a:buClr>
                <a:srgbClr val="000000"/>
              </a:buClr>
              <a:buSzPts val="1400"/>
              <a:buChar char="■"/>
              <a:defRPr/>
            </a:lvl9pPr>
          </a:lstStyle>
          <a:p>
            <a:endParaRPr/>
          </a:p>
        </p:txBody>
      </p:sp>
      <p:sp>
        <p:nvSpPr>
          <p:cNvPr id="14" name="Google Shape;14;p12"/>
          <p:cNvSpPr txBox="1">
            <a:spLocks noGrp="1"/>
          </p:cNvSpPr>
          <p:nvPr>
            <p:ph type="body" idx="2"/>
          </p:nvPr>
        </p:nvSpPr>
        <p:spPr>
          <a:xfrm>
            <a:off x="4341019" y="3020101"/>
            <a:ext cx="2452800" cy="253500"/>
          </a:xfrm>
          <a:prstGeom prst="rect">
            <a:avLst/>
          </a:prstGeom>
          <a:noFill/>
          <a:ln>
            <a:noFill/>
          </a:ln>
        </p:spPr>
        <p:txBody>
          <a:bodyPr spcFirstLastPara="1" wrap="square" lIns="34275" tIns="34275" rIns="34275" bIns="34275" anchor="ctr" anchorCtr="0">
            <a:normAutofit/>
          </a:bodyPr>
          <a:lstStyle>
            <a:lvl1pPr marL="457200" lvl="0" indent="-228600" algn="l">
              <a:lnSpc>
                <a:spcPct val="90000"/>
              </a:lnSpc>
              <a:spcBef>
                <a:spcPts val="800"/>
              </a:spcBef>
              <a:spcAft>
                <a:spcPts val="0"/>
              </a:spcAft>
              <a:buClr>
                <a:srgbClr val="5D5D5D"/>
              </a:buClr>
              <a:buSzPts val="1200"/>
              <a:buNone/>
              <a:defRPr sz="1200" b="1" cap="none">
                <a:solidFill>
                  <a:srgbClr val="5D5D5D"/>
                </a:solidFill>
                <a:latin typeface="Open Sans"/>
                <a:ea typeface="Open Sans"/>
                <a:cs typeface="Open Sans"/>
                <a:sym typeface="Open Sans"/>
              </a:defRPr>
            </a:lvl1pPr>
            <a:lvl2pPr marL="914400" lvl="1" indent="-317500" algn="l">
              <a:lnSpc>
                <a:spcPct val="90000"/>
              </a:lnSpc>
              <a:spcBef>
                <a:spcPts val="800"/>
              </a:spcBef>
              <a:spcAft>
                <a:spcPts val="0"/>
              </a:spcAft>
              <a:buClr>
                <a:srgbClr val="5D5D5D"/>
              </a:buClr>
              <a:buSzPts val="1400"/>
              <a:buChar char="○"/>
              <a:defRPr/>
            </a:lvl2pPr>
            <a:lvl3pPr marL="1371600" lvl="2" indent="-317500" algn="l">
              <a:lnSpc>
                <a:spcPct val="90000"/>
              </a:lnSpc>
              <a:spcBef>
                <a:spcPts val="800"/>
              </a:spcBef>
              <a:spcAft>
                <a:spcPts val="0"/>
              </a:spcAft>
              <a:buClr>
                <a:srgbClr val="5D5D5D"/>
              </a:buClr>
              <a:buSzPts val="1400"/>
              <a:buChar char="■"/>
              <a:defRPr/>
            </a:lvl3pPr>
            <a:lvl4pPr marL="1828800" lvl="3" indent="-317500" algn="l">
              <a:lnSpc>
                <a:spcPct val="90000"/>
              </a:lnSpc>
              <a:spcBef>
                <a:spcPts val="800"/>
              </a:spcBef>
              <a:spcAft>
                <a:spcPts val="0"/>
              </a:spcAft>
              <a:buClr>
                <a:srgbClr val="5D5D5D"/>
              </a:buClr>
              <a:buSzPts val="1400"/>
              <a:buChar char="●"/>
              <a:defRPr/>
            </a:lvl4pPr>
            <a:lvl5pPr marL="2286000" lvl="4" indent="-317500" algn="l">
              <a:lnSpc>
                <a:spcPct val="90000"/>
              </a:lnSpc>
              <a:spcBef>
                <a:spcPts val="800"/>
              </a:spcBef>
              <a:spcAft>
                <a:spcPts val="0"/>
              </a:spcAft>
              <a:buClr>
                <a:srgbClr val="5D5D5D"/>
              </a:buClr>
              <a:buSzPts val="1400"/>
              <a:buChar char="○"/>
              <a:defRPr/>
            </a:lvl5pPr>
            <a:lvl6pPr marL="2743200" lvl="5" indent="-317500" algn="l">
              <a:lnSpc>
                <a:spcPct val="90000"/>
              </a:lnSpc>
              <a:spcBef>
                <a:spcPts val="800"/>
              </a:spcBef>
              <a:spcAft>
                <a:spcPts val="0"/>
              </a:spcAft>
              <a:buClr>
                <a:srgbClr val="000000"/>
              </a:buClr>
              <a:buSzPts val="1400"/>
              <a:buChar char="■"/>
              <a:defRPr/>
            </a:lvl6pPr>
            <a:lvl7pPr marL="3200400" lvl="6" indent="-317500" algn="l">
              <a:lnSpc>
                <a:spcPct val="90000"/>
              </a:lnSpc>
              <a:spcBef>
                <a:spcPts val="800"/>
              </a:spcBef>
              <a:spcAft>
                <a:spcPts val="0"/>
              </a:spcAft>
              <a:buClr>
                <a:srgbClr val="000000"/>
              </a:buClr>
              <a:buSzPts val="1400"/>
              <a:buChar char="●"/>
              <a:defRPr/>
            </a:lvl7pPr>
            <a:lvl8pPr marL="3657600" lvl="7" indent="-317500" algn="l">
              <a:lnSpc>
                <a:spcPct val="90000"/>
              </a:lnSpc>
              <a:spcBef>
                <a:spcPts val="800"/>
              </a:spcBef>
              <a:spcAft>
                <a:spcPts val="0"/>
              </a:spcAft>
              <a:buClr>
                <a:srgbClr val="000000"/>
              </a:buClr>
              <a:buSzPts val="1400"/>
              <a:buChar char="○"/>
              <a:defRPr/>
            </a:lvl8pPr>
            <a:lvl9pPr marL="4114800" lvl="8" indent="-317500" algn="l">
              <a:lnSpc>
                <a:spcPct val="90000"/>
              </a:lnSpc>
              <a:spcBef>
                <a:spcPts val="800"/>
              </a:spcBef>
              <a:spcAft>
                <a:spcPts val="0"/>
              </a:spcAft>
              <a:buClr>
                <a:srgbClr val="000000"/>
              </a:buClr>
              <a:buSzPts val="1400"/>
              <a:buChar char="■"/>
              <a:defRPr/>
            </a:lvl9pPr>
          </a:lstStyle>
          <a:p>
            <a:endParaRPr/>
          </a:p>
        </p:txBody>
      </p:sp>
      <p:pic>
        <p:nvPicPr>
          <p:cNvPr id="15" name="Google Shape;15;p12"/>
          <p:cNvPicPr preferRelativeResize="0"/>
          <p:nvPr/>
        </p:nvPicPr>
        <p:blipFill rotWithShape="1">
          <a:blip r:embed="rId3">
            <a:alphaModFix/>
          </a:blip>
          <a:srcRect/>
          <a:stretch/>
        </p:blipFill>
        <p:spPr>
          <a:xfrm>
            <a:off x="1953407" y="1917166"/>
            <a:ext cx="1558578" cy="989752"/>
          </a:xfrm>
          <a:prstGeom prst="rect">
            <a:avLst/>
          </a:prstGeom>
          <a:noFill/>
          <a:ln>
            <a:noFill/>
          </a:ln>
        </p:spPr>
      </p:pic>
      <p:sp>
        <p:nvSpPr>
          <p:cNvPr id="16" name="Google Shape;16;p12"/>
          <p:cNvSpPr txBox="1">
            <a:spLocks noGrp="1"/>
          </p:cNvSpPr>
          <p:nvPr>
            <p:ph type="body" idx="3"/>
          </p:nvPr>
        </p:nvSpPr>
        <p:spPr>
          <a:xfrm>
            <a:off x="4336418" y="3336808"/>
            <a:ext cx="4444800" cy="484800"/>
          </a:xfrm>
          <a:prstGeom prst="rect">
            <a:avLst/>
          </a:prstGeom>
          <a:noFill/>
          <a:ln>
            <a:noFill/>
          </a:ln>
        </p:spPr>
        <p:txBody>
          <a:bodyPr spcFirstLastPara="1" wrap="square" lIns="34275" tIns="34275" rIns="34275" bIns="34275" anchor="t" anchorCtr="0">
            <a:noAutofit/>
          </a:bodyPr>
          <a:lstStyle>
            <a:lvl1pPr marL="457200" lvl="0" indent="-228600" algn="l">
              <a:lnSpc>
                <a:spcPct val="100000"/>
              </a:lnSpc>
              <a:spcBef>
                <a:spcPts val="0"/>
              </a:spcBef>
              <a:spcAft>
                <a:spcPts val="0"/>
              </a:spcAft>
              <a:buClr>
                <a:srgbClr val="5D5D5D"/>
              </a:buClr>
              <a:buSzPts val="1400"/>
              <a:buNone/>
              <a:defRPr sz="1400">
                <a:solidFill>
                  <a:srgbClr val="5D5D5D"/>
                </a:solidFill>
                <a:latin typeface="Open Sans"/>
                <a:ea typeface="Open Sans"/>
                <a:cs typeface="Open Sans"/>
                <a:sym typeface="Open Sans"/>
              </a:defRPr>
            </a:lvl1pPr>
            <a:lvl2pPr marL="914400" lvl="1" indent="-317500" algn="l">
              <a:lnSpc>
                <a:spcPct val="90000"/>
              </a:lnSpc>
              <a:spcBef>
                <a:spcPts val="800"/>
              </a:spcBef>
              <a:spcAft>
                <a:spcPts val="0"/>
              </a:spcAft>
              <a:buClr>
                <a:srgbClr val="5D5D5D"/>
              </a:buClr>
              <a:buSzPts val="1400"/>
              <a:buChar char="○"/>
              <a:defRPr/>
            </a:lvl2pPr>
            <a:lvl3pPr marL="1371600" lvl="2" indent="-317500" algn="l">
              <a:lnSpc>
                <a:spcPct val="90000"/>
              </a:lnSpc>
              <a:spcBef>
                <a:spcPts val="800"/>
              </a:spcBef>
              <a:spcAft>
                <a:spcPts val="0"/>
              </a:spcAft>
              <a:buClr>
                <a:srgbClr val="5D5D5D"/>
              </a:buClr>
              <a:buSzPts val="1400"/>
              <a:buChar char="■"/>
              <a:defRPr/>
            </a:lvl3pPr>
            <a:lvl4pPr marL="1828800" lvl="3" indent="-317500" algn="l">
              <a:lnSpc>
                <a:spcPct val="90000"/>
              </a:lnSpc>
              <a:spcBef>
                <a:spcPts val="800"/>
              </a:spcBef>
              <a:spcAft>
                <a:spcPts val="0"/>
              </a:spcAft>
              <a:buClr>
                <a:srgbClr val="5D5D5D"/>
              </a:buClr>
              <a:buSzPts val="1400"/>
              <a:buChar char="●"/>
              <a:defRPr/>
            </a:lvl4pPr>
            <a:lvl5pPr marL="2286000" lvl="4" indent="-317500" algn="l">
              <a:lnSpc>
                <a:spcPct val="90000"/>
              </a:lnSpc>
              <a:spcBef>
                <a:spcPts val="800"/>
              </a:spcBef>
              <a:spcAft>
                <a:spcPts val="0"/>
              </a:spcAft>
              <a:buClr>
                <a:srgbClr val="5D5D5D"/>
              </a:buClr>
              <a:buSzPts val="1400"/>
              <a:buChar char="○"/>
              <a:defRPr/>
            </a:lvl5pPr>
            <a:lvl6pPr marL="2743200" lvl="5" indent="-317500" algn="l">
              <a:lnSpc>
                <a:spcPct val="90000"/>
              </a:lnSpc>
              <a:spcBef>
                <a:spcPts val="800"/>
              </a:spcBef>
              <a:spcAft>
                <a:spcPts val="0"/>
              </a:spcAft>
              <a:buClr>
                <a:srgbClr val="000000"/>
              </a:buClr>
              <a:buSzPts val="1400"/>
              <a:buChar char="■"/>
              <a:defRPr/>
            </a:lvl6pPr>
            <a:lvl7pPr marL="3200400" lvl="6" indent="-317500" algn="l">
              <a:lnSpc>
                <a:spcPct val="90000"/>
              </a:lnSpc>
              <a:spcBef>
                <a:spcPts val="800"/>
              </a:spcBef>
              <a:spcAft>
                <a:spcPts val="0"/>
              </a:spcAft>
              <a:buClr>
                <a:srgbClr val="000000"/>
              </a:buClr>
              <a:buSzPts val="1400"/>
              <a:buChar char="●"/>
              <a:defRPr/>
            </a:lvl7pPr>
            <a:lvl8pPr marL="3657600" lvl="7" indent="-317500" algn="l">
              <a:lnSpc>
                <a:spcPct val="90000"/>
              </a:lnSpc>
              <a:spcBef>
                <a:spcPts val="800"/>
              </a:spcBef>
              <a:spcAft>
                <a:spcPts val="0"/>
              </a:spcAft>
              <a:buClr>
                <a:srgbClr val="000000"/>
              </a:buClr>
              <a:buSzPts val="1400"/>
              <a:buChar char="○"/>
              <a:defRPr/>
            </a:lvl8pPr>
            <a:lvl9pPr marL="4114800" lvl="8" indent="-317500" algn="l">
              <a:lnSpc>
                <a:spcPct val="90000"/>
              </a:lnSpc>
              <a:spcBef>
                <a:spcPts val="800"/>
              </a:spcBef>
              <a:spcAft>
                <a:spcPts val="0"/>
              </a:spcAft>
              <a:buClr>
                <a:srgbClr val="000000"/>
              </a:buClr>
              <a:buSzPts val="14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1" name="Google Shape;5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Column">
  <p:cSld name="1 Column">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body" idx="1"/>
          </p:nvPr>
        </p:nvSpPr>
        <p:spPr>
          <a:xfrm>
            <a:off x="457200" y="1200150"/>
            <a:ext cx="82296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 Column">
  <p:cSld name="2 Column">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body" idx="1"/>
          </p:nvPr>
        </p:nvSpPr>
        <p:spPr>
          <a:xfrm>
            <a:off x="457200" y="1200150"/>
            <a:ext cx="39624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6" name="Google Shape;76;p16"/>
          <p:cNvSpPr txBox="1">
            <a:spLocks noGrp="1"/>
          </p:cNvSpPr>
          <p:nvPr>
            <p:ph type="body" idx="2"/>
          </p:nvPr>
        </p:nvSpPr>
        <p:spPr>
          <a:xfrm>
            <a:off x="4727448" y="1212300"/>
            <a:ext cx="39594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77"/>
        <p:cNvGrpSpPr/>
        <p:nvPr/>
      </p:nvGrpSpPr>
      <p:grpSpPr>
        <a:xfrm>
          <a:off x="0" y="0"/>
          <a:ext cx="0" cy="0"/>
          <a:chOff x="0" y="0"/>
          <a:chExt cx="0" cy="0"/>
        </a:xfrm>
      </p:grpSpPr>
      <p:sp>
        <p:nvSpPr>
          <p:cNvPr id="78" name="Google Shape;78;p28"/>
          <p:cNvSpPr/>
          <p:nvPr/>
        </p:nvSpPr>
        <p:spPr>
          <a:xfrm>
            <a:off x="0" y="0"/>
            <a:ext cx="9144000" cy="5143500"/>
          </a:xfrm>
          <a:prstGeom prst="rect">
            <a:avLst/>
          </a:prstGeom>
          <a:solidFill>
            <a:srgbClr val="BB002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Open Sans"/>
              <a:ea typeface="Open Sans"/>
              <a:cs typeface="Open Sans"/>
              <a:sym typeface="Open Sans"/>
            </a:endParaRPr>
          </a:p>
        </p:txBody>
      </p:sp>
      <p:pic>
        <p:nvPicPr>
          <p:cNvPr id="79" name="Google Shape;79;p28"/>
          <p:cNvPicPr preferRelativeResize="0"/>
          <p:nvPr/>
        </p:nvPicPr>
        <p:blipFill rotWithShape="1">
          <a:blip r:embed="rId2">
            <a:alphaModFix/>
          </a:blip>
          <a:srcRect/>
          <a:stretch/>
        </p:blipFill>
        <p:spPr>
          <a:xfrm>
            <a:off x="2209800" y="895350"/>
            <a:ext cx="3429001" cy="306388"/>
          </a:xfrm>
          <a:prstGeom prst="rect">
            <a:avLst/>
          </a:prstGeom>
          <a:noFill/>
          <a:ln>
            <a:noFill/>
          </a:ln>
        </p:spPr>
      </p:pic>
      <p:pic>
        <p:nvPicPr>
          <p:cNvPr id="80" name="Google Shape;80;p28" descr="_Plaid-Digital_FINAL-NEW.png"/>
          <p:cNvPicPr preferRelativeResize="0"/>
          <p:nvPr/>
        </p:nvPicPr>
        <p:blipFill rotWithShape="1">
          <a:blip r:embed="rId3">
            <a:alphaModFix/>
          </a:blip>
          <a:srcRect l="84736" t="23991" r="4771" b="1982"/>
          <a:stretch/>
        </p:blipFill>
        <p:spPr>
          <a:xfrm>
            <a:off x="457200" y="0"/>
            <a:ext cx="790573" cy="5143501"/>
          </a:xfrm>
          <a:prstGeom prst="rect">
            <a:avLst/>
          </a:prstGeom>
          <a:noFill/>
          <a:ln>
            <a:noFill/>
          </a:ln>
        </p:spPr>
      </p:pic>
      <p:sp>
        <p:nvSpPr>
          <p:cNvPr id="81" name="Google Shape;81;p28"/>
          <p:cNvSpPr/>
          <p:nvPr/>
        </p:nvSpPr>
        <p:spPr>
          <a:xfrm>
            <a:off x="0" y="0"/>
            <a:ext cx="9144000" cy="5143500"/>
          </a:xfrm>
          <a:prstGeom prst="rect">
            <a:avLst/>
          </a:prstGeom>
          <a:solidFill>
            <a:srgbClr val="BB002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Open Sans"/>
              <a:ea typeface="Open Sans"/>
              <a:cs typeface="Open Sans"/>
              <a:sym typeface="Open Sans"/>
            </a:endParaRPr>
          </a:p>
        </p:txBody>
      </p:sp>
      <p:pic>
        <p:nvPicPr>
          <p:cNvPr id="82" name="Google Shape;82;p28"/>
          <p:cNvPicPr preferRelativeResize="0"/>
          <p:nvPr/>
        </p:nvPicPr>
        <p:blipFill rotWithShape="1">
          <a:blip r:embed="rId2">
            <a:alphaModFix/>
          </a:blip>
          <a:srcRect/>
          <a:stretch/>
        </p:blipFill>
        <p:spPr>
          <a:xfrm>
            <a:off x="2209800" y="895350"/>
            <a:ext cx="3429001" cy="306388"/>
          </a:xfrm>
          <a:prstGeom prst="rect">
            <a:avLst/>
          </a:prstGeom>
          <a:noFill/>
          <a:ln>
            <a:noFill/>
          </a:ln>
        </p:spPr>
      </p:pic>
      <p:pic>
        <p:nvPicPr>
          <p:cNvPr id="83" name="Google Shape;83;p28" descr="_Plaid-Digital_FINAL-NEW.png"/>
          <p:cNvPicPr preferRelativeResize="0"/>
          <p:nvPr/>
        </p:nvPicPr>
        <p:blipFill rotWithShape="1">
          <a:blip r:embed="rId3">
            <a:alphaModFix/>
          </a:blip>
          <a:srcRect l="84736" t="23991" r="4771" b="1982"/>
          <a:stretch/>
        </p:blipFill>
        <p:spPr>
          <a:xfrm>
            <a:off x="457200" y="0"/>
            <a:ext cx="790573" cy="51435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4"/>
        <p:cNvGrpSpPr/>
        <p:nvPr/>
      </p:nvGrpSpPr>
      <p:grpSpPr>
        <a:xfrm>
          <a:off x="0" y="0"/>
          <a:ext cx="0" cy="0"/>
          <a:chOff x="0" y="0"/>
          <a:chExt cx="0" cy="0"/>
        </a:xfrm>
      </p:grpSpPr>
      <p:sp>
        <p:nvSpPr>
          <p:cNvPr id="85" name="Google Shape;85;p29"/>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86"/>
        <p:cNvGrpSpPr/>
        <p:nvPr/>
      </p:nvGrpSpPr>
      <p:grpSpPr>
        <a:xfrm>
          <a:off x="0" y="0"/>
          <a:ext cx="0" cy="0"/>
          <a:chOff x="0" y="0"/>
          <a:chExt cx="0" cy="0"/>
        </a:xfrm>
      </p:grpSpPr>
      <p:sp>
        <p:nvSpPr>
          <p:cNvPr id="87" name="Google Shape;87;p30"/>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0"/>
          <p:cNvSpPr txBox="1">
            <a:spLocks noGrp="1"/>
          </p:cNvSpPr>
          <p:nvPr>
            <p:ph type="body" idx="1"/>
          </p:nvPr>
        </p:nvSpPr>
        <p:spPr>
          <a:xfrm>
            <a:off x="457200" y="1200150"/>
            <a:ext cx="25908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9" name="Google Shape;89;p30"/>
          <p:cNvSpPr txBox="1">
            <a:spLocks noGrp="1"/>
          </p:cNvSpPr>
          <p:nvPr>
            <p:ph type="body" idx="2"/>
          </p:nvPr>
        </p:nvSpPr>
        <p:spPr>
          <a:xfrm>
            <a:off x="3276600" y="1200150"/>
            <a:ext cx="25908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0" name="Google Shape;90;p30"/>
          <p:cNvSpPr txBox="1">
            <a:spLocks noGrp="1"/>
          </p:cNvSpPr>
          <p:nvPr>
            <p:ph type="body" idx="3"/>
          </p:nvPr>
        </p:nvSpPr>
        <p:spPr>
          <a:xfrm>
            <a:off x="6096000" y="1200150"/>
            <a:ext cx="25908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 Column">
  <p:cSld name="4 Column">
    <p:spTree>
      <p:nvGrpSpPr>
        <p:cNvPr id="1" name="Shape 91"/>
        <p:cNvGrpSpPr/>
        <p:nvPr/>
      </p:nvGrpSpPr>
      <p:grpSpPr>
        <a:xfrm>
          <a:off x="0" y="0"/>
          <a:ext cx="0" cy="0"/>
          <a:chOff x="0" y="0"/>
          <a:chExt cx="0" cy="0"/>
        </a:xfrm>
      </p:grpSpPr>
      <p:sp>
        <p:nvSpPr>
          <p:cNvPr id="92" name="Google Shape;92;p31"/>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1"/>
          <p:cNvSpPr txBox="1">
            <a:spLocks noGrp="1"/>
          </p:cNvSpPr>
          <p:nvPr>
            <p:ph type="body" idx="1"/>
          </p:nvPr>
        </p:nvSpPr>
        <p:spPr>
          <a:xfrm>
            <a:off x="457200" y="1200150"/>
            <a:ext cx="1905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31"/>
          <p:cNvSpPr txBox="1">
            <a:spLocks noGrp="1"/>
          </p:cNvSpPr>
          <p:nvPr>
            <p:ph type="body" idx="2"/>
          </p:nvPr>
        </p:nvSpPr>
        <p:spPr>
          <a:xfrm>
            <a:off x="2565400" y="1200150"/>
            <a:ext cx="1905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5" name="Google Shape;95;p31"/>
          <p:cNvSpPr txBox="1">
            <a:spLocks noGrp="1"/>
          </p:cNvSpPr>
          <p:nvPr>
            <p:ph type="body" idx="3"/>
          </p:nvPr>
        </p:nvSpPr>
        <p:spPr>
          <a:xfrm>
            <a:off x="4673600" y="1200150"/>
            <a:ext cx="1905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6" name="Google Shape;96;p31"/>
          <p:cNvSpPr txBox="1">
            <a:spLocks noGrp="1"/>
          </p:cNvSpPr>
          <p:nvPr>
            <p:ph type="body" idx="4"/>
          </p:nvPr>
        </p:nvSpPr>
        <p:spPr>
          <a:xfrm>
            <a:off x="6781800" y="1200150"/>
            <a:ext cx="1905000" cy="342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400"/>
              <a:buNone/>
              <a:defRPr/>
            </a:lvl1pPr>
            <a:lvl2pPr marL="914400" lvl="1" indent="-354330" algn="l">
              <a:lnSpc>
                <a:spcPct val="100000"/>
              </a:lnSpc>
              <a:spcBef>
                <a:spcPts val="600"/>
              </a:spcBef>
              <a:spcAft>
                <a:spcPts val="0"/>
              </a:spcAft>
              <a:buClr>
                <a:schemeClr val="dk1"/>
              </a:buClr>
              <a:buSzPts val="1980"/>
              <a:buChar char="•"/>
              <a:defRPr/>
            </a:lvl2pPr>
            <a:lvl3pPr marL="1371600" lvl="2" indent="-354330" algn="l">
              <a:lnSpc>
                <a:spcPct val="100000"/>
              </a:lnSpc>
              <a:spcBef>
                <a:spcPts val="600"/>
              </a:spcBef>
              <a:spcAft>
                <a:spcPts val="0"/>
              </a:spcAft>
              <a:buClr>
                <a:schemeClr val="dk1"/>
              </a:buClr>
              <a:buSzPts val="1980"/>
              <a:buChar char="–"/>
              <a:defRPr/>
            </a:lvl3pPr>
            <a:lvl4pPr marL="1828800" lvl="3" indent="-354330" algn="l">
              <a:lnSpc>
                <a:spcPct val="100000"/>
              </a:lnSpc>
              <a:spcBef>
                <a:spcPts val="600"/>
              </a:spcBef>
              <a:spcAft>
                <a:spcPts val="0"/>
              </a:spcAft>
              <a:buClr>
                <a:schemeClr val="dk1"/>
              </a:buClr>
              <a:buSzPts val="1980"/>
              <a:buChar char="•"/>
              <a:defRPr/>
            </a:lvl4pPr>
            <a:lvl5pPr marL="2286000" lvl="4" indent="-354329" algn="l">
              <a:lnSpc>
                <a:spcPct val="100000"/>
              </a:lnSpc>
              <a:spcBef>
                <a:spcPts val="600"/>
              </a:spcBef>
              <a:spcAft>
                <a:spcPts val="0"/>
              </a:spcAft>
              <a:buClr>
                <a:schemeClr val="dk1"/>
              </a:buClr>
              <a:buSzPts val="198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结论建议_需换右下角LOGO">
  <p:cSld name="结论建议_需换右下角LOGO">
    <p:spTree>
      <p:nvGrpSpPr>
        <p:cNvPr id="1" name="Shape 97"/>
        <p:cNvGrpSpPr/>
        <p:nvPr/>
      </p:nvGrpSpPr>
      <p:grpSpPr>
        <a:xfrm>
          <a:off x="0" y="0"/>
          <a:ext cx="0" cy="0"/>
          <a:chOff x="0" y="0"/>
          <a:chExt cx="0" cy="0"/>
        </a:xfrm>
      </p:grpSpPr>
      <p:sp>
        <p:nvSpPr>
          <p:cNvPr id="98" name="Google Shape;98;p32"/>
          <p:cNvSpPr txBox="1">
            <a:spLocks noGrp="1"/>
          </p:cNvSpPr>
          <p:nvPr>
            <p:ph type="title"/>
          </p:nvPr>
        </p:nvSpPr>
        <p:spPr>
          <a:xfrm>
            <a:off x="976993" y="252760"/>
            <a:ext cx="3943800" cy="5118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2400"/>
              <a:buFont typeface="Microsoft Yahei"/>
              <a:buNone/>
              <a:defRPr sz="2400" b="1">
                <a:solidFill>
                  <a:schemeClr val="dk1"/>
                </a:solidFill>
                <a:latin typeface="Microsoft Yahei"/>
                <a:ea typeface="Microsoft Yahei"/>
                <a:cs typeface="Microsoft Yahei"/>
                <a:sym typeface="Microsoft Yahe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00" name="Google Shape;100;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01" name="Google Shape;101;p32"/>
          <p:cNvSpPr txBox="1">
            <a:spLocks noGrp="1"/>
          </p:cNvSpPr>
          <p:nvPr>
            <p:ph type="sldNum" idx="12"/>
          </p:nvPr>
        </p:nvSpPr>
        <p:spPr>
          <a:xfrm>
            <a:off x="6457950" y="4767263"/>
            <a:ext cx="2057400" cy="207900"/>
          </a:xfrm>
          <a:prstGeom prst="rect">
            <a:avLst/>
          </a:prstGeom>
          <a:noFill/>
          <a:ln>
            <a:noFill/>
          </a:ln>
        </p:spPr>
        <p:txBody>
          <a:bodyPr spcFirstLastPara="1" wrap="square" lIns="68575" tIns="34275" rIns="68575" bIns="34275" anchor="ctr" anchorCtr="0">
            <a:sp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48484"/>
                </a:solidFill>
                <a:latin typeface="Calibri"/>
                <a:ea typeface="Calibri"/>
                <a:cs typeface="Calibri"/>
                <a:sym typeface="Calibri"/>
              </a:defRPr>
            </a:lvl9pPr>
          </a:lstStyle>
          <a:p>
            <a:pPr marL="0" lvl="0" indent="0" algn="r" rtl="0">
              <a:spcBef>
                <a:spcPts val="0"/>
              </a:spcBef>
              <a:spcAft>
                <a:spcPts val="0"/>
              </a:spcAft>
              <a:buNone/>
            </a:pPr>
            <a:r>
              <a:rPr lang="en-US"/>
              <a:t>P</a:t>
            </a:r>
            <a:fld id="{00000000-1234-1234-1234-123412341234}" type="slidenum">
              <a:rPr lang="en-US"/>
              <a:t>‹#›</a:t>
            </a:fld>
            <a:endParaRPr/>
          </a:p>
        </p:txBody>
      </p:sp>
      <p:sp>
        <p:nvSpPr>
          <p:cNvPr id="102" name="Google Shape;102;p32"/>
          <p:cNvSpPr/>
          <p:nvPr/>
        </p:nvSpPr>
        <p:spPr>
          <a:xfrm>
            <a:off x="380491" y="297145"/>
            <a:ext cx="574731" cy="513316"/>
          </a:xfrm>
          <a:custGeom>
            <a:avLst/>
            <a:gdLst/>
            <a:ahLst/>
            <a:cxnLst/>
            <a:rect l="l" t="t" r="r" b="b"/>
            <a:pathLst>
              <a:path w="528" h="471" extrusionOk="0">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3" name="Google Shape;103;p32"/>
          <p:cNvSpPr txBox="1"/>
          <p:nvPr/>
        </p:nvSpPr>
        <p:spPr>
          <a:xfrm>
            <a:off x="976993" y="644370"/>
            <a:ext cx="17805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ADADAD"/>
                </a:solidFill>
                <a:latin typeface="Arial"/>
                <a:ea typeface="Arial"/>
                <a:cs typeface="Arial"/>
                <a:sym typeface="Arial"/>
              </a:rPr>
              <a:t>MORESHI POWERPOINT</a:t>
            </a:r>
            <a:endParaRPr sz="1100" b="0" i="0" u="none" strike="noStrike" cap="none">
              <a:solidFill>
                <a:srgbClr val="ADADAD"/>
              </a:solidFill>
              <a:latin typeface="Arial"/>
              <a:ea typeface="Arial"/>
              <a:cs typeface="Arial"/>
              <a:sym typeface="Arial"/>
            </a:endParaRPr>
          </a:p>
        </p:txBody>
      </p:sp>
      <p:sp>
        <p:nvSpPr>
          <p:cNvPr id="104" name="Google Shape;104;p32"/>
          <p:cNvSpPr/>
          <p:nvPr/>
        </p:nvSpPr>
        <p:spPr>
          <a:xfrm>
            <a:off x="7962574" y="0"/>
            <a:ext cx="11814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05" name="Google Shape;105;p32"/>
          <p:cNvPicPr preferRelativeResize="0"/>
          <p:nvPr/>
        </p:nvPicPr>
        <p:blipFill rotWithShape="1">
          <a:blip r:embed="rId2">
            <a:alphaModFix/>
          </a:blip>
          <a:srcRect/>
          <a:stretch/>
        </p:blipFill>
        <p:spPr>
          <a:xfrm>
            <a:off x="8248317" y="4174540"/>
            <a:ext cx="609939" cy="611772"/>
          </a:xfrm>
          <a:prstGeom prst="rect">
            <a:avLst/>
          </a:prstGeom>
          <a:noFill/>
          <a:ln>
            <a:noFill/>
          </a:ln>
        </p:spPr>
      </p:pic>
      <p:sp>
        <p:nvSpPr>
          <p:cNvPr id="106" name="Google Shape;106;p32"/>
          <p:cNvSpPr/>
          <p:nvPr/>
        </p:nvSpPr>
        <p:spPr>
          <a:xfrm rot="-5400000">
            <a:off x="7800462" y="3265268"/>
            <a:ext cx="221400" cy="102900"/>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07" name="Google Shape;107;p32"/>
          <p:cNvSpPr txBox="1"/>
          <p:nvPr/>
        </p:nvSpPr>
        <p:spPr>
          <a:xfrm>
            <a:off x="8033288" y="802511"/>
            <a:ext cx="10401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540003"/>
                </a:solidFill>
                <a:latin typeface="Microsoft Yahei"/>
                <a:ea typeface="Microsoft Yahei"/>
                <a:cs typeface="Microsoft Yahei"/>
                <a:sym typeface="Microsoft Yahei"/>
              </a:rPr>
              <a:t>研究概述</a:t>
            </a:r>
            <a:endParaRPr sz="1500" b="0" i="0" u="none" strike="noStrike" cap="none">
              <a:solidFill>
                <a:srgbClr val="540003"/>
              </a:solidFill>
              <a:latin typeface="Microsoft Yahei"/>
              <a:ea typeface="Microsoft Yahei"/>
              <a:cs typeface="Microsoft Yahei"/>
              <a:sym typeface="Microsoft Yahei"/>
            </a:endParaRPr>
          </a:p>
        </p:txBody>
      </p:sp>
      <p:sp>
        <p:nvSpPr>
          <p:cNvPr id="108" name="Google Shape;108;p32"/>
          <p:cNvSpPr txBox="1"/>
          <p:nvPr/>
        </p:nvSpPr>
        <p:spPr>
          <a:xfrm>
            <a:off x="8033288" y="1393546"/>
            <a:ext cx="10401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540003"/>
                </a:solidFill>
                <a:latin typeface="Microsoft Yahei"/>
                <a:ea typeface="Microsoft Yahei"/>
                <a:cs typeface="Microsoft Yahei"/>
                <a:sym typeface="Microsoft Yahei"/>
              </a:rPr>
              <a:t>研究方法</a:t>
            </a:r>
            <a:endParaRPr sz="1500" b="0" i="0" u="none" strike="noStrike" cap="none">
              <a:solidFill>
                <a:srgbClr val="540003"/>
              </a:solidFill>
              <a:latin typeface="Microsoft Yahei"/>
              <a:ea typeface="Microsoft Yahei"/>
              <a:cs typeface="Microsoft Yahei"/>
              <a:sym typeface="Microsoft Yahei"/>
            </a:endParaRPr>
          </a:p>
        </p:txBody>
      </p:sp>
      <p:sp>
        <p:nvSpPr>
          <p:cNvPr id="109" name="Google Shape;109;p32"/>
          <p:cNvSpPr txBox="1"/>
          <p:nvPr/>
        </p:nvSpPr>
        <p:spPr>
          <a:xfrm>
            <a:off x="8033288" y="1984580"/>
            <a:ext cx="10401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540003"/>
                </a:solidFill>
                <a:latin typeface="Microsoft Yahei"/>
                <a:ea typeface="Microsoft Yahei"/>
                <a:cs typeface="Microsoft Yahei"/>
                <a:sym typeface="Microsoft Yahei"/>
              </a:rPr>
              <a:t>研究过程</a:t>
            </a:r>
            <a:endParaRPr sz="1500" b="0" i="0" u="none" strike="noStrike" cap="none">
              <a:solidFill>
                <a:srgbClr val="540003"/>
              </a:solidFill>
              <a:latin typeface="Microsoft Yahei"/>
              <a:ea typeface="Microsoft Yahei"/>
              <a:cs typeface="Microsoft Yahei"/>
              <a:sym typeface="Microsoft Yahei"/>
            </a:endParaRPr>
          </a:p>
        </p:txBody>
      </p:sp>
      <p:sp>
        <p:nvSpPr>
          <p:cNvPr id="110" name="Google Shape;110;p32"/>
          <p:cNvSpPr txBox="1"/>
          <p:nvPr/>
        </p:nvSpPr>
        <p:spPr>
          <a:xfrm>
            <a:off x="8033288" y="2575615"/>
            <a:ext cx="10401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540003"/>
                </a:solidFill>
                <a:latin typeface="Microsoft Yahei"/>
                <a:ea typeface="Microsoft Yahei"/>
                <a:cs typeface="Microsoft Yahei"/>
                <a:sym typeface="Microsoft Yahei"/>
              </a:rPr>
              <a:t>研究成果</a:t>
            </a:r>
            <a:endParaRPr sz="1500" b="0" i="0" u="none" strike="noStrike" cap="none">
              <a:solidFill>
                <a:srgbClr val="540003"/>
              </a:solidFill>
              <a:latin typeface="Microsoft Yahei"/>
              <a:ea typeface="Microsoft Yahei"/>
              <a:cs typeface="Microsoft Yahei"/>
              <a:sym typeface="Microsoft Yahei"/>
            </a:endParaRPr>
          </a:p>
        </p:txBody>
      </p:sp>
      <p:sp>
        <p:nvSpPr>
          <p:cNvPr id="111" name="Google Shape;111;p32"/>
          <p:cNvSpPr txBox="1"/>
          <p:nvPr/>
        </p:nvSpPr>
        <p:spPr>
          <a:xfrm>
            <a:off x="8033288" y="3166649"/>
            <a:ext cx="10401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Microsoft Yahei"/>
                <a:ea typeface="Microsoft Yahei"/>
                <a:cs typeface="Microsoft Yahei"/>
                <a:sym typeface="Microsoft Yahei"/>
              </a:rPr>
              <a:t>结论建议</a:t>
            </a:r>
            <a:endParaRPr sz="1500" b="0" i="0" u="none" strike="noStrike" cap="none">
              <a:solidFill>
                <a:schemeClr val="lt1"/>
              </a:solidFill>
              <a:latin typeface="Microsoft Yahei"/>
              <a:ea typeface="Microsoft Yahei"/>
              <a:cs typeface="Microsoft Yahei"/>
              <a:sym typeface="Microsoft Yahei"/>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250"/>
                                        <p:tgtEl>
                                          <p:spTgt spid="10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250"/>
                                  </p:stCondLst>
                                  <p:childTnLst>
                                    <p:set>
                                      <p:cBhvr>
                                        <p:cTn id="9" dur="1" fill="hold">
                                          <p:stCondLst>
                                            <p:cond delay="0"/>
                                          </p:stCondLst>
                                        </p:cTn>
                                        <p:tgtEl>
                                          <p:spTgt spid="107"/>
                                        </p:tgtEl>
                                        <p:attrNameLst>
                                          <p:attrName>style.visibility</p:attrName>
                                        </p:attrNameLst>
                                      </p:cBhvr>
                                      <p:to>
                                        <p:strVal val="visible"/>
                                      </p:to>
                                    </p:set>
                                    <p:anim calcmode="lin" valueType="num">
                                      <p:cBhvr additive="base">
                                        <p:cTn id="10" dur="250"/>
                                        <p:tgtEl>
                                          <p:spTgt spid="107"/>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500"/>
                                  </p:stCondLst>
                                  <p:childTnLst>
                                    <p:set>
                                      <p:cBhvr>
                                        <p:cTn id="12" dur="1" fill="hold">
                                          <p:stCondLst>
                                            <p:cond delay="0"/>
                                          </p:stCondLst>
                                        </p:cTn>
                                        <p:tgtEl>
                                          <p:spTgt spid="108"/>
                                        </p:tgtEl>
                                        <p:attrNameLst>
                                          <p:attrName>style.visibility</p:attrName>
                                        </p:attrNameLst>
                                      </p:cBhvr>
                                      <p:to>
                                        <p:strVal val="visible"/>
                                      </p:to>
                                    </p:set>
                                    <p:anim calcmode="lin" valueType="num">
                                      <p:cBhvr additive="base">
                                        <p:cTn id="13" dur="250"/>
                                        <p:tgtEl>
                                          <p:spTgt spid="108"/>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750"/>
                                  </p:stCondLst>
                                  <p:childTnLst>
                                    <p:set>
                                      <p:cBhvr>
                                        <p:cTn id="15" dur="1" fill="hold">
                                          <p:stCondLst>
                                            <p:cond delay="0"/>
                                          </p:stCondLst>
                                        </p:cTn>
                                        <p:tgtEl>
                                          <p:spTgt spid="109"/>
                                        </p:tgtEl>
                                        <p:attrNameLst>
                                          <p:attrName>style.visibility</p:attrName>
                                        </p:attrNameLst>
                                      </p:cBhvr>
                                      <p:to>
                                        <p:strVal val="visible"/>
                                      </p:to>
                                    </p:set>
                                    <p:anim calcmode="lin" valueType="num">
                                      <p:cBhvr additive="base">
                                        <p:cTn id="16" dur="250"/>
                                        <p:tgtEl>
                                          <p:spTgt spid="109"/>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1000"/>
                                  </p:stCondLst>
                                  <p:childTnLst>
                                    <p:set>
                                      <p:cBhvr>
                                        <p:cTn id="18" dur="1" fill="hold">
                                          <p:stCondLst>
                                            <p:cond delay="0"/>
                                          </p:stCondLst>
                                        </p:cTn>
                                        <p:tgtEl>
                                          <p:spTgt spid="110"/>
                                        </p:tgtEl>
                                        <p:attrNameLst>
                                          <p:attrName>style.visibility</p:attrName>
                                        </p:attrNameLst>
                                      </p:cBhvr>
                                      <p:to>
                                        <p:strVal val="visible"/>
                                      </p:to>
                                    </p:set>
                                    <p:anim calcmode="lin" valueType="num">
                                      <p:cBhvr additive="base">
                                        <p:cTn id="19" dur="250"/>
                                        <p:tgtEl>
                                          <p:spTgt spid="110"/>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1250"/>
                                  </p:stCondLst>
                                  <p:childTnLst>
                                    <p:set>
                                      <p:cBhvr>
                                        <p:cTn id="21" dur="1" fill="hold">
                                          <p:stCondLst>
                                            <p:cond delay="0"/>
                                          </p:stCondLst>
                                        </p:cTn>
                                        <p:tgtEl>
                                          <p:spTgt spid="111"/>
                                        </p:tgtEl>
                                        <p:attrNameLst>
                                          <p:attrName>style.visibility</p:attrName>
                                        </p:attrNameLst>
                                      </p:cBhvr>
                                      <p:to>
                                        <p:strVal val="visible"/>
                                      </p:to>
                                    </p:set>
                                    <p:anim calcmode="lin" valueType="num">
                                      <p:cBhvr additive="base">
                                        <p:cTn id="22" dur="250"/>
                                        <p:tgtEl>
                                          <p:spTgt spid="111"/>
                                        </p:tgtEl>
                                        <p:attrNameLst>
                                          <p:attrName>ppt_x</p:attrName>
                                        </p:attrNameLst>
                                      </p:cBhvr>
                                      <p:tavLst>
                                        <p:tav tm="0">
                                          <p:val>
                                            <p:strVal val="#ppt_x+1"/>
                                          </p:val>
                                        </p:tav>
                                        <p:tav tm="100000">
                                          <p:val>
                                            <p:strVal val="#ppt_x"/>
                                          </p:val>
                                        </p:tav>
                                      </p:tavLst>
                                    </p:anim>
                                  </p:childTnLst>
                                </p:cTn>
                              </p:par>
                              <p:par>
                                <p:cTn id="23" presetID="23" presetClass="entr" presetSubtype="16" fill="hold" nodeType="withEffect">
                                  <p:stCondLst>
                                    <p:cond delay="1500"/>
                                  </p:stCondLst>
                                  <p:childTnLst>
                                    <p:set>
                                      <p:cBhvr>
                                        <p:cTn id="24" dur="1" fill="hold">
                                          <p:stCondLst>
                                            <p:cond delay="0"/>
                                          </p:stCondLst>
                                        </p:cTn>
                                        <p:tgtEl>
                                          <p:spTgt spid="105"/>
                                        </p:tgtEl>
                                        <p:attrNameLst>
                                          <p:attrName>style.visibility</p:attrName>
                                        </p:attrNameLst>
                                      </p:cBhvr>
                                      <p:to>
                                        <p:strVal val="visible"/>
                                      </p:to>
                                    </p:set>
                                    <p:anim calcmode="lin" valueType="num">
                                      <p:cBhvr additive="base">
                                        <p:cTn id="25" dur="250"/>
                                        <p:tgtEl>
                                          <p:spTgt spid="105"/>
                                        </p:tgtEl>
                                        <p:attrNameLst>
                                          <p:attrName>ppt_w</p:attrName>
                                        </p:attrNameLst>
                                      </p:cBhvr>
                                      <p:tavLst>
                                        <p:tav tm="0">
                                          <p:val>
                                            <p:strVal val="0"/>
                                          </p:val>
                                        </p:tav>
                                        <p:tav tm="100000">
                                          <p:val>
                                            <p:strVal val="#ppt_w"/>
                                          </p:val>
                                        </p:tav>
                                      </p:tavLst>
                                    </p:anim>
                                    <p:anim calcmode="lin" valueType="num">
                                      <p:cBhvr additive="base">
                                        <p:cTn id="26" dur="250"/>
                                        <p:tgtEl>
                                          <p:spTgt spid="105"/>
                                        </p:tgtEl>
                                        <p:attrNameLst>
                                          <p:attrName>ppt_h</p:attrName>
                                        </p:attrNameLst>
                                      </p:cBhvr>
                                      <p:tavLst>
                                        <p:tav tm="0">
                                          <p:val>
                                            <p:strVal val="0"/>
                                          </p:val>
                                        </p:tav>
                                        <p:tav tm="100000">
                                          <p:val>
                                            <p:strVal val="#ppt_h"/>
                                          </p:val>
                                        </p:tav>
                                      </p:tavLst>
                                    </p:anim>
                                  </p:childTnLst>
                                </p:cTn>
                              </p:par>
                              <p:par>
                                <p:cTn id="27" presetID="10" presetClass="entr" presetSubtype="0" fill="hold" nodeType="withEffect">
                                  <p:stCondLst>
                                    <p:cond delay="1750"/>
                                  </p:stCondLst>
                                  <p:childTnLst>
                                    <p:set>
                                      <p:cBhvr>
                                        <p:cTn id="28" dur="1" fill="hold">
                                          <p:stCondLst>
                                            <p:cond delay="0"/>
                                          </p:stCondLst>
                                        </p:cTn>
                                        <p:tgtEl>
                                          <p:spTgt spid="106"/>
                                        </p:tgtEl>
                                        <p:attrNameLst>
                                          <p:attrName>style.visibility</p:attrName>
                                        </p:attrNameLst>
                                      </p:cBhvr>
                                      <p:to>
                                        <p:strVal val="visible"/>
                                      </p:to>
                                    </p:set>
                                    <p:animEffect transition="in" filter="fade">
                                      <p:cBhvr>
                                        <p:cTn id="29" dur="250"/>
                                        <p:tgtEl>
                                          <p:spTgt spid="106"/>
                                        </p:tgtEl>
                                      </p:cBhvr>
                                    </p:animEffect>
                                  </p:childTnLst>
                                </p:cTn>
                              </p:par>
                              <p:par>
                                <p:cTn id="30" presetID="10" presetClass="entr" presetSubtype="0" fill="hold" nodeType="with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1000"/>
                                        <p:tgtEl>
                                          <p:spTgt spid="102"/>
                                        </p:tgtEl>
                                      </p:cBhvr>
                                    </p:animEffect>
                                  </p:childTnLst>
                                </p:cTn>
                              </p:par>
                              <p:par>
                                <p:cTn id="33" presetID="10" presetClass="entr" presetSubtype="0" fill="hold" nodeType="withEffect">
                                  <p:stCondLst>
                                    <p:cond delay="100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1000"/>
                                        <p:tgtEl>
                                          <p:spTgt spid="98"/>
                                        </p:tgtEl>
                                      </p:cBhvr>
                                    </p:animEffect>
                                  </p:childTnLst>
                                </p:cTn>
                              </p:par>
                              <p:par>
                                <p:cTn id="36" presetID="10" presetClass="entr" presetSubtype="0" fill="hold" nodeType="withEffect">
                                  <p:stCondLst>
                                    <p:cond delay="150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7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8" name="Google Shape;38;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9" name="Google Shape;3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2" name="Google Shape;4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6" name="Google Shape;46;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8" name="Google Shape;4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4.png"/><Relationship Id="rId5" Type="http://schemas.openxmlformats.org/officeDocument/2006/relationships/slideLayout" Target="../slideLayouts/slideLayout17.xml"/><Relationship Id="rId10" Type="http://schemas.openxmlformats.org/officeDocument/2006/relationships/image" Target="../media/image3.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13" descr="_Plaid-Digital_FINAL-NEW.png"/>
          <p:cNvPicPr preferRelativeResize="0"/>
          <p:nvPr/>
        </p:nvPicPr>
        <p:blipFill rotWithShape="1">
          <a:blip r:embed="rId10">
            <a:alphaModFix/>
          </a:blip>
          <a:srcRect l="59550" t="20879" r="39887" b="2888"/>
          <a:stretch/>
        </p:blipFill>
        <p:spPr>
          <a:xfrm rot="5400000">
            <a:off x="3798886" y="1046162"/>
            <a:ext cx="60324" cy="7658101"/>
          </a:xfrm>
          <a:prstGeom prst="rect">
            <a:avLst/>
          </a:prstGeom>
          <a:noFill/>
          <a:ln>
            <a:noFill/>
          </a:ln>
        </p:spPr>
      </p:pic>
      <p:pic>
        <p:nvPicPr>
          <p:cNvPr id="60" name="Google Shape;60;p13" descr="_Plaid-Digital_FINAL-NEW.png"/>
          <p:cNvPicPr preferRelativeResize="0"/>
          <p:nvPr/>
        </p:nvPicPr>
        <p:blipFill rotWithShape="1">
          <a:blip r:embed="rId10">
            <a:alphaModFix/>
          </a:blip>
          <a:srcRect l="59550" t="20879" r="39887" b="2888"/>
          <a:stretch/>
        </p:blipFill>
        <p:spPr>
          <a:xfrm rot="5400000">
            <a:off x="3798886" y="1046162"/>
            <a:ext cx="60324" cy="7658101"/>
          </a:xfrm>
          <a:prstGeom prst="rect">
            <a:avLst/>
          </a:prstGeom>
          <a:noFill/>
          <a:ln>
            <a:noFill/>
          </a:ln>
        </p:spPr>
      </p:pic>
      <p:sp>
        <p:nvSpPr>
          <p:cNvPr id="61" name="Google Shape;61;p13"/>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9pPr>
          </a:lstStyle>
          <a:p>
            <a:endParaRPr/>
          </a:p>
        </p:txBody>
      </p:sp>
      <p:sp>
        <p:nvSpPr>
          <p:cNvPr id="62" name="Google Shape;62;p13"/>
          <p:cNvSpPr txBox="1">
            <a:spLocks noGrp="1"/>
          </p:cNvSpPr>
          <p:nvPr>
            <p:ph type="body" idx="1"/>
          </p:nvPr>
        </p:nvSpPr>
        <p:spPr>
          <a:xfrm>
            <a:off x="457200" y="1200150"/>
            <a:ext cx="8229600" cy="3505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0000"/>
              </a:buClr>
              <a:buSzPts val="1400"/>
              <a:buFont typeface="Arial"/>
              <a:buNone/>
              <a:defRPr sz="1400" b="0" i="0" u="none" strike="noStrike" cap="none">
                <a:solidFill>
                  <a:schemeClr val="dk1"/>
                </a:solidFill>
                <a:latin typeface="Open Sans"/>
                <a:ea typeface="Open Sans"/>
                <a:cs typeface="Open Sans"/>
                <a:sym typeface="Open Sans"/>
              </a:defRPr>
            </a:lvl1pPr>
            <a:lvl2pPr marL="914400" marR="0" lvl="1" indent="-326390"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2pPr>
            <a:lvl3pPr marL="1371600" marR="0" lvl="2"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3pPr>
            <a:lvl4pPr marL="1828800" marR="0" lvl="3" indent="-326389"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4pPr>
            <a:lvl5pPr marL="2286000" marR="0" lvl="4"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63" name="Google Shape;63;p13"/>
          <p:cNvPicPr preferRelativeResize="0"/>
          <p:nvPr/>
        </p:nvPicPr>
        <p:blipFill rotWithShape="1">
          <a:blip r:embed="rId11">
            <a:alphaModFix/>
          </a:blip>
          <a:srcRect/>
          <a:stretch/>
        </p:blipFill>
        <p:spPr>
          <a:xfrm>
            <a:off x="7772400" y="4248150"/>
            <a:ext cx="1154590" cy="736392"/>
          </a:xfrm>
          <a:prstGeom prst="rect">
            <a:avLst/>
          </a:prstGeom>
          <a:noFill/>
          <a:ln>
            <a:noFill/>
          </a:ln>
        </p:spPr>
      </p:pic>
      <p:sp>
        <p:nvSpPr>
          <p:cNvPr id="68" name="Google Shape;68;p13"/>
          <p:cNvSpPr txBox="1"/>
          <p:nvPr/>
        </p:nvSpPr>
        <p:spPr>
          <a:xfrm>
            <a:off x="8534400" y="100340"/>
            <a:ext cx="507000" cy="2616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7F7F7F"/>
                </a:solidFill>
                <a:latin typeface="Helvetica Neue Light"/>
                <a:ea typeface="Helvetica Neue Light"/>
                <a:cs typeface="Helvetica Neue Light"/>
                <a:sym typeface="Helvetica Neue Light"/>
              </a:rPr>
              <a:t>‹#›</a:t>
            </a:fld>
            <a:endParaRPr sz="1100" b="0" i="0" u="none" strike="noStrike" cap="none">
              <a:solidFill>
                <a:srgbClr val="7F7F7F"/>
              </a:solidFill>
              <a:latin typeface="Helvetica Neue Light"/>
              <a:ea typeface="Helvetica Neue Light"/>
              <a:cs typeface="Helvetica Neue Light"/>
              <a:sym typeface="Helvetica Neue Light"/>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
          <p:cNvSpPr txBox="1">
            <a:spLocks noGrp="1"/>
          </p:cNvSpPr>
          <p:nvPr>
            <p:ph type="body" idx="1"/>
          </p:nvPr>
        </p:nvSpPr>
        <p:spPr>
          <a:xfrm>
            <a:off x="3280325" y="1195650"/>
            <a:ext cx="6070599" cy="1467500"/>
          </a:xfrm>
          <a:prstGeom prst="rect">
            <a:avLst/>
          </a:prstGeom>
          <a:noFill/>
          <a:ln>
            <a:noFill/>
          </a:ln>
        </p:spPr>
        <p:txBody>
          <a:bodyPr spcFirstLastPara="1" wrap="square" lIns="34275" tIns="34275" rIns="34275" bIns="34275" anchor="ctr" anchorCtr="0">
            <a:normAutofit/>
          </a:bodyPr>
          <a:lstStyle/>
          <a:p>
            <a:pPr marL="0" lvl="0" indent="0" algn="ctr" rtl="0">
              <a:lnSpc>
                <a:spcPct val="90000"/>
              </a:lnSpc>
              <a:spcBef>
                <a:spcPts val="0"/>
              </a:spcBef>
              <a:spcAft>
                <a:spcPts val="0"/>
              </a:spcAft>
              <a:buClr>
                <a:srgbClr val="5D5D5D"/>
              </a:buClr>
              <a:buSzPct val="108108"/>
              <a:buNone/>
            </a:pPr>
            <a:r>
              <a:rPr lang="en-US" dirty="0">
                <a:solidFill>
                  <a:srgbClr val="262626"/>
                </a:solidFill>
              </a:rPr>
              <a:t>Analysis for </a:t>
            </a:r>
            <a:endParaRPr dirty="0"/>
          </a:p>
          <a:p>
            <a:pPr marL="0" lvl="0" indent="0" algn="ctr" rtl="0">
              <a:lnSpc>
                <a:spcPct val="90000"/>
              </a:lnSpc>
              <a:spcBef>
                <a:spcPts val="0"/>
              </a:spcBef>
              <a:spcAft>
                <a:spcPts val="0"/>
              </a:spcAft>
              <a:buClr>
                <a:srgbClr val="5D5D5D"/>
              </a:buClr>
              <a:buSzPct val="108108"/>
              <a:buNone/>
            </a:pPr>
            <a:r>
              <a:rPr lang="en-US" dirty="0">
                <a:solidFill>
                  <a:srgbClr val="262626"/>
                </a:solidFill>
              </a:rPr>
              <a:t>Graph-based SLAM algorithms</a:t>
            </a:r>
          </a:p>
          <a:p>
            <a:pPr marL="0" lvl="0" indent="0" algn="ctr" rtl="0">
              <a:lnSpc>
                <a:spcPct val="90000"/>
              </a:lnSpc>
              <a:spcBef>
                <a:spcPts val="0"/>
              </a:spcBef>
              <a:spcAft>
                <a:spcPts val="0"/>
              </a:spcAft>
              <a:buClr>
                <a:srgbClr val="5D5D5D"/>
              </a:buClr>
              <a:buSzPct val="108108"/>
              <a:buNone/>
            </a:pPr>
            <a:r>
              <a:rPr lang="en-US" altLang="zh-CN" dirty="0">
                <a:solidFill>
                  <a:srgbClr val="262626"/>
                </a:solidFill>
              </a:rPr>
              <a:t>under g2o</a:t>
            </a:r>
            <a:endParaRPr dirty="0">
              <a:solidFill>
                <a:srgbClr val="262626"/>
              </a:solidFill>
            </a:endParaRPr>
          </a:p>
        </p:txBody>
      </p:sp>
      <p:sp>
        <p:nvSpPr>
          <p:cNvPr id="117" name="Google Shape;117;p1"/>
          <p:cNvSpPr txBox="1">
            <a:spLocks noGrp="1"/>
          </p:cNvSpPr>
          <p:nvPr>
            <p:ph type="body" idx="2"/>
          </p:nvPr>
        </p:nvSpPr>
        <p:spPr>
          <a:xfrm>
            <a:off x="5282125" y="3853950"/>
            <a:ext cx="1185900" cy="1017600"/>
          </a:xfrm>
          <a:prstGeom prst="rect">
            <a:avLst/>
          </a:prstGeom>
          <a:noFill/>
          <a:ln>
            <a:noFill/>
          </a:ln>
        </p:spPr>
        <p:txBody>
          <a:bodyPr spcFirstLastPara="1" wrap="square" lIns="34275" tIns="34275" rIns="34275" bIns="34275" anchor="t" anchorCtr="0">
            <a:normAutofit/>
          </a:bodyPr>
          <a:lstStyle/>
          <a:p>
            <a:pPr marL="0" lvl="0" indent="0" algn="l" rtl="0">
              <a:lnSpc>
                <a:spcPct val="115000"/>
              </a:lnSpc>
              <a:spcBef>
                <a:spcPts val="0"/>
              </a:spcBef>
              <a:spcAft>
                <a:spcPts val="0"/>
              </a:spcAft>
              <a:buClr>
                <a:srgbClr val="5D5D5D"/>
              </a:buClr>
              <a:buSzPts val="1400"/>
              <a:buFont typeface="Arial"/>
              <a:buNone/>
            </a:pPr>
            <a:r>
              <a:rPr lang="en-US" sz="1400" b="0"/>
              <a:t>Tianxiang Lin</a:t>
            </a:r>
            <a:endParaRPr sz="1400" b="0"/>
          </a:p>
          <a:p>
            <a:pPr marL="0" lvl="0" indent="0" algn="l" rtl="0">
              <a:lnSpc>
                <a:spcPct val="115000"/>
              </a:lnSpc>
              <a:spcBef>
                <a:spcPts val="0"/>
              </a:spcBef>
              <a:spcAft>
                <a:spcPts val="0"/>
              </a:spcAft>
              <a:buClr>
                <a:srgbClr val="5D5D5D"/>
              </a:buClr>
              <a:buSzPts val="1400"/>
              <a:buNone/>
            </a:pPr>
            <a:r>
              <a:rPr lang="en-US" sz="1400" b="0"/>
              <a:t>Ben Zhou</a:t>
            </a:r>
            <a:endParaRPr sz="1400" b="0"/>
          </a:p>
          <a:p>
            <a:pPr marL="0" lvl="0" indent="0" algn="l" rtl="0">
              <a:lnSpc>
                <a:spcPct val="115000"/>
              </a:lnSpc>
              <a:spcBef>
                <a:spcPts val="0"/>
              </a:spcBef>
              <a:spcAft>
                <a:spcPts val="0"/>
              </a:spcAft>
              <a:buClr>
                <a:srgbClr val="5D5D5D"/>
              </a:buClr>
              <a:buSzPts val="1400"/>
              <a:buNone/>
            </a:pPr>
            <a:r>
              <a:rPr lang="en-US" sz="1400" b="0"/>
              <a:t>Qishun Yu</a:t>
            </a:r>
            <a:endParaRPr sz="1400" b="0"/>
          </a:p>
          <a:p>
            <a:pPr marL="0" lvl="0" indent="0" algn="l" rtl="0">
              <a:lnSpc>
                <a:spcPct val="115000"/>
              </a:lnSpc>
              <a:spcBef>
                <a:spcPts val="0"/>
              </a:spcBef>
              <a:spcAft>
                <a:spcPts val="0"/>
              </a:spcAft>
              <a:buClr>
                <a:srgbClr val="5D5D5D"/>
              </a:buClr>
              <a:buSzPts val="1400"/>
              <a:buFont typeface="Arial"/>
              <a:buNone/>
            </a:pPr>
            <a:endParaRPr sz="1400" b="0"/>
          </a:p>
        </p:txBody>
      </p:sp>
      <p:sp>
        <p:nvSpPr>
          <p:cNvPr id="118" name="Google Shape;118;p1"/>
          <p:cNvSpPr txBox="1">
            <a:spLocks noGrp="1"/>
          </p:cNvSpPr>
          <p:nvPr>
            <p:ph type="body" idx="3"/>
          </p:nvPr>
        </p:nvSpPr>
        <p:spPr>
          <a:xfrm>
            <a:off x="4299350" y="2957750"/>
            <a:ext cx="4298100" cy="484800"/>
          </a:xfrm>
          <a:prstGeom prst="rect">
            <a:avLst/>
          </a:prstGeom>
          <a:noFill/>
          <a:ln>
            <a:noFill/>
          </a:ln>
        </p:spPr>
        <p:txBody>
          <a:bodyPr spcFirstLastPara="1" wrap="square" lIns="34275" tIns="34275" rIns="34275" bIns="34275" anchor="t" anchorCtr="0">
            <a:noAutofit/>
          </a:bodyPr>
          <a:lstStyle/>
          <a:p>
            <a:pPr marL="0" lvl="0" indent="0" algn="ctr" rtl="0">
              <a:lnSpc>
                <a:spcPct val="115000"/>
              </a:lnSpc>
              <a:spcBef>
                <a:spcPts val="0"/>
              </a:spcBef>
              <a:spcAft>
                <a:spcPts val="0"/>
              </a:spcAft>
              <a:buClr>
                <a:srgbClr val="5D5D5D"/>
              </a:buClr>
              <a:buSzPts val="1200"/>
              <a:buNone/>
            </a:pPr>
            <a:r>
              <a:rPr lang="en-US" sz="1800" b="1"/>
              <a:t>16833 Project Final Presentation </a:t>
            </a:r>
            <a:endParaRPr sz="1800" b="1"/>
          </a:p>
          <a:p>
            <a:pPr marL="0" lvl="0" indent="0" algn="ctr" rtl="0">
              <a:lnSpc>
                <a:spcPct val="115000"/>
              </a:lnSpc>
              <a:spcBef>
                <a:spcPts val="0"/>
              </a:spcBef>
              <a:spcAft>
                <a:spcPts val="0"/>
              </a:spcAft>
              <a:buClr>
                <a:srgbClr val="5D5D5D"/>
              </a:buClr>
              <a:buSzPts val="1200"/>
              <a:buNone/>
            </a:pPr>
            <a:r>
              <a:rPr lang="en-US" sz="1800" b="1"/>
              <a:t>2021/05/05</a:t>
            </a:r>
            <a:endParaRPr sz="2000"/>
          </a:p>
        </p:txBody>
      </p:sp>
      <p:sp>
        <p:nvSpPr>
          <p:cNvPr id="119" name="Google Shape;119;p1"/>
          <p:cNvSpPr txBox="1">
            <a:spLocks noGrp="1"/>
          </p:cNvSpPr>
          <p:nvPr>
            <p:ph type="body" idx="2"/>
          </p:nvPr>
        </p:nvSpPr>
        <p:spPr>
          <a:xfrm>
            <a:off x="6601850" y="3853950"/>
            <a:ext cx="1587600" cy="757500"/>
          </a:xfrm>
          <a:prstGeom prst="rect">
            <a:avLst/>
          </a:prstGeom>
          <a:noFill/>
          <a:ln>
            <a:noFill/>
          </a:ln>
        </p:spPr>
        <p:txBody>
          <a:bodyPr spcFirstLastPara="1" wrap="square" lIns="34275" tIns="34275" rIns="34275" bIns="34275" anchor="t" anchorCtr="0">
            <a:normAutofit/>
          </a:bodyPr>
          <a:lstStyle/>
          <a:p>
            <a:pPr marL="0" lvl="0" indent="0" algn="l" rtl="0">
              <a:lnSpc>
                <a:spcPct val="115000"/>
              </a:lnSpc>
              <a:spcBef>
                <a:spcPts val="0"/>
              </a:spcBef>
              <a:spcAft>
                <a:spcPts val="0"/>
              </a:spcAft>
              <a:buClr>
                <a:srgbClr val="5D5D5D"/>
              </a:buClr>
              <a:buSzPts val="1400"/>
              <a:buNone/>
            </a:pPr>
            <a:r>
              <a:rPr lang="en-US" sz="1400" b="0"/>
              <a:t>Jiayin Xia</a:t>
            </a:r>
            <a:endParaRPr sz="1400" b="0"/>
          </a:p>
          <a:p>
            <a:pPr marL="0" lvl="0" indent="0" algn="l" rtl="0">
              <a:lnSpc>
                <a:spcPct val="115000"/>
              </a:lnSpc>
              <a:spcBef>
                <a:spcPts val="0"/>
              </a:spcBef>
              <a:spcAft>
                <a:spcPts val="0"/>
              </a:spcAft>
              <a:buClr>
                <a:srgbClr val="5D5D5D"/>
              </a:buClr>
              <a:buSzPts val="1400"/>
              <a:buNone/>
            </a:pPr>
            <a:r>
              <a:rPr lang="en-US" sz="1400" b="0"/>
              <a:t>Kerou Zhang</a:t>
            </a:r>
            <a:endParaRPr sz="1400"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5EF4165-4503-40BD-B849-2C57DDF1E0A8}"/>
              </a:ext>
            </a:extLst>
          </p:cNvPr>
          <p:cNvSpPr>
            <a:spLocks noGrp="1"/>
          </p:cNvSpPr>
          <p:nvPr>
            <p:ph type="title"/>
          </p:nvPr>
        </p:nvSpPr>
        <p:spPr/>
        <p:txBody>
          <a:bodyPr/>
          <a:lstStyle/>
          <a:p>
            <a:r>
              <a:rPr lang="en-US" altLang="zh-CN" dirty="0"/>
              <a:t>Experiment 3: How do robust kernels react differently on close loop constraint outliers?</a:t>
            </a:r>
            <a:endParaRPr lang="zh-CN" altLang="en-US" dirty="0"/>
          </a:p>
        </p:txBody>
      </p:sp>
      <p:grpSp>
        <p:nvGrpSpPr>
          <p:cNvPr id="10" name="Google Shape;199;p36">
            <a:extLst>
              <a:ext uri="{FF2B5EF4-FFF2-40B4-BE49-F238E27FC236}">
                <a16:creationId xmlns:a16="http://schemas.microsoft.com/office/drawing/2014/main" id="{A44FCD3D-AFCB-4DE4-9E1E-E038B1D77418}"/>
              </a:ext>
            </a:extLst>
          </p:cNvPr>
          <p:cNvGrpSpPr/>
          <p:nvPr/>
        </p:nvGrpSpPr>
        <p:grpSpPr>
          <a:xfrm>
            <a:off x="615460" y="1178169"/>
            <a:ext cx="7165732" cy="3411416"/>
            <a:chOff x="-1160145" y="-233363"/>
            <a:chExt cx="11464291" cy="5610226"/>
          </a:xfrm>
        </p:grpSpPr>
        <p:graphicFrame>
          <p:nvGraphicFramePr>
            <p:cNvPr id="12" name="Google Shape;200;p36">
              <a:extLst>
                <a:ext uri="{FF2B5EF4-FFF2-40B4-BE49-F238E27FC236}">
                  <a16:creationId xmlns:a16="http://schemas.microsoft.com/office/drawing/2014/main" id="{0D853CAB-7C8F-4339-A824-5BFE3F08B471}"/>
                </a:ext>
              </a:extLst>
            </p:cNvPr>
            <p:cNvGraphicFramePr/>
            <p:nvPr>
              <p:extLst>
                <p:ext uri="{D42A27DB-BD31-4B8C-83A1-F6EECF244321}">
                  <p14:modId xmlns:p14="http://schemas.microsoft.com/office/powerpoint/2010/main" val="2777346821"/>
                </p:ext>
              </p:extLst>
            </p:nvPr>
          </p:nvGraphicFramePr>
          <p:xfrm>
            <a:off x="-1158243" y="-233363"/>
            <a:ext cx="5730240" cy="28098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Google Shape;201;p36">
              <a:extLst>
                <a:ext uri="{FF2B5EF4-FFF2-40B4-BE49-F238E27FC236}">
                  <a16:creationId xmlns:a16="http://schemas.microsoft.com/office/drawing/2014/main" id="{A631CA40-369C-429A-9104-5FFF19E0C102}"/>
                </a:ext>
              </a:extLst>
            </p:cNvPr>
            <p:cNvGraphicFramePr/>
            <p:nvPr/>
          </p:nvGraphicFramePr>
          <p:xfrm>
            <a:off x="4573906" y="-233362"/>
            <a:ext cx="5730240" cy="28098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Google Shape;202;p36">
              <a:extLst>
                <a:ext uri="{FF2B5EF4-FFF2-40B4-BE49-F238E27FC236}">
                  <a16:creationId xmlns:a16="http://schemas.microsoft.com/office/drawing/2014/main" id="{C00D4F5C-20C9-441D-985E-25E01C6489B2}"/>
                </a:ext>
              </a:extLst>
            </p:cNvPr>
            <p:cNvGraphicFramePr/>
            <p:nvPr/>
          </p:nvGraphicFramePr>
          <p:xfrm>
            <a:off x="-1160145" y="2576513"/>
            <a:ext cx="5730240" cy="28003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Google Shape;203;p36">
              <a:extLst>
                <a:ext uri="{FF2B5EF4-FFF2-40B4-BE49-F238E27FC236}">
                  <a16:creationId xmlns:a16="http://schemas.microsoft.com/office/drawing/2014/main" id="{8BB2DE92-AB26-4C5F-850E-7242DE919887}"/>
                </a:ext>
              </a:extLst>
            </p:cNvPr>
            <p:cNvGraphicFramePr/>
            <p:nvPr>
              <p:extLst>
                <p:ext uri="{D42A27DB-BD31-4B8C-83A1-F6EECF244321}">
                  <p14:modId xmlns:p14="http://schemas.microsoft.com/office/powerpoint/2010/main" val="268694798"/>
                </p:ext>
              </p:extLst>
            </p:nvPr>
          </p:nvGraphicFramePr>
          <p:xfrm>
            <a:off x="4573904" y="2546801"/>
            <a:ext cx="5730240" cy="2820537"/>
          </p:xfrm>
          <a:graphic>
            <a:graphicData uri="http://schemas.openxmlformats.org/drawingml/2006/chart">
              <c:chart xmlns:c="http://schemas.openxmlformats.org/drawingml/2006/chart" xmlns:r="http://schemas.openxmlformats.org/officeDocument/2006/relationships" r:id="rId6"/>
            </a:graphicData>
          </a:graphic>
        </p:graphicFrame>
      </p:grpSp>
    </p:spTree>
    <p:extLst>
      <p:ext uri="{BB962C8B-B14F-4D97-AF65-F5344CB8AC3E}">
        <p14:creationId xmlns:p14="http://schemas.microsoft.com/office/powerpoint/2010/main" val="111570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9" name="Google Shape;189;p35"/>
          <p:cNvGrpSpPr/>
          <p:nvPr/>
        </p:nvGrpSpPr>
        <p:grpSpPr>
          <a:xfrm>
            <a:off x="1161288" y="1063424"/>
            <a:ext cx="6258691" cy="3016651"/>
            <a:chOff x="794448" y="794858"/>
            <a:chExt cx="7093602" cy="3419073"/>
          </a:xfrm>
        </p:grpSpPr>
        <p:pic>
          <p:nvPicPr>
            <p:cNvPr id="190" name="Google Shape;190;p35"/>
            <p:cNvPicPr preferRelativeResize="0"/>
            <p:nvPr/>
          </p:nvPicPr>
          <p:blipFill>
            <a:blip r:embed="rId3"/>
            <a:srcRect/>
            <a:stretch/>
          </p:blipFill>
          <p:spPr>
            <a:xfrm>
              <a:off x="4700089" y="794858"/>
              <a:ext cx="3187961" cy="3264193"/>
            </a:xfrm>
            <a:prstGeom prst="rect">
              <a:avLst/>
            </a:prstGeom>
            <a:noFill/>
            <a:ln>
              <a:noFill/>
            </a:ln>
          </p:spPr>
        </p:pic>
        <p:pic>
          <p:nvPicPr>
            <p:cNvPr id="191" name="Google Shape;191;p35"/>
            <p:cNvPicPr preferRelativeResize="0"/>
            <p:nvPr/>
          </p:nvPicPr>
          <p:blipFill>
            <a:blip r:embed="rId4"/>
            <a:srcRect/>
            <a:stretch/>
          </p:blipFill>
          <p:spPr>
            <a:xfrm>
              <a:off x="794448" y="794858"/>
              <a:ext cx="3990070" cy="3264193"/>
            </a:xfrm>
            <a:prstGeom prst="rect">
              <a:avLst/>
            </a:prstGeom>
            <a:noFill/>
            <a:ln>
              <a:noFill/>
            </a:ln>
          </p:spPr>
        </p:pic>
        <p:sp>
          <p:nvSpPr>
            <p:cNvPr id="192" name="Google Shape;192;p35"/>
            <p:cNvSpPr txBox="1"/>
            <p:nvPr/>
          </p:nvSpPr>
          <p:spPr>
            <a:xfrm>
              <a:off x="1975994" y="3919540"/>
              <a:ext cx="1626973" cy="279022"/>
            </a:xfrm>
            <a:prstGeom prst="rect">
              <a:avLst/>
            </a:prstGeom>
            <a:noFill/>
            <a:ln>
              <a:noFill/>
            </a:ln>
          </p:spPr>
          <p:txBody>
            <a:bodyPr spcFirstLastPara="1" wrap="square" lIns="91425" tIns="45700" rIns="91425" bIns="45700" anchor="t" anchorCtr="0">
              <a:spAutoFit/>
            </a:bodyPr>
            <a:lstStyle/>
            <a:p>
              <a:pPr marL="139700" marR="0" lvl="0" indent="0" algn="ctr" rtl="0">
                <a:lnSpc>
                  <a:spcPct val="100000"/>
                </a:lnSpc>
                <a:spcBef>
                  <a:spcPts val="0"/>
                </a:spcBef>
                <a:spcAft>
                  <a:spcPts val="0"/>
                </a:spcAft>
                <a:buNone/>
              </a:pPr>
              <a:r>
                <a:rPr lang="en-US" sz="1000" b="0" i="0" u="none" strike="noStrike" cap="none" dirty="0">
                  <a:solidFill>
                    <a:schemeClr val="dk1"/>
                  </a:solidFill>
                  <a:latin typeface="Times New Roman"/>
                  <a:ea typeface="Times New Roman"/>
                  <a:cs typeface="Times New Roman"/>
                  <a:sym typeface="Times New Roman"/>
                </a:rPr>
                <a:t>Ground Truth</a:t>
              </a:r>
              <a:endParaRPr dirty="0"/>
            </a:p>
          </p:txBody>
        </p:sp>
        <p:sp>
          <p:nvSpPr>
            <p:cNvPr id="193" name="Google Shape;193;p35"/>
            <p:cNvSpPr txBox="1"/>
            <p:nvPr/>
          </p:nvSpPr>
          <p:spPr>
            <a:xfrm>
              <a:off x="4764650" y="3934909"/>
              <a:ext cx="3058838" cy="279022"/>
            </a:xfrm>
            <a:prstGeom prst="rect">
              <a:avLst/>
            </a:prstGeom>
            <a:noFill/>
            <a:ln>
              <a:noFill/>
            </a:ln>
          </p:spPr>
          <p:txBody>
            <a:bodyPr spcFirstLastPara="1" wrap="square" lIns="91425" tIns="45700" rIns="91425" bIns="45700" anchor="t" anchorCtr="0">
              <a:spAutoFit/>
            </a:bodyPr>
            <a:lstStyle/>
            <a:p>
              <a:pPr marL="139700" marR="0" lvl="0" indent="0" algn="ctr" rtl="0">
                <a:lnSpc>
                  <a:spcPct val="100000"/>
                </a:lnSpc>
                <a:spcBef>
                  <a:spcPts val="0"/>
                </a:spcBef>
                <a:spcAft>
                  <a:spcPts val="0"/>
                </a:spcAft>
                <a:buNone/>
              </a:pPr>
              <a:r>
                <a:rPr lang="en-US" sz="1000" b="0" i="0" u="none" strike="noStrike" cap="none" dirty="0">
                  <a:solidFill>
                    <a:schemeClr val="dk1"/>
                  </a:solidFill>
                  <a:latin typeface="Times New Roman"/>
                  <a:ea typeface="Times New Roman"/>
                  <a:cs typeface="Times New Roman"/>
                  <a:sym typeface="Times New Roman"/>
                </a:rPr>
                <a:t>Optimized with 10 Incorrect Loop Closures</a:t>
              </a:r>
              <a:endParaRPr sz="1000" b="0" i="0" u="none" strike="noStrike" cap="none" dirty="0">
                <a:solidFill>
                  <a:schemeClr val="dk1"/>
                </a:solidFill>
                <a:latin typeface="Times New Roman"/>
                <a:ea typeface="Times New Roman"/>
                <a:cs typeface="Times New Roman"/>
                <a:sym typeface="Times New Roman"/>
              </a:endParaRPr>
            </a:p>
          </p:txBody>
        </p:sp>
      </p:grpSp>
      <p:sp>
        <p:nvSpPr>
          <p:cNvPr id="11" name="标题 4">
            <a:extLst>
              <a:ext uri="{FF2B5EF4-FFF2-40B4-BE49-F238E27FC236}">
                <a16:creationId xmlns:a16="http://schemas.microsoft.com/office/drawing/2014/main" id="{5FFF9A68-F570-41BE-A6DA-D420C6E91F09}"/>
              </a:ext>
            </a:extLst>
          </p:cNvPr>
          <p:cNvSpPr>
            <a:spLocks noGrp="1"/>
          </p:cNvSpPr>
          <p:nvPr>
            <p:ph type="title"/>
          </p:nvPr>
        </p:nvSpPr>
        <p:spPr>
          <a:xfrm>
            <a:off x="457200" y="361950"/>
            <a:ext cx="8229600" cy="609600"/>
          </a:xfrm>
        </p:spPr>
        <p:txBody>
          <a:bodyPr/>
          <a:lstStyle/>
          <a:p>
            <a:r>
              <a:rPr lang="en-US" altLang="zh-CN" dirty="0"/>
              <a:t>Experiment 3: How do robust kernels react differently on close loop constraint outliers?</a:t>
            </a:r>
            <a:endParaRPr lang="zh-CN" altLang="en-US" dirty="0"/>
          </a:p>
        </p:txBody>
      </p:sp>
    </p:spTree>
    <p:extLst>
      <p:ext uri="{BB962C8B-B14F-4D97-AF65-F5344CB8AC3E}">
        <p14:creationId xmlns:p14="http://schemas.microsoft.com/office/powerpoint/2010/main" val="38930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0"/>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Summary</a:t>
            </a:r>
            <a:endParaRPr dirty="0"/>
          </a:p>
        </p:txBody>
      </p:sp>
      <p:sp>
        <p:nvSpPr>
          <p:cNvPr id="212" name="Google Shape;212;p10"/>
          <p:cNvSpPr txBox="1">
            <a:spLocks noGrp="1"/>
          </p:cNvSpPr>
          <p:nvPr>
            <p:ph type="body" idx="1"/>
          </p:nvPr>
        </p:nvSpPr>
        <p:spPr>
          <a:xfrm>
            <a:off x="457200" y="895350"/>
            <a:ext cx="8229600" cy="1974850"/>
          </a:xfrm>
          <a:prstGeom prst="rect">
            <a:avLst/>
          </a:prstGeom>
          <a:noFill/>
          <a:ln>
            <a:noFill/>
          </a:ln>
        </p:spPr>
        <p:txBody>
          <a:bodyPr spcFirstLastPara="1" wrap="square" lIns="91425" tIns="45700" rIns="91425" bIns="45700" anchor="t" anchorCtr="0">
            <a:noAutofit/>
          </a:bodyPr>
          <a:lstStyle/>
          <a:p>
            <a:pPr marL="457200" lvl="0" indent="-317500" algn="l" rtl="0">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Gauss Newton may converge faster, but LM and DL are more stable</a:t>
            </a:r>
          </a:p>
          <a:p>
            <a:pPr marL="457200" lvl="0" indent="-317500" algn="l" rtl="0">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Robust kernels help against poor initialization</a:t>
            </a:r>
          </a:p>
          <a:p>
            <a:pPr lvl="1" indent="-317500">
              <a:buClr>
                <a:srgbClr val="C00000"/>
              </a:buClr>
              <a:buSzPts val="14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Geman</a:t>
            </a:r>
            <a:r>
              <a:rPr lang="en-US" sz="1800" dirty="0">
                <a:latin typeface="Times New Roman" panose="02020603050405020304" pitchFamily="18" charset="0"/>
                <a:cs typeface="Times New Roman" panose="02020603050405020304" pitchFamily="18" charset="0"/>
              </a:rPr>
              <a:t>, Huber, DCS</a:t>
            </a:r>
            <a:endParaRPr sz="1800" dirty="0">
              <a:latin typeface="Times New Roman" panose="02020603050405020304" pitchFamily="18" charset="0"/>
              <a:cs typeface="Times New Roman" panose="02020603050405020304" pitchFamily="18" charset="0"/>
            </a:endParaRPr>
          </a:p>
          <a:p>
            <a:pPr marL="457200" lvl="0" indent="-317500" algn="l" rtl="0">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Common kernels not very effective against loop closure outliers</a:t>
            </a:r>
          </a:p>
        </p:txBody>
      </p:sp>
      <p:sp>
        <p:nvSpPr>
          <p:cNvPr id="4" name="Google Shape;211;p10">
            <a:extLst>
              <a:ext uri="{FF2B5EF4-FFF2-40B4-BE49-F238E27FC236}">
                <a16:creationId xmlns:a16="http://schemas.microsoft.com/office/drawing/2014/main" id="{8A0738C9-5201-48FF-8C1D-69663118A7B2}"/>
              </a:ext>
            </a:extLst>
          </p:cNvPr>
          <p:cNvSpPr txBox="1">
            <a:spLocks/>
          </p:cNvSpPr>
          <p:nvPr/>
        </p:nvSpPr>
        <p:spPr>
          <a:xfrm>
            <a:off x="457200" y="2712509"/>
            <a:ext cx="8229600" cy="609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9pPr>
          </a:lstStyle>
          <a:p>
            <a:r>
              <a:rPr lang="en-US" dirty="0"/>
              <a:t>Future Work</a:t>
            </a:r>
          </a:p>
        </p:txBody>
      </p:sp>
      <p:sp>
        <p:nvSpPr>
          <p:cNvPr id="5" name="Google Shape;212;p10">
            <a:extLst>
              <a:ext uri="{FF2B5EF4-FFF2-40B4-BE49-F238E27FC236}">
                <a16:creationId xmlns:a16="http://schemas.microsoft.com/office/drawing/2014/main" id="{134875A8-C77C-47F4-9C9E-1E217E71E3C5}"/>
              </a:ext>
            </a:extLst>
          </p:cNvPr>
          <p:cNvSpPr txBox="1">
            <a:spLocks/>
          </p:cNvSpPr>
          <p:nvPr/>
        </p:nvSpPr>
        <p:spPr>
          <a:xfrm>
            <a:off x="397933" y="3161243"/>
            <a:ext cx="8229600" cy="14499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600"/>
              </a:spcBef>
              <a:spcAft>
                <a:spcPts val="0"/>
              </a:spcAft>
              <a:buClr>
                <a:srgbClr val="000000"/>
              </a:buClr>
              <a:buSzPts val="1400"/>
              <a:buFont typeface="Arial"/>
              <a:buNone/>
              <a:defRPr sz="1400" b="0" i="0" u="none" strike="noStrike" cap="none">
                <a:solidFill>
                  <a:schemeClr val="dk1"/>
                </a:solidFill>
                <a:latin typeface="Open Sans"/>
                <a:ea typeface="Open Sans"/>
                <a:cs typeface="Open Sans"/>
                <a:sym typeface="Open Sans"/>
              </a:defRPr>
            </a:lvl1pPr>
            <a:lvl2pPr marL="914400" marR="0" lvl="1" indent="-354330" algn="l" rtl="0">
              <a:lnSpc>
                <a:spcPct val="100000"/>
              </a:lnSpc>
              <a:spcBef>
                <a:spcPts val="600"/>
              </a:spcBef>
              <a:spcAft>
                <a:spcPts val="0"/>
              </a:spcAft>
              <a:buClr>
                <a:schemeClr val="dk1"/>
              </a:buClr>
              <a:buSzPts val="1980"/>
              <a:buFont typeface="Arial"/>
              <a:buChar char="•"/>
              <a:defRPr sz="1400" b="0" i="0" u="none" strike="noStrike" cap="none">
                <a:solidFill>
                  <a:schemeClr val="dk1"/>
                </a:solidFill>
                <a:latin typeface="Open Sans"/>
                <a:ea typeface="Open Sans"/>
                <a:cs typeface="Open Sans"/>
                <a:sym typeface="Open Sans"/>
              </a:defRPr>
            </a:lvl2pPr>
            <a:lvl3pPr marL="1371600" marR="0" lvl="2" indent="-354330" algn="l" rtl="0">
              <a:lnSpc>
                <a:spcPct val="100000"/>
              </a:lnSpc>
              <a:spcBef>
                <a:spcPts val="600"/>
              </a:spcBef>
              <a:spcAft>
                <a:spcPts val="0"/>
              </a:spcAft>
              <a:buClr>
                <a:schemeClr val="dk1"/>
              </a:buClr>
              <a:buSzPts val="1980"/>
              <a:buFont typeface="Arial"/>
              <a:buChar char="–"/>
              <a:defRPr sz="1400" b="0" i="1" u="none" strike="noStrike" cap="none">
                <a:solidFill>
                  <a:schemeClr val="dk1"/>
                </a:solidFill>
                <a:latin typeface="Open Sans"/>
                <a:ea typeface="Open Sans"/>
                <a:cs typeface="Open Sans"/>
                <a:sym typeface="Open Sans"/>
              </a:defRPr>
            </a:lvl3pPr>
            <a:lvl4pPr marL="1828800" marR="0" lvl="3" indent="-354330" algn="l" rtl="0">
              <a:lnSpc>
                <a:spcPct val="100000"/>
              </a:lnSpc>
              <a:spcBef>
                <a:spcPts val="600"/>
              </a:spcBef>
              <a:spcAft>
                <a:spcPts val="0"/>
              </a:spcAft>
              <a:buClr>
                <a:schemeClr val="dk1"/>
              </a:buClr>
              <a:buSzPts val="1980"/>
              <a:buFont typeface="Arial"/>
              <a:buChar char="•"/>
              <a:defRPr sz="1400" b="0" i="0" u="none" strike="noStrike" cap="none">
                <a:solidFill>
                  <a:schemeClr val="dk1"/>
                </a:solidFill>
                <a:latin typeface="Open Sans"/>
                <a:ea typeface="Open Sans"/>
                <a:cs typeface="Open Sans"/>
                <a:sym typeface="Open Sans"/>
              </a:defRPr>
            </a:lvl4pPr>
            <a:lvl5pPr marL="2286000" marR="0" lvl="4" indent="-354329" algn="l" rtl="0">
              <a:lnSpc>
                <a:spcPct val="100000"/>
              </a:lnSpc>
              <a:spcBef>
                <a:spcPts val="600"/>
              </a:spcBef>
              <a:spcAft>
                <a:spcPts val="0"/>
              </a:spcAft>
              <a:buClr>
                <a:schemeClr val="dk1"/>
              </a:buClr>
              <a:buSzPts val="1980"/>
              <a:buFont typeface="Arial"/>
              <a:buChar char="–"/>
              <a:defRPr sz="1400" b="0" i="1" u="none" strike="noStrike" cap="none">
                <a:solidFill>
                  <a:schemeClr val="dk1"/>
                </a:solidFill>
                <a:latin typeface="Open Sans"/>
                <a:ea typeface="Open Sans"/>
                <a:cs typeface="Open Sans"/>
                <a:sym typeface="Open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indent="-317500">
              <a:buClr>
                <a:srgbClr val="C00000"/>
              </a:buClr>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Perform more experiments on different datasets</a:t>
            </a:r>
          </a:p>
          <a:p>
            <a:pPr indent="-317500">
              <a:buClr>
                <a:srgbClr val="C00000"/>
              </a:buClr>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Implement kernel robust against false positive loop closures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FADA-4FCA-40FA-A295-F99D8D36F17F}"/>
              </a:ext>
            </a:extLst>
          </p:cNvPr>
          <p:cNvSpPr>
            <a:spLocks noGrp="1"/>
          </p:cNvSpPr>
          <p:nvPr>
            <p:ph type="ctrTitle" idx="4294967295"/>
          </p:nvPr>
        </p:nvSpPr>
        <p:spPr>
          <a:xfrm>
            <a:off x="0" y="744538"/>
            <a:ext cx="9144000" cy="2052637"/>
          </a:xfrm>
        </p:spPr>
        <p:txBody>
          <a:bodyPr wrap="square" anchor="b">
            <a:normAutofit/>
          </a:bodyPr>
          <a:lstStyle/>
          <a:p>
            <a:pPr algn="ctr"/>
            <a:r>
              <a:rPr lang="en-US" altLang="zh-CN" sz="4400" dirty="0"/>
              <a:t>Questions?</a:t>
            </a:r>
            <a:endParaRPr lang="en-US" sz="4400" dirty="0"/>
          </a:p>
        </p:txBody>
      </p:sp>
    </p:spTree>
    <p:extLst>
      <p:ext uri="{BB962C8B-B14F-4D97-AF65-F5344CB8AC3E}">
        <p14:creationId xmlns:p14="http://schemas.microsoft.com/office/powerpoint/2010/main" val="365947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Project Description</a:t>
            </a:r>
            <a:endParaRPr dirty="0"/>
          </a:p>
        </p:txBody>
      </p:sp>
      <p:sp>
        <p:nvSpPr>
          <p:cNvPr id="131" name="Google Shape;131;p3"/>
          <p:cNvSpPr txBox="1">
            <a:spLocks noGrp="1"/>
          </p:cNvSpPr>
          <p:nvPr>
            <p:ph type="body" idx="1"/>
          </p:nvPr>
        </p:nvSpPr>
        <p:spPr>
          <a:xfrm>
            <a:off x="457200" y="971550"/>
            <a:ext cx="8229600" cy="34290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Tools for robustness test of pose graph optimization  </a:t>
            </a:r>
          </a:p>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Robust Kernels</a:t>
            </a:r>
          </a:p>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Optimization Algorithms: GN/LM/DL</a:t>
            </a:r>
          </a:p>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Datasets</a:t>
            </a:r>
          </a:p>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800" dirty="0">
                <a:latin typeface="Times New Roman" panose="02020603050405020304" pitchFamily="18" charset="0"/>
                <a:cs typeface="Times New Roman" panose="02020603050405020304" pitchFamily="18" charset="0"/>
              </a:rPr>
              <a:t>Experiments</a:t>
            </a:r>
          </a:p>
          <a:p>
            <a:pPr marL="882650" lvl="1" indent="-285750">
              <a:buClr>
                <a:srgbClr val="C00000"/>
              </a:buClr>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Poor initialization</a:t>
            </a:r>
          </a:p>
          <a:p>
            <a:pPr marL="882650" lvl="1" indent="-285750">
              <a:buClr>
                <a:srgbClr val="C00000"/>
              </a:buClr>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Loop closure outliers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idx="4294967295"/>
          </p:nvPr>
        </p:nvSpPr>
        <p:spPr>
          <a:xfrm>
            <a:off x="508850" y="354400"/>
            <a:ext cx="8229600" cy="60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Graph-based SLAM</a:t>
            </a:r>
            <a:endParaRPr/>
          </a:p>
        </p:txBody>
      </p:sp>
      <p:pic>
        <p:nvPicPr>
          <p:cNvPr id="137" name="Google Shape;137;p4" title="Aspects  of  an  edge  connecting  the  vertexxiand  the  vertexxj."/>
          <p:cNvPicPr preferRelativeResize="0"/>
          <p:nvPr/>
        </p:nvPicPr>
        <p:blipFill rotWithShape="1">
          <a:blip r:embed="rId3">
            <a:alphaModFix/>
          </a:blip>
          <a:srcRect l="2813" b="5788"/>
          <a:stretch/>
        </p:blipFill>
        <p:spPr>
          <a:xfrm>
            <a:off x="4970540" y="2676125"/>
            <a:ext cx="2494897" cy="1673079"/>
          </a:xfrm>
          <a:prstGeom prst="rect">
            <a:avLst/>
          </a:prstGeom>
          <a:noFill/>
          <a:ln>
            <a:noFill/>
          </a:ln>
          <a:effectLst>
            <a:outerShdw blurRad="57150" dist="19050" dir="5400000" algn="bl" rotWithShape="0">
              <a:srgbClr val="000000">
                <a:alpha val="49803"/>
              </a:srgbClr>
            </a:outerShdw>
          </a:effectLst>
        </p:spPr>
      </p:pic>
      <p:sp>
        <p:nvSpPr>
          <p:cNvPr id="138" name="Google Shape;138;p4"/>
          <p:cNvSpPr/>
          <p:nvPr/>
        </p:nvSpPr>
        <p:spPr>
          <a:xfrm>
            <a:off x="595655" y="2195723"/>
            <a:ext cx="3517560" cy="1410597"/>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9" name="Google Shape;139;p4"/>
          <p:cNvSpPr/>
          <p:nvPr/>
        </p:nvSpPr>
        <p:spPr>
          <a:xfrm>
            <a:off x="613332" y="2048179"/>
            <a:ext cx="2080202" cy="278416"/>
          </a:xfrm>
          <a:prstGeom prst="rect">
            <a:avLst/>
          </a:prstGeom>
          <a:solidFill>
            <a:schemeClr val="lt1"/>
          </a:solidFill>
          <a:ln>
            <a:noFill/>
          </a:ln>
          <a:effectLst>
            <a:outerShdw blurRad="57150" dist="38100" dir="5400000" algn="tr" rotWithShape="0">
              <a:srgbClr val="000000">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0" name="Google Shape;140;p4"/>
          <p:cNvSpPr txBox="1"/>
          <p:nvPr/>
        </p:nvSpPr>
        <p:spPr>
          <a:xfrm>
            <a:off x="584123" y="2040084"/>
            <a:ext cx="1857741"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a:solidFill>
                  <a:srgbClr val="B2260A"/>
                </a:solidFill>
                <a:latin typeface="Times New Roman" panose="02020603050405020304" pitchFamily="18" charset="0"/>
                <a:ea typeface="Open Sans"/>
                <a:cs typeface="Times New Roman" panose="02020603050405020304" pitchFamily="18" charset="0"/>
                <a:sym typeface="Open Sans"/>
              </a:rPr>
              <a:t>Objective Function</a:t>
            </a:r>
            <a:endParaRPr sz="1600" b="1" i="0" u="none" strike="noStrike" cap="none">
              <a:solidFill>
                <a:srgbClr val="B2260A"/>
              </a:solidFill>
              <a:latin typeface="Times New Roman" panose="02020603050405020304" pitchFamily="18" charset="0"/>
              <a:ea typeface="Open Sans"/>
              <a:cs typeface="Times New Roman" panose="02020603050405020304" pitchFamily="18" charset="0"/>
              <a:sym typeface="Open Sans"/>
            </a:endParaRPr>
          </a:p>
        </p:txBody>
      </p:sp>
      <p:sp>
        <p:nvSpPr>
          <p:cNvPr id="141" name="Google Shape;141;p4"/>
          <p:cNvSpPr/>
          <p:nvPr/>
        </p:nvSpPr>
        <p:spPr>
          <a:xfrm>
            <a:off x="4053987" y="3540021"/>
            <a:ext cx="59400" cy="66300"/>
          </a:xfrm>
          <a:prstGeom prst="triangle">
            <a:avLst>
              <a:gd name="adj" fmla="val 100000"/>
            </a:avLst>
          </a:prstGeom>
          <a:solidFill>
            <a:schemeClr val="accent1">
              <a:alpha val="71372"/>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2" name="Google Shape;142;p4"/>
          <p:cNvSpPr/>
          <p:nvPr/>
        </p:nvSpPr>
        <p:spPr>
          <a:xfrm>
            <a:off x="595494" y="1175842"/>
            <a:ext cx="3517800" cy="776005"/>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3" name="Google Shape;143;p4"/>
          <p:cNvSpPr txBox="1"/>
          <p:nvPr/>
        </p:nvSpPr>
        <p:spPr>
          <a:xfrm>
            <a:off x="704118" y="1434018"/>
            <a:ext cx="3431700" cy="306207"/>
          </a:xfrm>
          <a:prstGeom prst="rect">
            <a:avLst/>
          </a:prstGeom>
          <a:blipFill rotWithShape="1">
            <a:blip r:embed="rId4">
              <a:alphaModFix/>
            </a:blip>
            <a:stretch>
              <a:fillRect t="-3998" b="-19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Times New Roman" panose="02020603050405020304" pitchFamily="18" charset="0"/>
                <a:cs typeface="Times New Roman" panose="02020603050405020304" pitchFamily="18" charset="0"/>
                <a:sym typeface="Arial"/>
              </a:rPr>
              <a:t> </a:t>
            </a:r>
            <a:endParaRPr>
              <a:latin typeface="Times New Roman" panose="02020603050405020304" pitchFamily="18" charset="0"/>
              <a:cs typeface="Times New Roman" panose="02020603050405020304" pitchFamily="18" charset="0"/>
            </a:endParaRPr>
          </a:p>
        </p:txBody>
      </p:sp>
      <p:sp>
        <p:nvSpPr>
          <p:cNvPr id="144" name="Google Shape;144;p4"/>
          <p:cNvSpPr/>
          <p:nvPr/>
        </p:nvSpPr>
        <p:spPr>
          <a:xfrm>
            <a:off x="613079" y="1028297"/>
            <a:ext cx="2080202" cy="278416"/>
          </a:xfrm>
          <a:prstGeom prst="rect">
            <a:avLst/>
          </a:prstGeom>
          <a:solidFill>
            <a:schemeClr val="lt1"/>
          </a:solidFill>
          <a:ln>
            <a:noFill/>
          </a:ln>
          <a:effectLst>
            <a:outerShdw blurRad="57150" dist="38100" dir="5400000" algn="tr" rotWithShape="0">
              <a:srgbClr val="000000">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5" name="Google Shape;145;p4"/>
          <p:cNvSpPr txBox="1"/>
          <p:nvPr/>
        </p:nvSpPr>
        <p:spPr>
          <a:xfrm>
            <a:off x="583870" y="1030593"/>
            <a:ext cx="1857741"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dirty="0">
                <a:solidFill>
                  <a:srgbClr val="B2260A"/>
                </a:solidFill>
                <a:latin typeface="Times New Roman" panose="02020603050405020304" pitchFamily="18" charset="0"/>
                <a:ea typeface="Open Sans"/>
                <a:cs typeface="Times New Roman" panose="02020603050405020304" pitchFamily="18" charset="0"/>
                <a:sym typeface="Open Sans"/>
              </a:rPr>
              <a:t>Goal</a:t>
            </a:r>
            <a:endParaRPr sz="1600" b="1" i="0" u="none" strike="noStrike" cap="none" dirty="0">
              <a:solidFill>
                <a:srgbClr val="B2260A"/>
              </a:solidFill>
              <a:latin typeface="Times New Roman" panose="02020603050405020304" pitchFamily="18" charset="0"/>
              <a:ea typeface="Open Sans"/>
              <a:cs typeface="Times New Roman" panose="02020603050405020304" pitchFamily="18" charset="0"/>
              <a:sym typeface="Open Sans"/>
            </a:endParaRPr>
          </a:p>
        </p:txBody>
      </p:sp>
      <p:sp>
        <p:nvSpPr>
          <p:cNvPr id="146" name="Google Shape;146;p4"/>
          <p:cNvSpPr/>
          <p:nvPr/>
        </p:nvSpPr>
        <p:spPr>
          <a:xfrm>
            <a:off x="4062204" y="1894155"/>
            <a:ext cx="59400" cy="66300"/>
          </a:xfrm>
          <a:prstGeom prst="triangle">
            <a:avLst>
              <a:gd name="adj" fmla="val 100000"/>
            </a:avLst>
          </a:prstGeom>
          <a:solidFill>
            <a:schemeClr val="accent1">
              <a:alpha val="71372"/>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7" name="Google Shape;147;p4"/>
          <p:cNvSpPr/>
          <p:nvPr/>
        </p:nvSpPr>
        <p:spPr>
          <a:xfrm>
            <a:off x="595494" y="3864214"/>
            <a:ext cx="3517800" cy="807826"/>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8" name="Google Shape;148;p4"/>
          <p:cNvSpPr/>
          <p:nvPr/>
        </p:nvSpPr>
        <p:spPr>
          <a:xfrm>
            <a:off x="613079" y="3716668"/>
            <a:ext cx="2080202" cy="278416"/>
          </a:xfrm>
          <a:prstGeom prst="rect">
            <a:avLst/>
          </a:prstGeom>
          <a:solidFill>
            <a:schemeClr val="lt1"/>
          </a:solidFill>
          <a:ln>
            <a:noFill/>
          </a:ln>
          <a:effectLst>
            <a:outerShdw blurRad="57150" dist="38100" dir="5400000" algn="tr" rotWithShape="0">
              <a:srgbClr val="000000">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9" name="Google Shape;149;p4"/>
          <p:cNvSpPr txBox="1"/>
          <p:nvPr/>
        </p:nvSpPr>
        <p:spPr>
          <a:xfrm>
            <a:off x="583870" y="3710173"/>
            <a:ext cx="1857741"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a:solidFill>
                  <a:srgbClr val="B2260A"/>
                </a:solidFill>
                <a:latin typeface="Times New Roman" panose="02020603050405020304" pitchFamily="18" charset="0"/>
                <a:ea typeface="Open Sans"/>
                <a:cs typeface="Times New Roman" panose="02020603050405020304" pitchFamily="18" charset="0"/>
                <a:sym typeface="Open Sans"/>
              </a:rPr>
              <a:t>Solving</a:t>
            </a:r>
            <a:endParaRPr sz="1600" b="1" i="0" u="none" strike="noStrike" cap="none">
              <a:solidFill>
                <a:srgbClr val="B2260A"/>
              </a:solidFill>
              <a:latin typeface="Times New Roman" panose="02020603050405020304" pitchFamily="18" charset="0"/>
              <a:ea typeface="Open Sans"/>
              <a:cs typeface="Times New Roman" panose="02020603050405020304" pitchFamily="18" charset="0"/>
              <a:sym typeface="Open Sans"/>
            </a:endParaRPr>
          </a:p>
        </p:txBody>
      </p:sp>
      <p:sp>
        <p:nvSpPr>
          <p:cNvPr id="150" name="Google Shape;150;p4"/>
          <p:cNvSpPr/>
          <p:nvPr/>
        </p:nvSpPr>
        <p:spPr>
          <a:xfrm>
            <a:off x="4053814" y="4608502"/>
            <a:ext cx="59400" cy="66300"/>
          </a:xfrm>
          <a:prstGeom prst="triangle">
            <a:avLst>
              <a:gd name="adj" fmla="val 100000"/>
            </a:avLst>
          </a:prstGeom>
          <a:solidFill>
            <a:schemeClr val="accent1">
              <a:alpha val="71372"/>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51" name="Google Shape;151;p4"/>
          <p:cNvSpPr txBox="1"/>
          <p:nvPr/>
        </p:nvSpPr>
        <p:spPr>
          <a:xfrm>
            <a:off x="595574" y="2368578"/>
            <a:ext cx="3517640" cy="928301"/>
          </a:xfrm>
          <a:prstGeom prst="rect">
            <a:avLst/>
          </a:prstGeom>
          <a:blipFill rotWithShape="1">
            <a:blip r:embed="rId5">
              <a:alphaModFix/>
            </a:blip>
            <a:stretch>
              <a:fillRect b="-131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52" name="Google Shape;152;p4"/>
          <p:cNvSpPr txBox="1"/>
          <p:nvPr/>
        </p:nvSpPr>
        <p:spPr>
          <a:xfrm>
            <a:off x="1009559" y="1703900"/>
            <a:ext cx="65"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4"/>
          <p:cNvSpPr txBox="1"/>
          <p:nvPr/>
        </p:nvSpPr>
        <p:spPr>
          <a:xfrm>
            <a:off x="704118" y="4088603"/>
            <a:ext cx="3431700" cy="420662"/>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54" name="Google Shape;154;p4"/>
          <p:cNvSpPr txBox="1"/>
          <p:nvPr/>
        </p:nvSpPr>
        <p:spPr>
          <a:xfrm>
            <a:off x="4221838" y="4473493"/>
            <a:ext cx="373413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Times New Roman"/>
                <a:ea typeface="Times New Roman"/>
                <a:cs typeface="Times New Roman"/>
                <a:sym typeface="Times New Roman"/>
              </a:rPr>
              <a:t>Aspects</a:t>
            </a:r>
            <a:r>
              <a:rPr lang="en-US" sz="1200">
                <a:latin typeface="Times New Roman"/>
                <a:ea typeface="Times New Roman"/>
                <a:cs typeface="Times New Roman"/>
                <a:sym typeface="Times New Roman"/>
              </a:rPr>
              <a:t> </a:t>
            </a:r>
            <a:r>
              <a:rPr lang="en-US" sz="1200" b="0" i="0" u="none" strike="noStrike" cap="none">
                <a:solidFill>
                  <a:srgbClr val="000000"/>
                </a:solidFill>
                <a:latin typeface="Times New Roman"/>
                <a:ea typeface="Times New Roman"/>
                <a:cs typeface="Times New Roman"/>
                <a:sym typeface="Times New Roman"/>
              </a:rPr>
              <a:t>of</a:t>
            </a:r>
            <a:r>
              <a:rPr lang="en-US" sz="1200">
                <a:latin typeface="Times New Roman"/>
                <a:ea typeface="Times New Roman"/>
                <a:cs typeface="Times New Roman"/>
                <a:sym typeface="Times New Roman"/>
              </a:rPr>
              <a:t> </a:t>
            </a:r>
            <a:r>
              <a:rPr lang="en-US" sz="1200" b="0" i="0" u="none" strike="noStrike" cap="none">
                <a:solidFill>
                  <a:srgbClr val="000000"/>
                </a:solidFill>
                <a:latin typeface="Times New Roman"/>
                <a:ea typeface="Times New Roman"/>
                <a:cs typeface="Times New Roman"/>
                <a:sym typeface="Times New Roman"/>
              </a:rPr>
              <a:t>an</a:t>
            </a:r>
            <a:r>
              <a:rPr lang="en-US" sz="1200">
                <a:latin typeface="Times New Roman"/>
                <a:ea typeface="Times New Roman"/>
                <a:cs typeface="Times New Roman"/>
                <a:sym typeface="Times New Roman"/>
              </a:rPr>
              <a:t> </a:t>
            </a:r>
            <a:r>
              <a:rPr lang="en-US" sz="1200" b="0" i="0" u="none" strike="noStrike" cap="none">
                <a:solidFill>
                  <a:srgbClr val="000000"/>
                </a:solidFill>
                <a:latin typeface="Times New Roman"/>
                <a:ea typeface="Times New Roman"/>
                <a:cs typeface="Times New Roman"/>
                <a:sym typeface="Times New Roman"/>
              </a:rPr>
              <a:t>edge connecting vertices* </a:t>
            </a:r>
            <a:endParaRPr sz="1200" b="0" i="0" u="none" strike="noStrike" cap="none">
              <a:solidFill>
                <a:srgbClr val="000000"/>
              </a:solidFill>
              <a:latin typeface="Times New Roman"/>
              <a:ea typeface="Times New Roman"/>
              <a:cs typeface="Times New Roman"/>
              <a:sym typeface="Times New Roman"/>
            </a:endParaRPr>
          </a:p>
        </p:txBody>
      </p:sp>
      <p:sp>
        <p:nvSpPr>
          <p:cNvPr id="155" name="Google Shape;155;p4"/>
          <p:cNvSpPr txBox="1"/>
          <p:nvPr/>
        </p:nvSpPr>
        <p:spPr>
          <a:xfrm>
            <a:off x="0" y="4861516"/>
            <a:ext cx="752551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700" b="0" i="0" u="none" strike="noStrike" cap="none">
                <a:solidFill>
                  <a:srgbClr val="000000"/>
                </a:solidFill>
                <a:latin typeface="Arial"/>
                <a:ea typeface="Arial"/>
                <a:cs typeface="Arial"/>
                <a:sym typeface="Arial"/>
              </a:rPr>
              <a:t>* R. Kuemmerle, G. Grisetti, H. Strasdat, K. Konolige, W. Burgard, "g2o: A General Framework for Graph Optimization", In Proceedings of the IEEE International Conference on Robotics and Automation (ICRA), Shanghai, China, pp. 3607-3613, 2011.</a:t>
            </a:r>
            <a:endParaRPr/>
          </a:p>
        </p:txBody>
      </p:sp>
      <p:pic>
        <p:nvPicPr>
          <p:cNvPr id="156" name="Google Shape;156;p4"/>
          <p:cNvPicPr preferRelativeResize="0"/>
          <p:nvPr/>
        </p:nvPicPr>
        <p:blipFill rotWithShape="1">
          <a:blip r:embed="rId7">
            <a:alphaModFix/>
          </a:blip>
          <a:srcRect t="4655"/>
          <a:stretch/>
        </p:blipFill>
        <p:spPr>
          <a:xfrm>
            <a:off x="4970540" y="451731"/>
            <a:ext cx="2434317" cy="1717960"/>
          </a:xfrm>
          <a:prstGeom prst="rect">
            <a:avLst/>
          </a:prstGeom>
          <a:noFill/>
          <a:ln>
            <a:noFill/>
          </a:ln>
          <a:effectLst>
            <a:outerShdw blurRad="57150" dist="19050" dir="5400000" algn="t" rotWithShape="0">
              <a:srgbClr val="000000">
                <a:alpha val="49803"/>
              </a:srgbClr>
            </a:outerShdw>
          </a:effectLst>
        </p:spPr>
      </p:pic>
      <p:sp>
        <p:nvSpPr>
          <p:cNvPr id="157" name="Google Shape;157;p4"/>
          <p:cNvSpPr txBox="1"/>
          <p:nvPr/>
        </p:nvSpPr>
        <p:spPr>
          <a:xfrm>
            <a:off x="4312243" y="2228414"/>
            <a:ext cx="373413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Times New Roman"/>
                <a:ea typeface="Times New Roman"/>
                <a:cs typeface="Times New Roman"/>
                <a:sym typeface="Times New Roman"/>
              </a:rPr>
              <a:t> A pose-graph representation of a SLAM process*</a:t>
            </a:r>
            <a:endParaRPr sz="12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76597-BE62-4783-9AAA-4D4A281957F3}"/>
              </a:ext>
            </a:extLst>
          </p:cNvPr>
          <p:cNvSpPr>
            <a:spLocks noGrp="1"/>
          </p:cNvSpPr>
          <p:nvPr>
            <p:ph type="title"/>
          </p:nvPr>
        </p:nvSpPr>
        <p:spPr/>
        <p:txBody>
          <a:bodyPr/>
          <a:lstStyle/>
          <a:p>
            <a:r>
              <a:rPr lang="en" altLang="zh-CN" sz="2400" dirty="0"/>
              <a:t>Optimization Algorithms</a:t>
            </a:r>
            <a:endParaRPr lang="zh-CN" altLang="en-US" dirty="0">
              <a:solidFill>
                <a:schemeClr val="tx1"/>
              </a:solidFill>
            </a:endParaRPr>
          </a:p>
        </p:txBody>
      </p:sp>
      <mc:AlternateContent xmlns:mc="http://schemas.openxmlformats.org/markup-compatibility/2006" xmlns:a14="http://schemas.microsoft.com/office/drawing/2010/main">
        <mc:Choice Requires="a14">
          <p:graphicFrame>
            <p:nvGraphicFramePr>
              <p:cNvPr id="10" name="表格 11">
                <a:extLst>
                  <a:ext uri="{FF2B5EF4-FFF2-40B4-BE49-F238E27FC236}">
                    <a16:creationId xmlns:a16="http://schemas.microsoft.com/office/drawing/2014/main" id="{48AEAAA7-9F63-4463-A585-4640AC94802D}"/>
                  </a:ext>
                </a:extLst>
              </p:cNvPr>
              <p:cNvGraphicFramePr>
                <a:graphicFrameLocks noGrp="1"/>
              </p:cNvGraphicFramePr>
              <p:nvPr/>
            </p:nvGraphicFramePr>
            <p:xfrm>
              <a:off x="457200" y="860380"/>
              <a:ext cx="5576873" cy="3912902"/>
            </p:xfrm>
            <a:graphic>
              <a:graphicData uri="http://schemas.openxmlformats.org/drawingml/2006/table">
                <a:tbl>
                  <a:tblPr firstRow="1" bandRow="1">
                    <a:tableStyleId>{5C22544A-7EE6-4342-B048-85BDC9FD1C3A}</a:tableStyleId>
                  </a:tblPr>
                  <a:tblGrid>
                    <a:gridCol w="5576873">
                      <a:extLst>
                        <a:ext uri="{9D8B030D-6E8A-4147-A177-3AD203B41FA5}">
                          <a16:colId xmlns:a16="http://schemas.microsoft.com/office/drawing/2014/main" val="2473582040"/>
                        </a:ext>
                      </a:extLst>
                    </a:gridCol>
                  </a:tblGrid>
                  <a:tr h="317976">
                    <a:tc>
                      <a:txBody>
                        <a:bodyPr/>
                        <a:lstStyle/>
                        <a:p>
                          <a:r>
                            <a:rPr lang="en-US" altLang="zh-CN" dirty="0">
                              <a:solidFill>
                                <a:srgbClr val="B2260A"/>
                              </a:solidFill>
                              <a:latin typeface="Times New Roman" panose="02020603050405020304" pitchFamily="18" charset="0"/>
                              <a:cs typeface="Times New Roman" panose="02020603050405020304" pitchFamily="18" charset="0"/>
                            </a:rPr>
                            <a:t>Algorithm 1  </a:t>
                          </a:r>
                          <a:r>
                            <a:rPr lang="en-US" altLang="zh-CN" b="0" dirty="0">
                              <a:solidFill>
                                <a:srgbClr val="B2260A"/>
                              </a:solidFill>
                              <a:latin typeface="Times New Roman" panose="02020603050405020304" pitchFamily="18" charset="0"/>
                              <a:cs typeface="Times New Roman" panose="02020603050405020304" pitchFamily="18" charset="0"/>
                            </a:rPr>
                            <a:t>Gauss Newton</a:t>
                          </a:r>
                          <a:endParaRPr lang="zh-CN" altLang="en-US" b="0" dirty="0">
                            <a:solidFill>
                              <a:srgbClr val="B2260A"/>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260A">
                            <a:alpha val="10000"/>
                          </a:srgbClr>
                        </a:solidFill>
                      </a:tcPr>
                    </a:tc>
                    <a:extLst>
                      <a:ext uri="{0D108BD9-81ED-4DB2-BD59-A6C34878D82A}">
                        <a16:rowId xmlns:a16="http://schemas.microsoft.com/office/drawing/2014/main" val="1670491797"/>
                      </a:ext>
                    </a:extLst>
                  </a:tr>
                  <a:tr h="1744632">
                    <a:tc>
                      <a:txBody>
                        <a:bodyPr/>
                        <a:lstStyle/>
                        <a:p>
                          <a:r>
                            <a:rPr lang="en-US" altLang="zh-CN" b="1" dirty="0">
                              <a:latin typeface="Times New Roman" panose="02020603050405020304" pitchFamily="18" charset="0"/>
                              <a:cs typeface="Times New Roman" panose="02020603050405020304" pitchFamily="18" charset="0"/>
                            </a:rPr>
                            <a:t>Require: </a:t>
                          </a:r>
                          <a:r>
                            <a:rPr lang="en-US" altLang="zh-CN" dirty="0">
                              <a:latin typeface="Times New Roman" panose="02020603050405020304" pitchFamily="18" charset="0"/>
                              <a:cs typeface="Times New Roman" panose="02020603050405020304" pitchFamily="18" charset="0"/>
                            </a:rPr>
                            <a:t>initial guess:</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𝒙</m:t>
                                  </m:r>
                                </m:e>
                              </m:acc>
                            </m:oMath>
                          </a14:m>
                          <a:r>
                            <a:rPr lang="en-US" altLang="zh-CN" dirty="0">
                              <a:latin typeface="Times New Roman" panose="02020603050405020304" pitchFamily="18" charset="0"/>
                              <a:cs typeface="Times New Roman" panose="02020603050405020304" pitchFamily="18" charset="0"/>
                            </a:rPr>
                            <a:t>. Measurements</a:t>
                          </a:r>
                          <a:r>
                            <a:rPr lang="en-US" altLang="zh-CN" baseline="0" dirty="0">
                              <a:latin typeface="Times New Roman" panose="02020603050405020304" pitchFamily="18" charset="0"/>
                              <a:cs typeface="Times New Roman" panose="02020603050405020304" pitchFamily="18" charset="0"/>
                            </a:rPr>
                            <a:t> and information matrix: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e>
                              </m:d>
                            </m:oMath>
                          </a14:m>
                          <a:r>
                            <a:rPr lang="en-US" altLang="zh-CN" dirty="0">
                              <a:latin typeface="Times New Roman" panose="02020603050405020304" pitchFamily="18" charset="0"/>
                              <a:cs typeface="Times New Roman" panose="02020603050405020304" pitchFamily="18" charset="0"/>
                            </a:rPr>
                            <a:t>.</a:t>
                          </a:r>
                        </a:p>
                        <a:p>
                          <a14:m>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a:rPr lang="en-US" altLang="zh-CN" b="1" i="0" smtClean="0">
                                      <a:latin typeface="Cambria Math" panose="02040503050406030204" pitchFamily="18" charset="0"/>
                                      <a:ea typeface="Cambria Math" panose="02040503050406030204" pitchFamily="18" charset="0"/>
                                    </a:rPr>
                                    <m:t>𝐰𝐡𝐢𝐥𝐞</m:t>
                                  </m:r>
                                </m:e>
                                <m:sup>
                                  <m:r>
                                    <a:rPr lang="en-US" altLang="zh-CN" i="1" smtClean="0">
                                      <a:latin typeface="Cambria Math" panose="02040503050406030204" pitchFamily="18" charset="0"/>
                                      <a:ea typeface="Cambria Math" panose="02040503050406030204" pitchFamily="18" charset="0"/>
                                    </a:rPr>
                                    <m:t>¬</m:t>
                                  </m:r>
                                </m:sup>
                              </m:sSup>
                            </m:oMath>
                          </a14:m>
                          <a:r>
                            <a:rPr lang="en-US" altLang="zh-CN" dirty="0">
                              <a:latin typeface="Times New Roman" panose="02020603050405020304" pitchFamily="18" charset="0"/>
                              <a:cs typeface="Times New Roman" panose="02020603050405020304" pitchFamily="18" charset="0"/>
                            </a:rPr>
                            <a:t>converged </a:t>
                          </a:r>
                          <a:r>
                            <a:rPr lang="en-US" altLang="zh-CN" b="1" dirty="0">
                              <a:latin typeface="Times New Roman" panose="02020603050405020304" pitchFamily="18" charset="0"/>
                              <a:cs typeface="Times New Roman" panose="02020603050405020304" pitchFamily="18" charset="0"/>
                            </a:rPr>
                            <a:t>do</a:t>
                          </a:r>
                        </a:p>
                        <a:p>
                          <a:r>
                            <a:rPr lang="en-US" altLang="zh-CN" b="1" dirty="0">
                              <a:latin typeface="Times New Roman" panose="02020603050405020304" pitchFamily="18" charset="0"/>
                              <a:cs typeface="Times New Roman" panose="02020603050405020304" pitchFamily="18" charset="0"/>
                            </a:rPr>
                            <a:t>    b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a:t>
                          </a:r>
                          <a:r>
                            <a:rPr lang="en-US" altLang="zh-CN" b="1" baseline="0" dirty="0">
                              <a:latin typeface="Times New Roman" panose="02020603050405020304" pitchFamily="18" charset="0"/>
                              <a:cs typeface="Times New Roman" panose="02020603050405020304" pitchFamily="18" charset="0"/>
                            </a:rPr>
                            <a:t>    H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a:t>
                          </a:r>
                        </a:p>
                        <a:p>
                          <a:r>
                            <a:rPr lang="en-US" altLang="zh-CN" b="1" dirty="0">
                              <a:latin typeface="Times New Roman" panose="02020603050405020304" pitchFamily="18" charset="0"/>
                              <a:cs typeface="Times New Roman" panose="02020603050405020304" pitchFamily="18" charset="0"/>
                            </a:rPr>
                            <a:t>    for all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oMath>
                          </a14:m>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do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𝒛</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𝒉</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oMath>
                          </a14:m>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 </m:t>
                              </m:r>
                              <m:sSub>
                                <m:sSubPr>
                                  <m:ctrlPr>
                                    <a:rPr lang="en-US" altLang="zh-CN" b="1" i="1" smtClean="0">
                                      <a:latin typeface="Cambria Math" panose="02040503050406030204" pitchFamily="18" charset="0"/>
                                      <a:ea typeface="Cambria Math" panose="02040503050406030204" pitchFamily="18" charset="0"/>
                                    </a:rPr>
                                  </m:ctrlPr>
                                </m:sSubPr>
                                <m:e>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r>
                                            <a:rPr lang="zh-CN" altLang="en-US"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num>
                                        <m:den>
                                          <m:r>
                                            <a:rPr lang="zh-CN" altLang="en-US"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𝒊</m:t>
                                              </m:r>
                                            </m:sub>
                                          </m:sSub>
                                        </m:den>
                                      </m:f>
                                    </m:e>
                                  </m:d>
                                </m:e>
                                <m:sub>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𝒙</m:t>
                                      </m:r>
                                    </m:e>
                                  </m:acc>
                                </m:sub>
                              </m:sSub>
                            </m:oMath>
                          </a14:m>
                          <a:r>
                            <a:rPr lang="zh-CN" altLang="en-US"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r>
                                            <a:rPr lang="zh-CN" altLang="en-US"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num>
                                        <m:den>
                                          <m:r>
                                            <a:rPr lang="zh-CN" altLang="en-US"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1" i="1" smtClean="0">
                                                  <a:latin typeface="Cambria Math" panose="02040503050406030204" pitchFamily="18" charset="0"/>
                                                  <a:ea typeface="Cambria Math" panose="02040503050406030204" pitchFamily="18" charset="0"/>
                                                </a:rPr>
                                                <m:t>𝒋</m:t>
                                              </m:r>
                                            </m:sub>
                                          </m:sSub>
                                        </m:den>
                                      </m:f>
                                    </m:e>
                                  </m:d>
                                </m:e>
                                <m:sub>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𝒙</m:t>
                                      </m:r>
                                    </m:e>
                                  </m:acc>
                                </m:sub>
                              </m:sSub>
                            </m:oMath>
                          </a14:m>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𝑯</m:t>
                                  </m:r>
                                </m:e>
                                <m:sub>
                                  <m:r>
                                    <a:rPr lang="en-US" altLang="zh-CN" b="1" i="1" smtClean="0">
                                      <a:latin typeface="Cambria Math" panose="02040503050406030204" pitchFamily="18" charset="0"/>
                                      <a:ea typeface="Cambria Math" panose="02040503050406030204" pitchFamily="18" charset="0"/>
                                    </a:rPr>
                                    <m:t>𝒊𝒋</m:t>
                                  </m:r>
                                </m:sub>
                              </m:sSub>
                              <m:r>
                                <a:rPr lang="en-US" altLang="zh-CN" b="1" i="1" smtClean="0">
                                  <a:latin typeface="Cambria Math" panose="02040503050406030204" pitchFamily="18" charset="0"/>
                                  <a:ea typeface="Cambria Math" panose="02040503050406030204" pitchFamily="18" charset="0"/>
                                </a:rPr>
                                <m:t>= </m:t>
                              </m:r>
                              <m:d>
                                <m:dPr>
                                  <m:ctrlPr>
                                    <a:rPr lang="en-US" altLang="zh-CN" b="1"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1" i="1" smtClean="0">
                                          <a:latin typeface="Cambria Math" panose="02040503050406030204" pitchFamily="18" charset="0"/>
                                          <a:ea typeface="Cambria Math" panose="02040503050406030204" pitchFamily="18" charset="0"/>
                                        </a:rPr>
                                      </m:ctrlPr>
                                    </m:mPr>
                                    <m:mr>
                                      <m:e>
                                        <m:r>
                                          <m:rPr>
                                            <m:brk m:alnAt="7"/>
                                          </m:rPr>
                                          <a:rPr lang="en-US" altLang="zh-CN" b="1" i="1" smtClean="0">
                                            <a:latin typeface="Cambria Math" panose="02040503050406030204" pitchFamily="18" charset="0"/>
                                            <a:ea typeface="Cambria Math" panose="02040503050406030204" pitchFamily="18" charset="0"/>
                                          </a:rPr>
                                          <m:t>⋱</m:t>
                                        </m:r>
                                      </m:e>
                                      <m:e/>
                                      <m:e/>
                                    </m:mr>
                                    <m:mr>
                                      <m:e/>
                                      <m:e>
                                        <m:m>
                                          <m:mPr>
                                            <m:mcs>
                                              <m:mc>
                                                <m:mcPr>
                                                  <m:count m:val="3"/>
                                                  <m:mcJc m:val="center"/>
                                                </m:mcPr>
                                              </m:mc>
                                            </m:mcs>
                                            <m:ctrlPr>
                                              <a:rPr lang="en-US" altLang="zh-CN" b="1" i="1" smtClean="0">
                                                <a:latin typeface="Cambria Math" panose="02040503050406030204" pitchFamily="18" charset="0"/>
                                                <a:ea typeface="Cambria Math" panose="02040503050406030204" pitchFamily="18" charset="0"/>
                                              </a:rPr>
                                            </m:ctrlPr>
                                          </m:mPr>
                                          <m:mr>
                                            <m:e>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Sub>
                                            </m:e>
                                            <m:e>
                                              <m:r>
                                                <a:rPr lang="en-US" altLang="zh-CN" b="1" i="1" smtClean="0">
                                                  <a:latin typeface="Cambria Math" panose="02040503050406030204" pitchFamily="18" charset="0"/>
                                                  <a:ea typeface="Cambria Math" panose="02040503050406030204" pitchFamily="18" charset="0"/>
                                                </a:rPr>
                                                <m:t>⋯</m:t>
                                              </m:r>
                                            </m:e>
                                            <m:e>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Sub>
                                            </m:e>
                                          </m:mr>
                                          <m:mr>
                                            <m:e>
                                              <m:r>
                                                <a:rPr lang="en-US" altLang="zh-CN" b="1" i="1" smtClean="0">
                                                  <a:latin typeface="Cambria Math" panose="02040503050406030204" pitchFamily="18" charset="0"/>
                                                  <a:ea typeface="Cambria Math" panose="02040503050406030204" pitchFamily="18" charset="0"/>
                                                </a:rPr>
                                                <m:t>⋮</m:t>
                                              </m:r>
                                            </m:e>
                                            <m:e>
                                              <m:r>
                                                <a:rPr lang="en-US" altLang="zh-CN" b="1" i="1" smtClean="0">
                                                  <a:latin typeface="Cambria Math" panose="02040503050406030204" pitchFamily="18" charset="0"/>
                                                  <a:ea typeface="Cambria Math" panose="02040503050406030204" pitchFamily="18" charset="0"/>
                                                </a:rPr>
                                                <m:t>⋱</m:t>
                                              </m:r>
                                            </m:e>
                                            <m:e>
                                              <m:r>
                                                <a:rPr lang="en-US" altLang="zh-CN" b="1" i="1" smtClean="0">
                                                  <a:latin typeface="Cambria Math" panose="02040503050406030204" pitchFamily="18" charset="0"/>
                                                  <a:ea typeface="Cambria Math" panose="02040503050406030204" pitchFamily="18" charset="0"/>
                                                </a:rPr>
                                                <m:t>⋮</m:t>
                                              </m:r>
                                            </m:e>
                                          </m:mr>
                                          <m:m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Sub>
                                            </m:e>
                                            <m:e>
                                              <m:r>
                                                <a:rPr lang="en-US" altLang="zh-CN" b="1" i="1" smtClean="0">
                                                  <a:latin typeface="Cambria Math" panose="02040503050406030204" pitchFamily="18" charset="0"/>
                                                  <a:ea typeface="Cambria Math" panose="02040503050406030204" pitchFamily="18" charset="0"/>
                                                </a:rPr>
                                                <m:t>⋯</m:t>
                                              </m:r>
                                            </m:e>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Sub>
                                            </m:e>
                                          </m:mr>
                                        </m:m>
                                      </m:e>
                                      <m:e/>
                                    </m:mr>
                                    <m:mr>
                                      <m:e/>
                                      <m:e/>
                                      <m:e>
                                        <m:r>
                                          <a:rPr lang="en-US" altLang="zh-CN" b="1" i="1" smtClean="0">
                                            <a:latin typeface="Cambria Math" panose="02040503050406030204" pitchFamily="18" charset="0"/>
                                            <a:ea typeface="Cambria Math" panose="02040503050406030204" pitchFamily="18" charset="0"/>
                                          </a:rPr>
                                          <m:t>⋱</m:t>
                                        </m:r>
                                      </m:e>
                                    </m:mr>
                                  </m:m>
                                </m:e>
                              </m:d>
                              <m:r>
                                <a:rPr lang="en-US" altLang="zh-CN" b="1" i="1" smtClean="0">
                                  <a:latin typeface="Cambria Math" panose="02040503050406030204" pitchFamily="18" charset="0"/>
                                  <a:ea typeface="Cambria Math" panose="02040503050406030204" pitchFamily="18" charset="0"/>
                                </a:rPr>
                                <m:t> </m:t>
                              </m:r>
                              <m:r>
                                <a:rPr lang="en-US" altLang="zh-CN" b="1" i="0" smtClean="0">
                                  <a:latin typeface="Cambria Math" panose="02040503050406030204" pitchFamily="18" charset="0"/>
                                  <a:ea typeface="Cambria Math" panose="02040503050406030204" pitchFamily="18" charset="0"/>
                                </a:rPr>
                                <m:t>    </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0" smtClean="0">
                                      <a:latin typeface="Cambria Math" panose="02040503050406030204" pitchFamily="18" charset="0"/>
                                      <a:ea typeface="Cambria Math" panose="02040503050406030204" pitchFamily="18" charset="0"/>
                                    </a:rPr>
                                    <m:t>𝐛</m:t>
                                  </m:r>
                                </m:e>
                                <m:sub>
                                  <m:r>
                                    <a:rPr lang="en-US" altLang="zh-CN" b="1" i="0" smtClean="0">
                                      <a:latin typeface="Cambria Math" panose="02040503050406030204" pitchFamily="18" charset="0"/>
                                      <a:ea typeface="Cambria Math" panose="02040503050406030204" pitchFamily="18" charset="0"/>
                                    </a:rPr>
                                    <m:t>𝐢𝐣</m:t>
                                  </m:r>
                                </m:sub>
                              </m:sSub>
                              <m:r>
                                <a:rPr lang="en-US" altLang="zh-CN" b="1" i="0"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b="1" i="1" smtClean="0">
                                          <a:latin typeface="Cambria Math" panose="02040503050406030204" pitchFamily="18" charset="0"/>
                                          <a:ea typeface="Cambria Math" panose="02040503050406030204" pitchFamily="18" charset="0"/>
                                        </a:rPr>
                                      </m:ctrlPr>
                                    </m:mPr>
                                    <m:mr>
                                      <m:e>
                                        <m:r>
                                          <m:rPr>
                                            <m:brk m:alnAt="7"/>
                                          </m:rPr>
                                          <a:rPr lang="en-US" altLang="zh-CN" b="1" i="1" smtClean="0">
                                            <a:latin typeface="Cambria Math" panose="02040503050406030204" pitchFamily="18" charset="0"/>
                                            <a:ea typeface="Cambria Math" panose="02040503050406030204" pitchFamily="18" charset="0"/>
                                          </a:rPr>
                                          <m:t>⋮</m:t>
                                        </m:r>
                                      </m:e>
                                    </m:mr>
                                    <m:mr>
                                      <m:e>
                                        <m:m>
                                          <m:mPr>
                                            <m:mcs>
                                              <m:mc>
                                                <m:mcPr>
                                                  <m:count m:val="1"/>
                                                  <m:mcJc m:val="center"/>
                                                </m:mcPr>
                                              </m:mc>
                                            </m:mcs>
                                            <m:ctrlPr>
                                              <a:rPr lang="en-US" altLang="zh-CN" b="1" i="1" smtClean="0">
                                                <a:latin typeface="Cambria Math" panose="02040503050406030204" pitchFamily="18" charset="0"/>
                                                <a:ea typeface="Cambria Math" panose="02040503050406030204" pitchFamily="18" charset="0"/>
                                              </a:rPr>
                                            </m:ctrlPr>
                                          </m:mPr>
                                          <m:mr>
                                            <m:e>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𝑨</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𝒊𝒋</m:t>
                                                  </m:r>
                                                </m:sub>
                                              </m:sSub>
                                            </m:e>
                                          </m:mr>
                                          <m:mr>
                                            <m:e>
                                              <m:r>
                                                <a:rPr lang="en-US" altLang="zh-CN" b="1" i="1" smtClean="0">
                                                  <a:latin typeface="Cambria Math" panose="02040503050406030204" pitchFamily="18" charset="0"/>
                                                  <a:ea typeface="Cambria Math" panose="02040503050406030204" pitchFamily="18" charset="0"/>
                                                </a:rPr>
                                                <m:t>⋮</m:t>
                                              </m:r>
                                            </m:e>
                                          </m:mr>
                                          <m:mr>
                                            <m:e>
                                              <m:sSubSup>
                                                <m:sSubSupPr>
                                                  <m:ctrlPr>
                                                    <a:rPr lang="en-US" altLang="zh-CN" b="1"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𝑩</m:t>
                                                  </m:r>
                                                </m:e>
                                                <m:sub>
                                                  <m:r>
                                                    <a:rPr lang="en-US" altLang="zh-CN" b="1" i="1" smtClean="0">
                                                      <a:latin typeface="Cambria Math" panose="02040503050406030204" pitchFamily="18" charset="0"/>
                                                      <a:ea typeface="Cambria Math" panose="02040503050406030204" pitchFamily="18" charset="0"/>
                                                    </a:rPr>
                                                    <m:t>𝒊𝒋</m:t>
                                                  </m:r>
                                                </m:sub>
                                                <m:sup>
                                                  <m:r>
                                                    <a:rPr lang="ar-AE" altLang="zh-CN" sz="1400" i="1" smtClean="0">
                                                      <a:solidFill>
                                                        <a:schemeClr val="tx1"/>
                                                      </a:solidFill>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𝛀</m:t>
                                                  </m:r>
                                                </m:e>
                                                <m:sub>
                                                  <m:r>
                                                    <a:rPr lang="en-US" altLang="zh-CN" b="0" i="1" smtClean="0">
                                                      <a:latin typeface="Cambria Math" panose="02040503050406030204" pitchFamily="18" charset="0"/>
                                                    </a:rPr>
                                                    <m:t>𝑖𝑗</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𝒆</m:t>
                                                  </m:r>
                                                </m:e>
                                                <m:sub>
                                                  <m:r>
                                                    <a:rPr lang="en-US" altLang="zh-CN" b="1" i="1" smtClean="0">
                                                      <a:latin typeface="Cambria Math" panose="02040503050406030204" pitchFamily="18" charset="0"/>
                                                      <a:ea typeface="Cambria Math" panose="02040503050406030204" pitchFamily="18" charset="0"/>
                                                    </a:rPr>
                                                    <m:t>𝒊𝒋</m:t>
                                                  </m:r>
                                                </m:sub>
                                              </m:sSub>
                                            </m:e>
                                          </m:mr>
                                        </m:m>
                                      </m:e>
                                    </m:mr>
                                    <m:mr>
                                      <m:e>
                                        <m:r>
                                          <a:rPr lang="en-US" altLang="zh-CN" b="1" i="1" smtClean="0">
                                            <a:latin typeface="Cambria Math" panose="02040503050406030204" pitchFamily="18" charset="0"/>
                                            <a:ea typeface="Cambria Math" panose="02040503050406030204" pitchFamily="18" charset="0"/>
                                          </a:rPr>
                                          <m:t>⋮</m:t>
                                        </m:r>
                                      </m:e>
                                    </m:mr>
                                  </m:m>
                                </m:e>
                              </m:d>
                            </m:oMath>
                          </a14:m>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𝐱</m:t>
                              </m:r>
                              <m:r>
                                <a:rPr lang="en-US" altLang="zh-CN" b="1" i="1" smtClean="0">
                                  <a:latin typeface="Cambria Math" panose="02040503050406030204" pitchFamily="18" charset="0"/>
                                  <a:ea typeface="Cambria Math" panose="02040503050406030204" pitchFamily="18" charset="0"/>
                                </a:rPr>
                                <m:t>←</m:t>
                              </m:r>
                            </m:oMath>
                          </a14:m>
                          <a:r>
                            <a:rPr lang="en-US" altLang="zh-CN" b="1" dirty="0">
                              <a:latin typeface="Times New Roman" panose="02020603050405020304" pitchFamily="18" charset="0"/>
                              <a:cs typeface="Times New Roman" panose="02020603050405020304" pitchFamily="18" charset="0"/>
                            </a:rPr>
                            <a:t> solve(</a:t>
                          </a:r>
                          <a14:m>
                            <m:oMath xmlns:m="http://schemas.openxmlformats.org/officeDocument/2006/math">
                              <m:r>
                                <a:rPr lang="en-US" altLang="zh-CN" b="1" i="0" smtClean="0">
                                  <a:latin typeface="Cambria Math" panose="02040503050406030204" pitchFamily="18" charset="0"/>
                                  <a:ea typeface="Cambria Math" panose="02040503050406030204" pitchFamily="18" charset="0"/>
                                </a:rPr>
                                <m:t> </m:t>
                              </m:r>
                              <m:r>
                                <a:rPr lang="en-US" altLang="zh-CN" b="1" i="0" smtClean="0">
                                  <a:latin typeface="Cambria Math" panose="02040503050406030204" pitchFamily="18" charset="0"/>
                                  <a:ea typeface="Cambria Math" panose="02040503050406030204" pitchFamily="18" charset="0"/>
                                </a:rPr>
                                <m:t>𝐇</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𝐱</m:t>
                              </m:r>
                              <m:r>
                                <a:rPr lang="en-US" altLang="zh-CN" b="1" i="0"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𝐛</m:t>
                              </m:r>
                              <m:r>
                                <a:rPr lang="en-US" altLang="zh-CN" b="1" i="0" smtClean="0">
                                  <a:latin typeface="Cambria Math" panose="02040503050406030204" pitchFamily="18" charset="0"/>
                                  <a:ea typeface="Cambria Math" panose="02040503050406030204" pitchFamily="18" charset="0"/>
                                </a:rPr>
                                <m:t> </m:t>
                              </m:r>
                            </m:oMath>
                          </a14:m>
                          <a:r>
                            <a:rPr lang="en-US" altLang="zh-CN" b="1" dirty="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𝒙</m:t>
                                  </m:r>
                                </m:e>
                              </m:acc>
                              <m:r>
                                <a:rPr lang="en-US" altLang="zh-CN" b="1" i="0"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𝐱</m:t>
                              </m:r>
                            </m:oMath>
                          </a14:m>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end while</a:t>
                          </a:r>
                        </a:p>
                        <a:p>
                          <a:pPr/>
                          <a14:m>
                            <m:oMathPara xmlns:m="http://schemas.openxmlformats.org/officeDocument/2006/math">
                              <m:oMathParaPr>
                                <m:jc m:val="left"/>
                              </m:oMathParaPr>
                              <m:oMath xmlns:m="http://schemas.openxmlformats.org/officeDocument/2006/math">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𝒙</m:t>
                                    </m:r>
                                  </m:e>
                                  <m:sup>
                                    <m:r>
                                      <a:rPr lang="en-US" altLang="zh-CN" b="1" i="1" smtClean="0">
                                        <a:latin typeface="Cambria Math" panose="02040503050406030204" pitchFamily="18" charset="0"/>
                                        <a:ea typeface="Cambria Math" panose="02040503050406030204" pitchFamily="18" charset="0"/>
                                      </a:rPr>
                                      <m:t>⋆ </m:t>
                                    </m:r>
                                  </m:sup>
                                </m:sSup>
                                <m:r>
                                  <a:rPr lang="en-US" altLang="zh-CN" b="1"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𝒙</m:t>
                                    </m:r>
                                  </m:e>
                                </m:acc>
                              </m:oMath>
                            </m:oMathPara>
                          </a14:m>
                          <a:endParaRPr lang="en-US" altLang="zh-CN"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89586797"/>
                      </a:ext>
                    </a:extLst>
                  </a:tr>
                </a:tbl>
              </a:graphicData>
            </a:graphic>
          </p:graphicFrame>
        </mc:Choice>
        <mc:Fallback xmlns="">
          <p:graphicFrame>
            <p:nvGraphicFramePr>
              <p:cNvPr id="10" name="表格 11">
                <a:extLst>
                  <a:ext uri="{FF2B5EF4-FFF2-40B4-BE49-F238E27FC236}">
                    <a16:creationId xmlns:a16="http://schemas.microsoft.com/office/drawing/2014/main" id="{48AEAAA7-9F63-4463-A585-4640AC94802D}"/>
                  </a:ext>
                </a:extLst>
              </p:cNvPr>
              <p:cNvGraphicFramePr>
                <a:graphicFrameLocks noGrp="1"/>
              </p:cNvGraphicFramePr>
              <p:nvPr>
                <p:extLst>
                  <p:ext uri="{D42A27DB-BD31-4B8C-83A1-F6EECF244321}">
                    <p14:modId xmlns:p14="http://schemas.microsoft.com/office/powerpoint/2010/main" val="3799533204"/>
                  </p:ext>
                </p:extLst>
              </p:nvPr>
            </p:nvGraphicFramePr>
            <p:xfrm>
              <a:off x="457200" y="860380"/>
              <a:ext cx="5576873" cy="3912902"/>
            </p:xfrm>
            <a:graphic>
              <a:graphicData uri="http://schemas.openxmlformats.org/drawingml/2006/table">
                <a:tbl>
                  <a:tblPr firstRow="1" bandRow="1">
                    <a:tableStyleId>{5C22544A-7EE6-4342-B048-85BDC9FD1C3A}</a:tableStyleId>
                  </a:tblPr>
                  <a:tblGrid>
                    <a:gridCol w="5576873">
                      <a:extLst>
                        <a:ext uri="{9D8B030D-6E8A-4147-A177-3AD203B41FA5}">
                          <a16:colId xmlns:a16="http://schemas.microsoft.com/office/drawing/2014/main" val="2473582040"/>
                        </a:ext>
                      </a:extLst>
                    </a:gridCol>
                  </a:tblGrid>
                  <a:tr h="317976">
                    <a:tc>
                      <a:txBody>
                        <a:bodyPr/>
                        <a:lstStyle/>
                        <a:p>
                          <a:r>
                            <a:rPr lang="en-US" altLang="zh-CN" dirty="0">
                              <a:solidFill>
                                <a:srgbClr val="B2260A"/>
                              </a:solidFill>
                              <a:latin typeface="Times New Roman" panose="02020603050405020304" pitchFamily="18" charset="0"/>
                              <a:cs typeface="Times New Roman" panose="02020603050405020304" pitchFamily="18" charset="0"/>
                            </a:rPr>
                            <a:t>Algorithm 1  </a:t>
                          </a:r>
                          <a:r>
                            <a:rPr lang="en-US" altLang="zh-CN" b="0" dirty="0">
                              <a:solidFill>
                                <a:srgbClr val="B2260A"/>
                              </a:solidFill>
                              <a:latin typeface="Times New Roman" panose="02020603050405020304" pitchFamily="18" charset="0"/>
                              <a:cs typeface="Times New Roman" panose="02020603050405020304" pitchFamily="18" charset="0"/>
                            </a:rPr>
                            <a:t>Gauss Newton</a:t>
                          </a:r>
                          <a:endParaRPr lang="zh-CN" altLang="en-US" b="0" dirty="0">
                            <a:solidFill>
                              <a:srgbClr val="B2260A"/>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260A">
                            <a:alpha val="10000"/>
                          </a:srgbClr>
                        </a:solidFill>
                      </a:tcPr>
                    </a:tc>
                    <a:extLst>
                      <a:ext uri="{0D108BD9-81ED-4DB2-BD59-A6C34878D82A}">
                        <a16:rowId xmlns:a16="http://schemas.microsoft.com/office/drawing/2014/main" val="1670491797"/>
                      </a:ext>
                    </a:extLst>
                  </a:tr>
                  <a:tr h="3594926">
                    <a:tc>
                      <a:txBody>
                        <a:bodyPr/>
                        <a:lstStyle/>
                        <a:p>
                          <a:endParaRPr lang="zh-CN"/>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219" t="-9137" r="-219" b="-169"/>
                          </a:stretch>
                        </a:blipFill>
                      </a:tcPr>
                    </a:tc>
                    <a:extLst>
                      <a:ext uri="{0D108BD9-81ED-4DB2-BD59-A6C34878D82A}">
                        <a16:rowId xmlns:a16="http://schemas.microsoft.com/office/drawing/2014/main" val="248958679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F46D22DE-5238-4CDC-AFB5-14F46772442E}"/>
                  </a:ext>
                </a:extLst>
              </p:cNvPr>
              <p:cNvGraphicFramePr>
                <a:graphicFrameLocks noGrp="1"/>
              </p:cNvGraphicFramePr>
              <p:nvPr/>
            </p:nvGraphicFramePr>
            <p:xfrm>
              <a:off x="6121386" y="856694"/>
              <a:ext cx="2811082" cy="3967165"/>
            </p:xfrm>
            <a:graphic>
              <a:graphicData uri="http://schemas.openxmlformats.org/drawingml/2006/table">
                <a:tbl>
                  <a:tblPr firstRow="1" bandRow="1">
                    <a:tableStyleId>{5C22544A-7EE6-4342-B048-85BDC9FD1C3A}</a:tableStyleId>
                  </a:tblPr>
                  <a:tblGrid>
                    <a:gridCol w="2811082">
                      <a:extLst>
                        <a:ext uri="{9D8B030D-6E8A-4147-A177-3AD203B41FA5}">
                          <a16:colId xmlns:a16="http://schemas.microsoft.com/office/drawing/2014/main" val="1009222884"/>
                        </a:ext>
                      </a:extLst>
                    </a:gridCol>
                  </a:tblGrid>
                  <a:tr h="314200">
                    <a:tc>
                      <a:txBody>
                        <a:bodyPr/>
                        <a:lstStyle/>
                        <a:p>
                          <a:r>
                            <a:rPr lang="en-US" altLang="zh-CN" dirty="0">
                              <a:solidFill>
                                <a:srgbClr val="B2260A"/>
                              </a:solidFill>
                              <a:latin typeface="Times New Roman" panose="02020603050405020304" pitchFamily="18" charset="0"/>
                              <a:cs typeface="Times New Roman" panose="02020603050405020304" pitchFamily="18" charset="0"/>
                            </a:rPr>
                            <a:t>Algorithm 2  </a:t>
                          </a:r>
                          <a:r>
                            <a:rPr lang="en-US" altLang="zh-CN" b="0" dirty="0" err="1">
                              <a:solidFill>
                                <a:srgbClr val="B2260A"/>
                              </a:solidFill>
                              <a:latin typeface="Times New Roman" panose="02020603050405020304" pitchFamily="18" charset="0"/>
                              <a:cs typeface="Times New Roman" panose="02020603050405020304" pitchFamily="18" charset="0"/>
                            </a:rPr>
                            <a:t>Levenburg</a:t>
                          </a:r>
                          <a:r>
                            <a:rPr lang="en-US" altLang="zh-CN" b="0" dirty="0">
                              <a:solidFill>
                                <a:srgbClr val="B2260A"/>
                              </a:solidFill>
                              <a:latin typeface="Times New Roman" panose="02020603050405020304" pitchFamily="18" charset="0"/>
                              <a:cs typeface="Times New Roman" panose="02020603050405020304" pitchFamily="18" charset="0"/>
                            </a:rPr>
                            <a:t>-Marquardt</a:t>
                          </a:r>
                          <a:endParaRPr lang="zh-CN" altLang="en-US" b="0" dirty="0">
                            <a:solidFill>
                              <a:srgbClr val="B2260A"/>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260A">
                            <a:alpha val="10000"/>
                          </a:srgbClr>
                        </a:solidFill>
                      </a:tcPr>
                    </a:tc>
                    <a:extLst>
                      <a:ext uri="{0D108BD9-81ED-4DB2-BD59-A6C34878D82A}">
                        <a16:rowId xmlns:a16="http://schemas.microsoft.com/office/drawing/2014/main" val="1804063592"/>
                      </a:ext>
                    </a:extLst>
                  </a:tr>
                  <a:tr h="3652965">
                    <a:tc>
                      <a:txBody>
                        <a:bodyPr/>
                        <a:lstStyle/>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p>
                        <a:p>
                          <a:endParaRPr lang="en-US" altLang="zh-CN" b="1" dirty="0">
                            <a:latin typeface="Times New Roman" panose="02020603050405020304" pitchFamily="18" charset="0"/>
                            <a:cs typeface="Times New Roman" panose="02020603050405020304" pitchFamily="18" charset="0"/>
                          </a:endParaRPr>
                        </a:p>
                        <a:p>
                          <a:endParaRPr lang="en-US" altLang="zh-CN" b="1" i="1"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zh-CN" b="1" i="1"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  </m:t>
                                </m:r>
                              </m:oMath>
                            </m:oMathPara>
                          </a14:m>
                          <a:endParaRPr lang="en-US" altLang="zh-CN" b="1" i="1" dirty="0">
                            <a:latin typeface="Cambria Math" panose="02040503050406030204" pitchFamily="18" charset="0"/>
                            <a:ea typeface="Cambria Math" panose="02040503050406030204" pitchFamily="18" charset="0"/>
                          </a:endParaRPr>
                        </a:p>
                        <a:p>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𝐱</m:t>
                              </m:r>
                              <m:r>
                                <a:rPr lang="en-US" altLang="zh-CN" b="1" i="1" smtClean="0">
                                  <a:latin typeface="Cambria Math" panose="02040503050406030204" pitchFamily="18" charset="0"/>
                                  <a:ea typeface="Cambria Math" panose="02040503050406030204" pitchFamily="18" charset="0"/>
                                </a:rPr>
                                <m:t>←</m:t>
                              </m:r>
                            </m:oMath>
                          </a14:m>
                          <a:r>
                            <a:rPr lang="en-US" altLang="zh-CN" b="1" dirty="0">
                              <a:latin typeface="Times New Roman" panose="02020603050405020304" pitchFamily="18" charset="0"/>
                              <a:cs typeface="Times New Roman" panose="02020603050405020304" pitchFamily="18" charset="0"/>
                            </a:rPr>
                            <a:t> solve(</a:t>
                          </a:r>
                          <a14:m>
                            <m:oMath xmlns:m="http://schemas.openxmlformats.org/officeDocument/2006/math">
                              <m:r>
                                <a:rPr lang="en-US" altLang="zh-CN" b="1" i="0"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𝐇</m:t>
                              </m:r>
                              <m:r>
                                <a:rPr lang="en-US" altLang="zh-CN" b="1" i="0"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𝛌</m:t>
                              </m:r>
                              <m:r>
                                <a:rPr lang="en-US" altLang="zh-CN" b="1" i="0" smtClean="0">
                                  <a:latin typeface="Cambria Math" panose="02040503050406030204" pitchFamily="18" charset="0"/>
                                  <a:ea typeface="Cambria Math" panose="02040503050406030204" pitchFamily="18" charset="0"/>
                                </a:rPr>
                                <m:t>𝐈</m:t>
                              </m:r>
                              <m:r>
                                <a:rPr lang="en-US" altLang="zh-CN" b="1" i="1"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𝐱</m:t>
                              </m:r>
                              <m:r>
                                <a:rPr lang="en-US" altLang="zh-CN" b="1" i="0" smtClean="0">
                                  <a:latin typeface="Cambria Math" panose="02040503050406030204" pitchFamily="18" charset="0"/>
                                  <a:ea typeface="Cambria Math" panose="02040503050406030204" pitchFamily="18" charset="0"/>
                                </a:rPr>
                                <m:t>=−</m:t>
                              </m:r>
                              <m:r>
                                <a:rPr lang="en-US" altLang="zh-CN" b="1" i="0" smtClean="0">
                                  <a:latin typeface="Cambria Math" panose="02040503050406030204" pitchFamily="18" charset="0"/>
                                  <a:ea typeface="Cambria Math" panose="02040503050406030204" pitchFamily="18" charset="0"/>
                                </a:rPr>
                                <m:t>𝐛</m:t>
                              </m:r>
                              <m:r>
                                <a:rPr lang="en-US" altLang="zh-CN" b="1" i="0" smtClean="0">
                                  <a:latin typeface="Cambria Math" panose="02040503050406030204" pitchFamily="18" charset="0"/>
                                  <a:ea typeface="Cambria Math" panose="02040503050406030204" pitchFamily="18" charset="0"/>
                                </a:rPr>
                                <m:t> </m:t>
                              </m:r>
                            </m:oMath>
                          </a14:m>
                          <a:r>
                            <a:rPr lang="en-US" altLang="zh-CN" b="1" dirty="0">
                              <a:latin typeface="Times New Roman" panose="02020603050405020304" pitchFamily="18" charset="0"/>
                              <a:cs typeface="Times New Roman" panose="02020603050405020304" pitchFamily="18" charset="0"/>
                            </a:rPr>
                            <a:t>)</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24050403"/>
                      </a:ext>
                    </a:extLst>
                  </a:tr>
                </a:tbl>
              </a:graphicData>
            </a:graphic>
          </p:graphicFrame>
        </mc:Choice>
        <mc:Fallback xmlns="">
          <p:graphicFrame>
            <p:nvGraphicFramePr>
              <p:cNvPr id="3" name="表格 2">
                <a:extLst>
                  <a:ext uri="{FF2B5EF4-FFF2-40B4-BE49-F238E27FC236}">
                    <a16:creationId xmlns:a16="http://schemas.microsoft.com/office/drawing/2014/main" id="{F46D22DE-5238-4CDC-AFB5-14F46772442E}"/>
                  </a:ext>
                </a:extLst>
              </p:cNvPr>
              <p:cNvGraphicFramePr>
                <a:graphicFrameLocks noGrp="1"/>
              </p:cNvGraphicFramePr>
              <p:nvPr>
                <p:extLst>
                  <p:ext uri="{D42A27DB-BD31-4B8C-83A1-F6EECF244321}">
                    <p14:modId xmlns:p14="http://schemas.microsoft.com/office/powerpoint/2010/main" val="4289036210"/>
                  </p:ext>
                </p:extLst>
              </p:nvPr>
            </p:nvGraphicFramePr>
            <p:xfrm>
              <a:off x="6121386" y="856694"/>
              <a:ext cx="2811082" cy="3967165"/>
            </p:xfrm>
            <a:graphic>
              <a:graphicData uri="http://schemas.openxmlformats.org/drawingml/2006/table">
                <a:tbl>
                  <a:tblPr firstRow="1" bandRow="1">
                    <a:tableStyleId>{5C22544A-7EE6-4342-B048-85BDC9FD1C3A}</a:tableStyleId>
                  </a:tblPr>
                  <a:tblGrid>
                    <a:gridCol w="2811082">
                      <a:extLst>
                        <a:ext uri="{9D8B030D-6E8A-4147-A177-3AD203B41FA5}">
                          <a16:colId xmlns:a16="http://schemas.microsoft.com/office/drawing/2014/main" val="1009222884"/>
                        </a:ext>
                      </a:extLst>
                    </a:gridCol>
                  </a:tblGrid>
                  <a:tr h="314200">
                    <a:tc>
                      <a:txBody>
                        <a:bodyPr/>
                        <a:lstStyle/>
                        <a:p>
                          <a:r>
                            <a:rPr lang="en-US" altLang="zh-CN" dirty="0">
                              <a:solidFill>
                                <a:srgbClr val="B2260A"/>
                              </a:solidFill>
                              <a:latin typeface="Times New Roman" panose="02020603050405020304" pitchFamily="18" charset="0"/>
                              <a:cs typeface="Times New Roman" panose="02020603050405020304" pitchFamily="18" charset="0"/>
                            </a:rPr>
                            <a:t>Algorithm 2  </a:t>
                          </a:r>
                          <a:r>
                            <a:rPr lang="en-US" altLang="zh-CN" b="0" dirty="0" err="1">
                              <a:solidFill>
                                <a:srgbClr val="B2260A"/>
                              </a:solidFill>
                              <a:latin typeface="Times New Roman" panose="02020603050405020304" pitchFamily="18" charset="0"/>
                              <a:cs typeface="Times New Roman" panose="02020603050405020304" pitchFamily="18" charset="0"/>
                            </a:rPr>
                            <a:t>Levenburg</a:t>
                          </a:r>
                          <a:r>
                            <a:rPr lang="en-US" altLang="zh-CN" b="0" dirty="0">
                              <a:solidFill>
                                <a:srgbClr val="B2260A"/>
                              </a:solidFill>
                              <a:latin typeface="Times New Roman" panose="02020603050405020304" pitchFamily="18" charset="0"/>
                              <a:cs typeface="Times New Roman" panose="02020603050405020304" pitchFamily="18" charset="0"/>
                            </a:rPr>
                            <a:t>-Marquardt</a:t>
                          </a:r>
                          <a:endParaRPr lang="zh-CN" altLang="en-US" b="0" dirty="0">
                            <a:solidFill>
                              <a:srgbClr val="B2260A"/>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260A">
                            <a:alpha val="10000"/>
                          </a:srgbClr>
                        </a:solidFill>
                      </a:tcPr>
                    </a:tc>
                    <a:extLst>
                      <a:ext uri="{0D108BD9-81ED-4DB2-BD59-A6C34878D82A}">
                        <a16:rowId xmlns:a16="http://schemas.microsoft.com/office/drawing/2014/main" val="1804063592"/>
                      </a:ext>
                    </a:extLst>
                  </a:tr>
                  <a:tr h="3652965">
                    <a:tc>
                      <a:txBody>
                        <a:bodyPr/>
                        <a:lstStyle/>
                        <a:p>
                          <a:endParaRPr lang="zh-CN"/>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16" t="-8833" r="-433" b="-167"/>
                          </a:stretch>
                        </a:blipFill>
                      </a:tcPr>
                    </a:tc>
                    <a:extLst>
                      <a:ext uri="{0D108BD9-81ED-4DB2-BD59-A6C34878D82A}">
                        <a16:rowId xmlns:a16="http://schemas.microsoft.com/office/drawing/2014/main" val="624050403"/>
                      </a:ext>
                    </a:extLst>
                  </a:tr>
                </a:tbl>
              </a:graphicData>
            </a:graphic>
          </p:graphicFrame>
        </mc:Fallback>
      </mc:AlternateContent>
      <p:sp>
        <p:nvSpPr>
          <p:cNvPr id="6" name="文本框 5">
            <a:extLst>
              <a:ext uri="{FF2B5EF4-FFF2-40B4-BE49-F238E27FC236}">
                <a16:creationId xmlns:a16="http://schemas.microsoft.com/office/drawing/2014/main" id="{C0035244-5064-4B29-8546-6112F5D5D46A}"/>
              </a:ext>
            </a:extLst>
          </p:cNvPr>
          <p:cNvSpPr txBox="1"/>
          <p:nvPr/>
        </p:nvSpPr>
        <p:spPr>
          <a:xfrm>
            <a:off x="7243893" y="1546159"/>
            <a:ext cx="264253"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a:t>
            </a:r>
          </a:p>
        </p:txBody>
      </p:sp>
      <p:sp>
        <p:nvSpPr>
          <p:cNvPr id="7" name="文本框 6">
            <a:extLst>
              <a:ext uri="{FF2B5EF4-FFF2-40B4-BE49-F238E27FC236}">
                <a16:creationId xmlns:a16="http://schemas.microsoft.com/office/drawing/2014/main" id="{4FC76940-13D9-4A14-AC2C-03846CC8180B}"/>
              </a:ext>
            </a:extLst>
          </p:cNvPr>
          <p:cNvSpPr txBox="1"/>
          <p:nvPr/>
        </p:nvSpPr>
        <p:spPr>
          <a:xfrm>
            <a:off x="7243894" y="2705544"/>
            <a:ext cx="264253"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a:t>
            </a:r>
          </a:p>
        </p:txBody>
      </p:sp>
      <p:sp>
        <p:nvSpPr>
          <p:cNvPr id="8" name="文本框 7">
            <a:extLst>
              <a:ext uri="{FF2B5EF4-FFF2-40B4-BE49-F238E27FC236}">
                <a16:creationId xmlns:a16="http://schemas.microsoft.com/office/drawing/2014/main" id="{CB584DB8-9BFC-4636-9EFA-19CD2611695C}"/>
              </a:ext>
            </a:extLst>
          </p:cNvPr>
          <p:cNvSpPr txBox="1"/>
          <p:nvPr/>
        </p:nvSpPr>
        <p:spPr>
          <a:xfrm>
            <a:off x="7262674" y="4080473"/>
            <a:ext cx="264253"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547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C7A2FE9F-C1D8-499C-886B-A5A3D1735A58}"/>
              </a:ext>
            </a:extLst>
          </p:cNvPr>
          <p:cNvSpPr>
            <a:spLocks noGrp="1"/>
          </p:cNvSpPr>
          <p:nvPr>
            <p:ph type="body" idx="1"/>
          </p:nvPr>
        </p:nvSpPr>
        <p:spPr>
          <a:xfrm>
            <a:off x="0" y="794004"/>
            <a:ext cx="6053622" cy="4039333"/>
          </a:xfrm>
        </p:spPr>
        <p:txBody>
          <a:bodyPr/>
          <a:lstStyle/>
          <a:p>
            <a:pPr marL="514350" indent="-285750">
              <a:lnSpc>
                <a:spcPct val="150000"/>
              </a:lnSpc>
              <a:buClr>
                <a:srgbClr val="C00000"/>
              </a:buCl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Manhattan3500 (synthetic dataset)</a:t>
            </a:r>
          </a:p>
          <a:p>
            <a:pPr marL="1028700" lvl="1" indent="-342900">
              <a:lnSpc>
                <a:spcPct val="150000"/>
              </a:lnSpc>
              <a:buClr>
                <a:srgbClr val="C00000"/>
              </a:buClr>
              <a:buFont typeface="+mj-lt"/>
              <a:buAutoNum type="alphaLcPeriod"/>
            </a:pPr>
            <a:r>
              <a:rPr lang="en-US" altLang="zh-CN" dirty="0">
                <a:latin typeface="Times New Roman" panose="02020603050405020304" pitchFamily="18" charset="0"/>
                <a:cs typeface="Times New Roman" panose="02020603050405020304" pitchFamily="18" charset="0"/>
              </a:rPr>
              <a:t>Original dataset was by Olson</a:t>
            </a:r>
          </a:p>
          <a:p>
            <a:pPr marL="1028700" lvl="1" indent="-342900">
              <a:lnSpc>
                <a:spcPct val="150000"/>
              </a:lnSpc>
              <a:buClr>
                <a:srgbClr val="C00000"/>
              </a:buClr>
              <a:buFont typeface="+mj-lt"/>
              <a:buAutoNum type="alphaLcPeriod"/>
            </a:pPr>
            <a:r>
              <a:rPr lang="en-US" altLang="zh-CN" dirty="0">
                <a:latin typeface="Times New Roman" panose="02020603050405020304" pitchFamily="18" charset="0"/>
                <a:cs typeface="Times New Roman" panose="02020603050405020304" pitchFamily="18" charset="0"/>
              </a:rPr>
              <a:t>Second version included in g2o</a:t>
            </a:r>
          </a:p>
          <a:p>
            <a:pPr marL="1028700" lvl="1" indent="-342900">
              <a:lnSpc>
                <a:spcPct val="150000"/>
              </a:lnSpc>
              <a:buClr>
                <a:srgbClr val="C00000"/>
              </a:buClr>
              <a:buFont typeface="+mj-lt"/>
              <a:buAutoNum type="alphaLcPeriod"/>
            </a:pPr>
            <a:r>
              <a:rPr lang="en-US" altLang="zh-CN" dirty="0">
                <a:latin typeface="Times New Roman" panose="02020603050405020304" pitchFamily="18" charset="0"/>
                <a:cs typeface="Times New Roman" panose="02020603050405020304" pitchFamily="18" charset="0"/>
              </a:rPr>
              <a:t>Ground truth</a:t>
            </a:r>
          </a:p>
          <a:p>
            <a:pPr marL="685800" lvl="1" indent="0">
              <a:lnSpc>
                <a:spcPct val="150000"/>
              </a:lnSpc>
              <a:buClr>
                <a:srgbClr val="C00000"/>
              </a:buClr>
              <a:buNone/>
            </a:pPr>
            <a:r>
              <a:rPr lang="en-US" altLang="zh-CN" dirty="0">
                <a:latin typeface="Times New Roman" panose="02020603050405020304" pitchFamily="18" charset="0"/>
                <a:cs typeface="Times New Roman" panose="02020603050405020304" pitchFamily="18" charset="0"/>
              </a:rPr>
              <a:t>Quality of the initial estimate: g2o closer to the ground truth</a:t>
            </a:r>
          </a:p>
          <a:p>
            <a:pPr marL="514350" indent="-285750">
              <a:lnSpc>
                <a:spcPct val="150000"/>
              </a:lnSpc>
              <a:buClr>
                <a:srgbClr val="C00000"/>
              </a:buClr>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Intel Research Lab (real-world dataset)</a:t>
            </a:r>
          </a:p>
          <a:p>
            <a:pPr marL="1028700" lvl="1" indent="-342900">
              <a:lnSpc>
                <a:spcPct val="150000"/>
              </a:lnSpc>
              <a:buClr>
                <a:srgbClr val="C00000"/>
              </a:buClr>
              <a:buFont typeface="+mj-lt"/>
              <a:buAutoNum type="alphaLcPeriod"/>
            </a:pPr>
            <a:r>
              <a:rPr lang="en-US" altLang="zh-CN" dirty="0">
                <a:latin typeface="Times New Roman" panose="02020603050405020304" pitchFamily="18" charset="0"/>
                <a:cs typeface="Times New Roman" panose="02020603050405020304" pitchFamily="18" charset="0"/>
              </a:rPr>
              <a:t>Intel by Luca,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obtained by processing the raw measurements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from wheel odometry and laser range finder</a:t>
            </a:r>
          </a:p>
          <a:p>
            <a:pPr marL="1028700" lvl="1" indent="-342900">
              <a:lnSpc>
                <a:spcPct val="150000"/>
              </a:lnSpc>
              <a:buClr>
                <a:srgbClr val="C00000"/>
              </a:buClr>
              <a:buFont typeface="+mj-lt"/>
              <a:buAutoNum type="alphaLcPeriod"/>
            </a:pPr>
            <a:r>
              <a:rPr lang="en-US" altLang="zh-CN" dirty="0">
                <a:latin typeface="Times New Roman" panose="02020603050405020304" pitchFamily="18" charset="0"/>
                <a:cs typeface="Times New Roman" panose="02020603050405020304" pitchFamily="18" charset="0"/>
              </a:rPr>
              <a:t>Pseudo ground truth, estimation result provided in g2o</a:t>
            </a:r>
          </a:p>
        </p:txBody>
      </p:sp>
      <p:sp>
        <p:nvSpPr>
          <p:cNvPr id="2" name="标题 1">
            <a:extLst>
              <a:ext uri="{FF2B5EF4-FFF2-40B4-BE49-F238E27FC236}">
                <a16:creationId xmlns:a16="http://schemas.microsoft.com/office/drawing/2014/main" id="{391B9C16-115A-483D-B0E6-986CDD711A29}"/>
              </a:ext>
            </a:extLst>
          </p:cNvPr>
          <p:cNvSpPr>
            <a:spLocks noGrp="1"/>
          </p:cNvSpPr>
          <p:nvPr>
            <p:ph type="title"/>
          </p:nvPr>
        </p:nvSpPr>
        <p:spPr/>
        <p:txBody>
          <a:bodyPr/>
          <a:lstStyle/>
          <a:p>
            <a:r>
              <a:rPr lang="en-US" altLang="zh-CN" dirty="0"/>
              <a:t>Datasets</a:t>
            </a:r>
            <a:endParaRPr lang="zh-CN" altLang="en-US" dirty="0"/>
          </a:p>
        </p:txBody>
      </p:sp>
      <p:sp>
        <p:nvSpPr>
          <p:cNvPr id="10" name="文本框 9">
            <a:extLst>
              <a:ext uri="{FF2B5EF4-FFF2-40B4-BE49-F238E27FC236}">
                <a16:creationId xmlns:a16="http://schemas.microsoft.com/office/drawing/2014/main" id="{703D341F-CD10-472F-84B5-DCAEC81598C9}"/>
              </a:ext>
            </a:extLst>
          </p:cNvPr>
          <p:cNvSpPr txBox="1"/>
          <p:nvPr/>
        </p:nvSpPr>
        <p:spPr>
          <a:xfrm>
            <a:off x="4094324" y="2149332"/>
            <a:ext cx="1325125" cy="30777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M3500 Olson</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B282265-C472-421D-A42D-03C79F268B5E}"/>
              </a:ext>
            </a:extLst>
          </p:cNvPr>
          <p:cNvSpPr txBox="1"/>
          <p:nvPr/>
        </p:nvSpPr>
        <p:spPr>
          <a:xfrm>
            <a:off x="5897991" y="2119785"/>
            <a:ext cx="1155561" cy="30777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M3500 g2o</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6F88EBC-59F5-4324-B083-EE78D695F174}"/>
              </a:ext>
            </a:extLst>
          </p:cNvPr>
          <p:cNvSpPr txBox="1"/>
          <p:nvPr/>
        </p:nvSpPr>
        <p:spPr>
          <a:xfrm>
            <a:off x="7706422" y="2119785"/>
            <a:ext cx="944545" cy="30777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M3500 </a:t>
            </a:r>
            <a:r>
              <a:rPr lang="en-US" altLang="zh-CN" dirty="0" err="1">
                <a:latin typeface="Times New Roman" panose="02020603050405020304" pitchFamily="18" charset="0"/>
                <a:cs typeface="Times New Roman" panose="02020603050405020304" pitchFamily="18" charset="0"/>
              </a:rPr>
              <a:t>gt</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B0071335-7A65-43F1-82A9-A783A6060810}"/>
              </a:ext>
            </a:extLst>
          </p:cNvPr>
          <p:cNvSpPr txBox="1"/>
          <p:nvPr/>
        </p:nvSpPr>
        <p:spPr>
          <a:xfrm>
            <a:off x="6001084" y="3815469"/>
            <a:ext cx="946801" cy="30777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Intel </a:t>
            </a:r>
            <a:r>
              <a:rPr lang="en-US" altLang="zh-CN" dirty="0" err="1">
                <a:latin typeface="Times New Roman" panose="02020603050405020304" pitchFamily="18" charset="0"/>
                <a:cs typeface="Times New Roman" panose="02020603050405020304" pitchFamily="18" charset="0"/>
              </a:rPr>
              <a:t>luca</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C7FF9C40-464E-45E7-BF24-6CA159BA6656}"/>
              </a:ext>
            </a:extLst>
          </p:cNvPr>
          <p:cNvSpPr txBox="1"/>
          <p:nvPr/>
        </p:nvSpPr>
        <p:spPr>
          <a:xfrm>
            <a:off x="7859193" y="3815469"/>
            <a:ext cx="946801" cy="30777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Intel </a:t>
            </a:r>
            <a:r>
              <a:rPr lang="en-US" altLang="zh-CN" dirty="0" err="1">
                <a:latin typeface="Times New Roman" panose="02020603050405020304" pitchFamily="18" charset="0"/>
                <a:cs typeface="Times New Roman" panose="02020603050405020304" pitchFamily="18" charset="0"/>
              </a:rPr>
              <a:t>gt</a:t>
            </a:r>
            <a:endParaRPr lang="zh-CN" altLang="en-US" dirty="0">
              <a:latin typeface="Times New Roman" panose="02020603050405020304" pitchFamily="18" charset="0"/>
              <a:cs typeface="Times New Roman" panose="02020603050405020304" pitchFamily="18" charset="0"/>
            </a:endParaRPr>
          </a:p>
        </p:txBody>
      </p:sp>
      <p:pic>
        <p:nvPicPr>
          <p:cNvPr id="18" name="图片 17" descr="图示&#10;&#10;描述已自动生成">
            <a:extLst>
              <a:ext uri="{FF2B5EF4-FFF2-40B4-BE49-F238E27FC236}">
                <a16:creationId xmlns:a16="http://schemas.microsoft.com/office/drawing/2014/main" id="{483AE798-2020-44CD-879D-897DCA542752}"/>
              </a:ext>
            </a:extLst>
          </p:cNvPr>
          <p:cNvPicPr>
            <a:picLocks noChangeAspect="1"/>
          </p:cNvPicPr>
          <p:nvPr/>
        </p:nvPicPr>
        <p:blipFill>
          <a:blip r:embed="rId3"/>
          <a:stretch>
            <a:fillRect/>
          </a:stretch>
        </p:blipFill>
        <p:spPr>
          <a:xfrm>
            <a:off x="5463158" y="2406922"/>
            <a:ext cx="1920000" cy="1440000"/>
          </a:xfrm>
          <a:prstGeom prst="rect">
            <a:avLst/>
          </a:prstGeom>
        </p:spPr>
      </p:pic>
      <p:pic>
        <p:nvPicPr>
          <p:cNvPr id="9" name="图片 8" descr="图表&#10;&#10;描述已自动生成">
            <a:extLst>
              <a:ext uri="{FF2B5EF4-FFF2-40B4-BE49-F238E27FC236}">
                <a16:creationId xmlns:a16="http://schemas.microsoft.com/office/drawing/2014/main" id="{FA5BCAD4-8031-43D1-8432-22E7DD08ECBD}"/>
              </a:ext>
            </a:extLst>
          </p:cNvPr>
          <p:cNvPicPr>
            <a:picLocks noChangeAspect="1"/>
          </p:cNvPicPr>
          <p:nvPr/>
        </p:nvPicPr>
        <p:blipFill>
          <a:blip r:embed="rId4"/>
          <a:stretch>
            <a:fillRect/>
          </a:stretch>
        </p:blipFill>
        <p:spPr>
          <a:xfrm>
            <a:off x="7209509" y="2398014"/>
            <a:ext cx="1920000" cy="1440000"/>
          </a:xfrm>
          <a:prstGeom prst="rect">
            <a:avLst/>
          </a:prstGeom>
        </p:spPr>
      </p:pic>
      <p:pic>
        <p:nvPicPr>
          <p:cNvPr id="20" name="图片 19" descr="图示&#10;&#10;低可信度描述已自动生成">
            <a:extLst>
              <a:ext uri="{FF2B5EF4-FFF2-40B4-BE49-F238E27FC236}">
                <a16:creationId xmlns:a16="http://schemas.microsoft.com/office/drawing/2014/main" id="{8E0A1F3A-393B-46E5-A856-39572A0091B7}"/>
              </a:ext>
            </a:extLst>
          </p:cNvPr>
          <p:cNvPicPr>
            <a:picLocks noChangeAspect="1"/>
          </p:cNvPicPr>
          <p:nvPr/>
        </p:nvPicPr>
        <p:blipFill>
          <a:blip r:embed="rId5"/>
          <a:stretch>
            <a:fillRect/>
          </a:stretch>
        </p:blipFill>
        <p:spPr>
          <a:xfrm>
            <a:off x="5463158" y="709332"/>
            <a:ext cx="1920000" cy="1440000"/>
          </a:xfrm>
          <a:prstGeom prst="rect">
            <a:avLst/>
          </a:prstGeom>
        </p:spPr>
      </p:pic>
      <p:pic>
        <p:nvPicPr>
          <p:cNvPr id="22" name="图片 21" descr="图表&#10;&#10;描述已自动生成">
            <a:extLst>
              <a:ext uri="{FF2B5EF4-FFF2-40B4-BE49-F238E27FC236}">
                <a16:creationId xmlns:a16="http://schemas.microsoft.com/office/drawing/2014/main" id="{7F929285-A768-4C6D-8B78-DEE033703512}"/>
              </a:ext>
            </a:extLst>
          </p:cNvPr>
          <p:cNvPicPr>
            <a:picLocks noChangeAspect="1"/>
          </p:cNvPicPr>
          <p:nvPr/>
        </p:nvPicPr>
        <p:blipFill>
          <a:blip r:embed="rId6"/>
          <a:stretch>
            <a:fillRect/>
          </a:stretch>
        </p:blipFill>
        <p:spPr>
          <a:xfrm>
            <a:off x="7209509" y="718240"/>
            <a:ext cx="1920000" cy="1440000"/>
          </a:xfrm>
          <a:prstGeom prst="rect">
            <a:avLst/>
          </a:prstGeom>
        </p:spPr>
      </p:pic>
      <p:pic>
        <p:nvPicPr>
          <p:cNvPr id="24" name="图片 23" descr="图示&#10;&#10;描述已自动生成">
            <a:extLst>
              <a:ext uri="{FF2B5EF4-FFF2-40B4-BE49-F238E27FC236}">
                <a16:creationId xmlns:a16="http://schemas.microsoft.com/office/drawing/2014/main" id="{631C59B5-3896-4571-8389-D76070D74FAD}"/>
              </a:ext>
            </a:extLst>
          </p:cNvPr>
          <p:cNvPicPr>
            <a:picLocks noChangeAspect="1"/>
          </p:cNvPicPr>
          <p:nvPr/>
        </p:nvPicPr>
        <p:blipFill>
          <a:blip r:embed="rId7"/>
          <a:stretch>
            <a:fillRect/>
          </a:stretch>
        </p:blipFill>
        <p:spPr>
          <a:xfrm>
            <a:off x="3651299" y="720734"/>
            <a:ext cx="1920000" cy="1440000"/>
          </a:xfrm>
          <a:prstGeom prst="rect">
            <a:avLst/>
          </a:prstGeom>
        </p:spPr>
      </p:pic>
    </p:spTree>
    <p:extLst>
      <p:ext uri="{BB962C8B-B14F-4D97-AF65-F5344CB8AC3E}">
        <p14:creationId xmlns:p14="http://schemas.microsoft.com/office/powerpoint/2010/main" val="650380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6"/>
          <p:cNvSpPr txBox="1">
            <a:spLocks noGrp="1"/>
          </p:cNvSpPr>
          <p:nvPr>
            <p:ph type="title"/>
          </p:nvPr>
        </p:nvSpPr>
        <p:spPr>
          <a:xfrm>
            <a:off x="457200" y="361950"/>
            <a:ext cx="8606118" cy="609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Experiments: Poor initialization &amp; Loop closure outliers</a:t>
            </a:r>
            <a:endParaRPr dirty="0"/>
          </a:p>
        </p:txBody>
      </p:sp>
      <p:sp>
        <p:nvSpPr>
          <p:cNvPr id="173" name="Google Shape;173;p6"/>
          <p:cNvSpPr txBox="1">
            <a:spLocks noGrp="1"/>
          </p:cNvSpPr>
          <p:nvPr>
            <p:ph type="body" idx="1"/>
          </p:nvPr>
        </p:nvSpPr>
        <p:spPr>
          <a:xfrm>
            <a:off x="369203" y="765983"/>
            <a:ext cx="8097463" cy="658757"/>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sz="1600" dirty="0">
                <a:solidFill>
                  <a:srgbClr val="C00000"/>
                </a:solidFill>
                <a:latin typeface="Times New Roman" panose="02020603050405020304" pitchFamily="18" charset="0"/>
                <a:cs typeface="Times New Roman" panose="02020603050405020304" pitchFamily="18" charset="0"/>
              </a:rPr>
              <a:t>Poor initialization:  </a:t>
            </a:r>
            <a:r>
              <a:rPr lang="en-US" sz="1600" i="0" dirty="0">
                <a:latin typeface="Times New Roman" panose="02020603050405020304" pitchFamily="18" charset="0"/>
                <a:cs typeface="Times New Roman" panose="02020603050405020304" pitchFamily="18" charset="0"/>
              </a:rPr>
              <a:t>Add random values on ground truth to simulate bad initial guesses</a:t>
            </a:r>
            <a:endParaRPr sz="1600" i="0" dirty="0">
              <a:latin typeface="Times New Roman" panose="02020603050405020304" pitchFamily="18" charset="0"/>
              <a:cs typeface="Times New Roman" panose="02020603050405020304" pitchFamily="18" charset="0"/>
            </a:endParaRPr>
          </a:p>
        </p:txBody>
      </p:sp>
      <p:pic>
        <p:nvPicPr>
          <p:cNvPr id="174" name="Google Shape;174;p6"/>
          <p:cNvPicPr preferRelativeResize="0"/>
          <p:nvPr/>
        </p:nvPicPr>
        <p:blipFill>
          <a:blip r:embed="rId3">
            <a:alphaModFix/>
          </a:blip>
          <a:stretch>
            <a:fillRect/>
          </a:stretch>
        </p:blipFill>
        <p:spPr>
          <a:xfrm>
            <a:off x="1769746" y="1156599"/>
            <a:ext cx="2155226" cy="1697300"/>
          </a:xfrm>
          <a:prstGeom prst="rect">
            <a:avLst/>
          </a:prstGeom>
          <a:noFill/>
          <a:ln>
            <a:noFill/>
          </a:ln>
        </p:spPr>
      </p:pic>
      <p:pic>
        <p:nvPicPr>
          <p:cNvPr id="175" name="Google Shape;175;p6"/>
          <p:cNvPicPr preferRelativeResize="0"/>
          <p:nvPr/>
        </p:nvPicPr>
        <p:blipFill>
          <a:blip r:embed="rId4">
            <a:alphaModFix/>
          </a:blip>
          <a:stretch>
            <a:fillRect/>
          </a:stretch>
        </p:blipFill>
        <p:spPr>
          <a:xfrm>
            <a:off x="4572000" y="1148132"/>
            <a:ext cx="2268531" cy="1697300"/>
          </a:xfrm>
          <a:prstGeom prst="rect">
            <a:avLst/>
          </a:prstGeom>
          <a:noFill/>
          <a:ln>
            <a:noFill/>
          </a:ln>
        </p:spPr>
      </p:pic>
      <p:pic>
        <p:nvPicPr>
          <p:cNvPr id="176" name="Google Shape;176;p6"/>
          <p:cNvPicPr preferRelativeResize="0"/>
          <p:nvPr/>
        </p:nvPicPr>
        <p:blipFill>
          <a:blip r:embed="rId3">
            <a:alphaModFix/>
          </a:blip>
          <a:stretch>
            <a:fillRect/>
          </a:stretch>
        </p:blipFill>
        <p:spPr>
          <a:xfrm>
            <a:off x="1769746" y="3132735"/>
            <a:ext cx="2155226" cy="1697303"/>
          </a:xfrm>
          <a:prstGeom prst="rect">
            <a:avLst/>
          </a:prstGeom>
          <a:noFill/>
          <a:ln>
            <a:noFill/>
          </a:ln>
        </p:spPr>
      </p:pic>
      <p:pic>
        <p:nvPicPr>
          <p:cNvPr id="177" name="Google Shape;177;p6"/>
          <p:cNvPicPr preferRelativeResize="0"/>
          <p:nvPr/>
        </p:nvPicPr>
        <p:blipFill>
          <a:blip r:embed="rId5">
            <a:alphaModFix/>
          </a:blip>
          <a:stretch>
            <a:fillRect/>
          </a:stretch>
        </p:blipFill>
        <p:spPr>
          <a:xfrm>
            <a:off x="4600556" y="3149688"/>
            <a:ext cx="2211418" cy="1654500"/>
          </a:xfrm>
          <a:prstGeom prst="rect">
            <a:avLst/>
          </a:prstGeom>
          <a:noFill/>
          <a:ln>
            <a:noFill/>
          </a:ln>
        </p:spPr>
      </p:pic>
      <p:sp>
        <p:nvSpPr>
          <p:cNvPr id="9" name="文本框 8">
            <a:extLst>
              <a:ext uri="{FF2B5EF4-FFF2-40B4-BE49-F238E27FC236}">
                <a16:creationId xmlns:a16="http://schemas.microsoft.com/office/drawing/2014/main" id="{24E60518-F5B5-4C07-B824-2D7205AFD664}"/>
              </a:ext>
            </a:extLst>
          </p:cNvPr>
          <p:cNvSpPr txBox="1"/>
          <p:nvPr/>
        </p:nvSpPr>
        <p:spPr>
          <a:xfrm>
            <a:off x="369202" y="2820031"/>
            <a:ext cx="8097463" cy="338554"/>
          </a:xfrm>
          <a:prstGeom prst="rect">
            <a:avLst/>
          </a:prstGeom>
          <a:noFill/>
        </p:spPr>
        <p:txBody>
          <a:bodyPr wrap="square">
            <a:spAutoFit/>
          </a:bodyPr>
          <a:lstStyle/>
          <a:p>
            <a:pPr marL="457200" lvl="0" indent="-317500" algn="l" rtl="0">
              <a:lnSpc>
                <a:spcPct val="100000"/>
              </a:lnSpc>
              <a:spcBef>
                <a:spcPts val="600"/>
              </a:spcBef>
              <a:spcAft>
                <a:spcPts val="0"/>
              </a:spcAft>
              <a:buClr>
                <a:srgbClr val="C00000"/>
              </a:buClr>
              <a:buSzPts val="1400"/>
              <a:buFont typeface="Wingdings" panose="05000000000000000000" pitchFamily="2" charset="2"/>
              <a:buChar char="l"/>
            </a:pPr>
            <a:r>
              <a:rPr lang="en-US" altLang="zh-CN" sz="1600" dirty="0">
                <a:solidFill>
                  <a:srgbClr val="C00000"/>
                </a:solidFill>
                <a:latin typeface="Times New Roman" panose="02020603050405020304" pitchFamily="18" charset="0"/>
                <a:cs typeface="Times New Roman" panose="02020603050405020304" pitchFamily="18" charset="0"/>
              </a:rPr>
              <a:t>Loop Closure Outliers:  </a:t>
            </a:r>
            <a:r>
              <a:rPr lang="en-US" altLang="zh-CN" sz="1600" i="0" dirty="0">
                <a:latin typeface="Times New Roman" panose="02020603050405020304" pitchFamily="18" charset="0"/>
                <a:cs typeface="Times New Roman" panose="02020603050405020304" pitchFamily="18" charset="0"/>
              </a:rPr>
              <a:t>Modify edge values to simulate incorrect loop closure constraints </a:t>
            </a:r>
          </a:p>
        </p:txBody>
      </p:sp>
      <p:sp>
        <p:nvSpPr>
          <p:cNvPr id="3" name="箭头: 右 2">
            <a:extLst>
              <a:ext uri="{FF2B5EF4-FFF2-40B4-BE49-F238E27FC236}">
                <a16:creationId xmlns:a16="http://schemas.microsoft.com/office/drawing/2014/main" id="{68A9BF84-7D3F-4D49-9835-03A7FD93DB86}"/>
              </a:ext>
            </a:extLst>
          </p:cNvPr>
          <p:cNvSpPr/>
          <p:nvPr/>
        </p:nvSpPr>
        <p:spPr>
          <a:xfrm>
            <a:off x="4079152" y="1936840"/>
            <a:ext cx="355600" cy="136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8220E6C1-2A13-4267-B34A-FC679B9B17F7}"/>
              </a:ext>
            </a:extLst>
          </p:cNvPr>
          <p:cNvSpPr/>
          <p:nvPr/>
        </p:nvSpPr>
        <p:spPr>
          <a:xfrm>
            <a:off x="4084964" y="3934369"/>
            <a:ext cx="355600" cy="136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5EF4165-4503-40BD-B849-2C57DDF1E0A8}"/>
              </a:ext>
            </a:extLst>
          </p:cNvPr>
          <p:cNvSpPr>
            <a:spLocks noGrp="1"/>
          </p:cNvSpPr>
          <p:nvPr>
            <p:ph type="title"/>
          </p:nvPr>
        </p:nvSpPr>
        <p:spPr/>
        <p:txBody>
          <a:bodyPr/>
          <a:lstStyle/>
          <a:p>
            <a:r>
              <a:rPr lang="en-US" altLang="zh-CN" dirty="0"/>
              <a:t>Experiment 1: How do different noise and poor initial estimate affect optimization algorithms?</a:t>
            </a:r>
            <a:endParaRPr lang="zh-CN" altLang="en-US" dirty="0"/>
          </a:p>
        </p:txBody>
      </p:sp>
      <p:pic>
        <p:nvPicPr>
          <p:cNvPr id="7" name="图片 6" descr="图片包含 图表&#10;&#10;描述已自动生成">
            <a:extLst>
              <a:ext uri="{FF2B5EF4-FFF2-40B4-BE49-F238E27FC236}">
                <a16:creationId xmlns:a16="http://schemas.microsoft.com/office/drawing/2014/main" id="{6F9D075B-0BC6-4E2F-B8D5-10518051C533}"/>
              </a:ext>
            </a:extLst>
          </p:cNvPr>
          <p:cNvPicPr>
            <a:picLocks noChangeAspect="1"/>
          </p:cNvPicPr>
          <p:nvPr/>
        </p:nvPicPr>
        <p:blipFill>
          <a:blip r:embed="rId3"/>
          <a:stretch>
            <a:fillRect/>
          </a:stretch>
        </p:blipFill>
        <p:spPr>
          <a:xfrm>
            <a:off x="137160" y="1131607"/>
            <a:ext cx="2400000" cy="1800000"/>
          </a:xfrm>
          <a:prstGeom prst="rect">
            <a:avLst/>
          </a:prstGeom>
        </p:spPr>
      </p:pic>
      <p:pic>
        <p:nvPicPr>
          <p:cNvPr id="9" name="图片 8" descr="图表, 折线图&#10;&#10;描述已自动生成">
            <a:extLst>
              <a:ext uri="{FF2B5EF4-FFF2-40B4-BE49-F238E27FC236}">
                <a16:creationId xmlns:a16="http://schemas.microsoft.com/office/drawing/2014/main" id="{99734AB7-B50A-48D4-8396-9EA1A98FC024}"/>
              </a:ext>
            </a:extLst>
          </p:cNvPr>
          <p:cNvPicPr>
            <a:picLocks noChangeAspect="1"/>
          </p:cNvPicPr>
          <p:nvPr/>
        </p:nvPicPr>
        <p:blipFill>
          <a:blip r:embed="rId4"/>
          <a:stretch>
            <a:fillRect/>
          </a:stretch>
        </p:blipFill>
        <p:spPr>
          <a:xfrm>
            <a:off x="2309160" y="1131607"/>
            <a:ext cx="2400000" cy="1800000"/>
          </a:xfrm>
          <a:prstGeom prst="rect">
            <a:avLst/>
          </a:prstGeom>
        </p:spPr>
      </p:pic>
      <p:pic>
        <p:nvPicPr>
          <p:cNvPr id="11" name="图片 10">
            <a:extLst>
              <a:ext uri="{FF2B5EF4-FFF2-40B4-BE49-F238E27FC236}">
                <a16:creationId xmlns:a16="http://schemas.microsoft.com/office/drawing/2014/main" id="{246A4DDA-F529-4675-BF44-CC364A69DDC6}"/>
              </a:ext>
            </a:extLst>
          </p:cNvPr>
          <p:cNvPicPr>
            <a:picLocks noChangeAspect="1"/>
          </p:cNvPicPr>
          <p:nvPr/>
        </p:nvPicPr>
        <p:blipFill>
          <a:blip r:embed="rId5"/>
          <a:srcRect/>
          <a:stretch/>
        </p:blipFill>
        <p:spPr>
          <a:xfrm>
            <a:off x="4481160" y="1131607"/>
            <a:ext cx="2400000" cy="1800000"/>
          </a:xfrm>
          <a:prstGeom prst="rect">
            <a:avLst/>
          </a:prstGeom>
        </p:spPr>
      </p:pic>
      <p:pic>
        <p:nvPicPr>
          <p:cNvPr id="13" name="图片 12">
            <a:extLst>
              <a:ext uri="{FF2B5EF4-FFF2-40B4-BE49-F238E27FC236}">
                <a16:creationId xmlns:a16="http://schemas.microsoft.com/office/drawing/2014/main" id="{5F7BFAEE-CE1E-4787-BE6D-2E4B5F56445F}"/>
              </a:ext>
            </a:extLst>
          </p:cNvPr>
          <p:cNvPicPr>
            <a:picLocks noChangeAspect="1"/>
          </p:cNvPicPr>
          <p:nvPr/>
        </p:nvPicPr>
        <p:blipFill>
          <a:blip r:embed="rId6"/>
          <a:srcRect/>
          <a:stretch/>
        </p:blipFill>
        <p:spPr>
          <a:xfrm>
            <a:off x="6653160" y="1131607"/>
            <a:ext cx="2400000" cy="1800000"/>
          </a:xfrm>
          <a:prstGeom prst="rect">
            <a:avLst/>
          </a:prstGeom>
        </p:spPr>
      </p:pic>
      <p:pic>
        <p:nvPicPr>
          <p:cNvPr id="10" name="图片 9">
            <a:extLst>
              <a:ext uri="{FF2B5EF4-FFF2-40B4-BE49-F238E27FC236}">
                <a16:creationId xmlns:a16="http://schemas.microsoft.com/office/drawing/2014/main" id="{015B3613-4BC6-4FFD-ADEE-91EC079BFF64}"/>
              </a:ext>
            </a:extLst>
          </p:cNvPr>
          <p:cNvPicPr>
            <a:picLocks noChangeAspect="1"/>
          </p:cNvPicPr>
          <p:nvPr/>
        </p:nvPicPr>
        <p:blipFill>
          <a:blip r:embed="rId7"/>
          <a:srcRect/>
          <a:stretch/>
        </p:blipFill>
        <p:spPr>
          <a:xfrm>
            <a:off x="137160" y="2963262"/>
            <a:ext cx="2400000" cy="1800000"/>
          </a:xfrm>
          <a:prstGeom prst="rect">
            <a:avLst/>
          </a:prstGeom>
        </p:spPr>
      </p:pic>
      <p:pic>
        <p:nvPicPr>
          <p:cNvPr id="12" name="图片 11">
            <a:extLst>
              <a:ext uri="{FF2B5EF4-FFF2-40B4-BE49-F238E27FC236}">
                <a16:creationId xmlns:a16="http://schemas.microsoft.com/office/drawing/2014/main" id="{86B3EAF1-EEB1-4A8B-A1A1-4CD944358B1C}"/>
              </a:ext>
            </a:extLst>
          </p:cNvPr>
          <p:cNvPicPr>
            <a:picLocks noChangeAspect="1"/>
          </p:cNvPicPr>
          <p:nvPr/>
        </p:nvPicPr>
        <p:blipFill>
          <a:blip r:embed="rId8"/>
          <a:srcRect/>
          <a:stretch/>
        </p:blipFill>
        <p:spPr>
          <a:xfrm>
            <a:off x="2309160" y="2963262"/>
            <a:ext cx="2400000" cy="1800000"/>
          </a:xfrm>
          <a:prstGeom prst="rect">
            <a:avLst/>
          </a:prstGeom>
        </p:spPr>
      </p:pic>
      <p:pic>
        <p:nvPicPr>
          <p:cNvPr id="14" name="图片 13">
            <a:extLst>
              <a:ext uri="{FF2B5EF4-FFF2-40B4-BE49-F238E27FC236}">
                <a16:creationId xmlns:a16="http://schemas.microsoft.com/office/drawing/2014/main" id="{3447EFB6-B8CF-479E-8B68-D295A119AE7F}"/>
              </a:ext>
            </a:extLst>
          </p:cNvPr>
          <p:cNvPicPr>
            <a:picLocks noChangeAspect="1"/>
          </p:cNvPicPr>
          <p:nvPr/>
        </p:nvPicPr>
        <p:blipFill>
          <a:blip r:embed="rId9"/>
          <a:srcRect/>
          <a:stretch/>
        </p:blipFill>
        <p:spPr>
          <a:xfrm>
            <a:off x="4481160" y="2963262"/>
            <a:ext cx="2400000" cy="1800000"/>
          </a:xfrm>
          <a:prstGeom prst="rect">
            <a:avLst/>
          </a:prstGeom>
        </p:spPr>
      </p:pic>
      <p:pic>
        <p:nvPicPr>
          <p:cNvPr id="16" name="图片 15">
            <a:extLst>
              <a:ext uri="{FF2B5EF4-FFF2-40B4-BE49-F238E27FC236}">
                <a16:creationId xmlns:a16="http://schemas.microsoft.com/office/drawing/2014/main" id="{0CC7FAC7-ADEA-4A09-A024-F9D4BDEC6F59}"/>
              </a:ext>
            </a:extLst>
          </p:cNvPr>
          <p:cNvPicPr>
            <a:picLocks noChangeAspect="1"/>
          </p:cNvPicPr>
          <p:nvPr/>
        </p:nvPicPr>
        <p:blipFill>
          <a:blip r:embed="rId10"/>
          <a:srcRect/>
          <a:stretch/>
        </p:blipFill>
        <p:spPr>
          <a:xfrm>
            <a:off x="6653160" y="2963262"/>
            <a:ext cx="2400000" cy="1800000"/>
          </a:xfrm>
          <a:prstGeom prst="rect">
            <a:avLst/>
          </a:prstGeom>
        </p:spPr>
      </p:pic>
    </p:spTree>
    <p:extLst>
      <p:ext uri="{BB962C8B-B14F-4D97-AF65-F5344CB8AC3E}">
        <p14:creationId xmlns:p14="http://schemas.microsoft.com/office/powerpoint/2010/main" val="96170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5EF4165-4503-40BD-B849-2C57DDF1E0A8}"/>
              </a:ext>
            </a:extLst>
          </p:cNvPr>
          <p:cNvSpPr>
            <a:spLocks noGrp="1"/>
          </p:cNvSpPr>
          <p:nvPr>
            <p:ph type="title"/>
          </p:nvPr>
        </p:nvSpPr>
        <p:spPr/>
        <p:txBody>
          <a:bodyPr/>
          <a:lstStyle/>
          <a:p>
            <a:r>
              <a:rPr lang="en-US" altLang="zh-CN" dirty="0"/>
              <a:t>Experiment 1: How do different noise and poor initial estimate affect optimization algorithms?</a:t>
            </a:r>
            <a:endParaRPr lang="zh-CN" altLang="en-US" dirty="0"/>
          </a:p>
        </p:txBody>
      </p:sp>
      <p:pic>
        <p:nvPicPr>
          <p:cNvPr id="9" name="图片 8">
            <a:extLst>
              <a:ext uri="{FF2B5EF4-FFF2-40B4-BE49-F238E27FC236}">
                <a16:creationId xmlns:a16="http://schemas.microsoft.com/office/drawing/2014/main" id="{99734AB7-B50A-48D4-8396-9EA1A98FC024}"/>
              </a:ext>
            </a:extLst>
          </p:cNvPr>
          <p:cNvPicPr>
            <a:picLocks noChangeAspect="1"/>
          </p:cNvPicPr>
          <p:nvPr/>
        </p:nvPicPr>
        <p:blipFill>
          <a:blip r:embed="rId3"/>
          <a:srcRect/>
          <a:stretch/>
        </p:blipFill>
        <p:spPr>
          <a:xfrm>
            <a:off x="457200" y="1124111"/>
            <a:ext cx="2400000" cy="1800000"/>
          </a:xfrm>
          <a:prstGeom prst="rect">
            <a:avLst/>
          </a:prstGeom>
        </p:spPr>
      </p:pic>
      <p:pic>
        <p:nvPicPr>
          <p:cNvPr id="11" name="图片 10">
            <a:extLst>
              <a:ext uri="{FF2B5EF4-FFF2-40B4-BE49-F238E27FC236}">
                <a16:creationId xmlns:a16="http://schemas.microsoft.com/office/drawing/2014/main" id="{246A4DDA-F529-4675-BF44-CC364A69DDC6}"/>
              </a:ext>
            </a:extLst>
          </p:cNvPr>
          <p:cNvPicPr>
            <a:picLocks noChangeAspect="1"/>
          </p:cNvPicPr>
          <p:nvPr/>
        </p:nvPicPr>
        <p:blipFill>
          <a:blip r:embed="rId4"/>
          <a:srcRect/>
          <a:stretch/>
        </p:blipFill>
        <p:spPr>
          <a:xfrm>
            <a:off x="2865294" y="1134168"/>
            <a:ext cx="2400000" cy="1800000"/>
          </a:xfrm>
          <a:prstGeom prst="rect">
            <a:avLst/>
          </a:prstGeom>
        </p:spPr>
      </p:pic>
      <p:pic>
        <p:nvPicPr>
          <p:cNvPr id="15" name="图片 14" descr="图表, 折线图&#10;&#10;描述已自动生成">
            <a:extLst>
              <a:ext uri="{FF2B5EF4-FFF2-40B4-BE49-F238E27FC236}">
                <a16:creationId xmlns:a16="http://schemas.microsoft.com/office/drawing/2014/main" id="{9A965AAB-F291-41F5-95B7-32C002CA42C2}"/>
              </a:ext>
            </a:extLst>
          </p:cNvPr>
          <p:cNvPicPr>
            <a:picLocks noChangeAspect="1"/>
          </p:cNvPicPr>
          <p:nvPr/>
        </p:nvPicPr>
        <p:blipFill>
          <a:blip r:embed="rId5"/>
          <a:stretch>
            <a:fillRect/>
          </a:stretch>
        </p:blipFill>
        <p:spPr>
          <a:xfrm>
            <a:off x="465294" y="2818877"/>
            <a:ext cx="2400000" cy="1800000"/>
          </a:xfrm>
          <a:prstGeom prst="rect">
            <a:avLst/>
          </a:prstGeom>
        </p:spPr>
      </p:pic>
      <p:pic>
        <p:nvPicPr>
          <p:cNvPr id="17" name="图片 16" descr="图表, 折线图&#10;&#10;描述已自动生成">
            <a:extLst>
              <a:ext uri="{FF2B5EF4-FFF2-40B4-BE49-F238E27FC236}">
                <a16:creationId xmlns:a16="http://schemas.microsoft.com/office/drawing/2014/main" id="{8AF56536-ADC8-4D63-AF6E-D2759C9827FE}"/>
              </a:ext>
            </a:extLst>
          </p:cNvPr>
          <p:cNvPicPr>
            <a:picLocks noChangeAspect="1"/>
          </p:cNvPicPr>
          <p:nvPr/>
        </p:nvPicPr>
        <p:blipFill>
          <a:blip r:embed="rId6"/>
          <a:stretch>
            <a:fillRect/>
          </a:stretch>
        </p:blipFill>
        <p:spPr>
          <a:xfrm>
            <a:off x="2857200" y="2818877"/>
            <a:ext cx="2400000" cy="1800000"/>
          </a:xfrm>
          <a:prstGeom prst="rect">
            <a:avLst/>
          </a:prstGeom>
        </p:spPr>
      </p:pic>
      <p:sp>
        <p:nvSpPr>
          <p:cNvPr id="7" name="文本占位符 2">
            <a:extLst>
              <a:ext uri="{FF2B5EF4-FFF2-40B4-BE49-F238E27FC236}">
                <a16:creationId xmlns:a16="http://schemas.microsoft.com/office/drawing/2014/main" id="{8C201AAE-4054-40B9-A87F-E84710A26AEA}"/>
              </a:ext>
            </a:extLst>
          </p:cNvPr>
          <p:cNvSpPr txBox="1">
            <a:spLocks/>
          </p:cNvSpPr>
          <p:nvPr/>
        </p:nvSpPr>
        <p:spPr>
          <a:xfrm>
            <a:off x="4975412" y="1352550"/>
            <a:ext cx="3797541" cy="3429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14350" indent="-285750">
              <a:buClr>
                <a:srgbClr val="C00000"/>
              </a:buClr>
              <a:buFont typeface="Wingdings" panose="05000000000000000000" pitchFamily="2" charset="2"/>
              <a:buChar char="l"/>
            </a:pPr>
            <a:r>
              <a:rPr lang="en-US" altLang="zh-CN" sz="1800" dirty="0">
                <a:latin typeface="Times New Roman" panose="02020603050405020304" pitchFamily="18" charset="0"/>
                <a:cs typeface="Times New Roman" panose="02020603050405020304" pitchFamily="18" charset="0"/>
              </a:rPr>
              <a:t>Gauss-Newton has the quickest convergent speed but may show sawtooth-like behavior.</a:t>
            </a:r>
          </a:p>
          <a:p>
            <a:pPr marL="228600">
              <a:buClr>
                <a:srgbClr val="C00000"/>
              </a:buClr>
            </a:pPr>
            <a:endParaRPr lang="en-US" altLang="zh-CN" sz="1800" dirty="0">
              <a:latin typeface="Times New Roman" panose="02020603050405020304" pitchFamily="18" charset="0"/>
              <a:cs typeface="Times New Roman" panose="02020603050405020304" pitchFamily="18" charset="0"/>
            </a:endParaRPr>
          </a:p>
          <a:p>
            <a:pPr marL="514350" indent="-285750">
              <a:buClr>
                <a:srgbClr val="0070C0"/>
              </a:buClr>
              <a:buFont typeface="Wingdings" panose="05000000000000000000" pitchFamily="2" charset="2"/>
              <a:buChar char="l"/>
            </a:pPr>
            <a:r>
              <a:rPr lang="en-US" altLang="zh-CN" sz="1800" dirty="0">
                <a:latin typeface="Times New Roman" panose="02020603050405020304" pitchFamily="18" charset="0"/>
                <a:cs typeface="Times New Roman" panose="02020603050405020304" pitchFamily="18" charset="0"/>
              </a:rPr>
              <a:t>Dog-leg sometimes uses GN for convergence, so their curves are similar.</a:t>
            </a:r>
          </a:p>
          <a:p>
            <a:pPr marL="514350" indent="-285750">
              <a:buClr>
                <a:srgbClr val="0070C0"/>
              </a:buClr>
              <a:buFont typeface="Wingdings" panose="05000000000000000000" pitchFamily="2" charset="2"/>
              <a:buChar char="l"/>
            </a:pPr>
            <a:endParaRPr lang="en-US" altLang="zh-CN" sz="1800" dirty="0">
              <a:latin typeface="Times New Roman" panose="02020603050405020304" pitchFamily="18" charset="0"/>
              <a:cs typeface="Times New Roman" panose="02020603050405020304" pitchFamily="18" charset="0"/>
            </a:endParaRPr>
          </a:p>
          <a:p>
            <a:pPr marL="514350" indent="-285750">
              <a:buClr>
                <a:srgbClr val="C00000"/>
              </a:buClr>
              <a:buFont typeface="Wingdings" panose="05000000000000000000" pitchFamily="2" charset="2"/>
              <a:buChar char="l"/>
            </a:pPr>
            <a:r>
              <a:rPr lang="en-US" altLang="zh-CN" sz="1800" dirty="0">
                <a:latin typeface="Times New Roman" panose="02020603050405020304" pitchFamily="18" charset="0"/>
                <a:cs typeface="Times New Roman" panose="02020603050405020304" pitchFamily="18" charset="0"/>
              </a:rPr>
              <a:t>Chi2 cannot become zero when initial guesses are bad.</a:t>
            </a:r>
          </a:p>
        </p:txBody>
      </p:sp>
    </p:spTree>
    <p:extLst>
      <p:ext uri="{BB962C8B-B14F-4D97-AF65-F5344CB8AC3E}">
        <p14:creationId xmlns:p14="http://schemas.microsoft.com/office/powerpoint/2010/main" val="8033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aphicFrame>
        <p:nvGraphicFramePr>
          <p:cNvPr id="218" name="Google Shape;218;p38"/>
          <p:cNvGraphicFramePr/>
          <p:nvPr>
            <p:extLst>
              <p:ext uri="{D42A27DB-BD31-4B8C-83A1-F6EECF244321}">
                <p14:modId xmlns:p14="http://schemas.microsoft.com/office/powerpoint/2010/main" val="3061830900"/>
              </p:ext>
            </p:extLst>
          </p:nvPr>
        </p:nvGraphicFramePr>
        <p:xfrm>
          <a:off x="457200" y="1147683"/>
          <a:ext cx="4317167" cy="2929641"/>
        </p:xfrm>
        <a:graphic>
          <a:graphicData uri="http://schemas.openxmlformats.org/drawingml/2006/chart">
            <c:chart xmlns:c="http://schemas.openxmlformats.org/drawingml/2006/chart" xmlns:r="http://schemas.openxmlformats.org/officeDocument/2006/relationships" r:id="rId3"/>
          </a:graphicData>
        </a:graphic>
      </p:graphicFrame>
      <p:pic>
        <p:nvPicPr>
          <p:cNvPr id="219" name="Google Shape;219;p38"/>
          <p:cNvPicPr preferRelativeResize="0">
            <a:picLocks noChangeAspect="1"/>
          </p:cNvPicPr>
          <p:nvPr/>
        </p:nvPicPr>
        <p:blipFill>
          <a:blip r:embed="rId4"/>
          <a:srcRect/>
          <a:stretch/>
        </p:blipFill>
        <p:spPr>
          <a:xfrm>
            <a:off x="4756754" y="1390014"/>
            <a:ext cx="2160000" cy="2160000"/>
          </a:xfrm>
          <a:prstGeom prst="rect">
            <a:avLst/>
          </a:prstGeom>
          <a:noFill/>
          <a:ln>
            <a:noFill/>
          </a:ln>
        </p:spPr>
      </p:pic>
      <p:pic>
        <p:nvPicPr>
          <p:cNvPr id="220" name="Google Shape;220;p38"/>
          <p:cNvPicPr preferRelativeResize="0">
            <a:picLocks noChangeAspect="1"/>
          </p:cNvPicPr>
          <p:nvPr/>
        </p:nvPicPr>
        <p:blipFill>
          <a:blip r:embed="rId5"/>
          <a:srcRect/>
          <a:stretch/>
        </p:blipFill>
        <p:spPr>
          <a:xfrm>
            <a:off x="6916754" y="1390014"/>
            <a:ext cx="2160000" cy="2160000"/>
          </a:xfrm>
          <a:prstGeom prst="rect">
            <a:avLst/>
          </a:prstGeom>
          <a:noFill/>
          <a:ln>
            <a:noFill/>
          </a:ln>
        </p:spPr>
      </p:pic>
      <p:sp>
        <p:nvSpPr>
          <p:cNvPr id="221" name="Google Shape;221;p38"/>
          <p:cNvSpPr txBox="1"/>
          <p:nvPr/>
        </p:nvSpPr>
        <p:spPr>
          <a:xfrm>
            <a:off x="5088530" y="3535560"/>
            <a:ext cx="1626973" cy="461624"/>
          </a:xfrm>
          <a:prstGeom prst="rect">
            <a:avLst/>
          </a:prstGeom>
          <a:noFill/>
          <a:ln>
            <a:noFill/>
          </a:ln>
        </p:spPr>
        <p:txBody>
          <a:bodyPr spcFirstLastPara="1" wrap="square" lIns="91425" tIns="45700" rIns="91425" bIns="45700" anchor="t" anchorCtr="0">
            <a:spAutoFit/>
          </a:bodyPr>
          <a:lstStyle/>
          <a:p>
            <a:pPr marL="139700" marR="0" lvl="0" indent="0" algn="l" rtl="0">
              <a:lnSpc>
                <a:spcPct val="100000"/>
              </a:lnSpc>
              <a:spcBef>
                <a:spcPts val="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Huber Kernel Output (2.5 variance)</a:t>
            </a:r>
          </a:p>
        </p:txBody>
      </p:sp>
      <p:sp>
        <p:nvSpPr>
          <p:cNvPr id="222" name="Google Shape;222;p38"/>
          <p:cNvSpPr txBox="1"/>
          <p:nvPr/>
        </p:nvSpPr>
        <p:spPr>
          <a:xfrm>
            <a:off x="7322135" y="3535561"/>
            <a:ext cx="1506916" cy="461624"/>
          </a:xfrm>
          <a:prstGeom prst="rect">
            <a:avLst/>
          </a:prstGeom>
          <a:noFill/>
          <a:ln>
            <a:noFill/>
          </a:ln>
        </p:spPr>
        <p:txBody>
          <a:bodyPr spcFirstLastPara="1" wrap="square" lIns="91425" tIns="45700" rIns="91425" bIns="45700" anchor="t" anchorCtr="0">
            <a:spAutoFit/>
          </a:bodyPr>
          <a:lstStyle/>
          <a:p>
            <a:pPr marL="139700" marR="0" lvl="0" indent="0" algn="l" rtl="0">
              <a:lnSpc>
                <a:spcPct val="100000"/>
              </a:lnSpc>
              <a:spcBef>
                <a:spcPts val="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No Kernel Output (2.5 variance)</a:t>
            </a:r>
            <a:endParaRPr sz="1200" dirty="0"/>
          </a:p>
        </p:txBody>
      </p:sp>
      <p:sp>
        <p:nvSpPr>
          <p:cNvPr id="12" name="标题 4">
            <a:extLst>
              <a:ext uri="{FF2B5EF4-FFF2-40B4-BE49-F238E27FC236}">
                <a16:creationId xmlns:a16="http://schemas.microsoft.com/office/drawing/2014/main" id="{B0BCB929-AAAB-4337-89E2-614C1B107480}"/>
              </a:ext>
            </a:extLst>
          </p:cNvPr>
          <p:cNvSpPr>
            <a:spLocks noGrp="1"/>
          </p:cNvSpPr>
          <p:nvPr>
            <p:ph type="title"/>
          </p:nvPr>
        </p:nvSpPr>
        <p:spPr>
          <a:xfrm>
            <a:off x="457200" y="361950"/>
            <a:ext cx="8229600" cy="609600"/>
          </a:xfrm>
        </p:spPr>
        <p:txBody>
          <a:bodyPr/>
          <a:lstStyle/>
          <a:p>
            <a:r>
              <a:rPr lang="en-US" altLang="zh-CN" dirty="0"/>
              <a:t>Experiment 2: How does Huber kernel react on poor initial estimates?</a:t>
            </a:r>
            <a:endParaRPr lang="zh-CN" alt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MU PPT Theme">
  <a:themeElements>
    <a:clrScheme name="Custom 1">
      <a:dk1>
        <a:srgbClr val="000000"/>
      </a:dk1>
      <a:lt1>
        <a:srgbClr val="FFFFFF"/>
      </a:lt1>
      <a:dk2>
        <a:srgbClr val="75787B"/>
      </a:dk2>
      <a:lt2>
        <a:srgbClr val="C8C9C7"/>
      </a:lt2>
      <a:accent1>
        <a:srgbClr val="BB0000"/>
      </a:accent1>
      <a:accent2>
        <a:srgbClr val="75787B"/>
      </a:accent2>
      <a:accent3>
        <a:srgbClr val="00833C"/>
      </a:accent3>
      <a:accent4>
        <a:srgbClr val="F2A900"/>
      </a:accent4>
      <a:accent5>
        <a:srgbClr val="002C71"/>
      </a:accent5>
      <a:accent6>
        <a:srgbClr val="C8C9C7"/>
      </a:accent6>
      <a:hlink>
        <a:srgbClr val="BB0000"/>
      </a:hlink>
      <a:folHlink>
        <a:srgbClr val="82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904</Words>
  <Application>Microsoft Office PowerPoint</Application>
  <PresentationFormat>On-screen Show (16:9)</PresentationFormat>
  <Paragraphs>125</Paragraphs>
  <Slides>13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Open Sans</vt:lpstr>
      <vt:lpstr>Microsoft Yahei</vt:lpstr>
      <vt:lpstr>Arial</vt:lpstr>
      <vt:lpstr>Helvetica Neue Light</vt:lpstr>
      <vt:lpstr>Times New Roman</vt:lpstr>
      <vt:lpstr>Wingdings</vt:lpstr>
      <vt:lpstr>Calibri</vt:lpstr>
      <vt:lpstr>Cambria Math</vt:lpstr>
      <vt:lpstr>Times</vt:lpstr>
      <vt:lpstr>Simple Light</vt:lpstr>
      <vt:lpstr>CMU PPT Theme</vt:lpstr>
      <vt:lpstr>PowerPoint Presentation</vt:lpstr>
      <vt:lpstr>Project Description</vt:lpstr>
      <vt:lpstr>Graph-based SLAM</vt:lpstr>
      <vt:lpstr>Optimization Algorithms</vt:lpstr>
      <vt:lpstr>Datasets</vt:lpstr>
      <vt:lpstr>Experiments: Poor initialization &amp; Loop closure outliers</vt:lpstr>
      <vt:lpstr>Experiment 1: How do different noise and poor initial estimate affect optimization algorithms?</vt:lpstr>
      <vt:lpstr>Experiment 1: How do different noise and poor initial estimate affect optimization algorithms?</vt:lpstr>
      <vt:lpstr>Experiment 2: How does Huber kernel react on poor initial estimates?</vt:lpstr>
      <vt:lpstr>Experiment 3: How do robust kernels react differently on close loop constraint outliers?</vt:lpstr>
      <vt:lpstr>Experiment 3: How do robust kernels react differently on close loop constraint outliers?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Ben Zhou</cp:lastModifiedBy>
  <cp:revision>60</cp:revision>
  <dcterms:modified xsi:type="dcterms:W3CDTF">2021-05-05T16:37:53Z</dcterms:modified>
</cp:coreProperties>
</file>