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21"/>
  </p:notesMasterIdLst>
  <p:sldIdLst>
    <p:sldId id="256" r:id="rId3"/>
    <p:sldId id="257" r:id="rId4"/>
    <p:sldId id="258" r:id="rId5"/>
    <p:sldId id="259" r:id="rId6"/>
    <p:sldId id="267" r:id="rId7"/>
    <p:sldId id="272" r:id="rId8"/>
    <p:sldId id="270" r:id="rId9"/>
    <p:sldId id="261" r:id="rId10"/>
    <p:sldId id="262" r:id="rId11"/>
    <p:sldId id="268" r:id="rId12"/>
    <p:sldId id="274" r:id="rId13"/>
    <p:sldId id="269" r:id="rId14"/>
    <p:sldId id="273" r:id="rId15"/>
    <p:sldId id="275" r:id="rId16"/>
    <p:sldId id="263" r:id="rId17"/>
    <p:sldId id="264" r:id="rId18"/>
    <p:sldId id="265" r:id="rId19"/>
    <p:sldId id="266" r:id="rId20"/>
  </p:sldIdLst>
  <p:sldSz cx="9144000" cy="5143500" type="screen16x9"/>
  <p:notesSz cx="6858000" cy="9144000"/>
  <p:embeddedFontLst>
    <p:embeddedFont>
      <p:font typeface="Microsoft Yahei" panose="020B0503020204020204" pitchFamily="34" charset="-122"/>
      <p:regular r:id="rId22"/>
      <p:bold r:id="rId23"/>
    </p:embeddedFont>
    <p:embeddedFont>
      <p:font typeface="Calibri" panose="020F0502020204030204" pitchFamily="34" charset="0"/>
      <p:regular r:id="rId24"/>
      <p:bold r:id="rId25"/>
      <p:italic r:id="rId26"/>
      <p:boldItalic r:id="rId27"/>
    </p:embeddedFont>
    <p:embeddedFont>
      <p:font typeface="Cambria Math" panose="02040503050406030204" pitchFamily="18" charset="0"/>
      <p:regular r:id="rId28"/>
    </p:embeddedFont>
    <p:embeddedFont>
      <p:font typeface="Helvetica Neue Light" panose="02010600030101010101"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Open Sans Light" panose="020B0306030504020204" pitchFamily="34" charset="0"/>
      <p:regular r:id="rId37"/>
      <p:bold r:id="rId38"/>
      <p:italic r:id="rId39"/>
      <p:boldItalic r:id="rId40"/>
    </p:embeddedFont>
    <p:embeddedFont>
      <p:font typeface="Times" panose="02020603050405020304" pitchFamily="18"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vLsx9WOoAzI9T+Y3ARLDvv+do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C5AB76-B1D0-40D8-A3EB-2C92C11864CA}">
  <a:tblStyle styleId="{2FC5AB76-B1D0-40D8-A3EB-2C92C11864CA}"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E6E6"/>
          </a:solidFill>
        </a:fill>
      </a:tcStyle>
    </a:wholeTbl>
    <a:band1H>
      <a:tcTxStyle/>
      <a:tcStyle>
        <a:tcBdr/>
        <a:fill>
          <a:solidFill>
            <a:srgbClr val="E7CACA"/>
          </a:solidFill>
        </a:fill>
      </a:tcStyle>
    </a:band1H>
    <a:band2H>
      <a:tcTxStyle/>
      <a:tcStyle>
        <a:tcBdr/>
      </a:tcStyle>
    </a:band2H>
    <a:band1V>
      <a:tcTxStyle/>
      <a:tcStyle>
        <a:tcBdr/>
        <a:fill>
          <a:solidFill>
            <a:srgbClr val="E7CAC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94D9B2B8-FE75-4A73-9597-C4601703F7A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273" autoAdjust="0"/>
  </p:normalViewPr>
  <p:slideViewPr>
    <p:cSldViewPr snapToGrid="0">
      <p:cViewPr varScale="1">
        <p:scale>
          <a:sx n="116" d="100"/>
          <a:sy n="116" d="100"/>
        </p:scale>
        <p:origin x="87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4" Type="http://schemas.openxmlformats.org/officeDocument/2006/relationships/font" Target="fonts/font2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4" name="Google Shape;11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58750" indent="0">
              <a:buNone/>
            </a:pPr>
            <a:r>
              <a:rPr lang="en-US" altLang="zh-CN" dirty="0"/>
              <a:t>https://nikosuenderhauf.github.io/assets/papers/ICRA12-robustSLAM.pdf:</a:t>
            </a:r>
          </a:p>
          <a:p>
            <a:pPr marL="158750" indent="0">
              <a:buNone/>
            </a:pPr>
            <a:r>
              <a:rPr lang="en-US" altLang="zh-CN" dirty="0"/>
              <a:t>So called robust cost functions, like the Huber function [12], can reduce the influence of potential outliers. The idea of Huber is that the error function for data points whose error is above a certain threshold (also called the kernel width) should raise linearly instead of quadratically as is normally the case in least squares. This </a:t>
            </a:r>
            <a:r>
              <a:rPr lang="en-US" altLang="zh-CN" dirty="0" err="1"/>
              <a:t>behaviour</a:t>
            </a:r>
            <a:r>
              <a:rPr lang="en-US" altLang="zh-CN" dirty="0"/>
              <a:t> can be added easily to existing least squares solvers and is for instance optionally available in g2o [18]. However, robust cost functions are not sufficient to deal with outlier constraints like false-positive loop closures since the influence of outliers is merely reduced, but not removed. This however can still lead to defective </a:t>
            </a:r>
            <a:r>
              <a:rPr lang="en-US" altLang="zh-CN" dirty="0" err="1"/>
              <a:t>solutions,as</a:t>
            </a:r>
            <a:r>
              <a:rPr lang="en-US" altLang="zh-CN" dirty="0"/>
              <a:t> we see in Fig. 3(b) where a Huber function with kernel width 0.1 was used.</a:t>
            </a:r>
            <a:endParaRPr lang="zh-CN" altLang="en-US" dirty="0"/>
          </a:p>
        </p:txBody>
      </p:sp>
    </p:spTree>
    <p:extLst>
      <p:ext uri="{BB962C8B-B14F-4D97-AF65-F5344CB8AC3E}">
        <p14:creationId xmlns:p14="http://schemas.microsoft.com/office/powerpoint/2010/main" val="2136256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https://blog.csdn.net/qinxinger/article/details/106190975</a:t>
            </a:r>
          </a:p>
          <a:p>
            <a:r>
              <a:rPr lang="en-US" altLang="zh-CN" dirty="0"/>
              <a:t>https://april.eecs.umich.edu/media/pdfs/wang2014icra.pdf</a:t>
            </a:r>
            <a:endParaRPr lang="zh-CN" altLang="en-US" dirty="0"/>
          </a:p>
        </p:txBody>
      </p:sp>
    </p:spTree>
    <p:extLst>
      <p:ext uri="{BB962C8B-B14F-4D97-AF65-F5344CB8AC3E}">
        <p14:creationId xmlns:p14="http://schemas.microsoft.com/office/powerpoint/2010/main" val="120458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zh-CN" altLang="en-US" dirty="0"/>
              <a:t>论文：</a:t>
            </a:r>
            <a:r>
              <a:rPr lang="en-US" altLang="zh-CN" dirty="0"/>
              <a:t>Comparison of Methods to Efficient Graph SLAM Under General Optimization Framework</a:t>
            </a:r>
            <a:endParaRPr lang="zh-CN" altLang="en-US" dirty="0"/>
          </a:p>
          <a:p>
            <a:endParaRPr lang="zh-CN" altLang="en-US" dirty="0"/>
          </a:p>
        </p:txBody>
      </p:sp>
    </p:spTree>
    <p:extLst>
      <p:ext uri="{BB962C8B-B14F-4D97-AF65-F5344CB8AC3E}">
        <p14:creationId xmlns:p14="http://schemas.microsoft.com/office/powerpoint/2010/main" val="1768339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10 loop closure: DL + German</a:t>
            </a:r>
            <a:endParaRPr dirty="0"/>
          </a:p>
          <a:p>
            <a:pPr marL="0" lvl="0" indent="0" algn="l" rtl="0">
              <a:spcBef>
                <a:spcPts val="0"/>
              </a:spcBef>
              <a:spcAft>
                <a:spcPts val="0"/>
              </a:spcAft>
              <a:buNone/>
            </a:pPr>
            <a:r>
              <a:rPr lang="en-US" dirty="0"/>
              <a:t>noise + outlier: DL + </a:t>
            </a:r>
            <a:r>
              <a:rPr lang="en-US" dirty="0" err="1"/>
              <a:t>huber</a:t>
            </a: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6d2b1af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6d2b1af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solidFill>
                  <a:schemeClr val="dk1"/>
                </a:solidFill>
              </a:rPr>
              <a:t>graph-based: </a:t>
            </a:r>
            <a:endParaRPr/>
          </a:p>
          <a:p>
            <a:pPr marL="457200" lvl="0" indent="-298450" algn="l" rtl="0">
              <a:lnSpc>
                <a:spcPct val="100000"/>
              </a:lnSpc>
              <a:spcBef>
                <a:spcPts val="0"/>
              </a:spcBef>
              <a:spcAft>
                <a:spcPts val="0"/>
              </a:spcAft>
              <a:buSzPts val="1100"/>
              <a:buAutoNum type="arabicPeriod"/>
            </a:pPr>
            <a:r>
              <a:rPr lang="en-US"/>
              <a:t>How does a graph describe a SLAM problem (node, edge )</a:t>
            </a:r>
            <a:endParaRPr/>
          </a:p>
          <a:p>
            <a:pPr marL="0" lvl="0" indent="0" algn="l" rtl="0">
              <a:lnSpc>
                <a:spcPct val="100000"/>
              </a:lnSpc>
              <a:spcBef>
                <a:spcPts val="0"/>
              </a:spcBef>
              <a:spcAft>
                <a:spcPts val="0"/>
              </a:spcAft>
              <a:buSzPts val="1100"/>
              <a:buNone/>
            </a:pPr>
            <a:r>
              <a:rPr lang="en-US"/>
              <a:t>2. How to represent a graph as least square cost function</a:t>
            </a:r>
            <a:endParaRPr/>
          </a:p>
          <a:p>
            <a:pPr marL="0" lvl="0" indent="0" algn="l" rtl="0">
              <a:lnSpc>
                <a:spcPct val="100000"/>
              </a:lnSpc>
              <a:spcBef>
                <a:spcPts val="0"/>
              </a:spcBef>
              <a:spcAft>
                <a:spcPts val="0"/>
              </a:spcAft>
              <a:buSzPts val="1100"/>
              <a:buNone/>
            </a:pPr>
            <a:r>
              <a:rPr lang="en-US"/>
              <a:t>Optimization algorithm:</a:t>
            </a:r>
            <a:endParaRPr/>
          </a:p>
          <a:p>
            <a:pPr marL="0" lvl="0" indent="0" algn="l" rtl="0">
              <a:lnSpc>
                <a:spcPct val="100000"/>
              </a:lnSpc>
              <a:spcBef>
                <a:spcPts val="0"/>
              </a:spcBef>
              <a:spcAft>
                <a:spcPts val="0"/>
              </a:spcAft>
              <a:buSzPts val="1100"/>
              <a:buNone/>
            </a:pPr>
            <a:r>
              <a:rPr lang="en-US"/>
              <a:t>3. Algorithms of solving the cost function(LM，GN)</a:t>
            </a:r>
            <a:endParaRPr/>
          </a:p>
          <a:p>
            <a:pPr marL="0" lvl="0" indent="0" algn="l" rtl="0">
              <a:lnSpc>
                <a:spcPct val="100000"/>
              </a:lnSpc>
              <a:spcBef>
                <a:spcPts val="0"/>
              </a:spcBef>
              <a:spcAft>
                <a:spcPts val="0"/>
              </a:spcAft>
              <a:buSzPts val="1100"/>
              <a:buNone/>
            </a:pPr>
            <a:r>
              <a:rPr lang="en-US"/>
              <a:t>5. Evaluation methods</a:t>
            </a:r>
            <a:endParaRPr/>
          </a:p>
          <a:p>
            <a:pPr marL="0" lvl="0" indent="0" algn="l" rtl="0">
              <a:lnSpc>
                <a:spcPct val="100000"/>
              </a:lnSpc>
              <a:spcBef>
                <a:spcPts val="0"/>
              </a:spcBef>
              <a:spcAft>
                <a:spcPts val="0"/>
              </a:spcAft>
              <a:buSzPts val="1100"/>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http://ir.ia.ac.cn/bitstream/173211/19422/1/Comparison%20of%20methods%20to%20efficient%20graph%20SLAM%20under%20general%20optimization%20framework.pdf</a:t>
            </a:r>
            <a:endParaRPr dirty="0"/>
          </a:p>
        </p:txBody>
      </p:sp>
      <p:sp>
        <p:nvSpPr>
          <p:cNvPr id="128" name="Google Shape;12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The optimization problem contains three principal elements: objective function, optimized variables, and constraints. Most optimization problems are too complex to directly derive the analytic form of the objective function's derivatives. Therefore, we solve optimization problems iteratively most of the time, for example, Gauss-Newton(GN) and Levenberg-Marquardt (LM).</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Figure 6. Let x = (x1, . . . , xT ) T be a vector of parameters, where xi describes the pose of node i. Let zij and Ωij be respectively the mean and the information matrix of a virtual measurement between the node i and the node j.</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45459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We use publicly available datasets, the Manhattan3500 and Intel Research Lab</a:t>
            </a:r>
            <a:endParaRPr lang="zh-CN" altLang="en-US" dirty="0"/>
          </a:p>
        </p:txBody>
      </p:sp>
    </p:spTree>
    <p:extLst>
      <p:ext uri="{BB962C8B-B14F-4D97-AF65-F5344CB8AC3E}">
        <p14:creationId xmlns:p14="http://schemas.microsoft.com/office/powerpoint/2010/main" val="1336064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58750" indent="0">
              <a:buNone/>
            </a:pPr>
            <a:endParaRPr lang="en-US" altLang="zh-CN" dirty="0"/>
          </a:p>
          <a:p>
            <a:pPr marL="158750" indent="0">
              <a:buNone/>
            </a:pPr>
            <a:endParaRPr lang="zh-CN" altLang="en-US" dirty="0"/>
          </a:p>
        </p:txBody>
      </p:sp>
    </p:spTree>
    <p:extLst>
      <p:ext uri="{BB962C8B-B14F-4D97-AF65-F5344CB8AC3E}">
        <p14:creationId xmlns:p14="http://schemas.microsoft.com/office/powerpoint/2010/main" val="160564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0" name="Google Shape;17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9"/>
        <p:cNvGrpSpPr/>
        <p:nvPr/>
      </p:nvGrpSpPr>
      <p:grpSpPr>
        <a:xfrm>
          <a:off x="0" y="0"/>
          <a:ext cx="0" cy="0"/>
          <a:chOff x="0" y="0"/>
          <a:chExt cx="0" cy="0"/>
        </a:xfrm>
      </p:grpSpPr>
      <p:pic>
        <p:nvPicPr>
          <p:cNvPr id="10" name="Google Shape;10;p12" descr="Picture 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1" name="Google Shape;11;p12"/>
          <p:cNvSpPr/>
          <p:nvPr/>
        </p:nvSpPr>
        <p:spPr>
          <a:xfrm>
            <a:off x="3729625" y="0"/>
            <a:ext cx="5414400" cy="5143500"/>
          </a:xfrm>
          <a:prstGeom prst="rect">
            <a:avLst/>
          </a:prstGeom>
          <a:solidFill>
            <a:srgbClr val="F2F2F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cxnSp>
        <p:nvCxnSpPr>
          <p:cNvPr id="12" name="Google Shape;12;p12"/>
          <p:cNvCxnSpPr/>
          <p:nvPr/>
        </p:nvCxnSpPr>
        <p:spPr>
          <a:xfrm>
            <a:off x="4332173" y="2808962"/>
            <a:ext cx="4265400" cy="0"/>
          </a:xfrm>
          <a:prstGeom prst="straightConnector1">
            <a:avLst/>
          </a:prstGeom>
          <a:noFill/>
          <a:ln w="12700" cap="flat" cmpd="sng">
            <a:solidFill>
              <a:srgbClr val="A5A5A5"/>
            </a:solidFill>
            <a:prstDash val="solid"/>
            <a:miter lim="800000"/>
            <a:headEnd type="none" w="sm" len="sm"/>
            <a:tailEnd type="none" w="sm" len="sm"/>
          </a:ln>
        </p:spPr>
      </p:cxnSp>
      <p:sp>
        <p:nvSpPr>
          <p:cNvPr id="13" name="Google Shape;13;p12"/>
          <p:cNvSpPr txBox="1">
            <a:spLocks noGrp="1"/>
          </p:cNvSpPr>
          <p:nvPr>
            <p:ph type="body" idx="1"/>
          </p:nvPr>
        </p:nvSpPr>
        <p:spPr>
          <a:xfrm>
            <a:off x="4299347" y="1713310"/>
            <a:ext cx="4298100" cy="900300"/>
          </a:xfrm>
          <a:prstGeom prst="rect">
            <a:avLst/>
          </a:prstGeom>
          <a:noFill/>
          <a:ln>
            <a:noFill/>
          </a:ln>
        </p:spPr>
        <p:txBody>
          <a:bodyPr spcFirstLastPara="1" wrap="square" lIns="34275" tIns="34275" rIns="34275" bIns="34275" anchor="ctr" anchorCtr="0">
            <a:normAutofit/>
          </a:bodyPr>
          <a:lstStyle>
            <a:lvl1pPr marL="457200" lvl="0" indent="-228600" algn="l">
              <a:lnSpc>
                <a:spcPct val="90000"/>
              </a:lnSpc>
              <a:spcBef>
                <a:spcPts val="800"/>
              </a:spcBef>
              <a:spcAft>
                <a:spcPts val="0"/>
              </a:spcAft>
              <a:buClr>
                <a:srgbClr val="5D5D5D"/>
              </a:buClr>
              <a:buSzPts val="2700"/>
              <a:buNone/>
              <a:defRPr sz="2700">
                <a:solidFill>
                  <a:srgbClr val="5D5D5D"/>
                </a:solidFill>
              </a:defRPr>
            </a:lvl1pPr>
            <a:lvl2pPr marL="914400" lvl="1" indent="-317500" algn="l">
              <a:lnSpc>
                <a:spcPct val="90000"/>
              </a:lnSpc>
              <a:spcBef>
                <a:spcPts val="800"/>
              </a:spcBef>
              <a:spcAft>
                <a:spcPts val="0"/>
              </a:spcAft>
              <a:buClr>
                <a:srgbClr val="5D5D5D"/>
              </a:buClr>
              <a:buSzPts val="1400"/>
              <a:buChar char="○"/>
              <a:defRPr/>
            </a:lvl2pPr>
            <a:lvl3pPr marL="1371600" lvl="2" indent="-317500" algn="l">
              <a:lnSpc>
                <a:spcPct val="90000"/>
              </a:lnSpc>
              <a:spcBef>
                <a:spcPts val="800"/>
              </a:spcBef>
              <a:spcAft>
                <a:spcPts val="0"/>
              </a:spcAft>
              <a:buClr>
                <a:srgbClr val="5D5D5D"/>
              </a:buClr>
              <a:buSzPts val="1400"/>
              <a:buChar char="■"/>
              <a:defRPr/>
            </a:lvl3pPr>
            <a:lvl4pPr marL="1828800" lvl="3" indent="-317500" algn="l">
              <a:lnSpc>
                <a:spcPct val="90000"/>
              </a:lnSpc>
              <a:spcBef>
                <a:spcPts val="800"/>
              </a:spcBef>
              <a:spcAft>
                <a:spcPts val="0"/>
              </a:spcAft>
              <a:buClr>
                <a:srgbClr val="5D5D5D"/>
              </a:buClr>
              <a:buSzPts val="1400"/>
              <a:buChar char="●"/>
              <a:defRPr/>
            </a:lvl4pPr>
            <a:lvl5pPr marL="2286000" lvl="4" indent="-323850" algn="l">
              <a:lnSpc>
                <a:spcPct val="90000"/>
              </a:lnSpc>
              <a:spcBef>
                <a:spcPts val="800"/>
              </a:spcBef>
              <a:spcAft>
                <a:spcPts val="0"/>
              </a:spcAft>
              <a:buClr>
                <a:srgbClr val="5D5D5D"/>
              </a:buClr>
              <a:buSzPts val="1500"/>
              <a:buChar char="○"/>
              <a:defRPr/>
            </a:lvl5pPr>
            <a:lvl6pPr marL="2743200" lvl="5" indent="-317500" algn="l">
              <a:lnSpc>
                <a:spcPct val="90000"/>
              </a:lnSpc>
              <a:spcBef>
                <a:spcPts val="800"/>
              </a:spcBef>
              <a:spcAft>
                <a:spcPts val="0"/>
              </a:spcAft>
              <a:buClr>
                <a:srgbClr val="000000"/>
              </a:buClr>
              <a:buSzPts val="1400"/>
              <a:buChar char="■"/>
              <a:defRPr/>
            </a:lvl6pPr>
            <a:lvl7pPr marL="3200400" lvl="6" indent="-317500" algn="l">
              <a:lnSpc>
                <a:spcPct val="90000"/>
              </a:lnSpc>
              <a:spcBef>
                <a:spcPts val="800"/>
              </a:spcBef>
              <a:spcAft>
                <a:spcPts val="0"/>
              </a:spcAft>
              <a:buClr>
                <a:srgbClr val="000000"/>
              </a:buClr>
              <a:buSzPts val="1400"/>
              <a:buChar char="●"/>
              <a:defRPr/>
            </a:lvl7pPr>
            <a:lvl8pPr marL="3657600" lvl="7" indent="-317500" algn="l">
              <a:lnSpc>
                <a:spcPct val="90000"/>
              </a:lnSpc>
              <a:spcBef>
                <a:spcPts val="800"/>
              </a:spcBef>
              <a:spcAft>
                <a:spcPts val="0"/>
              </a:spcAft>
              <a:buClr>
                <a:srgbClr val="000000"/>
              </a:buClr>
              <a:buSzPts val="1400"/>
              <a:buChar char="○"/>
              <a:defRPr/>
            </a:lvl8pPr>
            <a:lvl9pPr marL="4114800" lvl="8" indent="-317500" algn="l">
              <a:lnSpc>
                <a:spcPct val="90000"/>
              </a:lnSpc>
              <a:spcBef>
                <a:spcPts val="800"/>
              </a:spcBef>
              <a:spcAft>
                <a:spcPts val="0"/>
              </a:spcAft>
              <a:buClr>
                <a:srgbClr val="000000"/>
              </a:buClr>
              <a:buSzPts val="1400"/>
              <a:buChar char="■"/>
              <a:defRPr/>
            </a:lvl9pPr>
          </a:lstStyle>
          <a:p>
            <a:endParaRPr/>
          </a:p>
        </p:txBody>
      </p:sp>
      <p:sp>
        <p:nvSpPr>
          <p:cNvPr id="14" name="Google Shape;14;p12"/>
          <p:cNvSpPr txBox="1">
            <a:spLocks noGrp="1"/>
          </p:cNvSpPr>
          <p:nvPr>
            <p:ph type="body" idx="2"/>
          </p:nvPr>
        </p:nvSpPr>
        <p:spPr>
          <a:xfrm>
            <a:off x="4341019" y="3020101"/>
            <a:ext cx="2452800" cy="253500"/>
          </a:xfrm>
          <a:prstGeom prst="rect">
            <a:avLst/>
          </a:prstGeom>
          <a:noFill/>
          <a:ln>
            <a:noFill/>
          </a:ln>
        </p:spPr>
        <p:txBody>
          <a:bodyPr spcFirstLastPara="1" wrap="square" lIns="34275" tIns="34275" rIns="34275" bIns="34275" anchor="ctr" anchorCtr="0">
            <a:normAutofit/>
          </a:bodyPr>
          <a:lstStyle>
            <a:lvl1pPr marL="457200" lvl="0" indent="-228600" algn="l">
              <a:lnSpc>
                <a:spcPct val="90000"/>
              </a:lnSpc>
              <a:spcBef>
                <a:spcPts val="800"/>
              </a:spcBef>
              <a:spcAft>
                <a:spcPts val="0"/>
              </a:spcAft>
              <a:buClr>
                <a:srgbClr val="5D5D5D"/>
              </a:buClr>
              <a:buSzPts val="1200"/>
              <a:buNone/>
              <a:defRPr sz="1200" b="1" cap="none">
                <a:solidFill>
                  <a:srgbClr val="5D5D5D"/>
                </a:solidFill>
                <a:latin typeface="Open Sans"/>
                <a:ea typeface="Open Sans"/>
                <a:cs typeface="Open Sans"/>
                <a:sym typeface="Open Sans"/>
              </a:defRPr>
            </a:lvl1pPr>
            <a:lvl2pPr marL="914400" lvl="1" indent="-317500" algn="l">
              <a:lnSpc>
                <a:spcPct val="90000"/>
              </a:lnSpc>
              <a:spcBef>
                <a:spcPts val="800"/>
              </a:spcBef>
              <a:spcAft>
                <a:spcPts val="0"/>
              </a:spcAft>
              <a:buClr>
                <a:srgbClr val="5D5D5D"/>
              </a:buClr>
              <a:buSzPts val="1400"/>
              <a:buChar char="○"/>
              <a:defRPr/>
            </a:lvl2pPr>
            <a:lvl3pPr marL="1371600" lvl="2" indent="-317500" algn="l">
              <a:lnSpc>
                <a:spcPct val="90000"/>
              </a:lnSpc>
              <a:spcBef>
                <a:spcPts val="800"/>
              </a:spcBef>
              <a:spcAft>
                <a:spcPts val="0"/>
              </a:spcAft>
              <a:buClr>
                <a:srgbClr val="5D5D5D"/>
              </a:buClr>
              <a:buSzPts val="1400"/>
              <a:buChar char="■"/>
              <a:defRPr/>
            </a:lvl3pPr>
            <a:lvl4pPr marL="1828800" lvl="3" indent="-317500" algn="l">
              <a:lnSpc>
                <a:spcPct val="90000"/>
              </a:lnSpc>
              <a:spcBef>
                <a:spcPts val="800"/>
              </a:spcBef>
              <a:spcAft>
                <a:spcPts val="0"/>
              </a:spcAft>
              <a:buClr>
                <a:srgbClr val="5D5D5D"/>
              </a:buClr>
              <a:buSzPts val="1400"/>
              <a:buChar char="●"/>
              <a:defRPr/>
            </a:lvl4pPr>
            <a:lvl5pPr marL="2286000" lvl="4" indent="-317500" algn="l">
              <a:lnSpc>
                <a:spcPct val="90000"/>
              </a:lnSpc>
              <a:spcBef>
                <a:spcPts val="800"/>
              </a:spcBef>
              <a:spcAft>
                <a:spcPts val="0"/>
              </a:spcAft>
              <a:buClr>
                <a:srgbClr val="5D5D5D"/>
              </a:buClr>
              <a:buSzPts val="1400"/>
              <a:buChar char="○"/>
              <a:defRPr/>
            </a:lvl5pPr>
            <a:lvl6pPr marL="2743200" lvl="5" indent="-317500" algn="l">
              <a:lnSpc>
                <a:spcPct val="90000"/>
              </a:lnSpc>
              <a:spcBef>
                <a:spcPts val="800"/>
              </a:spcBef>
              <a:spcAft>
                <a:spcPts val="0"/>
              </a:spcAft>
              <a:buClr>
                <a:srgbClr val="000000"/>
              </a:buClr>
              <a:buSzPts val="1400"/>
              <a:buChar char="■"/>
              <a:defRPr/>
            </a:lvl6pPr>
            <a:lvl7pPr marL="3200400" lvl="6" indent="-317500" algn="l">
              <a:lnSpc>
                <a:spcPct val="90000"/>
              </a:lnSpc>
              <a:spcBef>
                <a:spcPts val="800"/>
              </a:spcBef>
              <a:spcAft>
                <a:spcPts val="0"/>
              </a:spcAft>
              <a:buClr>
                <a:srgbClr val="000000"/>
              </a:buClr>
              <a:buSzPts val="1400"/>
              <a:buChar char="●"/>
              <a:defRPr/>
            </a:lvl7pPr>
            <a:lvl8pPr marL="3657600" lvl="7" indent="-317500" algn="l">
              <a:lnSpc>
                <a:spcPct val="90000"/>
              </a:lnSpc>
              <a:spcBef>
                <a:spcPts val="800"/>
              </a:spcBef>
              <a:spcAft>
                <a:spcPts val="0"/>
              </a:spcAft>
              <a:buClr>
                <a:srgbClr val="000000"/>
              </a:buClr>
              <a:buSzPts val="1400"/>
              <a:buChar char="○"/>
              <a:defRPr/>
            </a:lvl8pPr>
            <a:lvl9pPr marL="4114800" lvl="8" indent="-317500" algn="l">
              <a:lnSpc>
                <a:spcPct val="90000"/>
              </a:lnSpc>
              <a:spcBef>
                <a:spcPts val="800"/>
              </a:spcBef>
              <a:spcAft>
                <a:spcPts val="0"/>
              </a:spcAft>
              <a:buClr>
                <a:srgbClr val="000000"/>
              </a:buClr>
              <a:buSzPts val="1400"/>
              <a:buChar char="■"/>
              <a:defRPr/>
            </a:lvl9pPr>
          </a:lstStyle>
          <a:p>
            <a:endParaRPr/>
          </a:p>
        </p:txBody>
      </p:sp>
      <p:pic>
        <p:nvPicPr>
          <p:cNvPr id="15" name="Google Shape;15;p12"/>
          <p:cNvPicPr preferRelativeResize="0"/>
          <p:nvPr/>
        </p:nvPicPr>
        <p:blipFill rotWithShape="1">
          <a:blip r:embed="rId3">
            <a:alphaModFix/>
          </a:blip>
          <a:srcRect/>
          <a:stretch/>
        </p:blipFill>
        <p:spPr>
          <a:xfrm>
            <a:off x="1953407" y="1917166"/>
            <a:ext cx="1558578" cy="989752"/>
          </a:xfrm>
          <a:prstGeom prst="rect">
            <a:avLst/>
          </a:prstGeom>
          <a:noFill/>
          <a:ln>
            <a:noFill/>
          </a:ln>
        </p:spPr>
      </p:pic>
      <p:sp>
        <p:nvSpPr>
          <p:cNvPr id="16" name="Google Shape;16;p12"/>
          <p:cNvSpPr txBox="1">
            <a:spLocks noGrp="1"/>
          </p:cNvSpPr>
          <p:nvPr>
            <p:ph type="body" idx="3"/>
          </p:nvPr>
        </p:nvSpPr>
        <p:spPr>
          <a:xfrm>
            <a:off x="4336418" y="3336808"/>
            <a:ext cx="4444800" cy="484800"/>
          </a:xfrm>
          <a:prstGeom prst="rect">
            <a:avLst/>
          </a:prstGeom>
          <a:noFill/>
          <a:ln>
            <a:noFill/>
          </a:ln>
        </p:spPr>
        <p:txBody>
          <a:bodyPr spcFirstLastPara="1" wrap="square" lIns="34275" tIns="34275" rIns="34275" bIns="34275" anchor="t" anchorCtr="0">
            <a:noAutofit/>
          </a:bodyPr>
          <a:lstStyle>
            <a:lvl1pPr marL="457200" lvl="0" indent="-228600" algn="l">
              <a:lnSpc>
                <a:spcPct val="100000"/>
              </a:lnSpc>
              <a:spcBef>
                <a:spcPts val="0"/>
              </a:spcBef>
              <a:spcAft>
                <a:spcPts val="0"/>
              </a:spcAft>
              <a:buClr>
                <a:srgbClr val="5D5D5D"/>
              </a:buClr>
              <a:buSzPts val="1400"/>
              <a:buNone/>
              <a:defRPr sz="1400">
                <a:solidFill>
                  <a:srgbClr val="5D5D5D"/>
                </a:solidFill>
                <a:latin typeface="Open Sans"/>
                <a:ea typeface="Open Sans"/>
                <a:cs typeface="Open Sans"/>
                <a:sym typeface="Open Sans"/>
              </a:defRPr>
            </a:lvl1pPr>
            <a:lvl2pPr marL="914400" lvl="1" indent="-317500" algn="l">
              <a:lnSpc>
                <a:spcPct val="90000"/>
              </a:lnSpc>
              <a:spcBef>
                <a:spcPts val="800"/>
              </a:spcBef>
              <a:spcAft>
                <a:spcPts val="0"/>
              </a:spcAft>
              <a:buClr>
                <a:srgbClr val="5D5D5D"/>
              </a:buClr>
              <a:buSzPts val="1400"/>
              <a:buChar char="○"/>
              <a:defRPr/>
            </a:lvl2pPr>
            <a:lvl3pPr marL="1371600" lvl="2" indent="-317500" algn="l">
              <a:lnSpc>
                <a:spcPct val="90000"/>
              </a:lnSpc>
              <a:spcBef>
                <a:spcPts val="800"/>
              </a:spcBef>
              <a:spcAft>
                <a:spcPts val="0"/>
              </a:spcAft>
              <a:buClr>
                <a:srgbClr val="5D5D5D"/>
              </a:buClr>
              <a:buSzPts val="1400"/>
              <a:buChar char="■"/>
              <a:defRPr/>
            </a:lvl3pPr>
            <a:lvl4pPr marL="1828800" lvl="3" indent="-317500" algn="l">
              <a:lnSpc>
                <a:spcPct val="90000"/>
              </a:lnSpc>
              <a:spcBef>
                <a:spcPts val="800"/>
              </a:spcBef>
              <a:spcAft>
                <a:spcPts val="0"/>
              </a:spcAft>
              <a:buClr>
                <a:srgbClr val="5D5D5D"/>
              </a:buClr>
              <a:buSzPts val="1400"/>
              <a:buChar char="●"/>
              <a:defRPr/>
            </a:lvl4pPr>
            <a:lvl5pPr marL="2286000" lvl="4" indent="-317500" algn="l">
              <a:lnSpc>
                <a:spcPct val="90000"/>
              </a:lnSpc>
              <a:spcBef>
                <a:spcPts val="800"/>
              </a:spcBef>
              <a:spcAft>
                <a:spcPts val="0"/>
              </a:spcAft>
              <a:buClr>
                <a:srgbClr val="5D5D5D"/>
              </a:buClr>
              <a:buSzPts val="1400"/>
              <a:buChar char="○"/>
              <a:defRPr/>
            </a:lvl5pPr>
            <a:lvl6pPr marL="2743200" lvl="5" indent="-317500" algn="l">
              <a:lnSpc>
                <a:spcPct val="90000"/>
              </a:lnSpc>
              <a:spcBef>
                <a:spcPts val="800"/>
              </a:spcBef>
              <a:spcAft>
                <a:spcPts val="0"/>
              </a:spcAft>
              <a:buClr>
                <a:srgbClr val="000000"/>
              </a:buClr>
              <a:buSzPts val="1400"/>
              <a:buChar char="■"/>
              <a:defRPr/>
            </a:lvl6pPr>
            <a:lvl7pPr marL="3200400" lvl="6" indent="-317500" algn="l">
              <a:lnSpc>
                <a:spcPct val="90000"/>
              </a:lnSpc>
              <a:spcBef>
                <a:spcPts val="800"/>
              </a:spcBef>
              <a:spcAft>
                <a:spcPts val="0"/>
              </a:spcAft>
              <a:buClr>
                <a:srgbClr val="000000"/>
              </a:buClr>
              <a:buSzPts val="1400"/>
              <a:buChar char="●"/>
              <a:defRPr/>
            </a:lvl7pPr>
            <a:lvl8pPr marL="3657600" lvl="7" indent="-317500" algn="l">
              <a:lnSpc>
                <a:spcPct val="90000"/>
              </a:lnSpc>
              <a:spcBef>
                <a:spcPts val="800"/>
              </a:spcBef>
              <a:spcAft>
                <a:spcPts val="0"/>
              </a:spcAft>
              <a:buClr>
                <a:srgbClr val="000000"/>
              </a:buClr>
              <a:buSzPts val="1400"/>
              <a:buChar char="○"/>
              <a:defRPr/>
            </a:lvl8pPr>
            <a:lvl9pPr marL="4114800" lvl="8" indent="-317500" algn="l">
              <a:lnSpc>
                <a:spcPct val="90000"/>
              </a:lnSpc>
              <a:spcBef>
                <a:spcPts val="800"/>
              </a:spcBef>
              <a:spcAft>
                <a:spcPts val="0"/>
              </a:spcAft>
              <a:buClr>
                <a:srgbClr val="000000"/>
              </a:buClr>
              <a:buSzPts val="14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2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51" name="Google Shape;51;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2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4" name="Google Shape;54;p2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5" name="Google Shape;55;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 Column">
  <p:cSld name="1 Column">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body" idx="1"/>
          </p:nvPr>
        </p:nvSpPr>
        <p:spPr>
          <a:xfrm>
            <a:off x="457200" y="1200150"/>
            <a:ext cx="82296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 Column">
  <p:cSld name="2 Column">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6"/>
          <p:cNvSpPr txBox="1">
            <a:spLocks noGrp="1"/>
          </p:cNvSpPr>
          <p:nvPr>
            <p:ph type="body" idx="1"/>
          </p:nvPr>
        </p:nvSpPr>
        <p:spPr>
          <a:xfrm>
            <a:off x="457200" y="1200150"/>
            <a:ext cx="39624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6" name="Google Shape;76;p16"/>
          <p:cNvSpPr txBox="1">
            <a:spLocks noGrp="1"/>
          </p:cNvSpPr>
          <p:nvPr>
            <p:ph type="body" idx="2"/>
          </p:nvPr>
        </p:nvSpPr>
        <p:spPr>
          <a:xfrm>
            <a:off x="4727448" y="1212300"/>
            <a:ext cx="39594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77"/>
        <p:cNvGrpSpPr/>
        <p:nvPr/>
      </p:nvGrpSpPr>
      <p:grpSpPr>
        <a:xfrm>
          <a:off x="0" y="0"/>
          <a:ext cx="0" cy="0"/>
          <a:chOff x="0" y="0"/>
          <a:chExt cx="0" cy="0"/>
        </a:xfrm>
      </p:grpSpPr>
      <p:sp>
        <p:nvSpPr>
          <p:cNvPr id="78" name="Google Shape;78;p28"/>
          <p:cNvSpPr/>
          <p:nvPr/>
        </p:nvSpPr>
        <p:spPr>
          <a:xfrm>
            <a:off x="0" y="0"/>
            <a:ext cx="9144000" cy="5143500"/>
          </a:xfrm>
          <a:prstGeom prst="rect">
            <a:avLst/>
          </a:prstGeom>
          <a:solidFill>
            <a:srgbClr val="BB002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Open Sans"/>
              <a:ea typeface="Open Sans"/>
              <a:cs typeface="Open Sans"/>
              <a:sym typeface="Open Sans"/>
            </a:endParaRPr>
          </a:p>
        </p:txBody>
      </p:sp>
      <p:pic>
        <p:nvPicPr>
          <p:cNvPr id="79" name="Google Shape;79;p28"/>
          <p:cNvPicPr preferRelativeResize="0"/>
          <p:nvPr/>
        </p:nvPicPr>
        <p:blipFill rotWithShape="1">
          <a:blip r:embed="rId2">
            <a:alphaModFix/>
          </a:blip>
          <a:srcRect/>
          <a:stretch/>
        </p:blipFill>
        <p:spPr>
          <a:xfrm>
            <a:off x="2209800" y="895350"/>
            <a:ext cx="3429001" cy="306388"/>
          </a:xfrm>
          <a:prstGeom prst="rect">
            <a:avLst/>
          </a:prstGeom>
          <a:noFill/>
          <a:ln>
            <a:noFill/>
          </a:ln>
        </p:spPr>
      </p:pic>
      <p:pic>
        <p:nvPicPr>
          <p:cNvPr id="80" name="Google Shape;80;p28" descr="_Plaid-Digital_FINAL-NEW.png"/>
          <p:cNvPicPr preferRelativeResize="0"/>
          <p:nvPr/>
        </p:nvPicPr>
        <p:blipFill rotWithShape="1">
          <a:blip r:embed="rId3">
            <a:alphaModFix/>
          </a:blip>
          <a:srcRect l="84736" t="23991" r="4771" b="1982"/>
          <a:stretch/>
        </p:blipFill>
        <p:spPr>
          <a:xfrm>
            <a:off x="457200" y="0"/>
            <a:ext cx="790573" cy="5143501"/>
          </a:xfrm>
          <a:prstGeom prst="rect">
            <a:avLst/>
          </a:prstGeom>
          <a:noFill/>
          <a:ln>
            <a:noFill/>
          </a:ln>
        </p:spPr>
      </p:pic>
      <p:sp>
        <p:nvSpPr>
          <p:cNvPr id="81" name="Google Shape;81;p28"/>
          <p:cNvSpPr/>
          <p:nvPr/>
        </p:nvSpPr>
        <p:spPr>
          <a:xfrm>
            <a:off x="0" y="0"/>
            <a:ext cx="9144000" cy="5143500"/>
          </a:xfrm>
          <a:prstGeom prst="rect">
            <a:avLst/>
          </a:prstGeom>
          <a:solidFill>
            <a:srgbClr val="BB002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Open Sans"/>
              <a:ea typeface="Open Sans"/>
              <a:cs typeface="Open Sans"/>
              <a:sym typeface="Open Sans"/>
            </a:endParaRPr>
          </a:p>
        </p:txBody>
      </p:sp>
      <p:pic>
        <p:nvPicPr>
          <p:cNvPr id="82" name="Google Shape;82;p28"/>
          <p:cNvPicPr preferRelativeResize="0"/>
          <p:nvPr/>
        </p:nvPicPr>
        <p:blipFill rotWithShape="1">
          <a:blip r:embed="rId2">
            <a:alphaModFix/>
          </a:blip>
          <a:srcRect/>
          <a:stretch/>
        </p:blipFill>
        <p:spPr>
          <a:xfrm>
            <a:off x="2209800" y="895350"/>
            <a:ext cx="3429001" cy="306388"/>
          </a:xfrm>
          <a:prstGeom prst="rect">
            <a:avLst/>
          </a:prstGeom>
          <a:noFill/>
          <a:ln>
            <a:noFill/>
          </a:ln>
        </p:spPr>
      </p:pic>
      <p:pic>
        <p:nvPicPr>
          <p:cNvPr id="83" name="Google Shape;83;p28" descr="_Plaid-Digital_FINAL-NEW.png"/>
          <p:cNvPicPr preferRelativeResize="0"/>
          <p:nvPr/>
        </p:nvPicPr>
        <p:blipFill rotWithShape="1">
          <a:blip r:embed="rId3">
            <a:alphaModFix/>
          </a:blip>
          <a:srcRect l="84736" t="23991" r="4771" b="1982"/>
          <a:stretch/>
        </p:blipFill>
        <p:spPr>
          <a:xfrm>
            <a:off x="457200" y="0"/>
            <a:ext cx="790573" cy="514350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4"/>
        <p:cNvGrpSpPr/>
        <p:nvPr/>
      </p:nvGrpSpPr>
      <p:grpSpPr>
        <a:xfrm>
          <a:off x="0" y="0"/>
          <a:ext cx="0" cy="0"/>
          <a:chOff x="0" y="0"/>
          <a:chExt cx="0" cy="0"/>
        </a:xfrm>
      </p:grpSpPr>
      <p:sp>
        <p:nvSpPr>
          <p:cNvPr id="85" name="Google Shape;85;p29"/>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86"/>
        <p:cNvGrpSpPr/>
        <p:nvPr/>
      </p:nvGrpSpPr>
      <p:grpSpPr>
        <a:xfrm>
          <a:off x="0" y="0"/>
          <a:ext cx="0" cy="0"/>
          <a:chOff x="0" y="0"/>
          <a:chExt cx="0" cy="0"/>
        </a:xfrm>
      </p:grpSpPr>
      <p:sp>
        <p:nvSpPr>
          <p:cNvPr id="87" name="Google Shape;87;p30"/>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0"/>
          <p:cNvSpPr txBox="1">
            <a:spLocks noGrp="1"/>
          </p:cNvSpPr>
          <p:nvPr>
            <p:ph type="body" idx="1"/>
          </p:nvPr>
        </p:nvSpPr>
        <p:spPr>
          <a:xfrm>
            <a:off x="457200" y="1200150"/>
            <a:ext cx="25908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9" name="Google Shape;89;p30"/>
          <p:cNvSpPr txBox="1">
            <a:spLocks noGrp="1"/>
          </p:cNvSpPr>
          <p:nvPr>
            <p:ph type="body" idx="2"/>
          </p:nvPr>
        </p:nvSpPr>
        <p:spPr>
          <a:xfrm>
            <a:off x="3276600" y="1200150"/>
            <a:ext cx="25908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0" name="Google Shape;90;p30"/>
          <p:cNvSpPr txBox="1">
            <a:spLocks noGrp="1"/>
          </p:cNvSpPr>
          <p:nvPr>
            <p:ph type="body" idx="3"/>
          </p:nvPr>
        </p:nvSpPr>
        <p:spPr>
          <a:xfrm>
            <a:off x="6096000" y="1200150"/>
            <a:ext cx="25908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4 Column">
  <p:cSld name="4 Column">
    <p:spTree>
      <p:nvGrpSpPr>
        <p:cNvPr id="1" name="Shape 91"/>
        <p:cNvGrpSpPr/>
        <p:nvPr/>
      </p:nvGrpSpPr>
      <p:grpSpPr>
        <a:xfrm>
          <a:off x="0" y="0"/>
          <a:ext cx="0" cy="0"/>
          <a:chOff x="0" y="0"/>
          <a:chExt cx="0" cy="0"/>
        </a:xfrm>
      </p:grpSpPr>
      <p:sp>
        <p:nvSpPr>
          <p:cNvPr id="92" name="Google Shape;92;p31"/>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1"/>
          <p:cNvSpPr txBox="1">
            <a:spLocks noGrp="1"/>
          </p:cNvSpPr>
          <p:nvPr>
            <p:ph type="body" idx="1"/>
          </p:nvPr>
        </p:nvSpPr>
        <p:spPr>
          <a:xfrm>
            <a:off x="457200" y="1200150"/>
            <a:ext cx="19050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4" name="Google Shape;94;p31"/>
          <p:cNvSpPr txBox="1">
            <a:spLocks noGrp="1"/>
          </p:cNvSpPr>
          <p:nvPr>
            <p:ph type="body" idx="2"/>
          </p:nvPr>
        </p:nvSpPr>
        <p:spPr>
          <a:xfrm>
            <a:off x="2565400" y="1200150"/>
            <a:ext cx="19050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5" name="Google Shape;95;p31"/>
          <p:cNvSpPr txBox="1">
            <a:spLocks noGrp="1"/>
          </p:cNvSpPr>
          <p:nvPr>
            <p:ph type="body" idx="3"/>
          </p:nvPr>
        </p:nvSpPr>
        <p:spPr>
          <a:xfrm>
            <a:off x="4673600" y="1200150"/>
            <a:ext cx="19050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6" name="Google Shape;96;p31"/>
          <p:cNvSpPr txBox="1">
            <a:spLocks noGrp="1"/>
          </p:cNvSpPr>
          <p:nvPr>
            <p:ph type="body" idx="4"/>
          </p:nvPr>
        </p:nvSpPr>
        <p:spPr>
          <a:xfrm>
            <a:off x="6781800" y="1200150"/>
            <a:ext cx="19050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 name="Google Shape;19;p1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结论建议_需换右下角LOGO">
  <p:cSld name="结论建议_需换右下角LOGO">
    <p:spTree>
      <p:nvGrpSpPr>
        <p:cNvPr id="1" name="Shape 97"/>
        <p:cNvGrpSpPr/>
        <p:nvPr/>
      </p:nvGrpSpPr>
      <p:grpSpPr>
        <a:xfrm>
          <a:off x="0" y="0"/>
          <a:ext cx="0" cy="0"/>
          <a:chOff x="0" y="0"/>
          <a:chExt cx="0" cy="0"/>
        </a:xfrm>
      </p:grpSpPr>
      <p:sp>
        <p:nvSpPr>
          <p:cNvPr id="98" name="Google Shape;98;p32"/>
          <p:cNvSpPr txBox="1">
            <a:spLocks noGrp="1"/>
          </p:cNvSpPr>
          <p:nvPr>
            <p:ph type="title"/>
          </p:nvPr>
        </p:nvSpPr>
        <p:spPr>
          <a:xfrm>
            <a:off x="976993" y="252760"/>
            <a:ext cx="3943800" cy="5118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2400"/>
              <a:buFont typeface="Microsoft Yahei"/>
              <a:buNone/>
              <a:defRPr sz="2400" b="1">
                <a:solidFill>
                  <a:schemeClr val="dk1"/>
                </a:solidFill>
                <a:latin typeface="Microsoft Yahei"/>
                <a:ea typeface="Microsoft Yahei"/>
                <a:cs typeface="Microsoft Yahei"/>
                <a:sym typeface="Microsoft Yahe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100" name="Google Shape;100;p3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101" name="Google Shape;101;p32"/>
          <p:cNvSpPr txBox="1">
            <a:spLocks noGrp="1"/>
          </p:cNvSpPr>
          <p:nvPr>
            <p:ph type="sldNum" idx="12"/>
          </p:nvPr>
        </p:nvSpPr>
        <p:spPr>
          <a:xfrm>
            <a:off x="6457950" y="4767263"/>
            <a:ext cx="2057400" cy="207900"/>
          </a:xfrm>
          <a:prstGeom prst="rect">
            <a:avLst/>
          </a:prstGeom>
          <a:noFill/>
          <a:ln>
            <a:noFill/>
          </a:ln>
        </p:spPr>
        <p:txBody>
          <a:bodyPr spcFirstLastPara="1" wrap="square" lIns="68575" tIns="34275" rIns="68575" bIns="34275" anchor="ctr" anchorCtr="0">
            <a:sp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4848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4848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4848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4848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4848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4848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4848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4848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48484"/>
                </a:solidFill>
                <a:latin typeface="Calibri"/>
                <a:ea typeface="Calibri"/>
                <a:cs typeface="Calibri"/>
                <a:sym typeface="Calibri"/>
              </a:defRPr>
            </a:lvl9pPr>
          </a:lstStyle>
          <a:p>
            <a:pPr marL="0" lvl="0" indent="0" algn="r" rtl="0">
              <a:spcBef>
                <a:spcPts val="0"/>
              </a:spcBef>
              <a:spcAft>
                <a:spcPts val="0"/>
              </a:spcAft>
              <a:buNone/>
            </a:pPr>
            <a:r>
              <a:rPr lang="en-US"/>
              <a:t>P</a:t>
            </a:r>
            <a:fld id="{00000000-1234-1234-1234-123412341234}" type="slidenum">
              <a:rPr lang="en-US"/>
              <a:t>‹#›</a:t>
            </a:fld>
            <a:endParaRPr/>
          </a:p>
        </p:txBody>
      </p:sp>
      <p:sp>
        <p:nvSpPr>
          <p:cNvPr id="102" name="Google Shape;102;p32"/>
          <p:cNvSpPr/>
          <p:nvPr/>
        </p:nvSpPr>
        <p:spPr>
          <a:xfrm>
            <a:off x="380491" y="297145"/>
            <a:ext cx="574731" cy="513316"/>
          </a:xfrm>
          <a:custGeom>
            <a:avLst/>
            <a:gdLst/>
            <a:ahLst/>
            <a:cxnLst/>
            <a:rect l="l" t="t" r="r" b="b"/>
            <a:pathLst>
              <a:path w="528" h="471" extrusionOk="0">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3" name="Google Shape;103;p32"/>
          <p:cNvSpPr txBox="1"/>
          <p:nvPr/>
        </p:nvSpPr>
        <p:spPr>
          <a:xfrm>
            <a:off x="976993" y="644370"/>
            <a:ext cx="1780500" cy="408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ADADAD"/>
                </a:solidFill>
                <a:latin typeface="Arial"/>
                <a:ea typeface="Arial"/>
                <a:cs typeface="Arial"/>
                <a:sym typeface="Arial"/>
              </a:rPr>
              <a:t>MORESHI POWERPOINT</a:t>
            </a:r>
            <a:endParaRPr sz="1100" b="0" i="0" u="none" strike="noStrike" cap="none">
              <a:solidFill>
                <a:srgbClr val="ADADAD"/>
              </a:solidFill>
              <a:latin typeface="Arial"/>
              <a:ea typeface="Arial"/>
              <a:cs typeface="Arial"/>
              <a:sym typeface="Arial"/>
            </a:endParaRPr>
          </a:p>
        </p:txBody>
      </p:sp>
      <p:sp>
        <p:nvSpPr>
          <p:cNvPr id="104" name="Google Shape;104;p32"/>
          <p:cNvSpPr/>
          <p:nvPr/>
        </p:nvSpPr>
        <p:spPr>
          <a:xfrm>
            <a:off x="7962574" y="0"/>
            <a:ext cx="11814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05" name="Google Shape;105;p32"/>
          <p:cNvPicPr preferRelativeResize="0"/>
          <p:nvPr/>
        </p:nvPicPr>
        <p:blipFill rotWithShape="1">
          <a:blip r:embed="rId2">
            <a:alphaModFix/>
          </a:blip>
          <a:srcRect/>
          <a:stretch/>
        </p:blipFill>
        <p:spPr>
          <a:xfrm>
            <a:off x="8248317" y="4174540"/>
            <a:ext cx="609939" cy="611772"/>
          </a:xfrm>
          <a:prstGeom prst="rect">
            <a:avLst/>
          </a:prstGeom>
          <a:noFill/>
          <a:ln>
            <a:noFill/>
          </a:ln>
        </p:spPr>
      </p:pic>
      <p:sp>
        <p:nvSpPr>
          <p:cNvPr id="106" name="Google Shape;106;p32"/>
          <p:cNvSpPr/>
          <p:nvPr/>
        </p:nvSpPr>
        <p:spPr>
          <a:xfrm rot="-5400000">
            <a:off x="7800462" y="3265268"/>
            <a:ext cx="221400" cy="102900"/>
          </a:xfrm>
          <a:prstGeom prst="triangle">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07" name="Google Shape;107;p32"/>
          <p:cNvSpPr txBox="1"/>
          <p:nvPr/>
        </p:nvSpPr>
        <p:spPr>
          <a:xfrm>
            <a:off x="8033288" y="802511"/>
            <a:ext cx="10401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540003"/>
                </a:solidFill>
                <a:latin typeface="Microsoft Yahei"/>
                <a:ea typeface="Microsoft Yahei"/>
                <a:cs typeface="Microsoft Yahei"/>
                <a:sym typeface="Microsoft Yahei"/>
              </a:rPr>
              <a:t>研究概述</a:t>
            </a:r>
            <a:endParaRPr sz="1500" b="0" i="0" u="none" strike="noStrike" cap="none">
              <a:solidFill>
                <a:srgbClr val="540003"/>
              </a:solidFill>
              <a:latin typeface="Microsoft Yahei"/>
              <a:ea typeface="Microsoft Yahei"/>
              <a:cs typeface="Microsoft Yahei"/>
              <a:sym typeface="Microsoft Yahei"/>
            </a:endParaRPr>
          </a:p>
        </p:txBody>
      </p:sp>
      <p:sp>
        <p:nvSpPr>
          <p:cNvPr id="108" name="Google Shape;108;p32"/>
          <p:cNvSpPr txBox="1"/>
          <p:nvPr/>
        </p:nvSpPr>
        <p:spPr>
          <a:xfrm>
            <a:off x="8033288" y="1393546"/>
            <a:ext cx="10401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540003"/>
                </a:solidFill>
                <a:latin typeface="Microsoft Yahei"/>
                <a:ea typeface="Microsoft Yahei"/>
                <a:cs typeface="Microsoft Yahei"/>
                <a:sym typeface="Microsoft Yahei"/>
              </a:rPr>
              <a:t>研究方法</a:t>
            </a:r>
            <a:endParaRPr sz="1500" b="0" i="0" u="none" strike="noStrike" cap="none">
              <a:solidFill>
                <a:srgbClr val="540003"/>
              </a:solidFill>
              <a:latin typeface="Microsoft Yahei"/>
              <a:ea typeface="Microsoft Yahei"/>
              <a:cs typeface="Microsoft Yahei"/>
              <a:sym typeface="Microsoft Yahei"/>
            </a:endParaRPr>
          </a:p>
        </p:txBody>
      </p:sp>
      <p:sp>
        <p:nvSpPr>
          <p:cNvPr id="109" name="Google Shape;109;p32"/>
          <p:cNvSpPr txBox="1"/>
          <p:nvPr/>
        </p:nvSpPr>
        <p:spPr>
          <a:xfrm>
            <a:off x="8033288" y="1984580"/>
            <a:ext cx="10401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540003"/>
                </a:solidFill>
                <a:latin typeface="Microsoft Yahei"/>
                <a:ea typeface="Microsoft Yahei"/>
                <a:cs typeface="Microsoft Yahei"/>
                <a:sym typeface="Microsoft Yahei"/>
              </a:rPr>
              <a:t>研究过程</a:t>
            </a:r>
            <a:endParaRPr sz="1500" b="0" i="0" u="none" strike="noStrike" cap="none">
              <a:solidFill>
                <a:srgbClr val="540003"/>
              </a:solidFill>
              <a:latin typeface="Microsoft Yahei"/>
              <a:ea typeface="Microsoft Yahei"/>
              <a:cs typeface="Microsoft Yahei"/>
              <a:sym typeface="Microsoft Yahei"/>
            </a:endParaRPr>
          </a:p>
        </p:txBody>
      </p:sp>
      <p:sp>
        <p:nvSpPr>
          <p:cNvPr id="110" name="Google Shape;110;p32"/>
          <p:cNvSpPr txBox="1"/>
          <p:nvPr/>
        </p:nvSpPr>
        <p:spPr>
          <a:xfrm>
            <a:off x="8033288" y="2575615"/>
            <a:ext cx="10401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540003"/>
                </a:solidFill>
                <a:latin typeface="Microsoft Yahei"/>
                <a:ea typeface="Microsoft Yahei"/>
                <a:cs typeface="Microsoft Yahei"/>
                <a:sym typeface="Microsoft Yahei"/>
              </a:rPr>
              <a:t>研究成果</a:t>
            </a:r>
            <a:endParaRPr sz="1500" b="0" i="0" u="none" strike="noStrike" cap="none">
              <a:solidFill>
                <a:srgbClr val="540003"/>
              </a:solidFill>
              <a:latin typeface="Microsoft Yahei"/>
              <a:ea typeface="Microsoft Yahei"/>
              <a:cs typeface="Microsoft Yahei"/>
              <a:sym typeface="Microsoft Yahei"/>
            </a:endParaRPr>
          </a:p>
        </p:txBody>
      </p:sp>
      <p:sp>
        <p:nvSpPr>
          <p:cNvPr id="111" name="Google Shape;111;p32"/>
          <p:cNvSpPr txBox="1"/>
          <p:nvPr/>
        </p:nvSpPr>
        <p:spPr>
          <a:xfrm>
            <a:off x="8033288" y="3166649"/>
            <a:ext cx="10401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Microsoft Yahei"/>
                <a:ea typeface="Microsoft Yahei"/>
                <a:cs typeface="Microsoft Yahei"/>
                <a:sym typeface="Microsoft Yahei"/>
              </a:rPr>
              <a:t>结论建议</a:t>
            </a:r>
            <a:endParaRPr sz="1500" b="0" i="0" u="none" strike="noStrike" cap="none">
              <a:solidFill>
                <a:schemeClr val="lt1"/>
              </a:solidFill>
              <a:latin typeface="Microsoft Yahei"/>
              <a:ea typeface="Microsoft Yahei"/>
              <a:cs typeface="Microsoft Yahei"/>
              <a:sym typeface="Microsoft Yahei"/>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250"/>
                                        <p:tgtEl>
                                          <p:spTgt spid="10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250"/>
                                  </p:stCondLst>
                                  <p:childTnLst>
                                    <p:set>
                                      <p:cBhvr>
                                        <p:cTn id="9" dur="1" fill="hold">
                                          <p:stCondLst>
                                            <p:cond delay="0"/>
                                          </p:stCondLst>
                                        </p:cTn>
                                        <p:tgtEl>
                                          <p:spTgt spid="107"/>
                                        </p:tgtEl>
                                        <p:attrNameLst>
                                          <p:attrName>style.visibility</p:attrName>
                                        </p:attrNameLst>
                                      </p:cBhvr>
                                      <p:to>
                                        <p:strVal val="visible"/>
                                      </p:to>
                                    </p:set>
                                    <p:anim calcmode="lin" valueType="num">
                                      <p:cBhvr additive="base">
                                        <p:cTn id="10" dur="250"/>
                                        <p:tgtEl>
                                          <p:spTgt spid="107"/>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500"/>
                                  </p:stCondLst>
                                  <p:childTnLst>
                                    <p:set>
                                      <p:cBhvr>
                                        <p:cTn id="12" dur="1" fill="hold">
                                          <p:stCondLst>
                                            <p:cond delay="0"/>
                                          </p:stCondLst>
                                        </p:cTn>
                                        <p:tgtEl>
                                          <p:spTgt spid="108"/>
                                        </p:tgtEl>
                                        <p:attrNameLst>
                                          <p:attrName>style.visibility</p:attrName>
                                        </p:attrNameLst>
                                      </p:cBhvr>
                                      <p:to>
                                        <p:strVal val="visible"/>
                                      </p:to>
                                    </p:set>
                                    <p:anim calcmode="lin" valueType="num">
                                      <p:cBhvr additive="base">
                                        <p:cTn id="13" dur="250"/>
                                        <p:tgtEl>
                                          <p:spTgt spid="108"/>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750"/>
                                  </p:stCondLst>
                                  <p:childTnLst>
                                    <p:set>
                                      <p:cBhvr>
                                        <p:cTn id="15" dur="1" fill="hold">
                                          <p:stCondLst>
                                            <p:cond delay="0"/>
                                          </p:stCondLst>
                                        </p:cTn>
                                        <p:tgtEl>
                                          <p:spTgt spid="109"/>
                                        </p:tgtEl>
                                        <p:attrNameLst>
                                          <p:attrName>style.visibility</p:attrName>
                                        </p:attrNameLst>
                                      </p:cBhvr>
                                      <p:to>
                                        <p:strVal val="visible"/>
                                      </p:to>
                                    </p:set>
                                    <p:anim calcmode="lin" valueType="num">
                                      <p:cBhvr additive="base">
                                        <p:cTn id="16" dur="250"/>
                                        <p:tgtEl>
                                          <p:spTgt spid="109"/>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1000"/>
                                  </p:stCondLst>
                                  <p:childTnLst>
                                    <p:set>
                                      <p:cBhvr>
                                        <p:cTn id="18" dur="1" fill="hold">
                                          <p:stCondLst>
                                            <p:cond delay="0"/>
                                          </p:stCondLst>
                                        </p:cTn>
                                        <p:tgtEl>
                                          <p:spTgt spid="110"/>
                                        </p:tgtEl>
                                        <p:attrNameLst>
                                          <p:attrName>style.visibility</p:attrName>
                                        </p:attrNameLst>
                                      </p:cBhvr>
                                      <p:to>
                                        <p:strVal val="visible"/>
                                      </p:to>
                                    </p:set>
                                    <p:anim calcmode="lin" valueType="num">
                                      <p:cBhvr additive="base">
                                        <p:cTn id="19" dur="250"/>
                                        <p:tgtEl>
                                          <p:spTgt spid="110"/>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1250"/>
                                  </p:stCondLst>
                                  <p:childTnLst>
                                    <p:set>
                                      <p:cBhvr>
                                        <p:cTn id="21" dur="1" fill="hold">
                                          <p:stCondLst>
                                            <p:cond delay="0"/>
                                          </p:stCondLst>
                                        </p:cTn>
                                        <p:tgtEl>
                                          <p:spTgt spid="111"/>
                                        </p:tgtEl>
                                        <p:attrNameLst>
                                          <p:attrName>style.visibility</p:attrName>
                                        </p:attrNameLst>
                                      </p:cBhvr>
                                      <p:to>
                                        <p:strVal val="visible"/>
                                      </p:to>
                                    </p:set>
                                    <p:anim calcmode="lin" valueType="num">
                                      <p:cBhvr additive="base">
                                        <p:cTn id="22" dur="250"/>
                                        <p:tgtEl>
                                          <p:spTgt spid="111"/>
                                        </p:tgtEl>
                                        <p:attrNameLst>
                                          <p:attrName>ppt_x</p:attrName>
                                        </p:attrNameLst>
                                      </p:cBhvr>
                                      <p:tavLst>
                                        <p:tav tm="0">
                                          <p:val>
                                            <p:strVal val="#ppt_x+1"/>
                                          </p:val>
                                        </p:tav>
                                        <p:tav tm="100000">
                                          <p:val>
                                            <p:strVal val="#ppt_x"/>
                                          </p:val>
                                        </p:tav>
                                      </p:tavLst>
                                    </p:anim>
                                  </p:childTnLst>
                                </p:cTn>
                              </p:par>
                              <p:par>
                                <p:cTn id="23" presetID="23" presetClass="entr" presetSubtype="16" fill="hold" nodeType="withEffect">
                                  <p:stCondLst>
                                    <p:cond delay="1500"/>
                                  </p:stCondLst>
                                  <p:childTnLst>
                                    <p:set>
                                      <p:cBhvr>
                                        <p:cTn id="24" dur="1" fill="hold">
                                          <p:stCondLst>
                                            <p:cond delay="0"/>
                                          </p:stCondLst>
                                        </p:cTn>
                                        <p:tgtEl>
                                          <p:spTgt spid="105"/>
                                        </p:tgtEl>
                                        <p:attrNameLst>
                                          <p:attrName>style.visibility</p:attrName>
                                        </p:attrNameLst>
                                      </p:cBhvr>
                                      <p:to>
                                        <p:strVal val="visible"/>
                                      </p:to>
                                    </p:set>
                                    <p:anim calcmode="lin" valueType="num">
                                      <p:cBhvr additive="base">
                                        <p:cTn id="25" dur="250"/>
                                        <p:tgtEl>
                                          <p:spTgt spid="105"/>
                                        </p:tgtEl>
                                        <p:attrNameLst>
                                          <p:attrName>ppt_w</p:attrName>
                                        </p:attrNameLst>
                                      </p:cBhvr>
                                      <p:tavLst>
                                        <p:tav tm="0">
                                          <p:val>
                                            <p:strVal val="0"/>
                                          </p:val>
                                        </p:tav>
                                        <p:tav tm="100000">
                                          <p:val>
                                            <p:strVal val="#ppt_w"/>
                                          </p:val>
                                        </p:tav>
                                      </p:tavLst>
                                    </p:anim>
                                    <p:anim calcmode="lin" valueType="num">
                                      <p:cBhvr additive="base">
                                        <p:cTn id="26" dur="250"/>
                                        <p:tgtEl>
                                          <p:spTgt spid="105"/>
                                        </p:tgtEl>
                                        <p:attrNameLst>
                                          <p:attrName>ppt_h</p:attrName>
                                        </p:attrNameLst>
                                      </p:cBhvr>
                                      <p:tavLst>
                                        <p:tav tm="0">
                                          <p:val>
                                            <p:strVal val="0"/>
                                          </p:val>
                                        </p:tav>
                                        <p:tav tm="100000">
                                          <p:val>
                                            <p:strVal val="#ppt_h"/>
                                          </p:val>
                                        </p:tav>
                                      </p:tavLst>
                                    </p:anim>
                                  </p:childTnLst>
                                </p:cTn>
                              </p:par>
                              <p:par>
                                <p:cTn id="27" presetID="10" presetClass="entr" presetSubtype="0" fill="hold" nodeType="withEffect">
                                  <p:stCondLst>
                                    <p:cond delay="1750"/>
                                  </p:stCondLst>
                                  <p:childTnLst>
                                    <p:set>
                                      <p:cBhvr>
                                        <p:cTn id="28" dur="1" fill="hold">
                                          <p:stCondLst>
                                            <p:cond delay="0"/>
                                          </p:stCondLst>
                                        </p:cTn>
                                        <p:tgtEl>
                                          <p:spTgt spid="106"/>
                                        </p:tgtEl>
                                        <p:attrNameLst>
                                          <p:attrName>style.visibility</p:attrName>
                                        </p:attrNameLst>
                                      </p:cBhvr>
                                      <p:to>
                                        <p:strVal val="visible"/>
                                      </p:to>
                                    </p:set>
                                    <p:animEffect transition="in" filter="fade">
                                      <p:cBhvr>
                                        <p:cTn id="29" dur="250"/>
                                        <p:tgtEl>
                                          <p:spTgt spid="106"/>
                                        </p:tgtEl>
                                      </p:cBhvr>
                                    </p:animEffect>
                                  </p:childTnLst>
                                </p:cTn>
                              </p:par>
                              <p:par>
                                <p:cTn id="30" presetID="10" presetClass="entr" presetSubtype="0" fill="hold" nodeType="with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1000"/>
                                        <p:tgtEl>
                                          <p:spTgt spid="102"/>
                                        </p:tgtEl>
                                      </p:cBhvr>
                                    </p:animEffect>
                                  </p:childTnLst>
                                </p:cTn>
                              </p:par>
                              <p:par>
                                <p:cTn id="33" presetID="10" presetClass="entr" presetSubtype="0" fill="hold" nodeType="withEffect">
                                  <p:stCondLst>
                                    <p:cond delay="1000"/>
                                  </p:stCondLst>
                                  <p:childTnLst>
                                    <p:set>
                                      <p:cBhvr>
                                        <p:cTn id="34" dur="1" fill="hold">
                                          <p:stCondLst>
                                            <p:cond delay="0"/>
                                          </p:stCondLst>
                                        </p:cTn>
                                        <p:tgtEl>
                                          <p:spTgt spid="98"/>
                                        </p:tgtEl>
                                        <p:attrNameLst>
                                          <p:attrName>style.visibility</p:attrName>
                                        </p:attrNameLst>
                                      </p:cBhvr>
                                      <p:to>
                                        <p:strVal val="visible"/>
                                      </p:to>
                                    </p:set>
                                    <p:animEffect transition="in" filter="fade">
                                      <p:cBhvr>
                                        <p:cTn id="35" dur="1000"/>
                                        <p:tgtEl>
                                          <p:spTgt spid="98"/>
                                        </p:tgtEl>
                                      </p:cBhvr>
                                    </p:animEffect>
                                  </p:childTnLst>
                                </p:cTn>
                              </p:par>
                              <p:par>
                                <p:cTn id="36" presetID="10" presetClass="entr" presetSubtype="0" fill="hold" nodeType="withEffect">
                                  <p:stCondLst>
                                    <p:cond delay="1500"/>
                                  </p:stCondLst>
                                  <p:childTnLst>
                                    <p:set>
                                      <p:cBhvr>
                                        <p:cTn id="37" dur="1" fill="hold">
                                          <p:stCondLst>
                                            <p:cond delay="0"/>
                                          </p:stCondLst>
                                        </p:cTn>
                                        <p:tgtEl>
                                          <p:spTgt spid="103"/>
                                        </p:tgtEl>
                                        <p:attrNameLst>
                                          <p:attrName>style.visibility</p:attrName>
                                        </p:attrNameLst>
                                      </p:cBhvr>
                                      <p:to>
                                        <p:strVal val="visible"/>
                                      </p:to>
                                    </p:set>
                                    <p:animEffect transition="in" filter="fade">
                                      <p:cBhvr>
                                        <p:cTn id="38" dur="75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8" name="Google Shape;38;p2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9" name="Google Shape;3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2" name="Google Shape;4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2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6" name="Google Shape;46;p2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2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8" name="Google Shape;4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4.png"/><Relationship Id="rId5" Type="http://schemas.openxmlformats.org/officeDocument/2006/relationships/slideLayout" Target="../slideLayouts/slideLayout17.xml"/><Relationship Id="rId10" Type="http://schemas.openxmlformats.org/officeDocument/2006/relationships/image" Target="../media/image3.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13" descr="_Plaid-Digital_FINAL-NEW.png"/>
          <p:cNvPicPr preferRelativeResize="0"/>
          <p:nvPr/>
        </p:nvPicPr>
        <p:blipFill rotWithShape="1">
          <a:blip r:embed="rId10">
            <a:alphaModFix/>
          </a:blip>
          <a:srcRect l="59550" t="20879" r="39887" b="2888"/>
          <a:stretch/>
        </p:blipFill>
        <p:spPr>
          <a:xfrm rot="5400000">
            <a:off x="3798886" y="1046162"/>
            <a:ext cx="60324" cy="7658101"/>
          </a:xfrm>
          <a:prstGeom prst="rect">
            <a:avLst/>
          </a:prstGeom>
          <a:noFill/>
          <a:ln>
            <a:noFill/>
          </a:ln>
        </p:spPr>
      </p:pic>
      <p:pic>
        <p:nvPicPr>
          <p:cNvPr id="60" name="Google Shape;60;p13" descr="_Plaid-Digital_FINAL-NEW.png"/>
          <p:cNvPicPr preferRelativeResize="0"/>
          <p:nvPr/>
        </p:nvPicPr>
        <p:blipFill rotWithShape="1">
          <a:blip r:embed="rId10">
            <a:alphaModFix/>
          </a:blip>
          <a:srcRect l="59550" t="20879" r="39887" b="2888"/>
          <a:stretch/>
        </p:blipFill>
        <p:spPr>
          <a:xfrm rot="5400000">
            <a:off x="3798886" y="1046162"/>
            <a:ext cx="60324" cy="7658101"/>
          </a:xfrm>
          <a:prstGeom prst="rect">
            <a:avLst/>
          </a:prstGeom>
          <a:noFill/>
          <a:ln>
            <a:noFill/>
          </a:ln>
        </p:spPr>
      </p:pic>
      <p:sp>
        <p:nvSpPr>
          <p:cNvPr id="61" name="Google Shape;61;p13"/>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9pPr>
          </a:lstStyle>
          <a:p>
            <a:endParaRPr/>
          </a:p>
        </p:txBody>
      </p:sp>
      <p:sp>
        <p:nvSpPr>
          <p:cNvPr id="62" name="Google Shape;62;p13"/>
          <p:cNvSpPr txBox="1">
            <a:spLocks noGrp="1"/>
          </p:cNvSpPr>
          <p:nvPr>
            <p:ph type="body" idx="1"/>
          </p:nvPr>
        </p:nvSpPr>
        <p:spPr>
          <a:xfrm>
            <a:off x="457200" y="1200150"/>
            <a:ext cx="8229600" cy="3505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0000"/>
              </a:buClr>
              <a:buSzPts val="1400"/>
              <a:buFont typeface="Arial"/>
              <a:buNone/>
              <a:defRPr sz="1400" b="0" i="0" u="none" strike="noStrike" cap="none">
                <a:solidFill>
                  <a:schemeClr val="dk1"/>
                </a:solidFill>
                <a:latin typeface="Open Sans"/>
                <a:ea typeface="Open Sans"/>
                <a:cs typeface="Open Sans"/>
                <a:sym typeface="Open Sans"/>
              </a:defRPr>
            </a:lvl1pPr>
            <a:lvl2pPr marL="914400" marR="0" lvl="1" indent="-326390" algn="l" rtl="0">
              <a:lnSpc>
                <a:spcPct val="100000"/>
              </a:lnSpc>
              <a:spcBef>
                <a:spcPts val="600"/>
              </a:spcBef>
              <a:spcAft>
                <a:spcPts val="0"/>
              </a:spcAft>
              <a:buClr>
                <a:schemeClr val="dk1"/>
              </a:buClr>
              <a:buSzPts val="1540"/>
              <a:buFont typeface="Arial"/>
              <a:buChar char="•"/>
              <a:defRPr sz="1400" b="0" i="0" u="none" strike="noStrike" cap="none">
                <a:solidFill>
                  <a:schemeClr val="dk1"/>
                </a:solidFill>
                <a:latin typeface="Open Sans"/>
                <a:ea typeface="Open Sans"/>
                <a:cs typeface="Open Sans"/>
                <a:sym typeface="Open Sans"/>
              </a:defRPr>
            </a:lvl2pPr>
            <a:lvl3pPr marL="1371600" marR="0" lvl="2" indent="-326389" algn="l" rtl="0">
              <a:lnSpc>
                <a:spcPct val="100000"/>
              </a:lnSpc>
              <a:spcBef>
                <a:spcPts val="600"/>
              </a:spcBef>
              <a:spcAft>
                <a:spcPts val="0"/>
              </a:spcAft>
              <a:buClr>
                <a:schemeClr val="dk1"/>
              </a:buClr>
              <a:buSzPts val="1540"/>
              <a:buFont typeface="Arial"/>
              <a:buChar char="–"/>
              <a:defRPr sz="1400" b="0" i="1" u="none" strike="noStrike" cap="none">
                <a:solidFill>
                  <a:schemeClr val="dk1"/>
                </a:solidFill>
                <a:latin typeface="Open Sans"/>
                <a:ea typeface="Open Sans"/>
                <a:cs typeface="Open Sans"/>
                <a:sym typeface="Open Sans"/>
              </a:defRPr>
            </a:lvl3pPr>
            <a:lvl4pPr marL="1828800" marR="0" lvl="3" indent="-326389" algn="l" rtl="0">
              <a:lnSpc>
                <a:spcPct val="100000"/>
              </a:lnSpc>
              <a:spcBef>
                <a:spcPts val="600"/>
              </a:spcBef>
              <a:spcAft>
                <a:spcPts val="0"/>
              </a:spcAft>
              <a:buClr>
                <a:schemeClr val="dk1"/>
              </a:buClr>
              <a:buSzPts val="1540"/>
              <a:buFont typeface="Arial"/>
              <a:buChar char="•"/>
              <a:defRPr sz="1400" b="0" i="0" u="none" strike="noStrike" cap="none">
                <a:solidFill>
                  <a:schemeClr val="dk1"/>
                </a:solidFill>
                <a:latin typeface="Open Sans"/>
                <a:ea typeface="Open Sans"/>
                <a:cs typeface="Open Sans"/>
                <a:sym typeface="Open Sans"/>
              </a:defRPr>
            </a:lvl4pPr>
            <a:lvl5pPr marL="2286000" marR="0" lvl="4" indent="-326389" algn="l" rtl="0">
              <a:lnSpc>
                <a:spcPct val="100000"/>
              </a:lnSpc>
              <a:spcBef>
                <a:spcPts val="600"/>
              </a:spcBef>
              <a:spcAft>
                <a:spcPts val="0"/>
              </a:spcAft>
              <a:buClr>
                <a:schemeClr val="dk1"/>
              </a:buClr>
              <a:buSzPts val="1540"/>
              <a:buFont typeface="Arial"/>
              <a:buChar char="–"/>
              <a:defRPr sz="1400" b="0" i="1" u="none" strike="noStrike" cap="none">
                <a:solidFill>
                  <a:schemeClr val="dk1"/>
                </a:solidFill>
                <a:latin typeface="Open Sans"/>
                <a:ea typeface="Open Sans"/>
                <a:cs typeface="Open Sans"/>
                <a:sym typeface="Open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63" name="Google Shape;63;p13"/>
          <p:cNvPicPr preferRelativeResize="0"/>
          <p:nvPr/>
        </p:nvPicPr>
        <p:blipFill rotWithShape="1">
          <a:blip r:embed="rId11">
            <a:alphaModFix/>
          </a:blip>
          <a:srcRect/>
          <a:stretch/>
        </p:blipFill>
        <p:spPr>
          <a:xfrm>
            <a:off x="7772400" y="4248150"/>
            <a:ext cx="1154590" cy="736392"/>
          </a:xfrm>
          <a:prstGeom prst="rect">
            <a:avLst/>
          </a:prstGeom>
          <a:noFill/>
          <a:ln>
            <a:noFill/>
          </a:ln>
        </p:spPr>
      </p:pic>
      <p:sp>
        <p:nvSpPr>
          <p:cNvPr id="64" name="Google Shape;64;p13"/>
          <p:cNvSpPr txBox="1">
            <a:spLocks noGrp="1"/>
          </p:cNvSpPr>
          <p:nvPr>
            <p:ph type="sldNum" idx="12"/>
          </p:nvPr>
        </p:nvSpPr>
        <p:spPr>
          <a:xfrm>
            <a:off x="11073918" y="6400413"/>
            <a:ext cx="279900" cy="276900"/>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Light"/>
                <a:ea typeface="Open Sans Light"/>
                <a:cs typeface="Open Sans Light"/>
                <a:sym typeface="Open Sans Ligh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Light"/>
                <a:ea typeface="Open Sans Light"/>
                <a:cs typeface="Open Sans Light"/>
                <a:sym typeface="Open Sans Ligh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Light"/>
                <a:ea typeface="Open Sans Light"/>
                <a:cs typeface="Open Sans Light"/>
                <a:sym typeface="Open Sans Ligh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Light"/>
                <a:ea typeface="Open Sans Light"/>
                <a:cs typeface="Open Sans Light"/>
                <a:sym typeface="Open Sans Ligh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Light"/>
                <a:ea typeface="Open Sans Light"/>
                <a:cs typeface="Open Sans Light"/>
                <a:sym typeface="Open Sans Ligh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Light"/>
                <a:ea typeface="Open Sans Light"/>
                <a:cs typeface="Open Sans Light"/>
                <a:sym typeface="Open Sans Ligh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Light"/>
                <a:ea typeface="Open Sans Light"/>
                <a:cs typeface="Open Sans Light"/>
                <a:sym typeface="Open Sans Ligh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Light"/>
                <a:ea typeface="Open Sans Light"/>
                <a:cs typeface="Open Sans Light"/>
                <a:sym typeface="Open Sans Ligh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13"/>
          <p:cNvSpPr txBox="1"/>
          <p:nvPr/>
        </p:nvSpPr>
        <p:spPr>
          <a:xfrm>
            <a:off x="11226318" y="6552813"/>
            <a:ext cx="279900" cy="2769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Open Sans Light"/>
                <a:ea typeface="Open Sans Light"/>
                <a:cs typeface="Open Sans Light"/>
                <a:sym typeface="Open Sans Light"/>
              </a:rPr>
              <a:t>‹#›</a:t>
            </a:fld>
            <a:endParaRPr sz="1200" b="0" i="0" u="none" strike="noStrike" cap="none">
              <a:solidFill>
                <a:srgbClr val="888888"/>
              </a:solidFill>
              <a:latin typeface="Open Sans Light"/>
              <a:ea typeface="Open Sans Light"/>
              <a:cs typeface="Open Sans Light"/>
              <a:sym typeface="Open Sans Light"/>
            </a:endParaRPr>
          </a:p>
        </p:txBody>
      </p:sp>
      <p:sp>
        <p:nvSpPr>
          <p:cNvPr id="66" name="Google Shape;66;p13"/>
          <p:cNvSpPr txBox="1"/>
          <p:nvPr/>
        </p:nvSpPr>
        <p:spPr>
          <a:xfrm>
            <a:off x="11378718" y="6705213"/>
            <a:ext cx="279900" cy="2769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Open Sans Light"/>
                <a:ea typeface="Open Sans Light"/>
                <a:cs typeface="Open Sans Light"/>
                <a:sym typeface="Open Sans Light"/>
              </a:rPr>
              <a:t>‹#›</a:t>
            </a:fld>
            <a:endParaRPr sz="1200" b="0" i="0" u="none" strike="noStrike" cap="none">
              <a:solidFill>
                <a:srgbClr val="888888"/>
              </a:solidFill>
              <a:latin typeface="Open Sans Light"/>
              <a:ea typeface="Open Sans Light"/>
              <a:cs typeface="Open Sans Light"/>
              <a:sym typeface="Open Sans Light"/>
            </a:endParaRPr>
          </a:p>
        </p:txBody>
      </p:sp>
      <p:sp>
        <p:nvSpPr>
          <p:cNvPr id="67" name="Google Shape;67;p13"/>
          <p:cNvSpPr txBox="1"/>
          <p:nvPr/>
        </p:nvSpPr>
        <p:spPr>
          <a:xfrm>
            <a:off x="11531118" y="6857613"/>
            <a:ext cx="279900" cy="2769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Open Sans Light"/>
                <a:ea typeface="Open Sans Light"/>
                <a:cs typeface="Open Sans Light"/>
                <a:sym typeface="Open Sans Light"/>
              </a:rPr>
              <a:t>‹#›</a:t>
            </a:fld>
            <a:endParaRPr sz="1200" b="0" i="0" u="none" strike="noStrike" cap="none">
              <a:solidFill>
                <a:srgbClr val="888888"/>
              </a:solidFill>
              <a:latin typeface="Open Sans Light"/>
              <a:ea typeface="Open Sans Light"/>
              <a:cs typeface="Open Sans Light"/>
              <a:sym typeface="Open Sans Light"/>
            </a:endParaRPr>
          </a:p>
        </p:txBody>
      </p:sp>
      <p:sp>
        <p:nvSpPr>
          <p:cNvPr id="68" name="Google Shape;68;p13"/>
          <p:cNvSpPr txBox="1"/>
          <p:nvPr/>
        </p:nvSpPr>
        <p:spPr>
          <a:xfrm>
            <a:off x="8534400" y="100340"/>
            <a:ext cx="507000" cy="2616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7F7F7F"/>
                </a:solidFill>
                <a:latin typeface="Helvetica Neue Light"/>
                <a:ea typeface="Helvetica Neue Light"/>
                <a:cs typeface="Helvetica Neue Light"/>
                <a:sym typeface="Helvetica Neue Light"/>
              </a:rPr>
              <a:t>‹#›</a:t>
            </a:fld>
            <a:endParaRPr sz="1100" b="0" i="0" u="none" strike="noStrike" cap="none">
              <a:solidFill>
                <a:srgbClr val="7F7F7F"/>
              </a:solidFill>
              <a:latin typeface="Helvetica Neue Light"/>
              <a:ea typeface="Helvetica Neue Light"/>
              <a:cs typeface="Helvetica Neue Light"/>
              <a:sym typeface="Helvetica Neue Light"/>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
          <p:cNvSpPr txBox="1">
            <a:spLocks noGrp="1"/>
          </p:cNvSpPr>
          <p:nvPr>
            <p:ph type="body" idx="1"/>
          </p:nvPr>
        </p:nvSpPr>
        <p:spPr>
          <a:xfrm>
            <a:off x="3280325" y="1195650"/>
            <a:ext cx="6070599" cy="1467500"/>
          </a:xfrm>
          <a:prstGeom prst="rect">
            <a:avLst/>
          </a:prstGeom>
          <a:noFill/>
          <a:ln>
            <a:noFill/>
          </a:ln>
        </p:spPr>
        <p:txBody>
          <a:bodyPr spcFirstLastPara="1" wrap="square" lIns="34275" tIns="34275" rIns="34275" bIns="34275" anchor="ctr" anchorCtr="0">
            <a:normAutofit/>
          </a:bodyPr>
          <a:lstStyle/>
          <a:p>
            <a:pPr marL="0" lvl="0" indent="0" algn="ctr" rtl="0">
              <a:lnSpc>
                <a:spcPct val="90000"/>
              </a:lnSpc>
              <a:spcBef>
                <a:spcPts val="0"/>
              </a:spcBef>
              <a:spcAft>
                <a:spcPts val="0"/>
              </a:spcAft>
              <a:buClr>
                <a:srgbClr val="5D5D5D"/>
              </a:buClr>
              <a:buSzPct val="108108"/>
              <a:buNone/>
            </a:pPr>
            <a:r>
              <a:rPr lang="en-US" dirty="0">
                <a:solidFill>
                  <a:srgbClr val="262626"/>
                </a:solidFill>
              </a:rPr>
              <a:t>Analysis for </a:t>
            </a:r>
            <a:endParaRPr dirty="0"/>
          </a:p>
          <a:p>
            <a:pPr marL="0" lvl="0" indent="0" algn="ctr" rtl="0">
              <a:lnSpc>
                <a:spcPct val="90000"/>
              </a:lnSpc>
              <a:spcBef>
                <a:spcPts val="0"/>
              </a:spcBef>
              <a:spcAft>
                <a:spcPts val="0"/>
              </a:spcAft>
              <a:buClr>
                <a:srgbClr val="5D5D5D"/>
              </a:buClr>
              <a:buSzPct val="108108"/>
              <a:buNone/>
            </a:pPr>
            <a:r>
              <a:rPr lang="en-US" dirty="0">
                <a:solidFill>
                  <a:srgbClr val="262626"/>
                </a:solidFill>
              </a:rPr>
              <a:t>Graph-based SLAM algorithms</a:t>
            </a:r>
          </a:p>
          <a:p>
            <a:pPr marL="0" lvl="0" indent="0" algn="ctr" rtl="0">
              <a:lnSpc>
                <a:spcPct val="90000"/>
              </a:lnSpc>
              <a:spcBef>
                <a:spcPts val="0"/>
              </a:spcBef>
              <a:spcAft>
                <a:spcPts val="0"/>
              </a:spcAft>
              <a:buClr>
                <a:srgbClr val="5D5D5D"/>
              </a:buClr>
              <a:buSzPct val="108108"/>
              <a:buNone/>
            </a:pPr>
            <a:r>
              <a:rPr lang="en-US" altLang="zh-CN" dirty="0">
                <a:solidFill>
                  <a:srgbClr val="262626"/>
                </a:solidFill>
              </a:rPr>
              <a:t>under Popular Frameworks</a:t>
            </a:r>
            <a:endParaRPr dirty="0">
              <a:solidFill>
                <a:srgbClr val="262626"/>
              </a:solidFill>
            </a:endParaRPr>
          </a:p>
        </p:txBody>
      </p:sp>
      <p:sp>
        <p:nvSpPr>
          <p:cNvPr id="117" name="Google Shape;117;p1"/>
          <p:cNvSpPr txBox="1">
            <a:spLocks noGrp="1"/>
          </p:cNvSpPr>
          <p:nvPr>
            <p:ph type="body" idx="2"/>
          </p:nvPr>
        </p:nvSpPr>
        <p:spPr>
          <a:xfrm>
            <a:off x="5282125" y="3853950"/>
            <a:ext cx="1185900" cy="1017600"/>
          </a:xfrm>
          <a:prstGeom prst="rect">
            <a:avLst/>
          </a:prstGeom>
          <a:noFill/>
          <a:ln>
            <a:noFill/>
          </a:ln>
        </p:spPr>
        <p:txBody>
          <a:bodyPr spcFirstLastPara="1" wrap="square" lIns="34275" tIns="34275" rIns="34275" bIns="34275" anchor="t" anchorCtr="0">
            <a:normAutofit/>
          </a:bodyPr>
          <a:lstStyle/>
          <a:p>
            <a:pPr marL="0" lvl="0" indent="0" algn="l" rtl="0">
              <a:lnSpc>
                <a:spcPct val="115000"/>
              </a:lnSpc>
              <a:spcBef>
                <a:spcPts val="0"/>
              </a:spcBef>
              <a:spcAft>
                <a:spcPts val="0"/>
              </a:spcAft>
              <a:buClr>
                <a:srgbClr val="5D5D5D"/>
              </a:buClr>
              <a:buSzPts val="1400"/>
              <a:buFont typeface="Arial"/>
              <a:buNone/>
            </a:pPr>
            <a:r>
              <a:rPr lang="en-US" sz="1400" b="0"/>
              <a:t>Tianxiang Lin</a:t>
            </a:r>
            <a:endParaRPr sz="1400" b="0"/>
          </a:p>
          <a:p>
            <a:pPr marL="0" lvl="0" indent="0" algn="l" rtl="0">
              <a:lnSpc>
                <a:spcPct val="115000"/>
              </a:lnSpc>
              <a:spcBef>
                <a:spcPts val="0"/>
              </a:spcBef>
              <a:spcAft>
                <a:spcPts val="0"/>
              </a:spcAft>
              <a:buClr>
                <a:srgbClr val="5D5D5D"/>
              </a:buClr>
              <a:buSzPts val="1400"/>
              <a:buNone/>
            </a:pPr>
            <a:r>
              <a:rPr lang="en-US" sz="1400" b="0"/>
              <a:t>Ben Zhou</a:t>
            </a:r>
            <a:endParaRPr sz="1400" b="0"/>
          </a:p>
          <a:p>
            <a:pPr marL="0" lvl="0" indent="0" algn="l" rtl="0">
              <a:lnSpc>
                <a:spcPct val="115000"/>
              </a:lnSpc>
              <a:spcBef>
                <a:spcPts val="0"/>
              </a:spcBef>
              <a:spcAft>
                <a:spcPts val="0"/>
              </a:spcAft>
              <a:buClr>
                <a:srgbClr val="5D5D5D"/>
              </a:buClr>
              <a:buSzPts val="1400"/>
              <a:buNone/>
            </a:pPr>
            <a:r>
              <a:rPr lang="en-US" sz="1400" b="0"/>
              <a:t>Qishun Yu</a:t>
            </a:r>
            <a:endParaRPr sz="1400" b="0"/>
          </a:p>
          <a:p>
            <a:pPr marL="0" lvl="0" indent="0" algn="l" rtl="0">
              <a:lnSpc>
                <a:spcPct val="115000"/>
              </a:lnSpc>
              <a:spcBef>
                <a:spcPts val="0"/>
              </a:spcBef>
              <a:spcAft>
                <a:spcPts val="0"/>
              </a:spcAft>
              <a:buClr>
                <a:srgbClr val="5D5D5D"/>
              </a:buClr>
              <a:buSzPts val="1400"/>
              <a:buFont typeface="Arial"/>
              <a:buNone/>
            </a:pPr>
            <a:endParaRPr sz="1400" b="0"/>
          </a:p>
        </p:txBody>
      </p:sp>
      <p:sp>
        <p:nvSpPr>
          <p:cNvPr id="118" name="Google Shape;118;p1"/>
          <p:cNvSpPr txBox="1">
            <a:spLocks noGrp="1"/>
          </p:cNvSpPr>
          <p:nvPr>
            <p:ph type="body" idx="3"/>
          </p:nvPr>
        </p:nvSpPr>
        <p:spPr>
          <a:xfrm>
            <a:off x="4299350" y="2957750"/>
            <a:ext cx="4298100" cy="484800"/>
          </a:xfrm>
          <a:prstGeom prst="rect">
            <a:avLst/>
          </a:prstGeom>
          <a:noFill/>
          <a:ln>
            <a:noFill/>
          </a:ln>
        </p:spPr>
        <p:txBody>
          <a:bodyPr spcFirstLastPara="1" wrap="square" lIns="34275" tIns="34275" rIns="34275" bIns="34275" anchor="t" anchorCtr="0">
            <a:noAutofit/>
          </a:bodyPr>
          <a:lstStyle/>
          <a:p>
            <a:pPr marL="0" lvl="0" indent="0" algn="ctr" rtl="0">
              <a:lnSpc>
                <a:spcPct val="115000"/>
              </a:lnSpc>
              <a:spcBef>
                <a:spcPts val="0"/>
              </a:spcBef>
              <a:spcAft>
                <a:spcPts val="0"/>
              </a:spcAft>
              <a:buClr>
                <a:srgbClr val="5D5D5D"/>
              </a:buClr>
              <a:buSzPts val="1200"/>
              <a:buNone/>
            </a:pPr>
            <a:r>
              <a:rPr lang="en-US" sz="1800" b="1"/>
              <a:t>16833 Project Final Presentation </a:t>
            </a:r>
            <a:endParaRPr sz="1800" b="1"/>
          </a:p>
          <a:p>
            <a:pPr marL="0" lvl="0" indent="0" algn="ctr" rtl="0">
              <a:lnSpc>
                <a:spcPct val="115000"/>
              </a:lnSpc>
              <a:spcBef>
                <a:spcPts val="0"/>
              </a:spcBef>
              <a:spcAft>
                <a:spcPts val="0"/>
              </a:spcAft>
              <a:buClr>
                <a:srgbClr val="5D5D5D"/>
              </a:buClr>
              <a:buSzPts val="1200"/>
              <a:buNone/>
            </a:pPr>
            <a:r>
              <a:rPr lang="en-US" sz="1800" b="1"/>
              <a:t>2021/05/05</a:t>
            </a:r>
            <a:endParaRPr sz="2000"/>
          </a:p>
        </p:txBody>
      </p:sp>
      <p:sp>
        <p:nvSpPr>
          <p:cNvPr id="119" name="Google Shape;119;p1"/>
          <p:cNvSpPr txBox="1">
            <a:spLocks noGrp="1"/>
          </p:cNvSpPr>
          <p:nvPr>
            <p:ph type="body" idx="2"/>
          </p:nvPr>
        </p:nvSpPr>
        <p:spPr>
          <a:xfrm>
            <a:off x="6601850" y="3853950"/>
            <a:ext cx="1587600" cy="757500"/>
          </a:xfrm>
          <a:prstGeom prst="rect">
            <a:avLst/>
          </a:prstGeom>
          <a:noFill/>
          <a:ln>
            <a:noFill/>
          </a:ln>
        </p:spPr>
        <p:txBody>
          <a:bodyPr spcFirstLastPara="1" wrap="square" lIns="34275" tIns="34275" rIns="34275" bIns="34275" anchor="t" anchorCtr="0">
            <a:normAutofit/>
          </a:bodyPr>
          <a:lstStyle/>
          <a:p>
            <a:pPr marL="0" lvl="0" indent="0" algn="l" rtl="0">
              <a:lnSpc>
                <a:spcPct val="115000"/>
              </a:lnSpc>
              <a:spcBef>
                <a:spcPts val="0"/>
              </a:spcBef>
              <a:spcAft>
                <a:spcPts val="0"/>
              </a:spcAft>
              <a:buClr>
                <a:srgbClr val="5D5D5D"/>
              </a:buClr>
              <a:buSzPts val="1400"/>
              <a:buNone/>
            </a:pPr>
            <a:r>
              <a:rPr lang="en-US" sz="1400" b="0"/>
              <a:t>Jiayin Xia</a:t>
            </a:r>
            <a:endParaRPr sz="1400" b="0"/>
          </a:p>
          <a:p>
            <a:pPr marL="0" lvl="0" indent="0" algn="l" rtl="0">
              <a:lnSpc>
                <a:spcPct val="115000"/>
              </a:lnSpc>
              <a:spcBef>
                <a:spcPts val="0"/>
              </a:spcBef>
              <a:spcAft>
                <a:spcPts val="0"/>
              </a:spcAft>
              <a:buClr>
                <a:srgbClr val="5D5D5D"/>
              </a:buClr>
              <a:buSzPts val="1400"/>
              <a:buNone/>
            </a:pPr>
            <a:r>
              <a:rPr lang="en-US" sz="1400" b="0"/>
              <a:t>Kerou Zhang</a:t>
            </a:r>
            <a:endParaRPr sz="1400" b="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0457DD7-D6D9-431D-9A8F-1CA8C7A97748}"/>
              </a:ext>
            </a:extLst>
          </p:cNvPr>
          <p:cNvSpPr>
            <a:spLocks noGrp="1"/>
          </p:cNvSpPr>
          <p:nvPr>
            <p:ph type="title"/>
          </p:nvPr>
        </p:nvSpPr>
        <p:spPr/>
        <p:txBody>
          <a:bodyPr/>
          <a:lstStyle/>
          <a:p>
            <a:r>
              <a:rPr lang="en-US" altLang="zh-CN" sz="2400" dirty="0">
                <a:latin typeface="Times New Roman" panose="02020603050405020304" pitchFamily="18" charset="0"/>
                <a:cs typeface="Times New Roman" panose="02020603050405020304" pitchFamily="18" charset="0"/>
              </a:rPr>
              <a:t>How </a:t>
            </a:r>
            <a:r>
              <a:rPr lang="en-US" altLang="zh-CN" sz="2400" dirty="0">
                <a:highlight>
                  <a:srgbClr val="FFFF00"/>
                </a:highlight>
                <a:latin typeface="Times New Roman" panose="02020603050405020304" pitchFamily="18" charset="0"/>
                <a:cs typeface="Times New Roman" panose="02020603050405020304" pitchFamily="18" charset="0"/>
              </a:rPr>
              <a:t>robust kernels </a:t>
            </a:r>
            <a:r>
              <a:rPr lang="en-US" altLang="zh-CN" sz="2400" dirty="0">
                <a:latin typeface="Times New Roman" panose="02020603050405020304" pitchFamily="18" charset="0"/>
                <a:cs typeface="Times New Roman" panose="02020603050405020304" pitchFamily="18" charset="0"/>
              </a:rPr>
              <a:t>reacts differently on close loop constraint outliers</a:t>
            </a:r>
            <a:br>
              <a:rPr lang="en-US" altLang="zh-CN" sz="2400" dirty="0">
                <a:latin typeface="Times New Roman" panose="02020603050405020304" pitchFamily="18" charset="0"/>
                <a:cs typeface="Times New Roman" panose="02020603050405020304" pitchFamily="18" charset="0"/>
              </a:rPr>
            </a:br>
            <a:endParaRPr lang="zh-CN" altLang="en-US" dirty="0"/>
          </a:p>
        </p:txBody>
      </p:sp>
      <p:sp>
        <p:nvSpPr>
          <p:cNvPr id="8" name="文本框 7">
            <a:extLst>
              <a:ext uri="{FF2B5EF4-FFF2-40B4-BE49-F238E27FC236}">
                <a16:creationId xmlns:a16="http://schemas.microsoft.com/office/drawing/2014/main" id="{E7650EE0-6AE3-488F-A11A-2FF0EFFEDB5B}"/>
              </a:ext>
            </a:extLst>
          </p:cNvPr>
          <p:cNvSpPr txBox="1"/>
          <p:nvPr/>
        </p:nvSpPr>
        <p:spPr>
          <a:xfrm>
            <a:off x="7999993" y="629693"/>
            <a:ext cx="1852461" cy="1169551"/>
          </a:xfrm>
          <a:prstGeom prst="rect">
            <a:avLst/>
          </a:prstGeom>
          <a:noFill/>
        </p:spPr>
        <p:txBody>
          <a:bodyPr wrap="square">
            <a:spAutoFit/>
          </a:bodyPr>
          <a:lstStyle/>
          <a:p>
            <a:endParaRPr lang="en-US" altLang="zh-CN" dirty="0"/>
          </a:p>
          <a:p>
            <a:endParaRPr lang="en-US" altLang="zh-CN" dirty="0"/>
          </a:p>
          <a:p>
            <a:r>
              <a:rPr lang="en-US" altLang="zh-CN" dirty="0"/>
              <a:t>X:iterations</a:t>
            </a:r>
          </a:p>
          <a:p>
            <a:r>
              <a:rPr lang="en-US" altLang="zh-CN" dirty="0"/>
              <a:t>Y chi2</a:t>
            </a:r>
          </a:p>
          <a:p>
            <a:r>
              <a:rPr lang="zh-CN" altLang="en-US" dirty="0"/>
              <a:t>按</a:t>
            </a:r>
            <a:r>
              <a:rPr lang="en-US" altLang="zh-CN" dirty="0" err="1"/>
              <a:t>benzhou</a:t>
            </a:r>
            <a:r>
              <a:rPr lang="zh-CN" altLang="en-US" dirty="0"/>
              <a:t>说的做</a:t>
            </a:r>
          </a:p>
        </p:txBody>
      </p:sp>
      <p:sp>
        <p:nvSpPr>
          <p:cNvPr id="7" name="文本占位符 2">
            <a:extLst>
              <a:ext uri="{FF2B5EF4-FFF2-40B4-BE49-F238E27FC236}">
                <a16:creationId xmlns:a16="http://schemas.microsoft.com/office/drawing/2014/main" id="{1B572822-C413-4F29-A0DC-DB405A6F0F96}"/>
              </a:ext>
            </a:extLst>
          </p:cNvPr>
          <p:cNvSpPr txBox="1">
            <a:spLocks/>
          </p:cNvSpPr>
          <p:nvPr/>
        </p:nvSpPr>
        <p:spPr>
          <a:xfrm>
            <a:off x="289886" y="1200150"/>
            <a:ext cx="9142437" cy="34290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600"/>
              </a:spcBef>
              <a:spcAft>
                <a:spcPts val="0"/>
              </a:spcAft>
              <a:buClr>
                <a:srgbClr val="000000"/>
              </a:buClr>
              <a:buSzPts val="1400"/>
              <a:buFont typeface="Arial"/>
              <a:buNone/>
              <a:defRPr sz="1400" b="0" i="0" u="none" strike="noStrike" cap="none">
                <a:solidFill>
                  <a:schemeClr val="dk1"/>
                </a:solidFill>
                <a:latin typeface="Open Sans"/>
                <a:ea typeface="Open Sans"/>
                <a:cs typeface="Open Sans"/>
                <a:sym typeface="Open Sans"/>
              </a:defRPr>
            </a:lvl1pPr>
            <a:lvl2pPr marL="914400" marR="0" lvl="1" indent="-354330" algn="l" rtl="0">
              <a:lnSpc>
                <a:spcPct val="100000"/>
              </a:lnSpc>
              <a:spcBef>
                <a:spcPts val="600"/>
              </a:spcBef>
              <a:spcAft>
                <a:spcPts val="0"/>
              </a:spcAft>
              <a:buClr>
                <a:schemeClr val="dk1"/>
              </a:buClr>
              <a:buSzPts val="1980"/>
              <a:buFont typeface="Arial"/>
              <a:buChar char="•"/>
              <a:defRPr sz="1400" b="0" i="0" u="none" strike="noStrike" cap="none">
                <a:solidFill>
                  <a:schemeClr val="dk1"/>
                </a:solidFill>
                <a:latin typeface="Open Sans"/>
                <a:ea typeface="Open Sans"/>
                <a:cs typeface="Open Sans"/>
                <a:sym typeface="Open Sans"/>
              </a:defRPr>
            </a:lvl2pPr>
            <a:lvl3pPr marL="1371600" marR="0" lvl="2" indent="-354330" algn="l" rtl="0">
              <a:lnSpc>
                <a:spcPct val="100000"/>
              </a:lnSpc>
              <a:spcBef>
                <a:spcPts val="600"/>
              </a:spcBef>
              <a:spcAft>
                <a:spcPts val="0"/>
              </a:spcAft>
              <a:buClr>
                <a:schemeClr val="dk1"/>
              </a:buClr>
              <a:buSzPts val="1980"/>
              <a:buFont typeface="Arial"/>
              <a:buChar char="–"/>
              <a:defRPr sz="1400" b="0" i="1" u="none" strike="noStrike" cap="none">
                <a:solidFill>
                  <a:schemeClr val="dk1"/>
                </a:solidFill>
                <a:latin typeface="Open Sans"/>
                <a:ea typeface="Open Sans"/>
                <a:cs typeface="Open Sans"/>
                <a:sym typeface="Open Sans"/>
              </a:defRPr>
            </a:lvl3pPr>
            <a:lvl4pPr marL="1828800" marR="0" lvl="3" indent="-354330" algn="l" rtl="0">
              <a:lnSpc>
                <a:spcPct val="100000"/>
              </a:lnSpc>
              <a:spcBef>
                <a:spcPts val="600"/>
              </a:spcBef>
              <a:spcAft>
                <a:spcPts val="0"/>
              </a:spcAft>
              <a:buClr>
                <a:schemeClr val="dk1"/>
              </a:buClr>
              <a:buSzPts val="1980"/>
              <a:buFont typeface="Arial"/>
              <a:buChar char="•"/>
              <a:defRPr sz="1400" b="0" i="0" u="none" strike="noStrike" cap="none">
                <a:solidFill>
                  <a:schemeClr val="dk1"/>
                </a:solidFill>
                <a:latin typeface="Open Sans"/>
                <a:ea typeface="Open Sans"/>
                <a:cs typeface="Open Sans"/>
                <a:sym typeface="Open Sans"/>
              </a:defRPr>
            </a:lvl4pPr>
            <a:lvl5pPr marL="2286000" marR="0" lvl="4" indent="-354329" algn="l" rtl="0">
              <a:lnSpc>
                <a:spcPct val="100000"/>
              </a:lnSpc>
              <a:spcBef>
                <a:spcPts val="600"/>
              </a:spcBef>
              <a:spcAft>
                <a:spcPts val="0"/>
              </a:spcAft>
              <a:buClr>
                <a:schemeClr val="dk1"/>
              </a:buClr>
              <a:buSzPts val="1980"/>
              <a:buFont typeface="Arial"/>
              <a:buChar char="–"/>
              <a:defRPr sz="1400" b="0" i="1" u="none" strike="noStrike" cap="none">
                <a:solidFill>
                  <a:schemeClr val="dk1"/>
                </a:solidFill>
                <a:latin typeface="Open Sans"/>
                <a:ea typeface="Open Sans"/>
                <a:cs typeface="Open Sans"/>
                <a:sym typeface="Open Sans"/>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58750" indent="0"/>
            <a:r>
              <a:rPr lang="en-US" altLang="zh-CN" dirty="0"/>
              <a:t>1. </a:t>
            </a:r>
            <a:r>
              <a:rPr lang="zh-CN" altLang="en-US" dirty="0"/>
              <a:t>生成虚拟</a:t>
            </a:r>
            <a:r>
              <a:rPr lang="en-US" altLang="zh-CN" dirty="0"/>
              <a:t>dataset</a:t>
            </a:r>
            <a:r>
              <a:rPr lang="zh-CN" altLang="en-US" dirty="0"/>
              <a:t>，并展示几张加了</a:t>
            </a:r>
            <a:r>
              <a:rPr lang="en-US" altLang="zh-CN" dirty="0"/>
              <a:t>outlier</a:t>
            </a:r>
            <a:r>
              <a:rPr lang="zh-CN" altLang="en-US" dirty="0"/>
              <a:t>的优化前的图片</a:t>
            </a:r>
            <a:endParaRPr lang="en-US" altLang="zh-CN" dirty="0"/>
          </a:p>
          <a:p>
            <a:pPr marL="158750" indent="0"/>
            <a:r>
              <a:rPr lang="en-US" altLang="zh-CN" dirty="0"/>
              <a:t>M3500</a:t>
            </a:r>
            <a:r>
              <a:rPr lang="zh-CN" altLang="en-US" dirty="0"/>
              <a:t>的</a:t>
            </a:r>
            <a:r>
              <a:rPr lang="en-US" altLang="zh-CN" dirty="0" err="1"/>
              <a:t>gt</a:t>
            </a:r>
            <a:endParaRPr lang="en-US" altLang="zh-CN" dirty="0"/>
          </a:p>
          <a:p>
            <a:pPr marL="158750" indent="0"/>
            <a:r>
              <a:rPr lang="en-US" altLang="zh-CN" dirty="0"/>
              <a:t>adding 5, 10, 25, 50, 75, 100, 250, 500, 750 and 1000</a:t>
            </a:r>
            <a:r>
              <a:rPr lang="zh-CN" altLang="en-US" dirty="0"/>
              <a:t>个</a:t>
            </a:r>
            <a:r>
              <a:rPr lang="en-US" altLang="zh-CN" dirty="0"/>
              <a:t>outlier</a:t>
            </a:r>
            <a:r>
              <a:rPr lang="zh-CN" altLang="en-US" dirty="0"/>
              <a:t>，其中平均使用</a:t>
            </a:r>
            <a:r>
              <a:rPr lang="en-US" altLang="zh-CN" dirty="0"/>
              <a:t>strategy1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endParaRPr lang="en-US" altLang="zh-CN" dirty="0"/>
          </a:p>
          <a:p>
            <a:r>
              <a:rPr lang="en-US" altLang="zh-CN" dirty="0"/>
              <a:t>2. </a:t>
            </a:r>
            <a:r>
              <a:rPr lang="zh-CN" altLang="en-US" dirty="0"/>
              <a:t>使用</a:t>
            </a:r>
            <a:r>
              <a:rPr lang="en-US" altLang="zh-CN" sz="1400" dirty="0" err="1">
                <a:latin typeface="Times New Roman" panose="02020603050405020304" pitchFamily="18" charset="0"/>
                <a:cs typeface="Times New Roman" panose="02020603050405020304" pitchFamily="18" charset="0"/>
              </a:rPr>
              <a:t>Geman</a:t>
            </a:r>
            <a:r>
              <a:rPr lang="en-US" altLang="zh-CN" sz="1400" dirty="0">
                <a:latin typeface="Times New Roman" panose="02020603050405020304" pitchFamily="18" charset="0"/>
                <a:cs typeface="Times New Roman" panose="02020603050405020304" pitchFamily="18" charset="0"/>
              </a:rPr>
              <a:t>, Huber, DCS</a:t>
            </a:r>
            <a:r>
              <a:rPr lang="zh-CN" altLang="en-US" sz="1400" dirty="0">
                <a:latin typeface="Times New Roman" panose="02020603050405020304" pitchFamily="18" charset="0"/>
                <a:cs typeface="Times New Roman" panose="02020603050405020304" pitchFamily="18" charset="0"/>
              </a:rPr>
              <a:t>，生成三张这种图片 （控制变量：</a:t>
            </a:r>
            <a:r>
              <a:rPr lang="en-US" altLang="zh-CN" dirty="0">
                <a:latin typeface="Times New Roman" panose="02020603050405020304" pitchFamily="18" charset="0"/>
                <a:cs typeface="Times New Roman" panose="02020603050405020304" pitchFamily="18" charset="0"/>
              </a:rPr>
              <a:t>all use g2o </a:t>
            </a:r>
            <a:r>
              <a:rPr lang="en-US" altLang="zh-CN" dirty="0"/>
              <a:t>LM with CHOLMOD </a:t>
            </a:r>
            <a:r>
              <a:rPr lang="zh-CN" altLang="en-US" sz="1400" dirty="0">
                <a:latin typeface="Times New Roman" panose="02020603050405020304" pitchFamily="18" charset="0"/>
                <a:cs typeface="Times New Roman" panose="02020603050405020304" pitchFamily="18" charset="0"/>
              </a:rPr>
              <a:t>） </a:t>
            </a:r>
            <a:endParaRPr lang="en-US" altLang="zh-CN" sz="1400" dirty="0">
              <a:latin typeface="Times New Roman" panose="02020603050405020304" pitchFamily="18" charset="0"/>
              <a:cs typeface="Times New Roman" panose="02020603050405020304" pitchFamily="18" charset="0"/>
            </a:endParaRPr>
          </a:p>
          <a:p>
            <a:r>
              <a:rPr lang="en-US" altLang="zh-CN" dirty="0"/>
              <a:t>X:outliers </a:t>
            </a:r>
          </a:p>
          <a:p>
            <a:r>
              <a:rPr lang="en-US" altLang="zh-CN" dirty="0"/>
              <a:t>Y:RPE chi2 ATE</a:t>
            </a:r>
            <a:endParaRPr lang="en-US" altLang="zh-CN" sz="1400" dirty="0">
              <a:latin typeface="Times New Roman" panose="02020603050405020304" pitchFamily="18" charset="0"/>
              <a:cs typeface="Times New Roman" panose="02020603050405020304" pitchFamily="18" charset="0"/>
            </a:endParaRPr>
          </a:p>
          <a:p>
            <a:r>
              <a:rPr lang="en-US" altLang="zh-CN" dirty="0"/>
              <a:t> </a:t>
            </a:r>
          </a:p>
          <a:p>
            <a:endParaRPr lang="en-US" altLang="zh-CN" dirty="0"/>
          </a:p>
          <a:p>
            <a:endParaRPr lang="en-US" altLang="zh-CN" dirty="0"/>
          </a:p>
          <a:p>
            <a:endParaRPr lang="en-US" altLang="zh-CN" dirty="0"/>
          </a:p>
          <a:p>
            <a:r>
              <a:rPr lang="en-US" altLang="zh-CN" dirty="0"/>
              <a:t>Huber                                               DCS                                               </a:t>
            </a:r>
            <a:r>
              <a:rPr lang="en-US" altLang="zh-CN" dirty="0" err="1"/>
              <a:t>Geman</a:t>
            </a:r>
            <a:r>
              <a:rPr lang="en-US" altLang="zh-CN" dirty="0"/>
              <a:t>                              no kernel</a:t>
            </a:r>
          </a:p>
        </p:txBody>
      </p:sp>
      <p:pic>
        <p:nvPicPr>
          <p:cNvPr id="9" name="图片 8">
            <a:extLst>
              <a:ext uri="{FF2B5EF4-FFF2-40B4-BE49-F238E27FC236}">
                <a16:creationId xmlns:a16="http://schemas.microsoft.com/office/drawing/2014/main" id="{BC72AE71-EF51-46B3-AE95-9DCD3483BE6D}"/>
              </a:ext>
            </a:extLst>
          </p:cNvPr>
          <p:cNvPicPr>
            <a:picLocks noChangeAspect="1"/>
          </p:cNvPicPr>
          <p:nvPr/>
        </p:nvPicPr>
        <p:blipFill>
          <a:blip r:embed="rId3"/>
          <a:stretch>
            <a:fillRect/>
          </a:stretch>
        </p:blipFill>
        <p:spPr>
          <a:xfrm>
            <a:off x="54590" y="3234381"/>
            <a:ext cx="2214460" cy="663493"/>
          </a:xfrm>
          <a:prstGeom prst="rect">
            <a:avLst/>
          </a:prstGeom>
        </p:spPr>
      </p:pic>
      <p:pic>
        <p:nvPicPr>
          <p:cNvPr id="10" name="图片 9">
            <a:extLst>
              <a:ext uri="{FF2B5EF4-FFF2-40B4-BE49-F238E27FC236}">
                <a16:creationId xmlns:a16="http://schemas.microsoft.com/office/drawing/2014/main" id="{45D7477E-784B-44C5-9251-990E9A06171B}"/>
              </a:ext>
            </a:extLst>
          </p:cNvPr>
          <p:cNvPicPr>
            <a:picLocks noChangeAspect="1"/>
          </p:cNvPicPr>
          <p:nvPr/>
        </p:nvPicPr>
        <p:blipFill>
          <a:blip r:embed="rId3"/>
          <a:stretch>
            <a:fillRect/>
          </a:stretch>
        </p:blipFill>
        <p:spPr>
          <a:xfrm>
            <a:off x="2117271" y="3188906"/>
            <a:ext cx="2518017" cy="754444"/>
          </a:xfrm>
          <a:prstGeom prst="rect">
            <a:avLst/>
          </a:prstGeom>
        </p:spPr>
      </p:pic>
      <p:pic>
        <p:nvPicPr>
          <p:cNvPr id="11" name="图片 10">
            <a:extLst>
              <a:ext uri="{FF2B5EF4-FFF2-40B4-BE49-F238E27FC236}">
                <a16:creationId xmlns:a16="http://schemas.microsoft.com/office/drawing/2014/main" id="{29B21FB2-D2DF-4D0C-8025-3056E2EFDEC0}"/>
              </a:ext>
            </a:extLst>
          </p:cNvPr>
          <p:cNvPicPr>
            <a:picLocks noChangeAspect="1"/>
          </p:cNvPicPr>
          <p:nvPr/>
        </p:nvPicPr>
        <p:blipFill>
          <a:blip r:embed="rId3"/>
          <a:stretch>
            <a:fillRect/>
          </a:stretch>
        </p:blipFill>
        <p:spPr>
          <a:xfrm>
            <a:off x="4635288" y="3267085"/>
            <a:ext cx="2299709" cy="689035"/>
          </a:xfrm>
          <a:prstGeom prst="rect">
            <a:avLst/>
          </a:prstGeom>
        </p:spPr>
      </p:pic>
      <p:sp>
        <p:nvSpPr>
          <p:cNvPr id="12" name="文本框 11">
            <a:extLst>
              <a:ext uri="{FF2B5EF4-FFF2-40B4-BE49-F238E27FC236}">
                <a16:creationId xmlns:a16="http://schemas.microsoft.com/office/drawing/2014/main" id="{B2453F56-F2D6-4A97-A84B-1CACA1A4F024}"/>
              </a:ext>
            </a:extLst>
          </p:cNvPr>
          <p:cNvSpPr txBox="1"/>
          <p:nvPr/>
        </p:nvSpPr>
        <p:spPr>
          <a:xfrm>
            <a:off x="457200" y="4481019"/>
            <a:ext cx="5930536" cy="307777"/>
          </a:xfrm>
          <a:prstGeom prst="rect">
            <a:avLst/>
          </a:prstGeom>
          <a:noFill/>
        </p:spPr>
        <p:txBody>
          <a:bodyPr wrap="square">
            <a:spAutoFit/>
          </a:bodyPr>
          <a:lstStyle/>
          <a:p>
            <a:pPr marL="158750" indent="0"/>
            <a:r>
              <a:rPr lang="zh-CN" altLang="en-US" dirty="0"/>
              <a:t>对</a:t>
            </a:r>
            <a:r>
              <a:rPr lang="en-US" altLang="zh-CN" dirty="0"/>
              <a:t>Intel </a:t>
            </a:r>
            <a:r>
              <a:rPr lang="en-US" altLang="zh-CN" dirty="0" err="1"/>
              <a:t>gt</a:t>
            </a:r>
            <a:r>
              <a:rPr lang="zh-CN" altLang="en-US" dirty="0"/>
              <a:t>上做相同工作</a:t>
            </a:r>
            <a:endParaRPr lang="en-US" altLang="zh-CN" dirty="0"/>
          </a:p>
        </p:txBody>
      </p:sp>
      <p:pic>
        <p:nvPicPr>
          <p:cNvPr id="13" name="图片 12">
            <a:extLst>
              <a:ext uri="{FF2B5EF4-FFF2-40B4-BE49-F238E27FC236}">
                <a16:creationId xmlns:a16="http://schemas.microsoft.com/office/drawing/2014/main" id="{5751FBE4-4972-4189-B75C-5AB8EA892F20}"/>
              </a:ext>
            </a:extLst>
          </p:cNvPr>
          <p:cNvPicPr>
            <a:picLocks noChangeAspect="1"/>
          </p:cNvPicPr>
          <p:nvPr/>
        </p:nvPicPr>
        <p:blipFill>
          <a:blip r:embed="rId3"/>
          <a:stretch>
            <a:fillRect/>
          </a:stretch>
        </p:blipFill>
        <p:spPr>
          <a:xfrm>
            <a:off x="6923572" y="3311089"/>
            <a:ext cx="2152841" cy="645031"/>
          </a:xfrm>
          <a:prstGeom prst="rect">
            <a:avLst/>
          </a:prstGeom>
        </p:spPr>
      </p:pic>
    </p:spTree>
    <p:extLst>
      <p:ext uri="{BB962C8B-B14F-4D97-AF65-F5344CB8AC3E}">
        <p14:creationId xmlns:p14="http://schemas.microsoft.com/office/powerpoint/2010/main" val="123901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B7528-AF9F-4A5C-AD06-8DB441483107}"/>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A0AD421A-78BC-4027-A444-ED954283E1FB}"/>
              </a:ext>
            </a:extLst>
          </p:cNvPr>
          <p:cNvSpPr>
            <a:spLocks noGrp="1"/>
          </p:cNvSpPr>
          <p:nvPr>
            <p:ph type="body" idx="1"/>
          </p:nvPr>
        </p:nvSpPr>
        <p:spPr/>
        <p:txBody>
          <a:bodyPr/>
          <a:lstStyle/>
          <a:p>
            <a:endParaRPr lang="zh-CN" altLang="en-US"/>
          </a:p>
        </p:txBody>
      </p:sp>
      <p:sp>
        <p:nvSpPr>
          <p:cNvPr id="4" name="文本占位符 3">
            <a:extLst>
              <a:ext uri="{FF2B5EF4-FFF2-40B4-BE49-F238E27FC236}">
                <a16:creationId xmlns:a16="http://schemas.microsoft.com/office/drawing/2014/main" id="{D938E71D-65B0-4963-9BC8-776C9B653CFA}"/>
              </a:ext>
            </a:extLst>
          </p:cNvPr>
          <p:cNvSpPr>
            <a:spLocks noGrp="1"/>
          </p:cNvSpPr>
          <p:nvPr>
            <p:ph type="body" idx="2"/>
          </p:nvPr>
        </p:nvSpPr>
        <p:spPr/>
        <p:txBody>
          <a:bodyPr/>
          <a:lstStyle/>
          <a:p>
            <a:endParaRPr lang="zh-CN" altLang="en-US"/>
          </a:p>
        </p:txBody>
      </p:sp>
    </p:spTree>
    <p:extLst>
      <p:ext uri="{BB962C8B-B14F-4D97-AF65-F5344CB8AC3E}">
        <p14:creationId xmlns:p14="http://schemas.microsoft.com/office/powerpoint/2010/main" val="80338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6139CBB-ED9C-4997-8B1C-E4C7E2DB567C}"/>
              </a:ext>
            </a:extLst>
          </p:cNvPr>
          <p:cNvSpPr txBox="1"/>
          <p:nvPr/>
        </p:nvSpPr>
        <p:spPr>
          <a:xfrm>
            <a:off x="1305983" y="3599648"/>
            <a:ext cx="5930900" cy="954107"/>
          </a:xfrm>
          <a:prstGeom prst="rect">
            <a:avLst/>
          </a:prstGeom>
          <a:noFill/>
        </p:spPr>
        <p:txBody>
          <a:bodyPr wrap="square">
            <a:spAutoFit/>
          </a:bodyPr>
          <a:lstStyle/>
          <a:p>
            <a:r>
              <a:rPr lang="en-US" altLang="zh-CN" dirty="0"/>
              <a:t>. We use odometry as the initial pose estimate. Although minimum spanning trees are sometimes used for initialization, this approach results in large initial position errors when </a:t>
            </a:r>
            <a:r>
              <a:rPr lang="en-US" altLang="zh-CN" dirty="0">
                <a:highlight>
                  <a:srgbClr val="FFFF00"/>
                </a:highlight>
              </a:rPr>
              <a:t>false loop closures </a:t>
            </a:r>
            <a:r>
              <a:rPr lang="en-US" altLang="zh-CN" dirty="0"/>
              <a:t>are present (see Fig. 2). </a:t>
            </a:r>
            <a:endParaRPr lang="zh-CN" altLang="en-US" dirty="0"/>
          </a:p>
        </p:txBody>
      </p:sp>
      <p:pic>
        <p:nvPicPr>
          <p:cNvPr id="5" name="图片 4">
            <a:extLst>
              <a:ext uri="{FF2B5EF4-FFF2-40B4-BE49-F238E27FC236}">
                <a16:creationId xmlns:a16="http://schemas.microsoft.com/office/drawing/2014/main" id="{3F1FF10F-4C76-49D4-AA8C-C1211A723DAB}"/>
              </a:ext>
            </a:extLst>
          </p:cNvPr>
          <p:cNvPicPr>
            <a:picLocks noChangeAspect="1"/>
          </p:cNvPicPr>
          <p:nvPr/>
        </p:nvPicPr>
        <p:blipFill>
          <a:blip r:embed="rId3"/>
          <a:stretch>
            <a:fillRect/>
          </a:stretch>
        </p:blipFill>
        <p:spPr>
          <a:xfrm>
            <a:off x="2404872" y="971550"/>
            <a:ext cx="4199799" cy="2519879"/>
          </a:xfrm>
          <a:prstGeom prst="rect">
            <a:avLst/>
          </a:prstGeom>
        </p:spPr>
      </p:pic>
      <p:sp>
        <p:nvSpPr>
          <p:cNvPr id="6" name="标题 4">
            <a:extLst>
              <a:ext uri="{FF2B5EF4-FFF2-40B4-BE49-F238E27FC236}">
                <a16:creationId xmlns:a16="http://schemas.microsoft.com/office/drawing/2014/main" id="{02ABCB34-D128-4F54-A4AC-968643DBF50C}"/>
              </a:ext>
            </a:extLst>
          </p:cNvPr>
          <p:cNvSpPr txBox="1">
            <a:spLocks/>
          </p:cNvSpPr>
          <p:nvPr/>
        </p:nvSpPr>
        <p:spPr>
          <a:xfrm>
            <a:off x="457200" y="361950"/>
            <a:ext cx="8229600" cy="60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sz="2400" dirty="0">
                <a:latin typeface="Times New Roman" panose="02020603050405020304" pitchFamily="18" charset="0"/>
                <a:cs typeface="Times New Roman" panose="02020603050405020304" pitchFamily="18" charset="0"/>
              </a:rPr>
              <a:t>How different </a:t>
            </a:r>
            <a:r>
              <a:rPr lang="en-US" altLang="zh-CN" sz="2400" dirty="0">
                <a:highlight>
                  <a:srgbClr val="FFFF00"/>
                </a:highlight>
                <a:latin typeface="Times New Roman" panose="02020603050405020304" pitchFamily="18" charset="0"/>
                <a:cs typeface="Times New Roman" panose="02020603050405020304" pitchFamily="18" charset="0"/>
              </a:rPr>
              <a:t>initial pose estimate </a:t>
            </a:r>
            <a:r>
              <a:rPr lang="en-US" altLang="zh-CN" sz="2400" dirty="0">
                <a:latin typeface="Times New Roman" panose="02020603050405020304" pitchFamily="18" charset="0"/>
                <a:cs typeface="Times New Roman" panose="02020603050405020304" pitchFamily="18" charset="0"/>
              </a:rPr>
              <a:t>responds to false loop closures</a:t>
            </a:r>
            <a:br>
              <a:rPr lang="en-US" altLang="zh-CN" sz="2400" dirty="0">
                <a:latin typeface="Times New Roman" panose="02020603050405020304" pitchFamily="18" charset="0"/>
                <a:cs typeface="Times New Roman" panose="02020603050405020304" pitchFamily="18" charset="0"/>
              </a:rPr>
            </a:br>
            <a:endParaRPr lang="zh-CN" altLang="en-US" dirty="0"/>
          </a:p>
        </p:txBody>
      </p:sp>
      <p:sp>
        <p:nvSpPr>
          <p:cNvPr id="4" name="文本框 3">
            <a:extLst>
              <a:ext uri="{FF2B5EF4-FFF2-40B4-BE49-F238E27FC236}">
                <a16:creationId xmlns:a16="http://schemas.microsoft.com/office/drawing/2014/main" id="{F091125D-809D-45B8-9E54-DC8800930157}"/>
              </a:ext>
            </a:extLst>
          </p:cNvPr>
          <p:cNvSpPr txBox="1"/>
          <p:nvPr/>
        </p:nvSpPr>
        <p:spPr>
          <a:xfrm>
            <a:off x="374468" y="1436914"/>
            <a:ext cx="2871240" cy="1169551"/>
          </a:xfrm>
          <a:prstGeom prst="rect">
            <a:avLst/>
          </a:prstGeom>
          <a:noFill/>
        </p:spPr>
        <p:txBody>
          <a:bodyPr wrap="square" rtlCol="0">
            <a:spAutoFit/>
          </a:bodyPr>
          <a:lstStyle/>
          <a:p>
            <a:r>
              <a:rPr lang="zh-CN" altLang="en-US" dirty="0"/>
              <a:t>对比</a:t>
            </a:r>
            <a:r>
              <a:rPr lang="en-US" altLang="zh-CN" dirty="0">
                <a:highlight>
                  <a:srgbClr val="FFFF00"/>
                </a:highlight>
              </a:rPr>
              <a:t>odometry</a:t>
            </a:r>
            <a:r>
              <a:rPr lang="zh-CN" altLang="en-US" dirty="0">
                <a:highlight>
                  <a:srgbClr val="FFFF00"/>
                </a:highlight>
              </a:rPr>
              <a:t>和</a:t>
            </a:r>
            <a:r>
              <a:rPr lang="en-US" altLang="zh-CN" dirty="0">
                <a:highlight>
                  <a:srgbClr val="FFFF00"/>
                </a:highlight>
              </a:rPr>
              <a:t>spanning tree </a:t>
            </a:r>
            <a:r>
              <a:rPr lang="zh-CN" altLang="en-US" dirty="0"/>
              <a:t>在不同的数量</a:t>
            </a:r>
            <a:r>
              <a:rPr lang="en-US" altLang="zh-CN" dirty="0"/>
              <a:t>outliers</a:t>
            </a:r>
            <a:r>
              <a:rPr lang="zh-CN" altLang="en-US" dirty="0"/>
              <a:t>的影响下的优化效果</a:t>
            </a:r>
            <a:endParaRPr lang="en-US" altLang="zh-CN" dirty="0"/>
          </a:p>
          <a:p>
            <a:r>
              <a:rPr lang="zh-CN" altLang="en-US" dirty="0"/>
              <a:t>控制变量（</a:t>
            </a:r>
            <a:r>
              <a:rPr lang="en-US" altLang="zh-CN" dirty="0">
                <a:latin typeface="Times New Roman" panose="02020603050405020304" pitchFamily="18" charset="0"/>
                <a:cs typeface="Times New Roman" panose="02020603050405020304" pitchFamily="18" charset="0"/>
              </a:rPr>
              <a:t> all use g2o </a:t>
            </a:r>
            <a:r>
              <a:rPr lang="en-US" altLang="zh-CN" dirty="0"/>
              <a:t>LM with CHOLMOD DCS</a:t>
            </a:r>
            <a:r>
              <a:rPr lang="zh-CN" altLang="en-US" dirty="0"/>
              <a:t>）</a:t>
            </a:r>
          </a:p>
        </p:txBody>
      </p:sp>
    </p:spTree>
    <p:extLst>
      <p:ext uri="{BB962C8B-B14F-4D97-AF65-F5344CB8AC3E}">
        <p14:creationId xmlns:p14="http://schemas.microsoft.com/office/powerpoint/2010/main" val="84201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7C35BE-5D48-4F9B-BBF1-9AAC5C3FB3FE}"/>
              </a:ext>
            </a:extLst>
          </p:cNvPr>
          <p:cNvSpPr>
            <a:spLocks noGrp="1"/>
          </p:cNvSpPr>
          <p:nvPr>
            <p:ph type="title"/>
          </p:nvPr>
        </p:nvSpPr>
        <p:spPr/>
        <p:txBody>
          <a:bodyPr/>
          <a:lstStyle/>
          <a:p>
            <a:r>
              <a:rPr lang="en-US" altLang="zh-CN" dirty="0"/>
              <a:t>How different noise and poor initial estimate affects optimization algorithms </a:t>
            </a:r>
            <a:endParaRPr lang="zh-CN" altLang="en-US" dirty="0"/>
          </a:p>
        </p:txBody>
      </p:sp>
      <p:sp>
        <p:nvSpPr>
          <p:cNvPr id="4" name="文本占位符 3">
            <a:extLst>
              <a:ext uri="{FF2B5EF4-FFF2-40B4-BE49-F238E27FC236}">
                <a16:creationId xmlns:a16="http://schemas.microsoft.com/office/drawing/2014/main" id="{9DC5D880-299B-4121-805D-E8E4C51C40A5}"/>
              </a:ext>
            </a:extLst>
          </p:cNvPr>
          <p:cNvSpPr txBox="1">
            <a:spLocks noGrp="1"/>
          </p:cNvSpPr>
          <p:nvPr>
            <p:ph type="body" idx="1"/>
          </p:nvPr>
        </p:nvSpPr>
        <p:spPr>
          <a:xfrm>
            <a:off x="457200" y="1200150"/>
            <a:ext cx="3389870" cy="3600945"/>
          </a:xfrm>
          <a:prstGeom prst="rect">
            <a:avLst/>
          </a:prstGeom>
          <a:noFill/>
        </p:spPr>
        <p:txBody>
          <a:bodyPr wrap="square" rtlCol="0">
            <a:spAutoFit/>
          </a:bodyPr>
          <a:lstStyle/>
          <a:p>
            <a:r>
              <a:rPr lang="zh-CN" altLang="en-US" dirty="0"/>
              <a:t>使用</a:t>
            </a:r>
            <a:r>
              <a:rPr lang="en-US" altLang="zh-CN" dirty="0"/>
              <a:t>M3500 Olson</a:t>
            </a:r>
          </a:p>
          <a:p>
            <a:r>
              <a:rPr lang="en-US" altLang="zh-CN" dirty="0"/>
              <a:t>M3500 g2o</a:t>
            </a:r>
          </a:p>
          <a:p>
            <a:r>
              <a:rPr lang="zh-CN" altLang="en-US" dirty="0"/>
              <a:t>并在</a:t>
            </a:r>
            <a:r>
              <a:rPr lang="en-US" altLang="zh-CN" dirty="0"/>
              <a:t>M3500 </a:t>
            </a:r>
            <a:r>
              <a:rPr lang="en-US" altLang="zh-CN" dirty="0" err="1"/>
              <a:t>gt</a:t>
            </a:r>
            <a:r>
              <a:rPr lang="zh-CN" altLang="en-US" dirty="0"/>
              <a:t>上添加</a:t>
            </a:r>
            <a:r>
              <a:rPr lang="en-US" altLang="zh-CN" dirty="0" err="1"/>
              <a:t>intial</a:t>
            </a:r>
            <a:r>
              <a:rPr lang="en-US" altLang="zh-CN" dirty="0"/>
              <a:t> </a:t>
            </a:r>
            <a:r>
              <a:rPr lang="zh-CN" altLang="en-US" dirty="0"/>
              <a:t>噪声</a:t>
            </a:r>
            <a:endParaRPr lang="en-US" altLang="zh-CN" dirty="0"/>
          </a:p>
          <a:p>
            <a:r>
              <a:rPr lang="zh-CN" altLang="en-US" dirty="0"/>
              <a:t>展示几张加噪声后的数据集的图片</a:t>
            </a:r>
            <a:endParaRPr lang="en-US" altLang="zh-CN" dirty="0"/>
          </a:p>
          <a:p>
            <a:endParaRPr lang="en-US" altLang="zh-CN" dirty="0"/>
          </a:p>
          <a:p>
            <a:r>
              <a:rPr lang="zh-CN" altLang="en-US" dirty="0"/>
              <a:t>生成如下表格 </a:t>
            </a:r>
            <a:r>
              <a:rPr lang="en-US" altLang="zh-CN" dirty="0"/>
              <a:t>(</a:t>
            </a:r>
            <a:r>
              <a:rPr lang="zh-CN" altLang="en-US" dirty="0"/>
              <a:t>用</a:t>
            </a:r>
            <a:r>
              <a:rPr lang="en-US" altLang="zh-CN" dirty="0"/>
              <a:t>RPE and ATE)</a:t>
            </a:r>
          </a:p>
          <a:p>
            <a:r>
              <a:rPr lang="zh-CN" altLang="en-US" dirty="0"/>
              <a:t>和图片</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6" name="图片 5">
            <a:extLst>
              <a:ext uri="{FF2B5EF4-FFF2-40B4-BE49-F238E27FC236}">
                <a16:creationId xmlns:a16="http://schemas.microsoft.com/office/drawing/2014/main" id="{4AE28FA6-12F3-476E-AE35-A45F92831780}"/>
              </a:ext>
            </a:extLst>
          </p:cNvPr>
          <p:cNvPicPr>
            <a:picLocks noChangeAspect="1"/>
          </p:cNvPicPr>
          <p:nvPr/>
        </p:nvPicPr>
        <p:blipFill rotWithShape="1">
          <a:blip r:embed="rId3"/>
          <a:srcRect t="8581" b="10475"/>
          <a:stretch/>
        </p:blipFill>
        <p:spPr>
          <a:xfrm>
            <a:off x="4190309" y="781049"/>
            <a:ext cx="4953691" cy="1665588"/>
          </a:xfrm>
          <a:prstGeom prst="rect">
            <a:avLst/>
          </a:prstGeom>
        </p:spPr>
      </p:pic>
      <p:pic>
        <p:nvPicPr>
          <p:cNvPr id="8" name="图片 7">
            <a:extLst>
              <a:ext uri="{FF2B5EF4-FFF2-40B4-BE49-F238E27FC236}">
                <a16:creationId xmlns:a16="http://schemas.microsoft.com/office/drawing/2014/main" id="{6417C33E-5545-47D6-89A7-612E7FE22D6D}"/>
              </a:ext>
            </a:extLst>
          </p:cNvPr>
          <p:cNvPicPr>
            <a:picLocks noChangeAspect="1"/>
          </p:cNvPicPr>
          <p:nvPr/>
        </p:nvPicPr>
        <p:blipFill>
          <a:blip r:embed="rId4"/>
          <a:stretch>
            <a:fillRect/>
          </a:stretch>
        </p:blipFill>
        <p:spPr>
          <a:xfrm>
            <a:off x="3308879" y="2446637"/>
            <a:ext cx="5184865" cy="2583057"/>
          </a:xfrm>
          <a:prstGeom prst="rect">
            <a:avLst/>
          </a:prstGeom>
        </p:spPr>
      </p:pic>
    </p:spTree>
    <p:extLst>
      <p:ext uri="{BB962C8B-B14F-4D97-AF65-F5344CB8AC3E}">
        <p14:creationId xmlns:p14="http://schemas.microsoft.com/office/powerpoint/2010/main" val="2371127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487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92"/>
        <p:cNvGrpSpPr/>
        <p:nvPr/>
      </p:nvGrpSpPr>
      <p:grpSpPr>
        <a:xfrm>
          <a:off x="0" y="0"/>
          <a:ext cx="0" cy="0"/>
          <a:chOff x="0" y="0"/>
          <a:chExt cx="0" cy="0"/>
        </a:xfrm>
      </p:grpSpPr>
      <p:pic>
        <p:nvPicPr>
          <p:cNvPr id="194" name="Google Shape;194;p8"/>
          <p:cNvPicPr preferRelativeResize="0"/>
          <p:nvPr/>
        </p:nvPicPr>
        <p:blipFill>
          <a:blip r:embed="rId3">
            <a:alphaModFix/>
          </a:blip>
          <a:stretch>
            <a:fillRect/>
          </a:stretch>
        </p:blipFill>
        <p:spPr>
          <a:xfrm>
            <a:off x="5828598" y="751008"/>
            <a:ext cx="2858201" cy="2199650"/>
          </a:xfrm>
          <a:prstGeom prst="rect">
            <a:avLst/>
          </a:prstGeom>
          <a:noFill/>
          <a:ln>
            <a:noFill/>
          </a:ln>
        </p:spPr>
      </p:pic>
      <p:pic>
        <p:nvPicPr>
          <p:cNvPr id="195" name="Google Shape;195;p8"/>
          <p:cNvPicPr preferRelativeResize="0"/>
          <p:nvPr/>
        </p:nvPicPr>
        <p:blipFill>
          <a:blip r:embed="rId4">
            <a:alphaModFix/>
          </a:blip>
          <a:stretch>
            <a:fillRect/>
          </a:stretch>
        </p:blipFill>
        <p:spPr>
          <a:xfrm>
            <a:off x="342199" y="735908"/>
            <a:ext cx="2828570" cy="2214751"/>
          </a:xfrm>
          <a:prstGeom prst="rect">
            <a:avLst/>
          </a:prstGeom>
          <a:noFill/>
          <a:ln>
            <a:noFill/>
          </a:ln>
        </p:spPr>
      </p:pic>
      <p:pic>
        <p:nvPicPr>
          <p:cNvPr id="196" name="Google Shape;196;p8"/>
          <p:cNvPicPr preferRelativeResize="0"/>
          <p:nvPr/>
        </p:nvPicPr>
        <p:blipFill>
          <a:blip r:embed="rId5">
            <a:alphaModFix/>
          </a:blip>
          <a:stretch>
            <a:fillRect/>
          </a:stretch>
        </p:blipFill>
        <p:spPr>
          <a:xfrm>
            <a:off x="2978307" y="740387"/>
            <a:ext cx="2828570" cy="2210271"/>
          </a:xfrm>
          <a:prstGeom prst="rect">
            <a:avLst/>
          </a:prstGeom>
          <a:noFill/>
          <a:ln>
            <a:noFill/>
          </a:ln>
        </p:spPr>
      </p:pic>
      <p:graphicFrame>
        <p:nvGraphicFramePr>
          <p:cNvPr id="197" name="Google Shape;197;p8"/>
          <p:cNvGraphicFramePr/>
          <p:nvPr>
            <p:extLst>
              <p:ext uri="{D42A27DB-BD31-4B8C-83A1-F6EECF244321}">
                <p14:modId xmlns:p14="http://schemas.microsoft.com/office/powerpoint/2010/main" val="2034139148"/>
              </p:ext>
            </p:extLst>
          </p:nvPr>
        </p:nvGraphicFramePr>
        <p:xfrm>
          <a:off x="435478" y="2950658"/>
          <a:ext cx="5371399" cy="1798200"/>
        </p:xfrm>
        <a:graphic>
          <a:graphicData uri="http://schemas.openxmlformats.org/drawingml/2006/table">
            <a:tbl>
              <a:tblPr>
                <a:noFill/>
                <a:tableStyleId>{94D9B2B8-FE75-4A73-9597-C4601703F7A3}</a:tableStyleId>
              </a:tblPr>
              <a:tblGrid>
                <a:gridCol w="809340">
                  <a:extLst>
                    <a:ext uri="{9D8B030D-6E8A-4147-A177-3AD203B41FA5}">
                      <a16:colId xmlns:a16="http://schemas.microsoft.com/office/drawing/2014/main" val="20000"/>
                    </a:ext>
                  </a:extLst>
                </a:gridCol>
                <a:gridCol w="2257474">
                  <a:extLst>
                    <a:ext uri="{9D8B030D-6E8A-4147-A177-3AD203B41FA5}">
                      <a16:colId xmlns:a16="http://schemas.microsoft.com/office/drawing/2014/main" val="20002"/>
                    </a:ext>
                  </a:extLst>
                </a:gridCol>
                <a:gridCol w="2304585">
                  <a:extLst>
                    <a:ext uri="{9D8B030D-6E8A-4147-A177-3AD203B41FA5}">
                      <a16:colId xmlns:a16="http://schemas.microsoft.com/office/drawing/2014/main" val="20003"/>
                    </a:ext>
                  </a:extLst>
                </a:gridCol>
              </a:tblGrid>
              <a:tr h="576427">
                <a:tc>
                  <a:txBody>
                    <a:bodyPr/>
                    <a:lstStyle/>
                    <a:p>
                      <a:pPr marL="0" lvl="0" indent="0" algn="l" rtl="0">
                        <a:lnSpc>
                          <a:spcPct val="130000"/>
                        </a:lnSpc>
                        <a:spcBef>
                          <a:spcPts val="0"/>
                        </a:spcBef>
                        <a:spcAft>
                          <a:spcPts val="600"/>
                        </a:spcAft>
                        <a:buNone/>
                      </a:pPr>
                      <a:endParaRPr sz="1400" dirty="0">
                        <a:solidFill>
                          <a:schemeClr val="dk1"/>
                        </a:solidFill>
                        <a:latin typeface="Times New Roman" panose="02020603050405020304" pitchFamily="18" charset="0"/>
                        <a:ea typeface="Open Sans"/>
                        <a:cs typeface="Times New Roman" panose="02020603050405020304" pitchFamily="18" charset="0"/>
                        <a:sym typeface="Open Sans"/>
                      </a:endParaRPr>
                    </a:p>
                  </a:txBody>
                  <a:tcPr marL="91425" marR="91425" marT="91425" marB="91425"/>
                </a:tc>
                <a:tc>
                  <a:txBody>
                    <a:bodyPr/>
                    <a:lstStyle/>
                    <a:p>
                      <a:pPr marL="0" lvl="0" indent="0" algn="l" rtl="0">
                        <a:spcBef>
                          <a:spcPts val="0"/>
                        </a:spcBef>
                        <a:spcAft>
                          <a:spcPts val="0"/>
                        </a:spcAft>
                        <a:buNone/>
                      </a:pPr>
                      <a:r>
                        <a:rPr lang="en-US" sz="1400" dirty="0">
                          <a:solidFill>
                            <a:schemeClr val="dk1"/>
                          </a:solidFill>
                          <a:latin typeface="Times New Roman" panose="02020603050405020304" pitchFamily="18" charset="0"/>
                          <a:ea typeface="Open Sans"/>
                          <a:cs typeface="Times New Roman" panose="02020603050405020304" pitchFamily="18" charset="0"/>
                          <a:sym typeface="Open Sans"/>
                        </a:rPr>
                        <a:t>M3500 with 10 loop closure outliers</a:t>
                      </a:r>
                      <a:endParaRPr sz="1400" dirty="0">
                        <a:latin typeface="Times New Roman" panose="02020603050405020304" pitchFamily="18" charset="0"/>
                        <a:ea typeface="Open Sans"/>
                        <a:cs typeface="Times New Roman" panose="02020603050405020304" pitchFamily="18" charset="0"/>
                        <a:sym typeface="Open Sans"/>
                      </a:endParaRPr>
                    </a:p>
                  </a:txBody>
                  <a:tcPr marL="91425" marR="91425" marT="91425" marB="91425"/>
                </a:tc>
                <a:tc>
                  <a:txBody>
                    <a:bodyPr/>
                    <a:lstStyle/>
                    <a:p>
                      <a:pPr marL="0" lvl="0" indent="0" algn="l" rtl="0">
                        <a:spcBef>
                          <a:spcPts val="0"/>
                        </a:spcBef>
                        <a:spcAft>
                          <a:spcPts val="0"/>
                        </a:spcAft>
                        <a:buNone/>
                      </a:pPr>
                      <a:r>
                        <a:rPr lang="en-US" sz="1400" dirty="0">
                          <a:solidFill>
                            <a:schemeClr val="dk1"/>
                          </a:solidFill>
                          <a:latin typeface="Times New Roman" panose="02020603050405020304" pitchFamily="18" charset="0"/>
                          <a:ea typeface="Open Sans"/>
                          <a:cs typeface="Times New Roman" panose="02020603050405020304" pitchFamily="18" charset="0"/>
                          <a:sym typeface="Open Sans"/>
                        </a:rPr>
                        <a:t>M3500a </a:t>
                      </a:r>
                    </a:p>
                    <a:p>
                      <a:pPr marL="0" lvl="0" indent="0" algn="l" rtl="0">
                        <a:spcBef>
                          <a:spcPts val="0"/>
                        </a:spcBef>
                        <a:spcAft>
                          <a:spcPts val="0"/>
                        </a:spcAft>
                        <a:buNone/>
                      </a:pPr>
                      <a:r>
                        <a:rPr lang="en-US" sz="1400" dirty="0">
                          <a:solidFill>
                            <a:schemeClr val="dk1"/>
                          </a:solidFill>
                          <a:latin typeface="Times New Roman" panose="02020603050405020304" pitchFamily="18" charset="0"/>
                          <a:ea typeface="Open Sans"/>
                          <a:cs typeface="Times New Roman" panose="02020603050405020304" pitchFamily="18" charset="0"/>
                          <a:sym typeface="Open Sans"/>
                        </a:rPr>
                        <a:t>(Luca </a:t>
                      </a:r>
                      <a:r>
                        <a:rPr lang="en-US" sz="1400" dirty="0" err="1">
                          <a:solidFill>
                            <a:schemeClr val="dk1"/>
                          </a:solidFill>
                          <a:latin typeface="Times New Roman" panose="02020603050405020304" pitchFamily="18" charset="0"/>
                          <a:ea typeface="Open Sans"/>
                          <a:cs typeface="Times New Roman" panose="02020603050405020304" pitchFamily="18" charset="0"/>
                          <a:sym typeface="Open Sans"/>
                        </a:rPr>
                        <a:t>Carlone</a:t>
                      </a:r>
                      <a:r>
                        <a:rPr lang="en-US" sz="1400" dirty="0">
                          <a:solidFill>
                            <a:schemeClr val="dk1"/>
                          </a:solidFill>
                          <a:latin typeface="Times New Roman" panose="02020603050405020304" pitchFamily="18" charset="0"/>
                          <a:ea typeface="Open Sans"/>
                          <a:cs typeface="Times New Roman" panose="02020603050405020304" pitchFamily="18" charset="0"/>
                          <a:sym typeface="Open Sans"/>
                        </a:rPr>
                        <a:t>)</a:t>
                      </a:r>
                      <a:endParaRPr sz="1400" dirty="0">
                        <a:latin typeface="Times New Roman" panose="02020603050405020304" pitchFamily="18" charset="0"/>
                        <a:ea typeface="Open Sans"/>
                        <a:cs typeface="Times New Roman" panose="02020603050405020304" pitchFamily="18" charset="0"/>
                        <a:sym typeface="Open Sans"/>
                      </a:endParaRPr>
                    </a:p>
                  </a:txBody>
                  <a:tcPr marL="91425" marR="91425" marT="91425" marB="91425"/>
                </a:tc>
                <a:extLst>
                  <a:ext uri="{0D108BD9-81ED-4DB2-BD59-A6C34878D82A}">
                    <a16:rowId xmlns:a16="http://schemas.microsoft.com/office/drawing/2014/main" val="10000"/>
                  </a:ext>
                </a:extLst>
              </a:tr>
              <a:tr h="366807">
                <a:tc>
                  <a:txBody>
                    <a:bodyPr/>
                    <a:lstStyle/>
                    <a:p>
                      <a:pPr marL="0" lvl="0" indent="0" algn="l" rtl="0">
                        <a:spcBef>
                          <a:spcPts val="0"/>
                        </a:spcBef>
                        <a:spcAft>
                          <a:spcPts val="0"/>
                        </a:spcAft>
                        <a:buNone/>
                      </a:pPr>
                      <a:r>
                        <a:rPr lang="en-US" sz="1400">
                          <a:latin typeface="Times New Roman" panose="02020603050405020304" pitchFamily="18" charset="0"/>
                          <a:ea typeface="Open Sans"/>
                          <a:cs typeface="Times New Roman" panose="02020603050405020304" pitchFamily="18" charset="0"/>
                          <a:sym typeface="Open Sans"/>
                        </a:rPr>
                        <a:t>Chi2</a:t>
                      </a:r>
                      <a:endParaRPr sz="1400">
                        <a:latin typeface="Times New Roman" panose="02020603050405020304" pitchFamily="18" charset="0"/>
                        <a:ea typeface="Open Sans"/>
                        <a:cs typeface="Times New Roman" panose="02020603050405020304" pitchFamily="18" charset="0"/>
                        <a:sym typeface="Open Sans"/>
                      </a:endParaRPr>
                    </a:p>
                  </a:txBody>
                  <a:tcPr marL="91425" marR="91425" marT="91425" marB="91425"/>
                </a:tc>
                <a:tc>
                  <a:txBody>
                    <a:bodyPr/>
                    <a:lstStyle/>
                    <a:p>
                      <a:pPr marL="0" lvl="0" indent="0" algn="l" rtl="0">
                        <a:spcBef>
                          <a:spcPts val="0"/>
                        </a:spcBef>
                        <a:spcAft>
                          <a:spcPts val="0"/>
                        </a:spcAft>
                        <a:buNone/>
                      </a:pPr>
                      <a:r>
                        <a:rPr lang="en-US" sz="1400" dirty="0">
                          <a:solidFill>
                            <a:schemeClr val="dk1"/>
                          </a:solidFill>
                          <a:latin typeface="Times New Roman" panose="02020603050405020304" pitchFamily="18" charset="0"/>
                          <a:ea typeface="Open Sans"/>
                          <a:cs typeface="Times New Roman" panose="02020603050405020304" pitchFamily="18" charset="0"/>
                          <a:sym typeface="Open Sans"/>
                        </a:rPr>
                        <a:t>6403.49</a:t>
                      </a:r>
                      <a:endParaRPr sz="1400" dirty="0">
                        <a:latin typeface="Times New Roman" panose="02020603050405020304" pitchFamily="18" charset="0"/>
                        <a:ea typeface="Open Sans"/>
                        <a:cs typeface="Times New Roman" panose="02020603050405020304" pitchFamily="18" charset="0"/>
                        <a:sym typeface="Open Sans"/>
                      </a:endParaRPr>
                    </a:p>
                  </a:txBody>
                  <a:tcPr marL="91425" marR="91425" marT="91425" marB="91425"/>
                </a:tc>
                <a:tc>
                  <a:txBody>
                    <a:bodyPr/>
                    <a:lstStyle/>
                    <a:p>
                      <a:pPr marL="0" lvl="0" indent="0" algn="l" rtl="0">
                        <a:spcBef>
                          <a:spcPts val="0"/>
                        </a:spcBef>
                        <a:spcAft>
                          <a:spcPts val="0"/>
                        </a:spcAft>
                        <a:buNone/>
                      </a:pPr>
                      <a:r>
                        <a:rPr lang="en-US" sz="1400">
                          <a:solidFill>
                            <a:schemeClr val="dk1"/>
                          </a:solidFill>
                          <a:latin typeface="Times New Roman" panose="02020603050405020304" pitchFamily="18" charset="0"/>
                          <a:ea typeface="Open Sans"/>
                          <a:cs typeface="Times New Roman" panose="02020603050405020304" pitchFamily="18" charset="0"/>
                          <a:sym typeface="Open Sans"/>
                        </a:rPr>
                        <a:t>6024797.09</a:t>
                      </a:r>
                      <a:endParaRPr sz="1400">
                        <a:latin typeface="Times New Roman" panose="02020603050405020304" pitchFamily="18" charset="0"/>
                        <a:ea typeface="Open Sans"/>
                        <a:cs typeface="Times New Roman" panose="02020603050405020304" pitchFamily="18" charset="0"/>
                        <a:sym typeface="Open Sans"/>
                      </a:endParaRPr>
                    </a:p>
                  </a:txBody>
                  <a:tcPr marL="91425" marR="91425" marT="91425" marB="91425"/>
                </a:tc>
                <a:extLst>
                  <a:ext uri="{0D108BD9-81ED-4DB2-BD59-A6C34878D82A}">
                    <a16:rowId xmlns:a16="http://schemas.microsoft.com/office/drawing/2014/main" val="10001"/>
                  </a:ext>
                </a:extLst>
              </a:tr>
              <a:tr h="366807">
                <a:tc>
                  <a:txBody>
                    <a:bodyPr/>
                    <a:lstStyle/>
                    <a:p>
                      <a:pPr marL="0" lvl="0" indent="0" algn="l" rtl="0">
                        <a:spcBef>
                          <a:spcPts val="0"/>
                        </a:spcBef>
                        <a:spcAft>
                          <a:spcPts val="0"/>
                        </a:spcAft>
                        <a:buNone/>
                      </a:pPr>
                      <a:r>
                        <a:rPr lang="en-US" sz="1400">
                          <a:solidFill>
                            <a:schemeClr val="dk1"/>
                          </a:solidFill>
                          <a:latin typeface="Times New Roman" panose="02020603050405020304" pitchFamily="18" charset="0"/>
                          <a:ea typeface="Open Sans"/>
                          <a:cs typeface="Times New Roman" panose="02020603050405020304" pitchFamily="18" charset="0"/>
                          <a:sym typeface="Open Sans"/>
                        </a:rPr>
                        <a:t>RPE</a:t>
                      </a:r>
                      <a:endParaRPr sz="1400">
                        <a:latin typeface="Times New Roman" panose="02020603050405020304" pitchFamily="18" charset="0"/>
                        <a:ea typeface="Open Sans"/>
                        <a:cs typeface="Times New Roman" panose="02020603050405020304" pitchFamily="18" charset="0"/>
                        <a:sym typeface="Open Sans"/>
                      </a:endParaRPr>
                    </a:p>
                  </a:txBody>
                  <a:tcPr marL="91425" marR="91425" marT="91425" marB="91425"/>
                </a:tc>
                <a:tc>
                  <a:txBody>
                    <a:bodyPr/>
                    <a:lstStyle/>
                    <a:p>
                      <a:pPr marL="0" lvl="0" indent="0" algn="l" rtl="0">
                        <a:spcBef>
                          <a:spcPts val="0"/>
                        </a:spcBef>
                        <a:spcAft>
                          <a:spcPts val="0"/>
                        </a:spcAft>
                        <a:buNone/>
                      </a:pPr>
                      <a:r>
                        <a:rPr lang="en-US" sz="1400" dirty="0">
                          <a:solidFill>
                            <a:schemeClr val="dk1"/>
                          </a:solidFill>
                          <a:latin typeface="Times New Roman" panose="02020603050405020304" pitchFamily="18" charset="0"/>
                          <a:ea typeface="Open Sans"/>
                          <a:cs typeface="Times New Roman" panose="02020603050405020304" pitchFamily="18" charset="0"/>
                          <a:sym typeface="Open Sans"/>
                        </a:rPr>
                        <a:t>14.78</a:t>
                      </a:r>
                      <a:endParaRPr sz="1400" dirty="0">
                        <a:solidFill>
                          <a:schemeClr val="dk1"/>
                        </a:solidFill>
                        <a:latin typeface="Times New Roman" panose="02020603050405020304" pitchFamily="18" charset="0"/>
                        <a:ea typeface="Open Sans"/>
                        <a:cs typeface="Times New Roman" panose="02020603050405020304" pitchFamily="18" charset="0"/>
                        <a:sym typeface="Open Sans"/>
                      </a:endParaRPr>
                    </a:p>
                  </a:txBody>
                  <a:tcPr marL="91425" marR="91425" marT="91425" marB="91425"/>
                </a:tc>
                <a:tc>
                  <a:txBody>
                    <a:bodyPr/>
                    <a:lstStyle/>
                    <a:p>
                      <a:pPr marL="0" lvl="0" indent="0" algn="l" rtl="0">
                        <a:spcBef>
                          <a:spcPts val="0"/>
                        </a:spcBef>
                        <a:spcAft>
                          <a:spcPts val="0"/>
                        </a:spcAft>
                        <a:buNone/>
                      </a:pPr>
                      <a:r>
                        <a:rPr lang="en-US" sz="1400">
                          <a:solidFill>
                            <a:schemeClr val="dk1"/>
                          </a:solidFill>
                          <a:latin typeface="Times New Roman" panose="02020603050405020304" pitchFamily="18" charset="0"/>
                          <a:ea typeface="Open Sans"/>
                          <a:cs typeface="Times New Roman" panose="02020603050405020304" pitchFamily="18" charset="0"/>
                          <a:sym typeface="Open Sans"/>
                        </a:rPr>
                        <a:t>32.42</a:t>
                      </a:r>
                      <a:endParaRPr sz="1400">
                        <a:solidFill>
                          <a:schemeClr val="dk1"/>
                        </a:solidFill>
                        <a:latin typeface="Times New Roman" panose="02020603050405020304" pitchFamily="18" charset="0"/>
                        <a:ea typeface="Open Sans"/>
                        <a:cs typeface="Times New Roman" panose="02020603050405020304" pitchFamily="18" charset="0"/>
                        <a:sym typeface="Open Sans"/>
                      </a:endParaRPr>
                    </a:p>
                  </a:txBody>
                  <a:tcPr marL="91425" marR="91425" marT="91425" marB="91425"/>
                </a:tc>
                <a:extLst>
                  <a:ext uri="{0D108BD9-81ED-4DB2-BD59-A6C34878D82A}">
                    <a16:rowId xmlns:a16="http://schemas.microsoft.com/office/drawing/2014/main" val="10002"/>
                  </a:ext>
                </a:extLst>
              </a:tr>
              <a:tr h="366807">
                <a:tc>
                  <a:txBody>
                    <a:bodyPr/>
                    <a:lstStyle/>
                    <a:p>
                      <a:pPr marL="0" lvl="0" indent="0" algn="l" rtl="0">
                        <a:spcBef>
                          <a:spcPts val="0"/>
                        </a:spcBef>
                        <a:spcAft>
                          <a:spcPts val="0"/>
                        </a:spcAft>
                        <a:buNone/>
                      </a:pPr>
                      <a:r>
                        <a:rPr lang="en-US" sz="1400">
                          <a:solidFill>
                            <a:schemeClr val="dk1"/>
                          </a:solidFill>
                          <a:latin typeface="Times New Roman" panose="02020603050405020304" pitchFamily="18" charset="0"/>
                          <a:ea typeface="Open Sans"/>
                          <a:cs typeface="Times New Roman" panose="02020603050405020304" pitchFamily="18" charset="0"/>
                          <a:sym typeface="Open Sans"/>
                        </a:rPr>
                        <a:t>ATE</a:t>
                      </a:r>
                      <a:endParaRPr sz="1400">
                        <a:latin typeface="Times New Roman" panose="02020603050405020304" pitchFamily="18" charset="0"/>
                        <a:ea typeface="Open Sans"/>
                        <a:cs typeface="Times New Roman" panose="02020603050405020304" pitchFamily="18" charset="0"/>
                        <a:sym typeface="Open Sans"/>
                      </a:endParaRPr>
                    </a:p>
                  </a:txBody>
                  <a:tcPr marL="91425" marR="91425" marT="91425" marB="91425"/>
                </a:tc>
                <a:tc>
                  <a:txBody>
                    <a:bodyPr/>
                    <a:lstStyle/>
                    <a:p>
                      <a:pPr marL="0" lvl="0" indent="0" algn="l" rtl="0">
                        <a:spcBef>
                          <a:spcPts val="0"/>
                        </a:spcBef>
                        <a:spcAft>
                          <a:spcPts val="0"/>
                        </a:spcAft>
                        <a:buNone/>
                      </a:pPr>
                      <a:r>
                        <a:rPr lang="en-US" sz="1400">
                          <a:solidFill>
                            <a:schemeClr val="dk1"/>
                          </a:solidFill>
                          <a:latin typeface="Times New Roman" panose="02020603050405020304" pitchFamily="18" charset="0"/>
                          <a:ea typeface="Open Sans"/>
                          <a:cs typeface="Times New Roman" panose="02020603050405020304" pitchFamily="18" charset="0"/>
                          <a:sym typeface="Open Sans"/>
                        </a:rPr>
                        <a:t>21.17</a:t>
                      </a:r>
                      <a:endParaRPr sz="1400">
                        <a:solidFill>
                          <a:schemeClr val="dk1"/>
                        </a:solidFill>
                        <a:latin typeface="Times New Roman" panose="02020603050405020304" pitchFamily="18" charset="0"/>
                        <a:ea typeface="Open Sans"/>
                        <a:cs typeface="Times New Roman" panose="02020603050405020304" pitchFamily="18" charset="0"/>
                        <a:sym typeface="Open Sans"/>
                      </a:endParaRPr>
                    </a:p>
                  </a:txBody>
                  <a:tcPr marL="91425" marR="91425" marT="91425" marB="91425"/>
                </a:tc>
                <a:tc>
                  <a:txBody>
                    <a:bodyPr/>
                    <a:lstStyle/>
                    <a:p>
                      <a:pPr marL="0" lvl="0" indent="0" algn="l" rtl="0">
                        <a:spcBef>
                          <a:spcPts val="0"/>
                        </a:spcBef>
                        <a:spcAft>
                          <a:spcPts val="0"/>
                        </a:spcAft>
                        <a:buNone/>
                      </a:pPr>
                      <a:r>
                        <a:rPr lang="en-US" sz="1400" dirty="0">
                          <a:solidFill>
                            <a:schemeClr val="dk1"/>
                          </a:solidFill>
                          <a:latin typeface="Times New Roman" panose="02020603050405020304" pitchFamily="18" charset="0"/>
                          <a:ea typeface="Open Sans"/>
                          <a:cs typeface="Times New Roman" panose="02020603050405020304" pitchFamily="18" charset="0"/>
                          <a:sym typeface="Open Sans"/>
                        </a:rPr>
                        <a:t>1061.53</a:t>
                      </a:r>
                      <a:endParaRPr sz="1400" dirty="0">
                        <a:solidFill>
                          <a:schemeClr val="dk1"/>
                        </a:solidFill>
                        <a:latin typeface="Times New Roman" panose="02020603050405020304" pitchFamily="18" charset="0"/>
                        <a:ea typeface="Open Sans"/>
                        <a:cs typeface="Times New Roman" panose="02020603050405020304" pitchFamily="18" charset="0"/>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8" name="文本框 7">
            <a:extLst>
              <a:ext uri="{FF2B5EF4-FFF2-40B4-BE49-F238E27FC236}">
                <a16:creationId xmlns:a16="http://schemas.microsoft.com/office/drawing/2014/main" id="{5B6F69DE-C884-4770-AB02-2175CF900B73}"/>
              </a:ext>
            </a:extLst>
          </p:cNvPr>
          <p:cNvSpPr txBox="1"/>
          <p:nvPr/>
        </p:nvSpPr>
        <p:spPr>
          <a:xfrm>
            <a:off x="6287550" y="2730534"/>
            <a:ext cx="2147032" cy="344518"/>
          </a:xfrm>
          <a:prstGeom prst="rect">
            <a:avLst/>
          </a:prstGeom>
          <a:noFill/>
        </p:spPr>
        <p:txBody>
          <a:bodyPr wrap="square">
            <a:spAutoFit/>
          </a:bodyPr>
          <a:lstStyle/>
          <a:p>
            <a:pPr marL="0" lvl="0" indent="0" algn="l" rtl="0">
              <a:lnSpc>
                <a:spcPct val="130000"/>
              </a:lnSpc>
              <a:spcBef>
                <a:spcPts val="0"/>
              </a:spcBef>
              <a:spcAft>
                <a:spcPts val="600"/>
              </a:spcAft>
              <a:buNone/>
            </a:pPr>
            <a:r>
              <a:rPr lang="en-US" altLang="zh-CN" dirty="0">
                <a:solidFill>
                  <a:schemeClr val="dk1"/>
                </a:solidFill>
                <a:latin typeface="Times New Roman" panose="02020603050405020304" pitchFamily="18" charset="0"/>
                <a:ea typeface="Open Sans"/>
                <a:cs typeface="Times New Roman" panose="02020603050405020304" pitchFamily="18" charset="0"/>
                <a:sym typeface="Open Sans"/>
              </a:rPr>
              <a:t>M3500 ground truth</a:t>
            </a:r>
            <a:endParaRPr lang="en-US" altLang="zh-CN" dirty="0">
              <a:latin typeface="Times New Roman" panose="02020603050405020304" pitchFamily="18" charset="0"/>
              <a:ea typeface="Open Sans"/>
              <a:cs typeface="Times New Roman" panose="02020603050405020304" pitchFamily="18" charset="0"/>
              <a:sym typeface="Open Sans"/>
            </a:endParaRPr>
          </a:p>
        </p:txBody>
      </p:sp>
      <p:sp>
        <p:nvSpPr>
          <p:cNvPr id="9" name="Google Shape;182;p7">
            <a:extLst>
              <a:ext uri="{FF2B5EF4-FFF2-40B4-BE49-F238E27FC236}">
                <a16:creationId xmlns:a16="http://schemas.microsoft.com/office/drawing/2014/main" id="{E5CA5290-8EFB-4337-A8AA-D1C4D14C9326}"/>
              </a:ext>
            </a:extLst>
          </p:cNvPr>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tLang="zh-CN" dirty="0"/>
              <a:t>Experiment Results - M3500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01"/>
        <p:cNvGrpSpPr/>
        <p:nvPr/>
      </p:nvGrpSpPr>
      <p:grpSpPr>
        <a:xfrm>
          <a:off x="0" y="0"/>
          <a:ext cx="0" cy="0"/>
          <a:chOff x="0" y="0"/>
          <a:chExt cx="0" cy="0"/>
        </a:xfrm>
      </p:grpSpPr>
      <p:pic>
        <p:nvPicPr>
          <p:cNvPr id="203" name="Google Shape;203;p9"/>
          <p:cNvPicPr preferRelativeResize="0"/>
          <p:nvPr/>
        </p:nvPicPr>
        <p:blipFill>
          <a:blip r:embed="rId3">
            <a:alphaModFix/>
          </a:blip>
          <a:stretch>
            <a:fillRect/>
          </a:stretch>
        </p:blipFill>
        <p:spPr>
          <a:xfrm>
            <a:off x="5847195" y="590102"/>
            <a:ext cx="2769200" cy="2271631"/>
          </a:xfrm>
          <a:prstGeom prst="rect">
            <a:avLst/>
          </a:prstGeom>
          <a:noFill/>
          <a:ln>
            <a:noFill/>
          </a:ln>
        </p:spPr>
      </p:pic>
      <p:pic>
        <p:nvPicPr>
          <p:cNvPr id="204" name="Google Shape;204;p9"/>
          <p:cNvPicPr preferRelativeResize="0"/>
          <p:nvPr/>
        </p:nvPicPr>
        <p:blipFill>
          <a:blip r:embed="rId4">
            <a:alphaModFix/>
          </a:blip>
          <a:stretch>
            <a:fillRect/>
          </a:stretch>
        </p:blipFill>
        <p:spPr>
          <a:xfrm>
            <a:off x="308794" y="590102"/>
            <a:ext cx="2769201" cy="2271631"/>
          </a:xfrm>
          <a:prstGeom prst="rect">
            <a:avLst/>
          </a:prstGeom>
          <a:noFill/>
          <a:ln>
            <a:noFill/>
          </a:ln>
        </p:spPr>
      </p:pic>
      <p:pic>
        <p:nvPicPr>
          <p:cNvPr id="205" name="Google Shape;205;p9"/>
          <p:cNvPicPr preferRelativeResize="0"/>
          <p:nvPr/>
        </p:nvPicPr>
        <p:blipFill>
          <a:blip r:embed="rId5">
            <a:alphaModFix/>
          </a:blip>
          <a:stretch>
            <a:fillRect/>
          </a:stretch>
        </p:blipFill>
        <p:spPr>
          <a:xfrm>
            <a:off x="3077994" y="590102"/>
            <a:ext cx="2769201" cy="2271631"/>
          </a:xfrm>
          <a:prstGeom prst="rect">
            <a:avLst/>
          </a:prstGeom>
          <a:noFill/>
          <a:ln>
            <a:noFill/>
          </a:ln>
        </p:spPr>
      </p:pic>
      <p:graphicFrame>
        <p:nvGraphicFramePr>
          <p:cNvPr id="206" name="Google Shape;206;p9"/>
          <p:cNvGraphicFramePr/>
          <p:nvPr>
            <p:extLst>
              <p:ext uri="{D42A27DB-BD31-4B8C-83A1-F6EECF244321}">
                <p14:modId xmlns:p14="http://schemas.microsoft.com/office/powerpoint/2010/main" val="166410968"/>
              </p:ext>
            </p:extLst>
          </p:nvPr>
        </p:nvGraphicFramePr>
        <p:xfrm>
          <a:off x="457200" y="2769990"/>
          <a:ext cx="5187309" cy="2011560"/>
        </p:xfrm>
        <a:graphic>
          <a:graphicData uri="http://schemas.openxmlformats.org/drawingml/2006/table">
            <a:tbl>
              <a:tblPr>
                <a:noFill/>
                <a:tableStyleId>{94D9B2B8-FE75-4A73-9597-C4601703F7A3}</a:tableStyleId>
              </a:tblPr>
              <a:tblGrid>
                <a:gridCol w="672500">
                  <a:extLst>
                    <a:ext uri="{9D8B030D-6E8A-4147-A177-3AD203B41FA5}">
                      <a16:colId xmlns:a16="http://schemas.microsoft.com/office/drawing/2014/main" val="20000"/>
                    </a:ext>
                  </a:extLst>
                </a:gridCol>
                <a:gridCol w="2253472">
                  <a:extLst>
                    <a:ext uri="{9D8B030D-6E8A-4147-A177-3AD203B41FA5}">
                      <a16:colId xmlns:a16="http://schemas.microsoft.com/office/drawing/2014/main" val="20002"/>
                    </a:ext>
                  </a:extLst>
                </a:gridCol>
                <a:gridCol w="2261337">
                  <a:extLst>
                    <a:ext uri="{9D8B030D-6E8A-4147-A177-3AD203B41FA5}">
                      <a16:colId xmlns:a16="http://schemas.microsoft.com/office/drawing/2014/main" val="20003"/>
                    </a:ext>
                  </a:extLst>
                </a:gridCol>
              </a:tblGrid>
              <a:tr h="726979">
                <a:tc>
                  <a:txBody>
                    <a:bodyPr/>
                    <a:lstStyle/>
                    <a:p>
                      <a:pPr marL="0" lvl="0" indent="0" algn="l" rtl="0">
                        <a:lnSpc>
                          <a:spcPct val="130000"/>
                        </a:lnSpc>
                        <a:spcBef>
                          <a:spcPts val="0"/>
                        </a:spcBef>
                        <a:spcAft>
                          <a:spcPts val="600"/>
                        </a:spcAft>
                        <a:buNone/>
                      </a:pPr>
                      <a:endParaRPr sz="1400" dirty="0">
                        <a:solidFill>
                          <a:schemeClr val="dk1"/>
                        </a:solidFill>
                        <a:latin typeface="Times New Roman" panose="02020603050405020304" pitchFamily="18" charset="0"/>
                        <a:ea typeface="Open Sans"/>
                        <a:cs typeface="Times New Roman" panose="02020603050405020304" pitchFamily="18" charset="0"/>
                        <a:sym typeface="Open Sans"/>
                      </a:endParaRPr>
                    </a:p>
                  </a:txBody>
                  <a:tcPr marL="91425" marR="91425" marT="91425" marB="91425"/>
                </a:tc>
                <a:tc>
                  <a:txBody>
                    <a:bodyPr/>
                    <a:lstStyle/>
                    <a:p>
                      <a:pPr marL="0" lvl="0" indent="0" algn="l" rtl="0">
                        <a:spcBef>
                          <a:spcPts val="0"/>
                        </a:spcBef>
                        <a:spcAft>
                          <a:spcPts val="0"/>
                        </a:spcAft>
                        <a:buNone/>
                      </a:pPr>
                      <a:r>
                        <a:rPr lang="en-US" sz="1400" dirty="0">
                          <a:solidFill>
                            <a:schemeClr val="dk1"/>
                          </a:solidFill>
                          <a:latin typeface="Times New Roman" panose="02020603050405020304" pitchFamily="18" charset="0"/>
                          <a:ea typeface="Open Sans"/>
                          <a:cs typeface="Times New Roman" panose="02020603050405020304" pitchFamily="18" charset="0"/>
                          <a:sym typeface="Open Sans"/>
                        </a:rPr>
                        <a:t>10 loop closure outliers &amp; poor initial estimate</a:t>
                      </a:r>
                    </a:p>
                    <a:p>
                      <a:pPr marL="0" lvl="0" indent="0" algn="l" rtl="0">
                        <a:spcBef>
                          <a:spcPts val="0"/>
                        </a:spcBef>
                        <a:spcAft>
                          <a:spcPts val="0"/>
                        </a:spcAft>
                        <a:buNone/>
                      </a:pPr>
                      <a:r>
                        <a:rPr lang="en-US" sz="1400" dirty="0">
                          <a:solidFill>
                            <a:schemeClr val="dk1"/>
                          </a:solidFill>
                          <a:latin typeface="Times New Roman" panose="02020603050405020304" pitchFamily="18" charset="0"/>
                          <a:ea typeface="Open Sans"/>
                          <a:cs typeface="Times New Roman" panose="02020603050405020304" pitchFamily="18" charset="0"/>
                          <a:sym typeface="Open Sans"/>
                        </a:rPr>
                        <a:t> (with robust kernel)</a:t>
                      </a:r>
                      <a:endParaRPr sz="1400" dirty="0">
                        <a:latin typeface="Times New Roman" panose="02020603050405020304" pitchFamily="18" charset="0"/>
                        <a:ea typeface="Open Sans"/>
                        <a:cs typeface="Times New Roman" panose="02020603050405020304" pitchFamily="18" charset="0"/>
                        <a:sym typeface="Open Sa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400" dirty="0">
                          <a:solidFill>
                            <a:schemeClr val="dk1"/>
                          </a:solidFill>
                          <a:latin typeface="Times New Roman" panose="02020603050405020304" pitchFamily="18" charset="0"/>
                          <a:ea typeface="Open Sans"/>
                          <a:cs typeface="Times New Roman" panose="02020603050405020304" pitchFamily="18" charset="0"/>
                          <a:sym typeface="Open Sans"/>
                        </a:rPr>
                        <a:t>10 loop closure outliers &amp; poor initial estimate </a:t>
                      </a:r>
                    </a:p>
                    <a:p>
                      <a:pPr marL="0" lvl="0" indent="0" algn="l" rtl="0">
                        <a:spcBef>
                          <a:spcPts val="0"/>
                        </a:spcBef>
                        <a:spcAft>
                          <a:spcPts val="0"/>
                        </a:spcAft>
                        <a:buClr>
                          <a:schemeClr val="dk1"/>
                        </a:buClr>
                        <a:buSzPts val="1100"/>
                        <a:buFont typeface="Arial"/>
                        <a:buNone/>
                      </a:pPr>
                      <a:r>
                        <a:rPr lang="en-US" sz="1400" dirty="0">
                          <a:solidFill>
                            <a:schemeClr val="dk1"/>
                          </a:solidFill>
                          <a:latin typeface="Times New Roman" panose="02020603050405020304" pitchFamily="18" charset="0"/>
                          <a:ea typeface="Open Sans"/>
                          <a:cs typeface="Times New Roman" panose="02020603050405020304" pitchFamily="18" charset="0"/>
                          <a:sym typeface="Open Sans"/>
                        </a:rPr>
                        <a:t>(without robust kernel)</a:t>
                      </a:r>
                      <a:endParaRPr sz="1400" dirty="0">
                        <a:latin typeface="Times New Roman" panose="02020603050405020304" pitchFamily="18" charset="0"/>
                        <a:ea typeface="Open Sans"/>
                        <a:cs typeface="Times New Roman" panose="02020603050405020304" pitchFamily="18" charset="0"/>
                        <a:sym typeface="Open Sans"/>
                      </a:endParaRPr>
                    </a:p>
                  </a:txBody>
                  <a:tcPr marL="91425" marR="91425" marT="91425" marB="91425"/>
                </a:tc>
                <a:extLst>
                  <a:ext uri="{0D108BD9-81ED-4DB2-BD59-A6C34878D82A}">
                    <a16:rowId xmlns:a16="http://schemas.microsoft.com/office/drawing/2014/main" val="10000"/>
                  </a:ext>
                </a:extLst>
              </a:tr>
              <a:tr h="350014">
                <a:tc>
                  <a:txBody>
                    <a:bodyPr/>
                    <a:lstStyle/>
                    <a:p>
                      <a:pPr marL="0" lvl="0" indent="0" algn="l" rtl="0">
                        <a:spcBef>
                          <a:spcPts val="0"/>
                        </a:spcBef>
                        <a:spcAft>
                          <a:spcPts val="0"/>
                        </a:spcAft>
                        <a:buNone/>
                      </a:pPr>
                      <a:r>
                        <a:rPr lang="en-US" sz="1400">
                          <a:latin typeface="Times New Roman" panose="02020603050405020304" pitchFamily="18" charset="0"/>
                          <a:ea typeface="Open Sans"/>
                          <a:cs typeface="Times New Roman" panose="02020603050405020304" pitchFamily="18" charset="0"/>
                          <a:sym typeface="Open Sans"/>
                        </a:rPr>
                        <a:t>Chi2</a:t>
                      </a:r>
                      <a:endParaRPr sz="1400">
                        <a:latin typeface="Times New Roman" panose="02020603050405020304" pitchFamily="18" charset="0"/>
                        <a:ea typeface="Open Sans"/>
                        <a:cs typeface="Times New Roman" panose="02020603050405020304" pitchFamily="18" charset="0"/>
                        <a:sym typeface="Open Sans"/>
                      </a:endParaRPr>
                    </a:p>
                  </a:txBody>
                  <a:tcPr marL="91425" marR="91425" marT="91425" marB="91425"/>
                </a:tc>
                <a:tc>
                  <a:txBody>
                    <a:bodyPr/>
                    <a:lstStyle/>
                    <a:p>
                      <a:pPr marL="0" lvl="0" indent="0" algn="l" rtl="0">
                        <a:spcBef>
                          <a:spcPts val="0"/>
                        </a:spcBef>
                        <a:spcAft>
                          <a:spcPts val="0"/>
                        </a:spcAft>
                        <a:buNone/>
                      </a:pPr>
                      <a:r>
                        <a:rPr lang="en-US" sz="1400" dirty="0">
                          <a:solidFill>
                            <a:schemeClr val="dk1"/>
                          </a:solidFill>
                          <a:latin typeface="Times New Roman" panose="02020603050405020304" pitchFamily="18" charset="0"/>
                          <a:ea typeface="Open Sans"/>
                          <a:cs typeface="Times New Roman" panose="02020603050405020304" pitchFamily="18" charset="0"/>
                          <a:sym typeface="Open Sans"/>
                        </a:rPr>
                        <a:t>466908.98</a:t>
                      </a:r>
                      <a:endParaRPr sz="1400" dirty="0">
                        <a:latin typeface="Times New Roman" panose="02020603050405020304" pitchFamily="18" charset="0"/>
                        <a:ea typeface="Open Sans"/>
                        <a:cs typeface="Times New Roman" panose="02020603050405020304" pitchFamily="18" charset="0"/>
                        <a:sym typeface="Open Sans"/>
                      </a:endParaRPr>
                    </a:p>
                  </a:txBody>
                  <a:tcPr marL="91425" marR="91425" marT="91425" marB="91425"/>
                </a:tc>
                <a:tc>
                  <a:txBody>
                    <a:bodyPr/>
                    <a:lstStyle/>
                    <a:p>
                      <a:pPr marL="0" lvl="0" indent="0" algn="l" rtl="0">
                        <a:spcBef>
                          <a:spcPts val="0"/>
                        </a:spcBef>
                        <a:spcAft>
                          <a:spcPts val="0"/>
                        </a:spcAft>
                        <a:buNone/>
                      </a:pPr>
                      <a:r>
                        <a:rPr lang="en-US" sz="1400">
                          <a:solidFill>
                            <a:schemeClr val="dk1"/>
                          </a:solidFill>
                          <a:latin typeface="Times New Roman" panose="02020603050405020304" pitchFamily="18" charset="0"/>
                          <a:ea typeface="Open Sans"/>
                          <a:cs typeface="Times New Roman" panose="02020603050405020304" pitchFamily="18" charset="0"/>
                          <a:sym typeface="Open Sans"/>
                        </a:rPr>
                        <a:t>2320754.15</a:t>
                      </a:r>
                      <a:endParaRPr sz="1400">
                        <a:latin typeface="Times New Roman" panose="02020603050405020304" pitchFamily="18" charset="0"/>
                        <a:ea typeface="Open Sans"/>
                        <a:cs typeface="Times New Roman" panose="02020603050405020304" pitchFamily="18" charset="0"/>
                        <a:sym typeface="Open Sans"/>
                      </a:endParaRPr>
                    </a:p>
                  </a:txBody>
                  <a:tcPr marL="91425" marR="91425" marT="91425" marB="91425"/>
                </a:tc>
                <a:extLst>
                  <a:ext uri="{0D108BD9-81ED-4DB2-BD59-A6C34878D82A}">
                    <a16:rowId xmlns:a16="http://schemas.microsoft.com/office/drawing/2014/main" val="10001"/>
                  </a:ext>
                </a:extLst>
              </a:tr>
              <a:tr h="367474">
                <a:tc>
                  <a:txBody>
                    <a:bodyPr/>
                    <a:lstStyle/>
                    <a:p>
                      <a:pPr marL="0" lvl="0" indent="0" algn="l" rtl="0">
                        <a:spcBef>
                          <a:spcPts val="0"/>
                        </a:spcBef>
                        <a:spcAft>
                          <a:spcPts val="0"/>
                        </a:spcAft>
                        <a:buNone/>
                      </a:pPr>
                      <a:r>
                        <a:rPr lang="en-US" sz="1400">
                          <a:solidFill>
                            <a:schemeClr val="dk1"/>
                          </a:solidFill>
                          <a:latin typeface="Times New Roman" panose="02020603050405020304" pitchFamily="18" charset="0"/>
                          <a:ea typeface="Open Sans"/>
                          <a:cs typeface="Times New Roman" panose="02020603050405020304" pitchFamily="18" charset="0"/>
                          <a:sym typeface="Open Sans"/>
                        </a:rPr>
                        <a:t>RPE</a:t>
                      </a:r>
                      <a:endParaRPr sz="1400">
                        <a:latin typeface="Times New Roman" panose="02020603050405020304" pitchFamily="18" charset="0"/>
                        <a:ea typeface="Open Sans"/>
                        <a:cs typeface="Times New Roman" panose="02020603050405020304" pitchFamily="18" charset="0"/>
                        <a:sym typeface="Open Sans"/>
                      </a:endParaRPr>
                    </a:p>
                  </a:txBody>
                  <a:tcPr marL="91425" marR="91425" marT="91425" marB="91425"/>
                </a:tc>
                <a:tc>
                  <a:txBody>
                    <a:bodyPr/>
                    <a:lstStyle/>
                    <a:p>
                      <a:pPr marL="0" lvl="0" indent="0" algn="l" rtl="0">
                        <a:spcBef>
                          <a:spcPts val="0"/>
                        </a:spcBef>
                        <a:spcAft>
                          <a:spcPts val="0"/>
                        </a:spcAft>
                        <a:buNone/>
                      </a:pPr>
                      <a:r>
                        <a:rPr lang="en-US" sz="1400" dirty="0">
                          <a:solidFill>
                            <a:schemeClr val="dk1"/>
                          </a:solidFill>
                          <a:latin typeface="Times New Roman" panose="02020603050405020304" pitchFamily="18" charset="0"/>
                          <a:ea typeface="Open Sans"/>
                          <a:cs typeface="Times New Roman" panose="02020603050405020304" pitchFamily="18" charset="0"/>
                          <a:sym typeface="Open Sans"/>
                        </a:rPr>
                        <a:t>3828.79</a:t>
                      </a:r>
                      <a:endParaRPr sz="1400" dirty="0">
                        <a:solidFill>
                          <a:schemeClr val="dk1"/>
                        </a:solidFill>
                        <a:latin typeface="Times New Roman" panose="02020603050405020304" pitchFamily="18" charset="0"/>
                        <a:ea typeface="Open Sans"/>
                        <a:cs typeface="Times New Roman" panose="02020603050405020304" pitchFamily="18" charset="0"/>
                        <a:sym typeface="Open Sans"/>
                      </a:endParaRPr>
                    </a:p>
                  </a:txBody>
                  <a:tcPr marL="91425" marR="91425" marT="91425" marB="91425"/>
                </a:tc>
                <a:tc>
                  <a:txBody>
                    <a:bodyPr/>
                    <a:lstStyle/>
                    <a:p>
                      <a:pPr marL="0" lvl="0" indent="0" algn="l" rtl="0">
                        <a:spcBef>
                          <a:spcPts val="0"/>
                        </a:spcBef>
                        <a:spcAft>
                          <a:spcPts val="0"/>
                        </a:spcAft>
                        <a:buNone/>
                      </a:pPr>
                      <a:r>
                        <a:rPr lang="en-US" sz="1400" dirty="0">
                          <a:solidFill>
                            <a:schemeClr val="dk1"/>
                          </a:solidFill>
                          <a:latin typeface="Times New Roman" panose="02020603050405020304" pitchFamily="18" charset="0"/>
                          <a:ea typeface="Open Sans"/>
                          <a:cs typeface="Times New Roman" panose="02020603050405020304" pitchFamily="18" charset="0"/>
                          <a:sym typeface="Open Sans"/>
                        </a:rPr>
                        <a:t>3911.38</a:t>
                      </a:r>
                      <a:endParaRPr sz="1400" dirty="0">
                        <a:solidFill>
                          <a:schemeClr val="dk1"/>
                        </a:solidFill>
                        <a:latin typeface="Times New Roman" panose="02020603050405020304" pitchFamily="18" charset="0"/>
                        <a:ea typeface="Open Sans"/>
                        <a:cs typeface="Times New Roman" panose="02020603050405020304" pitchFamily="18" charset="0"/>
                        <a:sym typeface="Open Sans"/>
                      </a:endParaRPr>
                    </a:p>
                  </a:txBody>
                  <a:tcPr marL="91425" marR="91425" marT="91425" marB="91425"/>
                </a:tc>
                <a:extLst>
                  <a:ext uri="{0D108BD9-81ED-4DB2-BD59-A6C34878D82A}">
                    <a16:rowId xmlns:a16="http://schemas.microsoft.com/office/drawing/2014/main" val="10002"/>
                  </a:ext>
                </a:extLst>
              </a:tr>
              <a:tr h="350014">
                <a:tc>
                  <a:txBody>
                    <a:bodyPr/>
                    <a:lstStyle/>
                    <a:p>
                      <a:pPr marL="0" lvl="0" indent="0" algn="l" rtl="0">
                        <a:spcBef>
                          <a:spcPts val="0"/>
                        </a:spcBef>
                        <a:spcAft>
                          <a:spcPts val="0"/>
                        </a:spcAft>
                        <a:buNone/>
                      </a:pPr>
                      <a:r>
                        <a:rPr lang="en-US" sz="1400">
                          <a:solidFill>
                            <a:schemeClr val="dk1"/>
                          </a:solidFill>
                          <a:latin typeface="Times New Roman" panose="02020603050405020304" pitchFamily="18" charset="0"/>
                          <a:ea typeface="Open Sans"/>
                          <a:cs typeface="Times New Roman" panose="02020603050405020304" pitchFamily="18" charset="0"/>
                          <a:sym typeface="Open Sans"/>
                        </a:rPr>
                        <a:t>ATE</a:t>
                      </a:r>
                      <a:endParaRPr sz="1400">
                        <a:latin typeface="Times New Roman" panose="02020603050405020304" pitchFamily="18" charset="0"/>
                        <a:ea typeface="Open Sans"/>
                        <a:cs typeface="Times New Roman" panose="02020603050405020304" pitchFamily="18" charset="0"/>
                        <a:sym typeface="Open Sans"/>
                      </a:endParaRPr>
                    </a:p>
                  </a:txBody>
                  <a:tcPr marL="91425" marR="91425" marT="91425" marB="91425"/>
                </a:tc>
                <a:tc>
                  <a:txBody>
                    <a:bodyPr/>
                    <a:lstStyle/>
                    <a:p>
                      <a:pPr marL="0" lvl="0" indent="0" algn="l" rtl="0">
                        <a:spcBef>
                          <a:spcPts val="0"/>
                        </a:spcBef>
                        <a:spcAft>
                          <a:spcPts val="0"/>
                        </a:spcAft>
                        <a:buNone/>
                      </a:pPr>
                      <a:r>
                        <a:rPr lang="en-US" sz="1400" dirty="0">
                          <a:solidFill>
                            <a:schemeClr val="dk1"/>
                          </a:solidFill>
                          <a:latin typeface="Times New Roman" panose="02020603050405020304" pitchFamily="18" charset="0"/>
                          <a:ea typeface="Open Sans"/>
                          <a:cs typeface="Times New Roman" panose="02020603050405020304" pitchFamily="18" charset="0"/>
                          <a:sym typeface="Open Sans"/>
                        </a:rPr>
                        <a:t>2637.04</a:t>
                      </a:r>
                      <a:endParaRPr sz="1400" dirty="0">
                        <a:solidFill>
                          <a:schemeClr val="dk1"/>
                        </a:solidFill>
                        <a:latin typeface="Times New Roman" panose="02020603050405020304" pitchFamily="18" charset="0"/>
                        <a:ea typeface="Open Sans"/>
                        <a:cs typeface="Times New Roman" panose="02020603050405020304" pitchFamily="18" charset="0"/>
                        <a:sym typeface="Open Sans"/>
                      </a:endParaRPr>
                    </a:p>
                  </a:txBody>
                  <a:tcPr marL="91425" marR="91425" marT="91425" marB="91425"/>
                </a:tc>
                <a:tc>
                  <a:txBody>
                    <a:bodyPr/>
                    <a:lstStyle/>
                    <a:p>
                      <a:pPr marL="0" lvl="0" indent="0" algn="l" rtl="0">
                        <a:spcBef>
                          <a:spcPts val="0"/>
                        </a:spcBef>
                        <a:spcAft>
                          <a:spcPts val="0"/>
                        </a:spcAft>
                        <a:buNone/>
                      </a:pPr>
                      <a:r>
                        <a:rPr lang="en-US" sz="1400" dirty="0">
                          <a:solidFill>
                            <a:schemeClr val="dk1"/>
                          </a:solidFill>
                          <a:latin typeface="Times New Roman" panose="02020603050405020304" pitchFamily="18" charset="0"/>
                          <a:ea typeface="Open Sans"/>
                          <a:cs typeface="Times New Roman" panose="02020603050405020304" pitchFamily="18" charset="0"/>
                          <a:sym typeface="Open Sans"/>
                        </a:rPr>
                        <a:t>2738.46</a:t>
                      </a:r>
                      <a:endParaRPr sz="1400" dirty="0">
                        <a:solidFill>
                          <a:schemeClr val="dk1"/>
                        </a:solidFill>
                        <a:latin typeface="Times New Roman" panose="02020603050405020304" pitchFamily="18" charset="0"/>
                        <a:ea typeface="Open Sans"/>
                        <a:cs typeface="Times New Roman" panose="02020603050405020304" pitchFamily="18" charset="0"/>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8" name="文本框 7">
            <a:extLst>
              <a:ext uri="{FF2B5EF4-FFF2-40B4-BE49-F238E27FC236}">
                <a16:creationId xmlns:a16="http://schemas.microsoft.com/office/drawing/2014/main" id="{3DAB2F0C-81E8-42FD-90FF-7BCF22E6F5F0}"/>
              </a:ext>
            </a:extLst>
          </p:cNvPr>
          <p:cNvSpPr txBox="1"/>
          <p:nvPr/>
        </p:nvSpPr>
        <p:spPr>
          <a:xfrm>
            <a:off x="6747377" y="2708881"/>
            <a:ext cx="1657350" cy="628826"/>
          </a:xfrm>
          <a:prstGeom prst="rect">
            <a:avLst/>
          </a:prstGeom>
          <a:noFill/>
        </p:spPr>
        <p:txBody>
          <a:bodyPr wrap="square">
            <a:spAutoFit/>
          </a:bodyPr>
          <a:lstStyle/>
          <a:p>
            <a:pPr marL="0" lvl="0" indent="0" algn="l" rtl="0">
              <a:lnSpc>
                <a:spcPct val="130000"/>
              </a:lnSpc>
              <a:spcBef>
                <a:spcPts val="0"/>
              </a:spcBef>
              <a:spcAft>
                <a:spcPts val="600"/>
              </a:spcAft>
              <a:buNone/>
            </a:pPr>
            <a:r>
              <a:rPr lang="en-US" altLang="zh-CN" sz="1400" dirty="0">
                <a:solidFill>
                  <a:schemeClr val="dk1"/>
                </a:solidFill>
                <a:latin typeface="Times New Roman" panose="02020603050405020304" pitchFamily="18" charset="0"/>
                <a:ea typeface="Open Sans"/>
                <a:cs typeface="Times New Roman" panose="02020603050405020304" pitchFamily="18" charset="0"/>
                <a:sym typeface="Open Sans"/>
              </a:rPr>
              <a:t>INTEL </a:t>
            </a:r>
            <a:br>
              <a:rPr lang="en-US" altLang="zh-CN" sz="1400" dirty="0">
                <a:solidFill>
                  <a:schemeClr val="dk1"/>
                </a:solidFill>
                <a:latin typeface="Times New Roman" panose="02020603050405020304" pitchFamily="18" charset="0"/>
                <a:ea typeface="Open Sans"/>
                <a:cs typeface="Times New Roman" panose="02020603050405020304" pitchFamily="18" charset="0"/>
                <a:sym typeface="Open Sans"/>
              </a:rPr>
            </a:br>
            <a:r>
              <a:rPr lang="en-US" altLang="zh-CN" sz="1400" dirty="0">
                <a:solidFill>
                  <a:schemeClr val="dk1"/>
                </a:solidFill>
                <a:latin typeface="Times New Roman" panose="02020603050405020304" pitchFamily="18" charset="0"/>
                <a:ea typeface="Open Sans"/>
                <a:cs typeface="Times New Roman" panose="02020603050405020304" pitchFamily="18" charset="0"/>
                <a:sym typeface="Open Sans"/>
              </a:rPr>
              <a:t>ground truth</a:t>
            </a:r>
            <a:endParaRPr lang="en-US" altLang="zh-CN" sz="1400" dirty="0">
              <a:latin typeface="Times New Roman" panose="02020603050405020304" pitchFamily="18" charset="0"/>
              <a:ea typeface="Open Sans"/>
              <a:cs typeface="Times New Roman" panose="02020603050405020304" pitchFamily="18" charset="0"/>
              <a:sym typeface="Open Sans"/>
            </a:endParaRPr>
          </a:p>
        </p:txBody>
      </p:sp>
      <p:sp>
        <p:nvSpPr>
          <p:cNvPr id="9" name="Google Shape;182;p7">
            <a:extLst>
              <a:ext uri="{FF2B5EF4-FFF2-40B4-BE49-F238E27FC236}">
                <a16:creationId xmlns:a16="http://schemas.microsoft.com/office/drawing/2014/main" id="{7FB8978B-4873-4811-AB2A-8D6EC5EAC5BC}"/>
              </a:ext>
            </a:extLst>
          </p:cNvPr>
          <p:cNvSpPr txBox="1">
            <a:spLocks/>
          </p:cNvSpPr>
          <p:nvPr/>
        </p:nvSpPr>
        <p:spPr>
          <a:xfrm>
            <a:off x="457200" y="361950"/>
            <a:ext cx="8229600" cy="6096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9pPr>
          </a:lstStyle>
          <a:p>
            <a:r>
              <a:rPr lang="en-US" altLang="zh-CN" dirty="0"/>
              <a:t>Experiment Results - Intel</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0"/>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Summary </a:t>
            </a:r>
            <a:r>
              <a:rPr lang="en-US" altLang="zh-CN" dirty="0"/>
              <a:t>(</a:t>
            </a:r>
            <a:r>
              <a:rPr lang="zh-CN" altLang="en-US" dirty="0"/>
              <a:t>最后再修改</a:t>
            </a:r>
            <a:r>
              <a:rPr lang="en-US" altLang="zh-CN" dirty="0"/>
              <a:t>)</a:t>
            </a:r>
            <a:endParaRPr dirty="0"/>
          </a:p>
        </p:txBody>
      </p:sp>
      <p:sp>
        <p:nvSpPr>
          <p:cNvPr id="212" name="Google Shape;212;p10"/>
          <p:cNvSpPr txBox="1">
            <a:spLocks noGrp="1"/>
          </p:cNvSpPr>
          <p:nvPr>
            <p:ph type="body" idx="1"/>
          </p:nvPr>
        </p:nvSpPr>
        <p:spPr>
          <a:xfrm>
            <a:off x="457200" y="1200150"/>
            <a:ext cx="8229600" cy="342900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600"/>
              </a:spcBef>
              <a:spcAft>
                <a:spcPts val="0"/>
              </a:spcAft>
              <a:buClr>
                <a:srgbClr val="C00000"/>
              </a:buClr>
              <a:buSzPts val="1400"/>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Not very robust </a:t>
            </a:r>
            <a:endParaRPr sz="1800" dirty="0">
              <a:latin typeface="Times New Roman" panose="02020603050405020304" pitchFamily="18" charset="0"/>
              <a:cs typeface="Times New Roman" panose="02020603050405020304" pitchFamily="18" charset="0"/>
            </a:endParaRPr>
          </a:p>
          <a:p>
            <a:pPr marL="285750" lvl="0" indent="-285750" algn="l" rtl="0">
              <a:lnSpc>
                <a:spcPct val="100000"/>
              </a:lnSpc>
              <a:spcBef>
                <a:spcPts val="600"/>
              </a:spcBef>
              <a:spcAft>
                <a:spcPts val="0"/>
              </a:spcAft>
              <a:buClr>
                <a:srgbClr val="C00000"/>
              </a:buClr>
              <a:buFont typeface="Wingdings" panose="05000000000000000000" pitchFamily="2" charset="2"/>
              <a:buChar char="l"/>
            </a:pPr>
            <a:endParaRPr sz="1800" dirty="0">
              <a:latin typeface="Times New Roman" panose="02020603050405020304" pitchFamily="18" charset="0"/>
              <a:cs typeface="Times New Roman" panose="02020603050405020304" pitchFamily="18" charset="0"/>
            </a:endParaRPr>
          </a:p>
          <a:p>
            <a:pPr marL="457200" lvl="0" indent="-317500" algn="l" rtl="0">
              <a:lnSpc>
                <a:spcPct val="100000"/>
              </a:lnSpc>
              <a:spcBef>
                <a:spcPts val="600"/>
              </a:spcBef>
              <a:spcAft>
                <a:spcPts val="0"/>
              </a:spcAft>
              <a:buClr>
                <a:srgbClr val="C00000"/>
              </a:buClr>
              <a:buSzPts val="1400"/>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Robust kernels help against poor initialization</a:t>
            </a:r>
          </a:p>
          <a:p>
            <a:pPr lvl="1" indent="-317500">
              <a:buClr>
                <a:srgbClr val="C00000"/>
              </a:buClr>
              <a:buSzPts val="14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Geman</a:t>
            </a:r>
            <a:r>
              <a:rPr lang="en-US" sz="1800" dirty="0">
                <a:latin typeface="Times New Roman" panose="02020603050405020304" pitchFamily="18" charset="0"/>
                <a:cs typeface="Times New Roman" panose="02020603050405020304" pitchFamily="18" charset="0"/>
              </a:rPr>
              <a:t>, Huber, DCS</a:t>
            </a:r>
            <a:endParaRPr sz="1800" dirty="0">
              <a:latin typeface="Times New Roman" panose="02020603050405020304" pitchFamily="18" charset="0"/>
              <a:cs typeface="Times New Roman" panose="02020603050405020304" pitchFamily="18" charset="0"/>
            </a:endParaRPr>
          </a:p>
          <a:p>
            <a:pPr marL="285750" lvl="0" indent="-285750" algn="l" rtl="0">
              <a:lnSpc>
                <a:spcPct val="100000"/>
              </a:lnSpc>
              <a:spcBef>
                <a:spcPts val="600"/>
              </a:spcBef>
              <a:spcAft>
                <a:spcPts val="0"/>
              </a:spcAft>
              <a:buClr>
                <a:srgbClr val="C00000"/>
              </a:buClr>
              <a:buFont typeface="Wingdings" panose="05000000000000000000" pitchFamily="2" charset="2"/>
              <a:buChar char="l"/>
            </a:pPr>
            <a:endParaRPr sz="1800" dirty="0">
              <a:latin typeface="Times New Roman" panose="02020603050405020304" pitchFamily="18" charset="0"/>
              <a:cs typeface="Times New Roman" panose="02020603050405020304" pitchFamily="18" charset="0"/>
            </a:endParaRPr>
          </a:p>
          <a:p>
            <a:pPr marL="457200" lvl="0" indent="-317500" algn="l" rtl="0">
              <a:lnSpc>
                <a:spcPct val="100000"/>
              </a:lnSpc>
              <a:spcBef>
                <a:spcPts val="600"/>
              </a:spcBef>
              <a:spcAft>
                <a:spcPts val="0"/>
              </a:spcAft>
              <a:buClr>
                <a:srgbClr val="C00000"/>
              </a:buClr>
              <a:buSzPts val="1400"/>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Common kernels not very effective against loop closure outliers</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16"/>
        <p:cNvGrpSpPr/>
        <p:nvPr/>
      </p:nvGrpSpPr>
      <p:grpSpPr>
        <a:xfrm>
          <a:off x="0" y="0"/>
          <a:ext cx="0" cy="0"/>
          <a:chOff x="0" y="0"/>
          <a:chExt cx="0" cy="0"/>
        </a:xfrm>
      </p:grpSpPr>
      <p:sp>
        <p:nvSpPr>
          <p:cNvPr id="217" name="Google Shape;217;gd6d2b1afac_0_0"/>
          <p:cNvSpPr txBox="1">
            <a:spLocks noGrp="1"/>
          </p:cNvSpPr>
          <p:nvPr>
            <p:ph type="title"/>
          </p:nvPr>
        </p:nvSpPr>
        <p:spPr>
          <a:xfrm>
            <a:off x="457200" y="361950"/>
            <a:ext cx="8229600" cy="609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Possible questions</a:t>
            </a:r>
            <a:endParaRPr/>
          </a:p>
        </p:txBody>
      </p:sp>
      <p:sp>
        <p:nvSpPr>
          <p:cNvPr id="218" name="Google Shape;218;gd6d2b1afac_0_0"/>
          <p:cNvSpPr txBox="1">
            <a:spLocks noGrp="1"/>
          </p:cNvSpPr>
          <p:nvPr>
            <p:ph type="body" idx="1"/>
          </p:nvPr>
        </p:nvSpPr>
        <p:spPr>
          <a:xfrm>
            <a:off x="457200" y="1200150"/>
            <a:ext cx="8229600" cy="34290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r>
              <a:rPr lang="en-US"/>
              <a:t>What’s the difference between g2o and gtsam?</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Outline</a:t>
            </a:r>
            <a:endParaRPr dirty="0"/>
          </a:p>
        </p:txBody>
      </p:sp>
      <p:sp>
        <p:nvSpPr>
          <p:cNvPr id="125" name="Google Shape;125;p2"/>
          <p:cNvSpPr txBox="1">
            <a:spLocks noGrp="1"/>
          </p:cNvSpPr>
          <p:nvPr>
            <p:ph type="body" idx="1"/>
          </p:nvPr>
        </p:nvSpPr>
        <p:spPr>
          <a:xfrm>
            <a:off x="457200" y="971550"/>
            <a:ext cx="8229600" cy="3124200"/>
          </a:xfrm>
          <a:prstGeom prst="rect">
            <a:avLst/>
          </a:prstGeom>
          <a:noFill/>
          <a:ln>
            <a:noFill/>
          </a:ln>
        </p:spPr>
        <p:txBody>
          <a:bodyPr spcFirstLastPara="1" wrap="square" lIns="91425" tIns="45700" rIns="91425" bIns="45700" anchor="t" anchorCtr="0">
            <a:noAutofit/>
          </a:bodyPr>
          <a:lstStyle/>
          <a:p>
            <a:pPr marL="457200" lvl="0" indent="-355600" algn="l" rtl="0">
              <a:lnSpc>
                <a:spcPct val="200000"/>
              </a:lnSpc>
              <a:spcBef>
                <a:spcPts val="600"/>
              </a:spcBef>
              <a:spcAft>
                <a:spcPts val="0"/>
              </a:spcAft>
              <a:buClr>
                <a:srgbClr val="C00000"/>
              </a:buClr>
              <a:buSzPts val="2000"/>
              <a:buChar char="●"/>
            </a:pPr>
            <a:r>
              <a:rPr lang="en-US" sz="2000" dirty="0">
                <a:latin typeface="Times New Roman"/>
                <a:ea typeface="Times New Roman"/>
                <a:cs typeface="Times New Roman"/>
                <a:sym typeface="Times New Roman"/>
              </a:rPr>
              <a:t>Project Description</a:t>
            </a:r>
            <a:endParaRPr dirty="0"/>
          </a:p>
          <a:p>
            <a:pPr marL="457200" lvl="0" indent="-355600" algn="l" rtl="0">
              <a:lnSpc>
                <a:spcPct val="200000"/>
              </a:lnSpc>
              <a:spcBef>
                <a:spcPts val="600"/>
              </a:spcBef>
              <a:spcAft>
                <a:spcPts val="0"/>
              </a:spcAft>
              <a:buClr>
                <a:srgbClr val="C00000"/>
              </a:buClr>
              <a:buSzPts val="2000"/>
              <a:buChar char="●"/>
            </a:pPr>
            <a:r>
              <a:rPr lang="en-US" sz="2000" dirty="0">
                <a:latin typeface="Times New Roman"/>
                <a:ea typeface="Times New Roman"/>
                <a:cs typeface="Times New Roman"/>
                <a:sym typeface="Times New Roman"/>
              </a:rPr>
              <a:t>Graph Optimization</a:t>
            </a:r>
            <a:endParaRPr dirty="0"/>
          </a:p>
          <a:p>
            <a:pPr marL="457200" lvl="0" indent="-355600" algn="l" rtl="0">
              <a:lnSpc>
                <a:spcPct val="200000"/>
              </a:lnSpc>
              <a:spcBef>
                <a:spcPts val="600"/>
              </a:spcBef>
              <a:spcAft>
                <a:spcPts val="0"/>
              </a:spcAft>
              <a:buClr>
                <a:srgbClr val="C00000"/>
              </a:buClr>
              <a:buSzPts val="2000"/>
              <a:buChar char="●"/>
            </a:pPr>
            <a:r>
              <a:rPr lang="en-US" sz="2000" dirty="0">
                <a:latin typeface="Times New Roman"/>
                <a:ea typeface="Times New Roman"/>
                <a:cs typeface="Times New Roman"/>
                <a:sym typeface="Times New Roman"/>
              </a:rPr>
              <a:t>Experiments</a:t>
            </a:r>
          </a:p>
          <a:p>
            <a:pPr marL="457200" lvl="0" indent="-355600" algn="l" rtl="0">
              <a:lnSpc>
                <a:spcPct val="200000"/>
              </a:lnSpc>
              <a:spcBef>
                <a:spcPts val="600"/>
              </a:spcBef>
              <a:spcAft>
                <a:spcPts val="0"/>
              </a:spcAft>
              <a:buClr>
                <a:srgbClr val="C00000"/>
              </a:buClr>
              <a:buSzPts val="2000"/>
              <a:buChar char="●"/>
            </a:pPr>
            <a:r>
              <a:rPr lang="en-US" altLang="zh-CN" sz="2000" dirty="0">
                <a:latin typeface="Times New Roman"/>
                <a:ea typeface="Times New Roman"/>
                <a:cs typeface="Times New Roman"/>
                <a:sym typeface="Times New Roman"/>
              </a:rPr>
              <a:t>Summary</a:t>
            </a:r>
            <a:endParaRPr sz="20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Project Description(</a:t>
            </a:r>
            <a:r>
              <a:rPr lang="zh-CN" altLang="en-US" dirty="0"/>
              <a:t>最后再修改</a:t>
            </a:r>
            <a:r>
              <a:rPr lang="en-US" dirty="0"/>
              <a:t>)</a:t>
            </a:r>
            <a:endParaRPr dirty="0"/>
          </a:p>
        </p:txBody>
      </p:sp>
      <p:sp>
        <p:nvSpPr>
          <p:cNvPr id="131" name="Google Shape;131;p3"/>
          <p:cNvSpPr txBox="1">
            <a:spLocks noGrp="1"/>
          </p:cNvSpPr>
          <p:nvPr>
            <p:ph type="body" idx="1"/>
          </p:nvPr>
        </p:nvSpPr>
        <p:spPr>
          <a:xfrm>
            <a:off x="457200" y="971550"/>
            <a:ext cx="8229600" cy="342900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600"/>
              </a:spcBef>
              <a:spcAft>
                <a:spcPts val="0"/>
              </a:spcAft>
              <a:buClr>
                <a:srgbClr val="C00000"/>
              </a:buClr>
              <a:buSzPts val="1400"/>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Tools for robustness test of pose graph optimization  </a:t>
            </a:r>
          </a:p>
          <a:p>
            <a:pPr marL="882650" lvl="1" indent="-285750">
              <a:buClr>
                <a:srgbClr val="C00000"/>
              </a:buClr>
              <a:buSzPts val="14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g2o</a:t>
            </a:r>
          </a:p>
          <a:p>
            <a:pPr marL="882650" lvl="1" indent="-285750">
              <a:buClr>
                <a:srgbClr val="C00000"/>
              </a:buClr>
              <a:buSzPts val="14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GTSAM</a:t>
            </a:r>
            <a:endParaRPr sz="1800" dirty="0">
              <a:latin typeface="Times New Roman" panose="02020603050405020304" pitchFamily="18" charset="0"/>
              <a:cs typeface="Times New Roman" panose="02020603050405020304" pitchFamily="18" charset="0"/>
            </a:endParaRPr>
          </a:p>
          <a:p>
            <a:pPr marL="457200" lvl="0" indent="-317500" algn="l" rtl="0">
              <a:lnSpc>
                <a:spcPct val="100000"/>
              </a:lnSpc>
              <a:spcBef>
                <a:spcPts val="600"/>
              </a:spcBef>
              <a:spcAft>
                <a:spcPts val="0"/>
              </a:spcAft>
              <a:buClr>
                <a:srgbClr val="C00000"/>
              </a:buClr>
              <a:buSzPts val="1400"/>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Settings for robustness tests</a:t>
            </a:r>
          </a:p>
          <a:p>
            <a:pPr marL="882650" lvl="1" indent="-285750">
              <a:buClr>
                <a:srgbClr val="C00000"/>
              </a:buClr>
              <a:buSzPts val="14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Poor initialization</a:t>
            </a:r>
          </a:p>
          <a:p>
            <a:pPr marL="882650" lvl="1" indent="-285750">
              <a:buClr>
                <a:srgbClr val="C00000"/>
              </a:buClr>
              <a:buSzPts val="14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Loop closure outliers </a:t>
            </a:r>
            <a:endParaRPr sz="1800" dirty="0">
              <a:latin typeface="Times New Roman" panose="02020603050405020304" pitchFamily="18" charset="0"/>
              <a:cs typeface="Times New Roman" panose="02020603050405020304" pitchFamily="18" charset="0"/>
            </a:endParaRPr>
          </a:p>
          <a:p>
            <a:pPr marL="457200" lvl="0" indent="-317500" algn="l" rtl="0">
              <a:lnSpc>
                <a:spcPct val="100000"/>
              </a:lnSpc>
              <a:spcBef>
                <a:spcPts val="600"/>
              </a:spcBef>
              <a:spcAft>
                <a:spcPts val="0"/>
              </a:spcAft>
              <a:buClr>
                <a:srgbClr val="C00000"/>
              </a:buClr>
              <a:buSzPts val="1400"/>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Evaluation Metrics</a:t>
            </a:r>
          </a:p>
          <a:p>
            <a:pPr marL="882650" lvl="1" indent="-285750">
              <a:buClr>
                <a:srgbClr val="C00000"/>
              </a:buClr>
              <a:buSzPts val="14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Relative Pose Error (RPE)</a:t>
            </a:r>
          </a:p>
          <a:p>
            <a:pPr marL="882650" lvl="1" indent="-285750">
              <a:buClr>
                <a:srgbClr val="C00000"/>
              </a:buClr>
              <a:buSzPts val="14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Absolute Trajectory Error (ATE)</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a:spLocks noGrp="1"/>
          </p:cNvSpPr>
          <p:nvPr>
            <p:ph type="title" idx="4294967295"/>
          </p:nvPr>
        </p:nvSpPr>
        <p:spPr>
          <a:xfrm>
            <a:off x="508850" y="354400"/>
            <a:ext cx="8229600" cy="60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Graph-based SLAM</a:t>
            </a:r>
            <a:endParaRPr/>
          </a:p>
        </p:txBody>
      </p:sp>
      <p:pic>
        <p:nvPicPr>
          <p:cNvPr id="137" name="Google Shape;137;p4" title="Aspects  of  an  edge  connecting  the  vertexxiand  the  vertexxj."/>
          <p:cNvPicPr preferRelativeResize="0"/>
          <p:nvPr/>
        </p:nvPicPr>
        <p:blipFill rotWithShape="1">
          <a:blip r:embed="rId3">
            <a:alphaModFix/>
          </a:blip>
          <a:srcRect l="2813" b="5788"/>
          <a:stretch/>
        </p:blipFill>
        <p:spPr>
          <a:xfrm>
            <a:off x="4970540" y="2676125"/>
            <a:ext cx="2494897" cy="1673079"/>
          </a:xfrm>
          <a:prstGeom prst="rect">
            <a:avLst/>
          </a:prstGeom>
          <a:noFill/>
          <a:ln>
            <a:noFill/>
          </a:ln>
          <a:effectLst>
            <a:outerShdw blurRad="57150" dist="19050" dir="5400000" algn="bl" rotWithShape="0">
              <a:srgbClr val="000000">
                <a:alpha val="49803"/>
              </a:srgbClr>
            </a:outerShdw>
          </a:effectLst>
        </p:spPr>
      </p:pic>
      <p:sp>
        <p:nvSpPr>
          <p:cNvPr id="138" name="Google Shape;138;p4"/>
          <p:cNvSpPr/>
          <p:nvPr/>
        </p:nvSpPr>
        <p:spPr>
          <a:xfrm>
            <a:off x="595655" y="2195723"/>
            <a:ext cx="3517560" cy="1410597"/>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39" name="Google Shape;139;p4"/>
          <p:cNvSpPr/>
          <p:nvPr/>
        </p:nvSpPr>
        <p:spPr>
          <a:xfrm>
            <a:off x="613332" y="2048179"/>
            <a:ext cx="2080202" cy="278416"/>
          </a:xfrm>
          <a:prstGeom prst="rect">
            <a:avLst/>
          </a:prstGeom>
          <a:solidFill>
            <a:schemeClr val="lt1"/>
          </a:solidFill>
          <a:ln>
            <a:noFill/>
          </a:ln>
          <a:effectLst>
            <a:outerShdw blurRad="57150" dist="38100" dir="5400000" algn="tr" rotWithShape="0">
              <a:srgbClr val="000000">
                <a:alpha val="49803"/>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0" name="Google Shape;140;p4"/>
          <p:cNvSpPr txBox="1"/>
          <p:nvPr/>
        </p:nvSpPr>
        <p:spPr>
          <a:xfrm>
            <a:off x="584123" y="2040084"/>
            <a:ext cx="1857741" cy="31544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600" b="1" i="0" u="none" strike="noStrike" cap="none">
                <a:solidFill>
                  <a:srgbClr val="B2260A"/>
                </a:solidFill>
                <a:latin typeface="Times New Roman" panose="02020603050405020304" pitchFamily="18" charset="0"/>
                <a:ea typeface="Open Sans"/>
                <a:cs typeface="Times New Roman" panose="02020603050405020304" pitchFamily="18" charset="0"/>
                <a:sym typeface="Open Sans"/>
              </a:rPr>
              <a:t>Objective Function</a:t>
            </a:r>
            <a:endParaRPr sz="1600" b="1" i="0" u="none" strike="noStrike" cap="none">
              <a:solidFill>
                <a:srgbClr val="B2260A"/>
              </a:solidFill>
              <a:latin typeface="Times New Roman" panose="02020603050405020304" pitchFamily="18" charset="0"/>
              <a:ea typeface="Open Sans"/>
              <a:cs typeface="Times New Roman" panose="02020603050405020304" pitchFamily="18" charset="0"/>
              <a:sym typeface="Open Sans"/>
            </a:endParaRPr>
          </a:p>
        </p:txBody>
      </p:sp>
      <p:sp>
        <p:nvSpPr>
          <p:cNvPr id="141" name="Google Shape;141;p4"/>
          <p:cNvSpPr/>
          <p:nvPr/>
        </p:nvSpPr>
        <p:spPr>
          <a:xfrm>
            <a:off x="4053987" y="3540021"/>
            <a:ext cx="59400" cy="66300"/>
          </a:xfrm>
          <a:prstGeom prst="triangle">
            <a:avLst>
              <a:gd name="adj" fmla="val 100000"/>
            </a:avLst>
          </a:prstGeom>
          <a:solidFill>
            <a:schemeClr val="accent1">
              <a:alpha val="71372"/>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2" name="Google Shape;142;p4"/>
          <p:cNvSpPr/>
          <p:nvPr/>
        </p:nvSpPr>
        <p:spPr>
          <a:xfrm>
            <a:off x="595494" y="1175842"/>
            <a:ext cx="3517800" cy="776005"/>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3" name="Google Shape;143;p4"/>
          <p:cNvSpPr txBox="1"/>
          <p:nvPr/>
        </p:nvSpPr>
        <p:spPr>
          <a:xfrm>
            <a:off x="704118" y="1434018"/>
            <a:ext cx="3431700" cy="306207"/>
          </a:xfrm>
          <a:prstGeom prst="rect">
            <a:avLst/>
          </a:prstGeom>
          <a:blipFill rotWithShape="1">
            <a:blip r:embed="rId4">
              <a:alphaModFix/>
            </a:blip>
            <a:stretch>
              <a:fillRect t="-3998" b="-19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Times New Roman" panose="02020603050405020304" pitchFamily="18" charset="0"/>
                <a:cs typeface="Times New Roman" panose="02020603050405020304" pitchFamily="18" charset="0"/>
                <a:sym typeface="Arial"/>
              </a:rPr>
              <a:t> </a:t>
            </a:r>
            <a:endParaRPr>
              <a:latin typeface="Times New Roman" panose="02020603050405020304" pitchFamily="18" charset="0"/>
              <a:cs typeface="Times New Roman" panose="02020603050405020304" pitchFamily="18" charset="0"/>
            </a:endParaRPr>
          </a:p>
        </p:txBody>
      </p:sp>
      <p:sp>
        <p:nvSpPr>
          <p:cNvPr id="144" name="Google Shape;144;p4"/>
          <p:cNvSpPr/>
          <p:nvPr/>
        </p:nvSpPr>
        <p:spPr>
          <a:xfrm>
            <a:off x="613079" y="1028297"/>
            <a:ext cx="2080202" cy="278416"/>
          </a:xfrm>
          <a:prstGeom prst="rect">
            <a:avLst/>
          </a:prstGeom>
          <a:solidFill>
            <a:schemeClr val="lt1"/>
          </a:solidFill>
          <a:ln>
            <a:noFill/>
          </a:ln>
          <a:effectLst>
            <a:outerShdw blurRad="57150" dist="38100" dir="5400000" algn="tr" rotWithShape="0">
              <a:srgbClr val="000000">
                <a:alpha val="49803"/>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5" name="Google Shape;145;p4"/>
          <p:cNvSpPr txBox="1"/>
          <p:nvPr/>
        </p:nvSpPr>
        <p:spPr>
          <a:xfrm>
            <a:off x="583870" y="1030593"/>
            <a:ext cx="1857741" cy="31544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600" b="1" i="0" u="none" strike="noStrike" cap="none" dirty="0">
                <a:solidFill>
                  <a:srgbClr val="B2260A"/>
                </a:solidFill>
                <a:latin typeface="Times New Roman" panose="02020603050405020304" pitchFamily="18" charset="0"/>
                <a:ea typeface="Open Sans"/>
                <a:cs typeface="Times New Roman" panose="02020603050405020304" pitchFamily="18" charset="0"/>
                <a:sym typeface="Open Sans"/>
              </a:rPr>
              <a:t>Goal</a:t>
            </a:r>
            <a:endParaRPr sz="1600" b="1" i="0" u="none" strike="noStrike" cap="none" dirty="0">
              <a:solidFill>
                <a:srgbClr val="B2260A"/>
              </a:solidFill>
              <a:latin typeface="Times New Roman" panose="02020603050405020304" pitchFamily="18" charset="0"/>
              <a:ea typeface="Open Sans"/>
              <a:cs typeface="Times New Roman" panose="02020603050405020304" pitchFamily="18" charset="0"/>
              <a:sym typeface="Open Sans"/>
            </a:endParaRPr>
          </a:p>
        </p:txBody>
      </p:sp>
      <p:sp>
        <p:nvSpPr>
          <p:cNvPr id="146" name="Google Shape;146;p4"/>
          <p:cNvSpPr/>
          <p:nvPr/>
        </p:nvSpPr>
        <p:spPr>
          <a:xfrm>
            <a:off x="4062204" y="1894155"/>
            <a:ext cx="59400" cy="66300"/>
          </a:xfrm>
          <a:prstGeom prst="triangle">
            <a:avLst>
              <a:gd name="adj" fmla="val 100000"/>
            </a:avLst>
          </a:prstGeom>
          <a:solidFill>
            <a:schemeClr val="accent1">
              <a:alpha val="71372"/>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7" name="Google Shape;147;p4"/>
          <p:cNvSpPr/>
          <p:nvPr/>
        </p:nvSpPr>
        <p:spPr>
          <a:xfrm>
            <a:off x="595494" y="3864214"/>
            <a:ext cx="3517800" cy="807826"/>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8" name="Google Shape;148;p4"/>
          <p:cNvSpPr/>
          <p:nvPr/>
        </p:nvSpPr>
        <p:spPr>
          <a:xfrm>
            <a:off x="613079" y="3716668"/>
            <a:ext cx="2080202" cy="278416"/>
          </a:xfrm>
          <a:prstGeom prst="rect">
            <a:avLst/>
          </a:prstGeom>
          <a:solidFill>
            <a:schemeClr val="lt1"/>
          </a:solidFill>
          <a:ln>
            <a:noFill/>
          </a:ln>
          <a:effectLst>
            <a:outerShdw blurRad="57150" dist="38100" dir="5400000" algn="tr" rotWithShape="0">
              <a:srgbClr val="000000">
                <a:alpha val="49803"/>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9" name="Google Shape;149;p4"/>
          <p:cNvSpPr txBox="1"/>
          <p:nvPr/>
        </p:nvSpPr>
        <p:spPr>
          <a:xfrm>
            <a:off x="583870" y="3710173"/>
            <a:ext cx="1857741" cy="31544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600" b="1" i="0" u="none" strike="noStrike" cap="none">
                <a:solidFill>
                  <a:srgbClr val="B2260A"/>
                </a:solidFill>
                <a:latin typeface="Times New Roman" panose="02020603050405020304" pitchFamily="18" charset="0"/>
                <a:ea typeface="Open Sans"/>
                <a:cs typeface="Times New Roman" panose="02020603050405020304" pitchFamily="18" charset="0"/>
                <a:sym typeface="Open Sans"/>
              </a:rPr>
              <a:t>Solving</a:t>
            </a:r>
            <a:endParaRPr sz="1600" b="1" i="0" u="none" strike="noStrike" cap="none">
              <a:solidFill>
                <a:srgbClr val="B2260A"/>
              </a:solidFill>
              <a:latin typeface="Times New Roman" panose="02020603050405020304" pitchFamily="18" charset="0"/>
              <a:ea typeface="Open Sans"/>
              <a:cs typeface="Times New Roman" panose="02020603050405020304" pitchFamily="18" charset="0"/>
              <a:sym typeface="Open Sans"/>
            </a:endParaRPr>
          </a:p>
        </p:txBody>
      </p:sp>
      <p:sp>
        <p:nvSpPr>
          <p:cNvPr id="150" name="Google Shape;150;p4"/>
          <p:cNvSpPr/>
          <p:nvPr/>
        </p:nvSpPr>
        <p:spPr>
          <a:xfrm>
            <a:off x="4053814" y="4608502"/>
            <a:ext cx="59400" cy="66300"/>
          </a:xfrm>
          <a:prstGeom prst="triangle">
            <a:avLst>
              <a:gd name="adj" fmla="val 100000"/>
            </a:avLst>
          </a:prstGeom>
          <a:solidFill>
            <a:schemeClr val="accent1">
              <a:alpha val="71372"/>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51" name="Google Shape;151;p4"/>
          <p:cNvSpPr txBox="1"/>
          <p:nvPr/>
        </p:nvSpPr>
        <p:spPr>
          <a:xfrm>
            <a:off x="595574" y="2368578"/>
            <a:ext cx="3517640" cy="928301"/>
          </a:xfrm>
          <a:prstGeom prst="rect">
            <a:avLst/>
          </a:prstGeom>
          <a:blipFill rotWithShape="1">
            <a:blip r:embed="rId5">
              <a:alphaModFix/>
            </a:blip>
            <a:stretch>
              <a:fillRect b="-131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152" name="Google Shape;152;p4"/>
          <p:cNvSpPr txBox="1"/>
          <p:nvPr/>
        </p:nvSpPr>
        <p:spPr>
          <a:xfrm>
            <a:off x="1009559" y="1703900"/>
            <a:ext cx="65"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3" name="Google Shape;153;p4"/>
          <p:cNvSpPr txBox="1"/>
          <p:nvPr/>
        </p:nvSpPr>
        <p:spPr>
          <a:xfrm>
            <a:off x="704118" y="4088603"/>
            <a:ext cx="3431700" cy="420662"/>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154" name="Google Shape;154;p4"/>
          <p:cNvSpPr txBox="1"/>
          <p:nvPr/>
        </p:nvSpPr>
        <p:spPr>
          <a:xfrm>
            <a:off x="4221838" y="4473493"/>
            <a:ext cx="3734131"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Aspects</a:t>
            </a:r>
            <a:r>
              <a:rPr lang="en-US" sz="1200">
                <a:latin typeface="Times New Roman"/>
                <a:ea typeface="Times New Roman"/>
                <a:cs typeface="Times New Roman"/>
                <a:sym typeface="Times New Roman"/>
              </a:rPr>
              <a:t> </a:t>
            </a:r>
            <a:r>
              <a:rPr lang="en-US" sz="1200" b="0" i="0" u="none" strike="noStrike" cap="none">
                <a:solidFill>
                  <a:srgbClr val="000000"/>
                </a:solidFill>
                <a:latin typeface="Times New Roman"/>
                <a:ea typeface="Times New Roman"/>
                <a:cs typeface="Times New Roman"/>
                <a:sym typeface="Times New Roman"/>
              </a:rPr>
              <a:t>of</a:t>
            </a:r>
            <a:r>
              <a:rPr lang="en-US" sz="1200">
                <a:latin typeface="Times New Roman"/>
                <a:ea typeface="Times New Roman"/>
                <a:cs typeface="Times New Roman"/>
                <a:sym typeface="Times New Roman"/>
              </a:rPr>
              <a:t> </a:t>
            </a:r>
            <a:r>
              <a:rPr lang="en-US" sz="1200" b="0" i="0" u="none" strike="noStrike" cap="none">
                <a:solidFill>
                  <a:srgbClr val="000000"/>
                </a:solidFill>
                <a:latin typeface="Times New Roman"/>
                <a:ea typeface="Times New Roman"/>
                <a:cs typeface="Times New Roman"/>
                <a:sym typeface="Times New Roman"/>
              </a:rPr>
              <a:t>an</a:t>
            </a:r>
            <a:r>
              <a:rPr lang="en-US" sz="1200">
                <a:latin typeface="Times New Roman"/>
                <a:ea typeface="Times New Roman"/>
                <a:cs typeface="Times New Roman"/>
                <a:sym typeface="Times New Roman"/>
              </a:rPr>
              <a:t> </a:t>
            </a:r>
            <a:r>
              <a:rPr lang="en-US" sz="1200" b="0" i="0" u="none" strike="noStrike" cap="none">
                <a:solidFill>
                  <a:srgbClr val="000000"/>
                </a:solidFill>
                <a:latin typeface="Times New Roman"/>
                <a:ea typeface="Times New Roman"/>
                <a:cs typeface="Times New Roman"/>
                <a:sym typeface="Times New Roman"/>
              </a:rPr>
              <a:t>edge connecting vertices* </a:t>
            </a:r>
            <a:endParaRPr sz="1200" b="0" i="0" u="none" strike="noStrike" cap="none">
              <a:solidFill>
                <a:srgbClr val="000000"/>
              </a:solidFill>
              <a:latin typeface="Times New Roman"/>
              <a:ea typeface="Times New Roman"/>
              <a:cs typeface="Times New Roman"/>
              <a:sym typeface="Times New Roman"/>
            </a:endParaRPr>
          </a:p>
        </p:txBody>
      </p:sp>
      <p:sp>
        <p:nvSpPr>
          <p:cNvPr id="155" name="Google Shape;155;p4"/>
          <p:cNvSpPr txBox="1"/>
          <p:nvPr/>
        </p:nvSpPr>
        <p:spPr>
          <a:xfrm>
            <a:off x="0" y="4861516"/>
            <a:ext cx="752551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700" b="0" i="0" u="none" strike="noStrike" cap="none">
                <a:solidFill>
                  <a:srgbClr val="000000"/>
                </a:solidFill>
                <a:latin typeface="Arial"/>
                <a:ea typeface="Arial"/>
                <a:cs typeface="Arial"/>
                <a:sym typeface="Arial"/>
              </a:rPr>
              <a:t>* R. Kuemmerle, G. Grisetti, H. Strasdat, K. Konolige, W. Burgard, "g2o: A General Framework for Graph Optimization", In Proceedings of the IEEE International Conference on Robotics and Automation (ICRA), Shanghai, China, pp. 3607-3613, 2011.</a:t>
            </a:r>
            <a:endParaRPr/>
          </a:p>
        </p:txBody>
      </p:sp>
      <p:pic>
        <p:nvPicPr>
          <p:cNvPr id="156" name="Google Shape;156;p4"/>
          <p:cNvPicPr preferRelativeResize="0"/>
          <p:nvPr/>
        </p:nvPicPr>
        <p:blipFill rotWithShape="1">
          <a:blip r:embed="rId7">
            <a:alphaModFix/>
          </a:blip>
          <a:srcRect t="4655"/>
          <a:stretch/>
        </p:blipFill>
        <p:spPr>
          <a:xfrm>
            <a:off x="4970540" y="451731"/>
            <a:ext cx="2434317" cy="1717960"/>
          </a:xfrm>
          <a:prstGeom prst="rect">
            <a:avLst/>
          </a:prstGeom>
          <a:noFill/>
          <a:ln>
            <a:noFill/>
          </a:ln>
          <a:effectLst>
            <a:outerShdw blurRad="57150" dist="19050" dir="5400000" algn="t" rotWithShape="0">
              <a:srgbClr val="000000">
                <a:alpha val="49803"/>
              </a:srgbClr>
            </a:outerShdw>
          </a:effectLst>
        </p:spPr>
      </p:pic>
      <p:sp>
        <p:nvSpPr>
          <p:cNvPr id="157" name="Google Shape;157;p4"/>
          <p:cNvSpPr txBox="1"/>
          <p:nvPr/>
        </p:nvSpPr>
        <p:spPr>
          <a:xfrm>
            <a:off x="4312243" y="2228414"/>
            <a:ext cx="3734131"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Times New Roman"/>
                <a:ea typeface="Times New Roman"/>
                <a:cs typeface="Times New Roman"/>
                <a:sym typeface="Times New Roman"/>
              </a:rPr>
              <a:t> A pose-graph representation of a SLAM process*</a:t>
            </a:r>
            <a:endParaRPr sz="12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76597-BE62-4783-9AAA-4D4A281957F3}"/>
              </a:ext>
            </a:extLst>
          </p:cNvPr>
          <p:cNvSpPr>
            <a:spLocks noGrp="1"/>
          </p:cNvSpPr>
          <p:nvPr>
            <p:ph type="title"/>
          </p:nvPr>
        </p:nvSpPr>
        <p:spPr/>
        <p:txBody>
          <a:bodyPr/>
          <a:lstStyle/>
          <a:p>
            <a:r>
              <a:rPr lang="en" altLang="zh-CN" sz="2400" dirty="0"/>
              <a:t>Optimization Algorithms</a:t>
            </a:r>
            <a:endParaRPr lang="zh-CN" altLang="en-US" dirty="0">
              <a:solidFill>
                <a:schemeClr val="tx1"/>
              </a:solidFill>
            </a:endParaRPr>
          </a:p>
        </p:txBody>
      </p:sp>
      <mc:AlternateContent xmlns:mc="http://schemas.openxmlformats.org/markup-compatibility/2006" xmlns:a14="http://schemas.microsoft.com/office/drawing/2010/main">
        <mc:Choice Requires="a14">
          <p:graphicFrame>
            <p:nvGraphicFramePr>
              <p:cNvPr id="10" name="表格 11">
                <a:extLst>
                  <a:ext uri="{FF2B5EF4-FFF2-40B4-BE49-F238E27FC236}">
                    <a16:creationId xmlns:a16="http://schemas.microsoft.com/office/drawing/2014/main" id="{48AEAAA7-9F63-4463-A585-4640AC94802D}"/>
                  </a:ext>
                </a:extLst>
              </p:cNvPr>
              <p:cNvGraphicFramePr>
                <a:graphicFrameLocks noGrp="1"/>
              </p:cNvGraphicFramePr>
              <p:nvPr/>
            </p:nvGraphicFramePr>
            <p:xfrm>
              <a:off x="457200" y="860380"/>
              <a:ext cx="5576873" cy="3912902"/>
            </p:xfrm>
            <a:graphic>
              <a:graphicData uri="http://schemas.openxmlformats.org/drawingml/2006/table">
                <a:tbl>
                  <a:tblPr firstRow="1" bandRow="1">
                    <a:tableStyleId>{5C22544A-7EE6-4342-B048-85BDC9FD1C3A}</a:tableStyleId>
                  </a:tblPr>
                  <a:tblGrid>
                    <a:gridCol w="5576873">
                      <a:extLst>
                        <a:ext uri="{9D8B030D-6E8A-4147-A177-3AD203B41FA5}">
                          <a16:colId xmlns:a16="http://schemas.microsoft.com/office/drawing/2014/main" val="2473582040"/>
                        </a:ext>
                      </a:extLst>
                    </a:gridCol>
                  </a:tblGrid>
                  <a:tr h="317976">
                    <a:tc>
                      <a:txBody>
                        <a:bodyPr/>
                        <a:lstStyle/>
                        <a:p>
                          <a:r>
                            <a:rPr lang="en-US" altLang="zh-CN" dirty="0">
                              <a:solidFill>
                                <a:srgbClr val="B2260A"/>
                              </a:solidFill>
                              <a:latin typeface="Times New Roman" panose="02020603050405020304" pitchFamily="18" charset="0"/>
                              <a:cs typeface="Times New Roman" panose="02020603050405020304" pitchFamily="18" charset="0"/>
                            </a:rPr>
                            <a:t>Algorithm 1  </a:t>
                          </a:r>
                          <a:r>
                            <a:rPr lang="en-US" altLang="zh-CN" b="0" dirty="0">
                              <a:solidFill>
                                <a:srgbClr val="B2260A"/>
                              </a:solidFill>
                              <a:latin typeface="Times New Roman" panose="02020603050405020304" pitchFamily="18" charset="0"/>
                              <a:cs typeface="Times New Roman" panose="02020603050405020304" pitchFamily="18" charset="0"/>
                            </a:rPr>
                            <a:t>Gauss Newton</a:t>
                          </a:r>
                          <a:endParaRPr lang="zh-CN" altLang="en-US" b="0" dirty="0">
                            <a:solidFill>
                              <a:srgbClr val="B2260A"/>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260A">
                            <a:alpha val="10000"/>
                          </a:srgbClr>
                        </a:solidFill>
                      </a:tcPr>
                    </a:tc>
                    <a:extLst>
                      <a:ext uri="{0D108BD9-81ED-4DB2-BD59-A6C34878D82A}">
                        <a16:rowId xmlns:a16="http://schemas.microsoft.com/office/drawing/2014/main" val="1670491797"/>
                      </a:ext>
                    </a:extLst>
                  </a:tr>
                  <a:tr h="1744632">
                    <a:tc>
                      <a:txBody>
                        <a:bodyPr/>
                        <a:lstStyle/>
                        <a:p>
                          <a:r>
                            <a:rPr lang="en-US" altLang="zh-CN" b="1" dirty="0">
                              <a:latin typeface="Times New Roman" panose="02020603050405020304" pitchFamily="18" charset="0"/>
                              <a:cs typeface="Times New Roman" panose="02020603050405020304" pitchFamily="18" charset="0"/>
                            </a:rPr>
                            <a:t>Require: </a:t>
                          </a:r>
                          <a:r>
                            <a:rPr lang="en-US" altLang="zh-CN" dirty="0">
                              <a:latin typeface="Times New Roman" panose="02020603050405020304" pitchFamily="18" charset="0"/>
                              <a:cs typeface="Times New Roman" panose="02020603050405020304" pitchFamily="18" charset="0"/>
                            </a:rPr>
                            <a:t>initial guess:</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1" i="1" smtClean="0">
                                      <a:latin typeface="Cambria Math" panose="02040503050406030204" pitchFamily="18" charset="0"/>
                                    </a:rPr>
                                    <m:t>𝒙</m:t>
                                  </m:r>
                                </m:e>
                              </m:acc>
                            </m:oMath>
                          </a14:m>
                          <a:r>
                            <a:rPr lang="en-US" altLang="zh-CN" dirty="0">
                              <a:latin typeface="Times New Roman" panose="02020603050405020304" pitchFamily="18" charset="0"/>
                              <a:cs typeface="Times New Roman" panose="02020603050405020304" pitchFamily="18" charset="0"/>
                            </a:rPr>
                            <a:t>. Measurements</a:t>
                          </a:r>
                          <a:r>
                            <a:rPr lang="en-US" altLang="zh-CN" baseline="0" dirty="0">
                              <a:latin typeface="Times New Roman" panose="02020603050405020304" pitchFamily="18" charset="0"/>
                              <a:cs typeface="Times New Roman" panose="02020603050405020304" pitchFamily="18" charset="0"/>
                            </a:rPr>
                            <a:t> and information matrix: </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𝒛</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𝛀</m:t>
                                      </m:r>
                                    </m:e>
                                    <m:sub>
                                      <m:r>
                                        <a:rPr lang="en-US" altLang="zh-CN" b="0" i="1" smtClean="0">
                                          <a:latin typeface="Cambria Math" panose="02040503050406030204" pitchFamily="18" charset="0"/>
                                        </a:rPr>
                                        <m:t>𝑖𝑗</m:t>
                                      </m:r>
                                    </m:sub>
                                  </m:sSub>
                                </m:e>
                              </m:d>
                            </m:oMath>
                          </a14:m>
                          <a:r>
                            <a:rPr lang="en-US" altLang="zh-CN" dirty="0">
                              <a:latin typeface="Times New Roman" panose="02020603050405020304" pitchFamily="18" charset="0"/>
                              <a:cs typeface="Times New Roman" panose="02020603050405020304" pitchFamily="18" charset="0"/>
                            </a:rPr>
                            <a:t>.</a:t>
                          </a:r>
                        </a:p>
                        <a:p>
                          <a14:m>
                            <m:oMath xmlns:m="http://schemas.openxmlformats.org/officeDocument/2006/math">
                              <m:sSup>
                                <m:sSupPr>
                                  <m:ctrlPr>
                                    <a:rPr lang="en-US" altLang="zh-CN" i="1" smtClean="0">
                                      <a:latin typeface="Cambria Math" panose="02040503050406030204" pitchFamily="18" charset="0"/>
                                      <a:ea typeface="Cambria Math" panose="02040503050406030204" pitchFamily="18" charset="0"/>
                                    </a:rPr>
                                  </m:ctrlPr>
                                </m:sSupPr>
                                <m:e>
                                  <m:r>
                                    <a:rPr lang="en-US" altLang="zh-CN" b="1" i="0" smtClean="0">
                                      <a:latin typeface="Cambria Math" panose="02040503050406030204" pitchFamily="18" charset="0"/>
                                      <a:ea typeface="Cambria Math" panose="02040503050406030204" pitchFamily="18" charset="0"/>
                                    </a:rPr>
                                    <m:t>𝐰𝐡𝐢𝐥𝐞</m:t>
                                  </m:r>
                                </m:e>
                                <m:sup>
                                  <m:r>
                                    <a:rPr lang="en-US" altLang="zh-CN" i="1" smtClean="0">
                                      <a:latin typeface="Cambria Math" panose="02040503050406030204" pitchFamily="18" charset="0"/>
                                      <a:ea typeface="Cambria Math" panose="02040503050406030204" pitchFamily="18" charset="0"/>
                                    </a:rPr>
                                    <m:t>¬</m:t>
                                  </m:r>
                                </m:sup>
                              </m:sSup>
                            </m:oMath>
                          </a14:m>
                          <a:r>
                            <a:rPr lang="en-US" altLang="zh-CN" dirty="0">
                              <a:latin typeface="Times New Roman" panose="02020603050405020304" pitchFamily="18" charset="0"/>
                              <a:cs typeface="Times New Roman" panose="02020603050405020304" pitchFamily="18" charset="0"/>
                            </a:rPr>
                            <a:t>converged </a:t>
                          </a:r>
                          <a:r>
                            <a:rPr lang="en-US" altLang="zh-CN" b="1" dirty="0">
                              <a:latin typeface="Times New Roman" panose="02020603050405020304" pitchFamily="18" charset="0"/>
                              <a:cs typeface="Times New Roman" panose="02020603050405020304" pitchFamily="18" charset="0"/>
                            </a:rPr>
                            <a:t>do</a:t>
                          </a:r>
                        </a:p>
                        <a:p>
                          <a:r>
                            <a:rPr lang="en-US" altLang="zh-CN" b="1" dirty="0">
                              <a:latin typeface="Times New Roman" panose="02020603050405020304" pitchFamily="18" charset="0"/>
                              <a:cs typeface="Times New Roman" panose="02020603050405020304" pitchFamily="18" charset="0"/>
                            </a:rPr>
                            <a:t>    b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0</a:t>
                          </a:r>
                          <a:r>
                            <a:rPr lang="en-US" altLang="zh-CN" b="1" baseline="0" dirty="0">
                              <a:latin typeface="Times New Roman" panose="02020603050405020304" pitchFamily="18" charset="0"/>
                              <a:cs typeface="Times New Roman" panose="02020603050405020304" pitchFamily="18" charset="0"/>
                            </a:rPr>
                            <a:t>    H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0</a:t>
                          </a:r>
                        </a:p>
                        <a:p>
                          <a:r>
                            <a:rPr lang="en-US" altLang="zh-CN" b="1" dirty="0">
                              <a:latin typeface="Times New Roman" panose="02020603050405020304" pitchFamily="18" charset="0"/>
                              <a:cs typeface="Times New Roman" panose="02020603050405020304" pitchFamily="18" charset="0"/>
                            </a:rPr>
                            <a:t>    for all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𝒛</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𝛀</m:t>
                                  </m:r>
                                </m:e>
                                <m:sub>
                                  <m:r>
                                    <a:rPr lang="en-US" altLang="zh-CN" b="0" i="1" smtClean="0">
                                      <a:latin typeface="Cambria Math" panose="02040503050406030204" pitchFamily="18" charset="0"/>
                                    </a:rPr>
                                    <m:t>𝑖𝑗</m:t>
                                  </m:r>
                                </m:sub>
                              </m:sSub>
                            </m:oMath>
                          </a14:m>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do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𝒆</m:t>
                                  </m:r>
                                </m:e>
                                <m:sub>
                                  <m:r>
                                    <a:rPr lang="en-US" altLang="zh-CN" b="1" i="1" smtClean="0">
                                      <a:latin typeface="Cambria Math" panose="02040503050406030204" pitchFamily="18" charset="0"/>
                                      <a:ea typeface="Cambria Math" panose="02040503050406030204" pitchFamily="18" charset="0"/>
                                    </a:rPr>
                                    <m:t>𝒊𝒋</m:t>
                                  </m:r>
                                </m:sub>
                              </m:sSub>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𝒛</m:t>
                                  </m:r>
                                </m:e>
                                <m:sub>
                                  <m:r>
                                    <a:rPr lang="en-US" altLang="zh-CN" b="1" i="1" smtClean="0">
                                      <a:latin typeface="Cambria Math" panose="02040503050406030204" pitchFamily="18" charset="0"/>
                                      <a:ea typeface="Cambria Math" panose="02040503050406030204" pitchFamily="18" charset="0"/>
                                    </a:rPr>
                                    <m:t>𝒊𝒋</m:t>
                                  </m:r>
                                </m:sub>
                              </m:sSub>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𝒉</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𝒊𝒋</m:t>
                                  </m:r>
                                </m:sub>
                              </m:sSub>
                              <m:r>
                                <a:rPr lang="en-US" altLang="zh-CN" b="1" i="1" smtClean="0">
                                  <a:latin typeface="Cambria Math" panose="02040503050406030204" pitchFamily="18" charset="0"/>
                                  <a:ea typeface="Cambria Math" panose="02040503050406030204" pitchFamily="18" charset="0"/>
                                </a:rPr>
                                <m:t>)</m:t>
                              </m:r>
                            </m:oMath>
                          </a14:m>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𝑨</m:t>
                                  </m:r>
                                </m:e>
                                <m:sub>
                                  <m:r>
                                    <a:rPr lang="en-US" altLang="zh-CN" b="1" i="1" smtClean="0">
                                      <a:latin typeface="Cambria Math" panose="02040503050406030204" pitchFamily="18" charset="0"/>
                                      <a:ea typeface="Cambria Math" panose="02040503050406030204" pitchFamily="18" charset="0"/>
                                    </a:rPr>
                                    <m:t>𝒊𝒋</m:t>
                                  </m:r>
                                </m:sub>
                              </m:sSub>
                              <m:r>
                                <a:rPr lang="en-US" altLang="zh-CN" b="1" i="1" smtClean="0">
                                  <a:latin typeface="Cambria Math" panose="02040503050406030204" pitchFamily="18" charset="0"/>
                                  <a:ea typeface="Cambria Math" panose="02040503050406030204" pitchFamily="18" charset="0"/>
                                </a:rPr>
                                <m:t>← </m:t>
                              </m:r>
                              <m:sSub>
                                <m:sSubPr>
                                  <m:ctrlPr>
                                    <a:rPr lang="en-US" altLang="zh-CN" b="1" i="1" smtClean="0">
                                      <a:latin typeface="Cambria Math" panose="02040503050406030204" pitchFamily="18" charset="0"/>
                                      <a:ea typeface="Cambria Math" panose="02040503050406030204" pitchFamily="18" charset="0"/>
                                    </a:rPr>
                                  </m:ctrlPr>
                                </m:sSubPr>
                                <m:e>
                                  <m:d>
                                    <m:dPr>
                                      <m:begChr m:val=""/>
                                      <m:endChr m:val="|"/>
                                      <m:ctrlPr>
                                        <a:rPr lang="en-US" altLang="zh-CN" b="1" i="1" smtClean="0">
                                          <a:latin typeface="Cambria Math" panose="02040503050406030204" pitchFamily="18" charset="0"/>
                                          <a:ea typeface="Cambria Math" panose="02040503050406030204" pitchFamily="18" charset="0"/>
                                        </a:rPr>
                                      </m:ctrlPr>
                                    </m:dPr>
                                    <m:e>
                                      <m:f>
                                        <m:fPr>
                                          <m:ctrlPr>
                                            <a:rPr lang="en-US" altLang="zh-CN" b="1" i="1" smtClean="0">
                                              <a:latin typeface="Cambria Math" panose="02040503050406030204" pitchFamily="18" charset="0"/>
                                              <a:ea typeface="Cambria Math" panose="02040503050406030204" pitchFamily="18" charset="0"/>
                                            </a:rPr>
                                          </m:ctrlPr>
                                        </m:fPr>
                                        <m:num>
                                          <m:r>
                                            <a:rPr lang="zh-CN" altLang="en-US"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𝒆</m:t>
                                              </m:r>
                                            </m:e>
                                            <m:sub>
                                              <m:r>
                                                <a:rPr lang="en-US" altLang="zh-CN" b="1" i="1" smtClean="0">
                                                  <a:latin typeface="Cambria Math" panose="02040503050406030204" pitchFamily="18" charset="0"/>
                                                  <a:ea typeface="Cambria Math" panose="02040503050406030204" pitchFamily="18" charset="0"/>
                                                </a:rPr>
                                                <m:t>𝒊𝒋</m:t>
                                              </m:r>
                                            </m:sub>
                                          </m:sSub>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num>
                                        <m:den>
                                          <m:r>
                                            <a:rPr lang="zh-CN" altLang="en-US"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𝒊</m:t>
                                              </m:r>
                                            </m:sub>
                                          </m:sSub>
                                        </m:den>
                                      </m:f>
                                    </m:e>
                                  </m:d>
                                </m:e>
                                <m:sub>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1" i="1" smtClean="0">
                                          <a:latin typeface="Cambria Math" panose="02040503050406030204" pitchFamily="18" charset="0"/>
                                        </a:rPr>
                                        <m:t>𝒙</m:t>
                                      </m:r>
                                    </m:e>
                                  </m:acc>
                                </m:sub>
                              </m:sSub>
                            </m:oMath>
                          </a14:m>
                          <a:r>
                            <a:rPr lang="zh-CN" altLang="en-US"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𝑩</m:t>
                                  </m:r>
                                </m:e>
                                <m:sub>
                                  <m:r>
                                    <a:rPr lang="en-US" altLang="zh-CN" b="1" i="1" smtClean="0">
                                      <a:latin typeface="Cambria Math" panose="02040503050406030204" pitchFamily="18" charset="0"/>
                                      <a:ea typeface="Cambria Math" panose="02040503050406030204" pitchFamily="18" charset="0"/>
                                    </a:rPr>
                                    <m:t>𝒊𝒋</m:t>
                                  </m:r>
                                </m:sub>
                              </m:sSub>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d>
                                    <m:dPr>
                                      <m:begChr m:val=""/>
                                      <m:endChr m:val="|"/>
                                      <m:ctrlPr>
                                        <a:rPr lang="en-US" altLang="zh-CN" b="1" i="1" smtClean="0">
                                          <a:latin typeface="Cambria Math" panose="02040503050406030204" pitchFamily="18" charset="0"/>
                                          <a:ea typeface="Cambria Math" panose="02040503050406030204" pitchFamily="18" charset="0"/>
                                        </a:rPr>
                                      </m:ctrlPr>
                                    </m:dPr>
                                    <m:e>
                                      <m:f>
                                        <m:fPr>
                                          <m:ctrlPr>
                                            <a:rPr lang="en-US" altLang="zh-CN" b="1" i="1" smtClean="0">
                                              <a:latin typeface="Cambria Math" panose="02040503050406030204" pitchFamily="18" charset="0"/>
                                              <a:ea typeface="Cambria Math" panose="02040503050406030204" pitchFamily="18" charset="0"/>
                                            </a:rPr>
                                          </m:ctrlPr>
                                        </m:fPr>
                                        <m:num>
                                          <m:r>
                                            <a:rPr lang="zh-CN" altLang="en-US"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𝒆</m:t>
                                              </m:r>
                                            </m:e>
                                            <m:sub>
                                              <m:r>
                                                <a:rPr lang="en-US" altLang="zh-CN" b="1" i="1" smtClean="0">
                                                  <a:latin typeface="Cambria Math" panose="02040503050406030204" pitchFamily="18" charset="0"/>
                                                  <a:ea typeface="Cambria Math" panose="02040503050406030204" pitchFamily="18" charset="0"/>
                                                </a:rPr>
                                                <m:t>𝒊𝒋</m:t>
                                              </m:r>
                                            </m:sub>
                                          </m:sSub>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num>
                                        <m:den>
                                          <m:r>
                                            <a:rPr lang="zh-CN" altLang="en-US"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𝒋</m:t>
                                              </m:r>
                                            </m:sub>
                                          </m:sSub>
                                        </m:den>
                                      </m:f>
                                    </m:e>
                                  </m:d>
                                </m:e>
                                <m:sub>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1" i="1" smtClean="0">
                                          <a:latin typeface="Cambria Math" panose="02040503050406030204" pitchFamily="18" charset="0"/>
                                        </a:rPr>
                                        <m:t>𝒙</m:t>
                                      </m:r>
                                    </m:e>
                                  </m:acc>
                                </m:sub>
                              </m:sSub>
                            </m:oMath>
                          </a14:m>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𝑯</m:t>
                                  </m:r>
                                </m:e>
                                <m:sub>
                                  <m:r>
                                    <a:rPr lang="en-US" altLang="zh-CN" b="1" i="1" smtClean="0">
                                      <a:latin typeface="Cambria Math" panose="02040503050406030204" pitchFamily="18" charset="0"/>
                                      <a:ea typeface="Cambria Math" panose="02040503050406030204" pitchFamily="18" charset="0"/>
                                    </a:rPr>
                                    <m:t>𝒊𝒋</m:t>
                                  </m:r>
                                </m:sub>
                              </m:sSub>
                              <m:r>
                                <a:rPr lang="en-US" altLang="zh-CN" b="1" i="1" smtClean="0">
                                  <a:latin typeface="Cambria Math" panose="02040503050406030204" pitchFamily="18" charset="0"/>
                                  <a:ea typeface="Cambria Math" panose="02040503050406030204" pitchFamily="18" charset="0"/>
                                </a:rPr>
                                <m:t>= </m:t>
                              </m:r>
                              <m:d>
                                <m:dPr>
                                  <m:ctrlPr>
                                    <a:rPr lang="en-US" altLang="zh-CN" b="1"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b="1" i="1" smtClean="0">
                                          <a:latin typeface="Cambria Math" panose="02040503050406030204" pitchFamily="18" charset="0"/>
                                          <a:ea typeface="Cambria Math" panose="02040503050406030204" pitchFamily="18" charset="0"/>
                                        </a:rPr>
                                      </m:ctrlPr>
                                    </m:mPr>
                                    <m:mr>
                                      <m:e>
                                        <m:r>
                                          <m:rPr>
                                            <m:brk m:alnAt="7"/>
                                          </m:rPr>
                                          <a:rPr lang="en-US" altLang="zh-CN" b="1" i="1" smtClean="0">
                                            <a:latin typeface="Cambria Math" panose="02040503050406030204" pitchFamily="18" charset="0"/>
                                            <a:ea typeface="Cambria Math" panose="02040503050406030204" pitchFamily="18" charset="0"/>
                                          </a:rPr>
                                          <m:t>⋱</m:t>
                                        </m:r>
                                      </m:e>
                                      <m:e/>
                                      <m:e/>
                                    </m:mr>
                                    <m:mr>
                                      <m:e/>
                                      <m:e>
                                        <m:m>
                                          <m:mPr>
                                            <m:mcs>
                                              <m:mc>
                                                <m:mcPr>
                                                  <m:count m:val="3"/>
                                                  <m:mcJc m:val="center"/>
                                                </m:mcPr>
                                              </m:mc>
                                            </m:mcs>
                                            <m:ctrlPr>
                                              <a:rPr lang="en-US" altLang="zh-CN" b="1" i="1" smtClean="0">
                                                <a:latin typeface="Cambria Math" panose="02040503050406030204" pitchFamily="18" charset="0"/>
                                                <a:ea typeface="Cambria Math" panose="02040503050406030204" pitchFamily="18" charset="0"/>
                                              </a:rPr>
                                            </m:ctrlPr>
                                          </m:mPr>
                                          <m:mr>
                                            <m:e>
                                              <m:sSubSup>
                                                <m:sSubSupPr>
                                                  <m:ctrlPr>
                                                    <a:rPr lang="en-US" altLang="zh-CN" b="1"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𝑨</m:t>
                                                  </m:r>
                                                </m:e>
                                                <m:sub>
                                                  <m:r>
                                                    <a:rPr lang="en-US" altLang="zh-CN" b="1" i="1" smtClean="0">
                                                      <a:latin typeface="Cambria Math" panose="02040503050406030204" pitchFamily="18" charset="0"/>
                                                      <a:ea typeface="Cambria Math" panose="02040503050406030204" pitchFamily="18" charset="0"/>
                                                    </a:rPr>
                                                    <m:t>𝒊𝒋</m:t>
                                                  </m:r>
                                                </m:sub>
                                                <m:sup>
                                                  <m:r>
                                                    <a:rPr lang="ar-AE" altLang="zh-CN" sz="1400" i="1" smtClean="0">
                                                      <a:solidFill>
                                                        <a:schemeClr val="tx1"/>
                                                      </a:solidFill>
                                                      <a:latin typeface="Cambria Math" panose="02040503050406030204" pitchFamily="18" charset="0"/>
                                                    </a:rPr>
                                                    <m:t>⊤</m:t>
                                                  </m:r>
                                                </m:sup>
                                              </m:sSubSup>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𝛀</m:t>
                                                  </m:r>
                                                </m:e>
                                                <m:sub>
                                                  <m:r>
                                                    <a:rPr lang="en-US" altLang="zh-CN" b="0" i="1" smtClean="0">
                                                      <a:latin typeface="Cambria Math" panose="02040503050406030204" pitchFamily="18" charset="0"/>
                                                    </a:rPr>
                                                    <m:t>𝑖𝑗</m:t>
                                                  </m:r>
                                                </m:sub>
                                              </m:s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𝑨</m:t>
                                                  </m:r>
                                                </m:e>
                                                <m:sub>
                                                  <m:r>
                                                    <a:rPr lang="en-US" altLang="zh-CN" b="1" i="1" smtClean="0">
                                                      <a:latin typeface="Cambria Math" panose="02040503050406030204" pitchFamily="18" charset="0"/>
                                                      <a:ea typeface="Cambria Math" panose="02040503050406030204" pitchFamily="18" charset="0"/>
                                                    </a:rPr>
                                                    <m:t>𝒊𝒋</m:t>
                                                  </m:r>
                                                </m:sub>
                                              </m:sSub>
                                            </m:e>
                                            <m:e>
                                              <m:r>
                                                <a:rPr lang="en-US" altLang="zh-CN" b="1" i="1" smtClean="0">
                                                  <a:latin typeface="Cambria Math" panose="02040503050406030204" pitchFamily="18" charset="0"/>
                                                  <a:ea typeface="Cambria Math" panose="02040503050406030204" pitchFamily="18" charset="0"/>
                                                </a:rPr>
                                                <m:t>⋯</m:t>
                                              </m:r>
                                            </m:e>
                                            <m:e>
                                              <m:sSubSup>
                                                <m:sSubSupPr>
                                                  <m:ctrlPr>
                                                    <a:rPr lang="en-US" altLang="zh-CN" b="1"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𝑨</m:t>
                                                  </m:r>
                                                </m:e>
                                                <m:sub>
                                                  <m:r>
                                                    <a:rPr lang="en-US" altLang="zh-CN" b="1" i="1" smtClean="0">
                                                      <a:latin typeface="Cambria Math" panose="02040503050406030204" pitchFamily="18" charset="0"/>
                                                      <a:ea typeface="Cambria Math" panose="02040503050406030204" pitchFamily="18" charset="0"/>
                                                    </a:rPr>
                                                    <m:t>𝒊𝒋</m:t>
                                                  </m:r>
                                                </m:sub>
                                                <m:sup>
                                                  <m:r>
                                                    <a:rPr lang="ar-AE" altLang="zh-CN" sz="1400" i="1" smtClean="0">
                                                      <a:solidFill>
                                                        <a:schemeClr val="tx1"/>
                                                      </a:solidFill>
                                                      <a:latin typeface="Cambria Math" panose="02040503050406030204" pitchFamily="18" charset="0"/>
                                                    </a:rPr>
                                                    <m:t>⊤</m:t>
                                                  </m:r>
                                                </m:sup>
                                              </m:sSubSup>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𝛀</m:t>
                                                  </m:r>
                                                </m:e>
                                                <m:sub>
                                                  <m:r>
                                                    <a:rPr lang="en-US" altLang="zh-CN" b="0" i="1" smtClean="0">
                                                      <a:latin typeface="Cambria Math" panose="02040503050406030204" pitchFamily="18" charset="0"/>
                                                    </a:rPr>
                                                    <m:t>𝑖𝑗</m:t>
                                                  </m:r>
                                                </m:sub>
                                              </m:s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𝑩</m:t>
                                                  </m:r>
                                                </m:e>
                                                <m:sub>
                                                  <m:r>
                                                    <a:rPr lang="en-US" altLang="zh-CN" b="1" i="1" smtClean="0">
                                                      <a:latin typeface="Cambria Math" panose="02040503050406030204" pitchFamily="18" charset="0"/>
                                                      <a:ea typeface="Cambria Math" panose="02040503050406030204" pitchFamily="18" charset="0"/>
                                                    </a:rPr>
                                                    <m:t>𝒊𝒋</m:t>
                                                  </m:r>
                                                </m:sub>
                                              </m:sSub>
                                            </m:e>
                                          </m:mr>
                                          <m:mr>
                                            <m:e>
                                              <m:r>
                                                <a:rPr lang="en-US" altLang="zh-CN" b="1" i="1" smtClean="0">
                                                  <a:latin typeface="Cambria Math" panose="02040503050406030204" pitchFamily="18" charset="0"/>
                                                  <a:ea typeface="Cambria Math" panose="02040503050406030204" pitchFamily="18" charset="0"/>
                                                </a:rPr>
                                                <m:t>⋮</m:t>
                                              </m:r>
                                            </m:e>
                                            <m:e>
                                              <m:r>
                                                <a:rPr lang="en-US" altLang="zh-CN" b="1" i="1" smtClean="0">
                                                  <a:latin typeface="Cambria Math" panose="02040503050406030204" pitchFamily="18" charset="0"/>
                                                  <a:ea typeface="Cambria Math" panose="02040503050406030204" pitchFamily="18" charset="0"/>
                                                </a:rPr>
                                                <m:t>⋱</m:t>
                                              </m:r>
                                            </m:e>
                                            <m:e>
                                              <m:r>
                                                <a:rPr lang="en-US" altLang="zh-CN" b="1" i="1" smtClean="0">
                                                  <a:latin typeface="Cambria Math" panose="02040503050406030204" pitchFamily="18" charset="0"/>
                                                  <a:ea typeface="Cambria Math" panose="02040503050406030204" pitchFamily="18" charset="0"/>
                                                </a:rPr>
                                                <m:t>⋮</m:t>
                                              </m:r>
                                            </m:e>
                                          </m:mr>
                                          <m:mr>
                                            <m:e>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𝑩</m:t>
                                                  </m:r>
                                                </m:e>
                                                <m:sub>
                                                  <m:r>
                                                    <a:rPr lang="en-US" altLang="zh-CN" b="1" i="1" smtClean="0">
                                                      <a:latin typeface="Cambria Math" panose="02040503050406030204" pitchFamily="18" charset="0"/>
                                                      <a:ea typeface="Cambria Math" panose="02040503050406030204" pitchFamily="18" charset="0"/>
                                                    </a:rPr>
                                                    <m:t>𝒊𝒋</m:t>
                                                  </m:r>
                                                </m:sub>
                                                <m:sup>
                                                  <m:r>
                                                    <a:rPr lang="ar-AE" altLang="zh-CN" sz="1400" i="1" smtClean="0">
                                                      <a:solidFill>
                                                        <a:schemeClr val="tx1"/>
                                                      </a:solidFill>
                                                      <a:latin typeface="Cambria Math" panose="02040503050406030204" pitchFamily="18" charset="0"/>
                                                    </a:rPr>
                                                    <m:t>⊤</m:t>
                                                  </m:r>
                                                </m:sup>
                                              </m:sSubSup>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𝛀</m:t>
                                                  </m:r>
                                                </m:e>
                                                <m:sub>
                                                  <m:r>
                                                    <a:rPr lang="en-US" altLang="zh-CN" b="0" i="1" smtClean="0">
                                                      <a:latin typeface="Cambria Math" panose="02040503050406030204" pitchFamily="18" charset="0"/>
                                                    </a:rPr>
                                                    <m:t>𝑖𝑗</m:t>
                                                  </m:r>
                                                </m:sub>
                                              </m:s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𝑨</m:t>
                                                  </m:r>
                                                </m:e>
                                                <m:sub>
                                                  <m:r>
                                                    <a:rPr lang="en-US" altLang="zh-CN" b="1" i="1" smtClean="0">
                                                      <a:latin typeface="Cambria Math" panose="02040503050406030204" pitchFamily="18" charset="0"/>
                                                      <a:ea typeface="Cambria Math" panose="02040503050406030204" pitchFamily="18" charset="0"/>
                                                    </a:rPr>
                                                    <m:t>𝒊𝒋</m:t>
                                                  </m:r>
                                                </m:sub>
                                              </m:sSub>
                                            </m:e>
                                            <m:e>
                                              <m:r>
                                                <a:rPr lang="en-US" altLang="zh-CN" b="1" i="1" smtClean="0">
                                                  <a:latin typeface="Cambria Math" panose="02040503050406030204" pitchFamily="18" charset="0"/>
                                                  <a:ea typeface="Cambria Math" panose="02040503050406030204" pitchFamily="18" charset="0"/>
                                                </a:rPr>
                                                <m:t>⋯</m:t>
                                              </m:r>
                                            </m:e>
                                            <m:e>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𝑩</m:t>
                                                  </m:r>
                                                </m:e>
                                                <m:sub>
                                                  <m:r>
                                                    <a:rPr lang="en-US" altLang="zh-CN" b="1" i="1" smtClean="0">
                                                      <a:latin typeface="Cambria Math" panose="02040503050406030204" pitchFamily="18" charset="0"/>
                                                      <a:ea typeface="Cambria Math" panose="02040503050406030204" pitchFamily="18" charset="0"/>
                                                    </a:rPr>
                                                    <m:t>𝒊𝒋</m:t>
                                                  </m:r>
                                                </m:sub>
                                                <m:sup>
                                                  <m:r>
                                                    <a:rPr lang="ar-AE" altLang="zh-CN" sz="1400" i="1" smtClean="0">
                                                      <a:solidFill>
                                                        <a:schemeClr val="tx1"/>
                                                      </a:solidFill>
                                                      <a:latin typeface="Cambria Math" panose="02040503050406030204" pitchFamily="18" charset="0"/>
                                                    </a:rPr>
                                                    <m:t>⊤</m:t>
                                                  </m:r>
                                                </m:sup>
                                              </m:sSubSup>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𝛀</m:t>
                                                  </m:r>
                                                </m:e>
                                                <m:sub>
                                                  <m:r>
                                                    <a:rPr lang="en-US" altLang="zh-CN" b="0" i="1" smtClean="0">
                                                      <a:latin typeface="Cambria Math" panose="02040503050406030204" pitchFamily="18" charset="0"/>
                                                    </a:rPr>
                                                    <m:t>𝑖𝑗</m:t>
                                                  </m:r>
                                                </m:sub>
                                              </m:s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𝑩</m:t>
                                                  </m:r>
                                                </m:e>
                                                <m:sub>
                                                  <m:r>
                                                    <a:rPr lang="en-US" altLang="zh-CN" b="1" i="1" smtClean="0">
                                                      <a:latin typeface="Cambria Math" panose="02040503050406030204" pitchFamily="18" charset="0"/>
                                                      <a:ea typeface="Cambria Math" panose="02040503050406030204" pitchFamily="18" charset="0"/>
                                                    </a:rPr>
                                                    <m:t>𝒊𝒋</m:t>
                                                  </m:r>
                                                </m:sub>
                                              </m:sSub>
                                            </m:e>
                                          </m:mr>
                                        </m:m>
                                      </m:e>
                                      <m:e/>
                                    </m:mr>
                                    <m:mr>
                                      <m:e/>
                                      <m:e/>
                                      <m:e>
                                        <m:r>
                                          <a:rPr lang="en-US" altLang="zh-CN" b="1" i="1" smtClean="0">
                                            <a:latin typeface="Cambria Math" panose="02040503050406030204" pitchFamily="18" charset="0"/>
                                            <a:ea typeface="Cambria Math" panose="02040503050406030204" pitchFamily="18" charset="0"/>
                                          </a:rPr>
                                          <m:t>⋱</m:t>
                                        </m:r>
                                      </m:e>
                                    </m:mr>
                                  </m:m>
                                </m:e>
                              </m:d>
                              <m:r>
                                <a:rPr lang="en-US" altLang="zh-CN" b="1" i="1" smtClean="0">
                                  <a:latin typeface="Cambria Math" panose="02040503050406030204" pitchFamily="18" charset="0"/>
                                  <a:ea typeface="Cambria Math" panose="02040503050406030204" pitchFamily="18" charset="0"/>
                                </a:rPr>
                                <m:t> </m:t>
                              </m:r>
                              <m:r>
                                <a:rPr lang="en-US" altLang="zh-CN" b="1" i="0" smtClean="0">
                                  <a:latin typeface="Cambria Math" panose="02040503050406030204" pitchFamily="18" charset="0"/>
                                  <a:ea typeface="Cambria Math" panose="02040503050406030204" pitchFamily="18" charset="0"/>
                                </a:rPr>
                                <m:t>    </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0" smtClean="0">
                                      <a:latin typeface="Cambria Math" panose="02040503050406030204" pitchFamily="18" charset="0"/>
                                      <a:ea typeface="Cambria Math" panose="02040503050406030204" pitchFamily="18" charset="0"/>
                                    </a:rPr>
                                    <m:t>𝐛</m:t>
                                  </m:r>
                                </m:e>
                                <m:sub>
                                  <m:r>
                                    <a:rPr lang="en-US" altLang="zh-CN" b="1" i="0" smtClean="0">
                                      <a:latin typeface="Cambria Math" panose="02040503050406030204" pitchFamily="18" charset="0"/>
                                      <a:ea typeface="Cambria Math" panose="02040503050406030204" pitchFamily="18" charset="0"/>
                                    </a:rPr>
                                    <m:t>𝐢𝐣</m:t>
                                  </m:r>
                                </m:sub>
                              </m:sSub>
                              <m:r>
                                <a:rPr lang="en-US" altLang="zh-CN" b="1" i="0" smtClean="0">
                                  <a:latin typeface="Cambria Math" panose="02040503050406030204" pitchFamily="18" charset="0"/>
                                  <a:ea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b="1" i="1" smtClean="0">
                                          <a:latin typeface="Cambria Math" panose="02040503050406030204" pitchFamily="18" charset="0"/>
                                          <a:ea typeface="Cambria Math" panose="02040503050406030204" pitchFamily="18" charset="0"/>
                                        </a:rPr>
                                      </m:ctrlPr>
                                    </m:mPr>
                                    <m:mr>
                                      <m:e>
                                        <m:r>
                                          <m:rPr>
                                            <m:brk m:alnAt="7"/>
                                          </m:rPr>
                                          <a:rPr lang="en-US" altLang="zh-CN" b="1" i="1" smtClean="0">
                                            <a:latin typeface="Cambria Math" panose="02040503050406030204" pitchFamily="18" charset="0"/>
                                            <a:ea typeface="Cambria Math" panose="02040503050406030204" pitchFamily="18" charset="0"/>
                                          </a:rPr>
                                          <m:t>⋮</m:t>
                                        </m:r>
                                      </m:e>
                                    </m:mr>
                                    <m:mr>
                                      <m:e>
                                        <m:m>
                                          <m:mPr>
                                            <m:mcs>
                                              <m:mc>
                                                <m:mcPr>
                                                  <m:count m:val="1"/>
                                                  <m:mcJc m:val="center"/>
                                                </m:mcPr>
                                              </m:mc>
                                            </m:mcs>
                                            <m:ctrlPr>
                                              <a:rPr lang="en-US" altLang="zh-CN" b="1" i="1" smtClean="0">
                                                <a:latin typeface="Cambria Math" panose="02040503050406030204" pitchFamily="18" charset="0"/>
                                                <a:ea typeface="Cambria Math" panose="02040503050406030204" pitchFamily="18" charset="0"/>
                                              </a:rPr>
                                            </m:ctrlPr>
                                          </m:mPr>
                                          <m:mr>
                                            <m:e>
                                              <m:sSubSup>
                                                <m:sSubSupPr>
                                                  <m:ctrlPr>
                                                    <a:rPr lang="en-US" altLang="zh-CN" b="1"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𝑨</m:t>
                                                  </m:r>
                                                </m:e>
                                                <m:sub>
                                                  <m:r>
                                                    <a:rPr lang="en-US" altLang="zh-CN" b="1" i="1" smtClean="0">
                                                      <a:latin typeface="Cambria Math" panose="02040503050406030204" pitchFamily="18" charset="0"/>
                                                      <a:ea typeface="Cambria Math" panose="02040503050406030204" pitchFamily="18" charset="0"/>
                                                    </a:rPr>
                                                    <m:t>𝒊𝒋</m:t>
                                                  </m:r>
                                                </m:sub>
                                                <m:sup>
                                                  <m:r>
                                                    <a:rPr lang="ar-AE" altLang="zh-CN" sz="1400" i="1" smtClean="0">
                                                      <a:solidFill>
                                                        <a:schemeClr val="tx1"/>
                                                      </a:solidFill>
                                                      <a:latin typeface="Cambria Math" panose="02040503050406030204" pitchFamily="18" charset="0"/>
                                                    </a:rPr>
                                                    <m:t>⊤</m:t>
                                                  </m:r>
                                                </m:sup>
                                              </m:sSubSup>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𝛀</m:t>
                                                  </m:r>
                                                </m:e>
                                                <m:sub>
                                                  <m:r>
                                                    <a:rPr lang="en-US" altLang="zh-CN" b="0" i="1" smtClean="0">
                                                      <a:latin typeface="Cambria Math" panose="02040503050406030204" pitchFamily="18" charset="0"/>
                                                    </a:rPr>
                                                    <m:t>𝑖𝑗</m:t>
                                                  </m:r>
                                                </m:sub>
                                              </m:s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𝒆</m:t>
                                                  </m:r>
                                                </m:e>
                                                <m:sub>
                                                  <m:r>
                                                    <a:rPr lang="en-US" altLang="zh-CN" b="1" i="1" smtClean="0">
                                                      <a:latin typeface="Cambria Math" panose="02040503050406030204" pitchFamily="18" charset="0"/>
                                                      <a:ea typeface="Cambria Math" panose="02040503050406030204" pitchFamily="18" charset="0"/>
                                                    </a:rPr>
                                                    <m:t>𝒊𝒋</m:t>
                                                  </m:r>
                                                </m:sub>
                                              </m:sSub>
                                            </m:e>
                                          </m:mr>
                                          <m:mr>
                                            <m:e>
                                              <m:r>
                                                <a:rPr lang="en-US" altLang="zh-CN" b="1" i="1" smtClean="0">
                                                  <a:latin typeface="Cambria Math" panose="02040503050406030204" pitchFamily="18" charset="0"/>
                                                  <a:ea typeface="Cambria Math" panose="02040503050406030204" pitchFamily="18" charset="0"/>
                                                </a:rPr>
                                                <m:t>⋮</m:t>
                                              </m:r>
                                            </m:e>
                                          </m:mr>
                                          <m:mr>
                                            <m:e>
                                              <m:sSubSup>
                                                <m:sSubSupPr>
                                                  <m:ctrlPr>
                                                    <a:rPr lang="en-US" altLang="zh-CN" b="1"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𝑩</m:t>
                                                  </m:r>
                                                </m:e>
                                                <m:sub>
                                                  <m:r>
                                                    <a:rPr lang="en-US" altLang="zh-CN" b="1" i="1" smtClean="0">
                                                      <a:latin typeface="Cambria Math" panose="02040503050406030204" pitchFamily="18" charset="0"/>
                                                      <a:ea typeface="Cambria Math" panose="02040503050406030204" pitchFamily="18" charset="0"/>
                                                    </a:rPr>
                                                    <m:t>𝒊𝒋</m:t>
                                                  </m:r>
                                                </m:sub>
                                                <m:sup>
                                                  <m:r>
                                                    <a:rPr lang="ar-AE" altLang="zh-CN" sz="1400" i="1" smtClean="0">
                                                      <a:solidFill>
                                                        <a:schemeClr val="tx1"/>
                                                      </a:solidFill>
                                                      <a:latin typeface="Cambria Math" panose="02040503050406030204" pitchFamily="18" charset="0"/>
                                                    </a:rPr>
                                                    <m:t>⊤</m:t>
                                                  </m:r>
                                                </m:sup>
                                              </m:sSubSup>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𝛀</m:t>
                                                  </m:r>
                                                </m:e>
                                                <m:sub>
                                                  <m:r>
                                                    <a:rPr lang="en-US" altLang="zh-CN" b="0" i="1" smtClean="0">
                                                      <a:latin typeface="Cambria Math" panose="02040503050406030204" pitchFamily="18" charset="0"/>
                                                    </a:rPr>
                                                    <m:t>𝑖𝑗</m:t>
                                                  </m:r>
                                                </m:sub>
                                              </m:s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𝒆</m:t>
                                                  </m:r>
                                                </m:e>
                                                <m:sub>
                                                  <m:r>
                                                    <a:rPr lang="en-US" altLang="zh-CN" b="1" i="1" smtClean="0">
                                                      <a:latin typeface="Cambria Math" panose="02040503050406030204" pitchFamily="18" charset="0"/>
                                                      <a:ea typeface="Cambria Math" panose="02040503050406030204" pitchFamily="18" charset="0"/>
                                                    </a:rPr>
                                                    <m:t>𝒊𝒋</m:t>
                                                  </m:r>
                                                </m:sub>
                                              </m:sSub>
                                            </m:e>
                                          </m:mr>
                                        </m:m>
                                      </m:e>
                                    </m:mr>
                                    <m:mr>
                                      <m:e>
                                        <m:r>
                                          <a:rPr lang="en-US" altLang="zh-CN" b="1" i="1" smtClean="0">
                                            <a:latin typeface="Cambria Math" panose="02040503050406030204" pitchFamily="18" charset="0"/>
                                            <a:ea typeface="Cambria Math" panose="02040503050406030204" pitchFamily="18" charset="0"/>
                                          </a:rPr>
                                          <m:t>⋮</m:t>
                                        </m:r>
                                      </m:e>
                                    </m:mr>
                                  </m:m>
                                </m:e>
                              </m:d>
                            </m:oMath>
                          </a14:m>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𝐱</m:t>
                              </m:r>
                              <m:r>
                                <a:rPr lang="en-US" altLang="zh-CN" b="1" i="1" smtClean="0">
                                  <a:latin typeface="Cambria Math" panose="02040503050406030204" pitchFamily="18" charset="0"/>
                                  <a:ea typeface="Cambria Math" panose="02040503050406030204" pitchFamily="18" charset="0"/>
                                </a:rPr>
                                <m:t>←</m:t>
                              </m:r>
                            </m:oMath>
                          </a14:m>
                          <a:r>
                            <a:rPr lang="en-US" altLang="zh-CN" b="1" dirty="0">
                              <a:latin typeface="Times New Roman" panose="02020603050405020304" pitchFamily="18" charset="0"/>
                              <a:cs typeface="Times New Roman" panose="02020603050405020304" pitchFamily="18" charset="0"/>
                            </a:rPr>
                            <a:t> solve(</a:t>
                          </a:r>
                          <a14:m>
                            <m:oMath xmlns:m="http://schemas.openxmlformats.org/officeDocument/2006/math">
                              <m:r>
                                <a:rPr lang="en-US" altLang="zh-CN" b="1" i="0" smtClean="0">
                                  <a:latin typeface="Cambria Math" panose="02040503050406030204" pitchFamily="18" charset="0"/>
                                  <a:ea typeface="Cambria Math" panose="02040503050406030204" pitchFamily="18" charset="0"/>
                                </a:rPr>
                                <m:t> </m:t>
                              </m:r>
                              <m:r>
                                <a:rPr lang="en-US" altLang="zh-CN" b="1" i="0" smtClean="0">
                                  <a:latin typeface="Cambria Math" panose="02040503050406030204" pitchFamily="18" charset="0"/>
                                  <a:ea typeface="Cambria Math" panose="02040503050406030204" pitchFamily="18" charset="0"/>
                                </a:rPr>
                                <m:t>𝐇</m:t>
                              </m:r>
                              <m:r>
                                <a:rPr lang="en-US" altLang="zh-CN" b="1" i="1"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𝐱</m:t>
                              </m:r>
                              <m:r>
                                <a:rPr lang="en-US" altLang="zh-CN" b="1" i="0"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𝐛</m:t>
                              </m:r>
                              <m:r>
                                <a:rPr lang="en-US" altLang="zh-CN" b="1" i="0" smtClean="0">
                                  <a:latin typeface="Cambria Math" panose="02040503050406030204" pitchFamily="18" charset="0"/>
                                  <a:ea typeface="Cambria Math" panose="02040503050406030204" pitchFamily="18" charset="0"/>
                                </a:rPr>
                                <m:t> </m:t>
                              </m:r>
                            </m:oMath>
                          </a14:m>
                          <a:r>
                            <a:rPr lang="en-US" altLang="zh-CN" b="1" dirty="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b="0" i="1" smtClean="0">
                                      <a:latin typeface="Cambria Math" panose="02040503050406030204" pitchFamily="18" charset="0"/>
                                    </a:rPr>
                                  </m:ctrlPr>
                                </m:accPr>
                                <m:e>
                                  <m:r>
                                    <a:rPr lang="en-US" altLang="zh-CN" b="1" i="1" smtClean="0">
                                      <a:latin typeface="Cambria Math" panose="02040503050406030204" pitchFamily="18" charset="0"/>
                                    </a:rPr>
                                    <m:t>𝒙</m:t>
                                  </m:r>
                                </m:e>
                              </m:acc>
                              <m:r>
                                <a:rPr lang="en-US" altLang="zh-CN" b="1" i="0"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𝐱</m:t>
                              </m:r>
                            </m:oMath>
                          </a14:m>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end while</a:t>
                          </a:r>
                        </a:p>
                        <a:p>
                          <a:pPr/>
                          <a14:m>
                            <m:oMathPara xmlns:m="http://schemas.openxmlformats.org/officeDocument/2006/math">
                              <m:oMathParaPr>
                                <m:jc m:val="left"/>
                              </m:oMathParaPr>
                              <m:oMath xmlns:m="http://schemas.openxmlformats.org/officeDocument/2006/math">
                                <m:sSup>
                                  <m:sSupPr>
                                    <m:ctrlPr>
                                      <a:rPr lang="en-US" altLang="zh-CN" b="1"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𝒙</m:t>
                                    </m:r>
                                  </m:e>
                                  <m:sup>
                                    <m:r>
                                      <a:rPr lang="en-US" altLang="zh-CN" b="1" i="1" smtClean="0">
                                        <a:latin typeface="Cambria Math" panose="02040503050406030204" pitchFamily="18" charset="0"/>
                                        <a:ea typeface="Cambria Math" panose="02040503050406030204" pitchFamily="18" charset="0"/>
                                      </a:rPr>
                                      <m:t>⋆ </m:t>
                                    </m:r>
                                  </m:sup>
                                </m:sSup>
                                <m:r>
                                  <a:rPr lang="en-US" altLang="zh-CN" b="1"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1" i="1" smtClean="0">
                                        <a:latin typeface="Cambria Math" panose="02040503050406030204" pitchFamily="18" charset="0"/>
                                      </a:rPr>
                                      <m:t>𝒙</m:t>
                                    </m:r>
                                  </m:e>
                                </m:acc>
                              </m:oMath>
                            </m:oMathPara>
                          </a14:m>
                          <a:endParaRPr lang="en-US" altLang="zh-CN"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89586797"/>
                      </a:ext>
                    </a:extLst>
                  </a:tr>
                </a:tbl>
              </a:graphicData>
            </a:graphic>
          </p:graphicFrame>
        </mc:Choice>
        <mc:Fallback xmlns="">
          <p:graphicFrame>
            <p:nvGraphicFramePr>
              <p:cNvPr id="10" name="表格 11">
                <a:extLst>
                  <a:ext uri="{FF2B5EF4-FFF2-40B4-BE49-F238E27FC236}">
                    <a16:creationId xmlns:a16="http://schemas.microsoft.com/office/drawing/2014/main" id="{48AEAAA7-9F63-4463-A585-4640AC94802D}"/>
                  </a:ext>
                </a:extLst>
              </p:cNvPr>
              <p:cNvGraphicFramePr>
                <a:graphicFrameLocks noGrp="1"/>
              </p:cNvGraphicFramePr>
              <p:nvPr>
                <p:extLst>
                  <p:ext uri="{D42A27DB-BD31-4B8C-83A1-F6EECF244321}">
                    <p14:modId xmlns:p14="http://schemas.microsoft.com/office/powerpoint/2010/main" val="3799533204"/>
                  </p:ext>
                </p:extLst>
              </p:nvPr>
            </p:nvGraphicFramePr>
            <p:xfrm>
              <a:off x="457200" y="860380"/>
              <a:ext cx="5576873" cy="3912902"/>
            </p:xfrm>
            <a:graphic>
              <a:graphicData uri="http://schemas.openxmlformats.org/drawingml/2006/table">
                <a:tbl>
                  <a:tblPr firstRow="1" bandRow="1">
                    <a:tableStyleId>{5C22544A-7EE6-4342-B048-85BDC9FD1C3A}</a:tableStyleId>
                  </a:tblPr>
                  <a:tblGrid>
                    <a:gridCol w="5576873">
                      <a:extLst>
                        <a:ext uri="{9D8B030D-6E8A-4147-A177-3AD203B41FA5}">
                          <a16:colId xmlns:a16="http://schemas.microsoft.com/office/drawing/2014/main" val="2473582040"/>
                        </a:ext>
                      </a:extLst>
                    </a:gridCol>
                  </a:tblGrid>
                  <a:tr h="317976">
                    <a:tc>
                      <a:txBody>
                        <a:bodyPr/>
                        <a:lstStyle/>
                        <a:p>
                          <a:r>
                            <a:rPr lang="en-US" altLang="zh-CN" dirty="0">
                              <a:solidFill>
                                <a:srgbClr val="B2260A"/>
                              </a:solidFill>
                              <a:latin typeface="Times New Roman" panose="02020603050405020304" pitchFamily="18" charset="0"/>
                              <a:cs typeface="Times New Roman" panose="02020603050405020304" pitchFamily="18" charset="0"/>
                            </a:rPr>
                            <a:t>Algorithm 1  </a:t>
                          </a:r>
                          <a:r>
                            <a:rPr lang="en-US" altLang="zh-CN" b="0" dirty="0">
                              <a:solidFill>
                                <a:srgbClr val="B2260A"/>
                              </a:solidFill>
                              <a:latin typeface="Times New Roman" panose="02020603050405020304" pitchFamily="18" charset="0"/>
                              <a:cs typeface="Times New Roman" panose="02020603050405020304" pitchFamily="18" charset="0"/>
                            </a:rPr>
                            <a:t>Gauss Newton</a:t>
                          </a:r>
                          <a:endParaRPr lang="zh-CN" altLang="en-US" b="0" dirty="0">
                            <a:solidFill>
                              <a:srgbClr val="B2260A"/>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260A">
                            <a:alpha val="10000"/>
                          </a:srgbClr>
                        </a:solidFill>
                      </a:tcPr>
                    </a:tc>
                    <a:extLst>
                      <a:ext uri="{0D108BD9-81ED-4DB2-BD59-A6C34878D82A}">
                        <a16:rowId xmlns:a16="http://schemas.microsoft.com/office/drawing/2014/main" val="1670491797"/>
                      </a:ext>
                    </a:extLst>
                  </a:tr>
                  <a:tr h="3594926">
                    <a:tc>
                      <a:txBody>
                        <a:bodyPr/>
                        <a:lstStyle/>
                        <a:p>
                          <a:endParaRPr lang="zh-CN"/>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219" t="-9137" r="-219" b="-169"/>
                          </a:stretch>
                        </a:blipFill>
                      </a:tcPr>
                    </a:tc>
                    <a:extLst>
                      <a:ext uri="{0D108BD9-81ED-4DB2-BD59-A6C34878D82A}">
                        <a16:rowId xmlns:a16="http://schemas.microsoft.com/office/drawing/2014/main" val="248958679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F46D22DE-5238-4CDC-AFB5-14F46772442E}"/>
                  </a:ext>
                </a:extLst>
              </p:cNvPr>
              <p:cNvGraphicFramePr>
                <a:graphicFrameLocks noGrp="1"/>
              </p:cNvGraphicFramePr>
              <p:nvPr/>
            </p:nvGraphicFramePr>
            <p:xfrm>
              <a:off x="6121386" y="856694"/>
              <a:ext cx="2811082" cy="3967165"/>
            </p:xfrm>
            <a:graphic>
              <a:graphicData uri="http://schemas.openxmlformats.org/drawingml/2006/table">
                <a:tbl>
                  <a:tblPr firstRow="1" bandRow="1">
                    <a:tableStyleId>{5C22544A-7EE6-4342-B048-85BDC9FD1C3A}</a:tableStyleId>
                  </a:tblPr>
                  <a:tblGrid>
                    <a:gridCol w="2811082">
                      <a:extLst>
                        <a:ext uri="{9D8B030D-6E8A-4147-A177-3AD203B41FA5}">
                          <a16:colId xmlns:a16="http://schemas.microsoft.com/office/drawing/2014/main" val="1009222884"/>
                        </a:ext>
                      </a:extLst>
                    </a:gridCol>
                  </a:tblGrid>
                  <a:tr h="314200">
                    <a:tc>
                      <a:txBody>
                        <a:bodyPr/>
                        <a:lstStyle/>
                        <a:p>
                          <a:r>
                            <a:rPr lang="en-US" altLang="zh-CN" dirty="0">
                              <a:solidFill>
                                <a:srgbClr val="B2260A"/>
                              </a:solidFill>
                              <a:latin typeface="Times New Roman" panose="02020603050405020304" pitchFamily="18" charset="0"/>
                              <a:cs typeface="Times New Roman" panose="02020603050405020304" pitchFamily="18" charset="0"/>
                            </a:rPr>
                            <a:t>Algorithm 2  </a:t>
                          </a:r>
                          <a:r>
                            <a:rPr lang="en-US" altLang="zh-CN" b="0" dirty="0" err="1">
                              <a:solidFill>
                                <a:srgbClr val="B2260A"/>
                              </a:solidFill>
                              <a:latin typeface="Times New Roman" panose="02020603050405020304" pitchFamily="18" charset="0"/>
                              <a:cs typeface="Times New Roman" panose="02020603050405020304" pitchFamily="18" charset="0"/>
                            </a:rPr>
                            <a:t>Levenburg</a:t>
                          </a:r>
                          <a:r>
                            <a:rPr lang="en-US" altLang="zh-CN" b="0" dirty="0">
                              <a:solidFill>
                                <a:srgbClr val="B2260A"/>
                              </a:solidFill>
                              <a:latin typeface="Times New Roman" panose="02020603050405020304" pitchFamily="18" charset="0"/>
                              <a:cs typeface="Times New Roman" panose="02020603050405020304" pitchFamily="18" charset="0"/>
                            </a:rPr>
                            <a:t>-Marquardt</a:t>
                          </a:r>
                          <a:endParaRPr lang="zh-CN" altLang="en-US" b="0" dirty="0">
                            <a:solidFill>
                              <a:srgbClr val="B2260A"/>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260A">
                            <a:alpha val="10000"/>
                          </a:srgbClr>
                        </a:solidFill>
                      </a:tcPr>
                    </a:tc>
                    <a:extLst>
                      <a:ext uri="{0D108BD9-81ED-4DB2-BD59-A6C34878D82A}">
                        <a16:rowId xmlns:a16="http://schemas.microsoft.com/office/drawing/2014/main" val="1804063592"/>
                      </a:ext>
                    </a:extLst>
                  </a:tr>
                  <a:tr h="3652965">
                    <a:tc>
                      <a:txBody>
                        <a:bodyPr/>
                        <a:lstStyle/>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a:t>
                          </a:r>
                        </a:p>
                        <a:p>
                          <a:endParaRPr lang="en-US" altLang="zh-CN" b="1" dirty="0">
                            <a:latin typeface="Times New Roman" panose="02020603050405020304" pitchFamily="18" charset="0"/>
                            <a:cs typeface="Times New Roman" panose="02020603050405020304" pitchFamily="18" charset="0"/>
                          </a:endParaRPr>
                        </a:p>
                        <a:p>
                          <a:endParaRPr lang="en-US" altLang="zh-CN" b="1" i="1"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altLang="zh-CN" b="1" i="1"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Cambria Math" panose="02040503050406030204" pitchFamily="18" charset="0"/>
                                  </a:rPr>
                                  <m:t>  </m:t>
                                </m:r>
                              </m:oMath>
                            </m:oMathPara>
                          </a14:m>
                          <a:endParaRPr lang="en-US" altLang="zh-CN" b="1" i="1" dirty="0">
                            <a:latin typeface="Cambria Math" panose="02040503050406030204" pitchFamily="18" charset="0"/>
                            <a:ea typeface="Cambria Math" panose="02040503050406030204" pitchFamily="18" charset="0"/>
                          </a:endParaRPr>
                        </a:p>
                        <a:p>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𝐱</m:t>
                              </m:r>
                              <m:r>
                                <a:rPr lang="en-US" altLang="zh-CN" b="1" i="1" smtClean="0">
                                  <a:latin typeface="Cambria Math" panose="02040503050406030204" pitchFamily="18" charset="0"/>
                                  <a:ea typeface="Cambria Math" panose="02040503050406030204" pitchFamily="18" charset="0"/>
                                </a:rPr>
                                <m:t>←</m:t>
                              </m:r>
                            </m:oMath>
                          </a14:m>
                          <a:r>
                            <a:rPr lang="en-US" altLang="zh-CN" b="1" dirty="0">
                              <a:latin typeface="Times New Roman" panose="02020603050405020304" pitchFamily="18" charset="0"/>
                              <a:cs typeface="Times New Roman" panose="02020603050405020304" pitchFamily="18" charset="0"/>
                            </a:rPr>
                            <a:t> solve(</a:t>
                          </a:r>
                          <a14:m>
                            <m:oMath xmlns:m="http://schemas.openxmlformats.org/officeDocument/2006/math">
                              <m:r>
                                <a:rPr lang="en-US" altLang="zh-CN" b="1" i="0" smtClean="0">
                                  <a:latin typeface="Cambria Math" panose="02040503050406030204" pitchFamily="18" charset="0"/>
                                  <a:ea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𝐇</m:t>
                              </m:r>
                              <m:r>
                                <a:rPr lang="en-US" altLang="zh-CN" b="1" i="0"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𝛌</m:t>
                              </m:r>
                              <m:r>
                                <a:rPr lang="en-US" altLang="zh-CN" b="1" i="0" smtClean="0">
                                  <a:latin typeface="Cambria Math" panose="02040503050406030204" pitchFamily="18" charset="0"/>
                                  <a:ea typeface="Cambria Math" panose="02040503050406030204" pitchFamily="18" charset="0"/>
                                </a:rPr>
                                <m:t>𝐈</m:t>
                              </m:r>
                              <m:r>
                                <a:rPr lang="en-US" altLang="zh-CN" b="1" i="1"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𝐱</m:t>
                              </m:r>
                              <m:r>
                                <a:rPr lang="en-US" altLang="zh-CN" b="1" i="0"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𝐛</m:t>
                              </m:r>
                              <m:r>
                                <a:rPr lang="en-US" altLang="zh-CN" b="1" i="0" smtClean="0">
                                  <a:latin typeface="Cambria Math" panose="02040503050406030204" pitchFamily="18" charset="0"/>
                                  <a:ea typeface="Cambria Math" panose="02040503050406030204" pitchFamily="18" charset="0"/>
                                </a:rPr>
                                <m:t> </m:t>
                              </m:r>
                            </m:oMath>
                          </a14:m>
                          <a:r>
                            <a:rPr lang="en-US" altLang="zh-CN" b="1" dirty="0">
                              <a:latin typeface="Times New Roman" panose="02020603050405020304" pitchFamily="18" charset="0"/>
                              <a:cs typeface="Times New Roman" panose="02020603050405020304" pitchFamily="18" charset="0"/>
                            </a:rPr>
                            <a:t>)</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624050403"/>
                      </a:ext>
                    </a:extLst>
                  </a:tr>
                </a:tbl>
              </a:graphicData>
            </a:graphic>
          </p:graphicFrame>
        </mc:Choice>
        <mc:Fallback xmlns="">
          <p:graphicFrame>
            <p:nvGraphicFramePr>
              <p:cNvPr id="3" name="表格 2">
                <a:extLst>
                  <a:ext uri="{FF2B5EF4-FFF2-40B4-BE49-F238E27FC236}">
                    <a16:creationId xmlns:a16="http://schemas.microsoft.com/office/drawing/2014/main" id="{F46D22DE-5238-4CDC-AFB5-14F46772442E}"/>
                  </a:ext>
                </a:extLst>
              </p:cNvPr>
              <p:cNvGraphicFramePr>
                <a:graphicFrameLocks noGrp="1"/>
              </p:cNvGraphicFramePr>
              <p:nvPr>
                <p:extLst>
                  <p:ext uri="{D42A27DB-BD31-4B8C-83A1-F6EECF244321}">
                    <p14:modId xmlns:p14="http://schemas.microsoft.com/office/powerpoint/2010/main" val="4289036210"/>
                  </p:ext>
                </p:extLst>
              </p:nvPr>
            </p:nvGraphicFramePr>
            <p:xfrm>
              <a:off x="6121386" y="856694"/>
              <a:ext cx="2811082" cy="3967165"/>
            </p:xfrm>
            <a:graphic>
              <a:graphicData uri="http://schemas.openxmlformats.org/drawingml/2006/table">
                <a:tbl>
                  <a:tblPr firstRow="1" bandRow="1">
                    <a:tableStyleId>{5C22544A-7EE6-4342-B048-85BDC9FD1C3A}</a:tableStyleId>
                  </a:tblPr>
                  <a:tblGrid>
                    <a:gridCol w="2811082">
                      <a:extLst>
                        <a:ext uri="{9D8B030D-6E8A-4147-A177-3AD203B41FA5}">
                          <a16:colId xmlns:a16="http://schemas.microsoft.com/office/drawing/2014/main" val="1009222884"/>
                        </a:ext>
                      </a:extLst>
                    </a:gridCol>
                  </a:tblGrid>
                  <a:tr h="314200">
                    <a:tc>
                      <a:txBody>
                        <a:bodyPr/>
                        <a:lstStyle/>
                        <a:p>
                          <a:r>
                            <a:rPr lang="en-US" altLang="zh-CN" dirty="0">
                              <a:solidFill>
                                <a:srgbClr val="B2260A"/>
                              </a:solidFill>
                              <a:latin typeface="Times New Roman" panose="02020603050405020304" pitchFamily="18" charset="0"/>
                              <a:cs typeface="Times New Roman" panose="02020603050405020304" pitchFamily="18" charset="0"/>
                            </a:rPr>
                            <a:t>Algorithm 2  </a:t>
                          </a:r>
                          <a:r>
                            <a:rPr lang="en-US" altLang="zh-CN" b="0" dirty="0" err="1">
                              <a:solidFill>
                                <a:srgbClr val="B2260A"/>
                              </a:solidFill>
                              <a:latin typeface="Times New Roman" panose="02020603050405020304" pitchFamily="18" charset="0"/>
                              <a:cs typeface="Times New Roman" panose="02020603050405020304" pitchFamily="18" charset="0"/>
                            </a:rPr>
                            <a:t>Levenburg</a:t>
                          </a:r>
                          <a:r>
                            <a:rPr lang="en-US" altLang="zh-CN" b="0" dirty="0">
                              <a:solidFill>
                                <a:srgbClr val="B2260A"/>
                              </a:solidFill>
                              <a:latin typeface="Times New Roman" panose="02020603050405020304" pitchFamily="18" charset="0"/>
                              <a:cs typeface="Times New Roman" panose="02020603050405020304" pitchFamily="18" charset="0"/>
                            </a:rPr>
                            <a:t>-Marquardt</a:t>
                          </a:r>
                          <a:endParaRPr lang="zh-CN" altLang="en-US" b="0" dirty="0">
                            <a:solidFill>
                              <a:srgbClr val="B2260A"/>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260A">
                            <a:alpha val="10000"/>
                          </a:srgbClr>
                        </a:solidFill>
                      </a:tcPr>
                    </a:tc>
                    <a:extLst>
                      <a:ext uri="{0D108BD9-81ED-4DB2-BD59-A6C34878D82A}">
                        <a16:rowId xmlns:a16="http://schemas.microsoft.com/office/drawing/2014/main" val="1804063592"/>
                      </a:ext>
                    </a:extLst>
                  </a:tr>
                  <a:tr h="3652965">
                    <a:tc>
                      <a:txBody>
                        <a:bodyPr/>
                        <a:lstStyle/>
                        <a:p>
                          <a:endParaRPr lang="zh-CN"/>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216" t="-8833" r="-433" b="-167"/>
                          </a:stretch>
                        </a:blipFill>
                      </a:tcPr>
                    </a:tc>
                    <a:extLst>
                      <a:ext uri="{0D108BD9-81ED-4DB2-BD59-A6C34878D82A}">
                        <a16:rowId xmlns:a16="http://schemas.microsoft.com/office/drawing/2014/main" val="624050403"/>
                      </a:ext>
                    </a:extLst>
                  </a:tr>
                </a:tbl>
              </a:graphicData>
            </a:graphic>
          </p:graphicFrame>
        </mc:Fallback>
      </mc:AlternateContent>
      <p:sp>
        <p:nvSpPr>
          <p:cNvPr id="6" name="文本框 5">
            <a:extLst>
              <a:ext uri="{FF2B5EF4-FFF2-40B4-BE49-F238E27FC236}">
                <a16:creationId xmlns:a16="http://schemas.microsoft.com/office/drawing/2014/main" id="{C0035244-5064-4B29-8546-6112F5D5D46A}"/>
              </a:ext>
            </a:extLst>
          </p:cNvPr>
          <p:cNvSpPr txBox="1"/>
          <p:nvPr/>
        </p:nvSpPr>
        <p:spPr>
          <a:xfrm>
            <a:off x="7243893" y="1546159"/>
            <a:ext cx="264253" cy="584775"/>
          </a:xfrm>
          <a:prstGeom prst="rect">
            <a:avLst/>
          </a:prstGeom>
          <a:noFill/>
        </p:spPr>
        <p:txBody>
          <a:bodyPr wrap="square">
            <a:spAutoFit/>
          </a:bodyPr>
          <a:lstStyle/>
          <a:p>
            <a:r>
              <a:rPr lang="en-US" altLang="zh-CN" sz="3200" dirty="0">
                <a:latin typeface="Times New Roman" panose="02020603050405020304" pitchFamily="18" charset="0"/>
                <a:cs typeface="Times New Roman" panose="02020603050405020304" pitchFamily="18" charset="0"/>
              </a:rPr>
              <a:t>⁝</a:t>
            </a:r>
          </a:p>
        </p:txBody>
      </p:sp>
      <p:sp>
        <p:nvSpPr>
          <p:cNvPr id="7" name="文本框 6">
            <a:extLst>
              <a:ext uri="{FF2B5EF4-FFF2-40B4-BE49-F238E27FC236}">
                <a16:creationId xmlns:a16="http://schemas.microsoft.com/office/drawing/2014/main" id="{4FC76940-13D9-4A14-AC2C-03846CC8180B}"/>
              </a:ext>
            </a:extLst>
          </p:cNvPr>
          <p:cNvSpPr txBox="1"/>
          <p:nvPr/>
        </p:nvSpPr>
        <p:spPr>
          <a:xfrm>
            <a:off x="7243894" y="2705544"/>
            <a:ext cx="264253" cy="584775"/>
          </a:xfrm>
          <a:prstGeom prst="rect">
            <a:avLst/>
          </a:prstGeom>
          <a:noFill/>
        </p:spPr>
        <p:txBody>
          <a:bodyPr wrap="square">
            <a:spAutoFit/>
          </a:bodyPr>
          <a:lstStyle/>
          <a:p>
            <a:r>
              <a:rPr lang="en-US" altLang="zh-CN" sz="3200" dirty="0">
                <a:latin typeface="Times New Roman" panose="02020603050405020304" pitchFamily="18" charset="0"/>
                <a:cs typeface="Times New Roman" panose="02020603050405020304" pitchFamily="18" charset="0"/>
              </a:rPr>
              <a:t>⁝</a:t>
            </a:r>
          </a:p>
        </p:txBody>
      </p:sp>
      <p:sp>
        <p:nvSpPr>
          <p:cNvPr id="8" name="文本框 7">
            <a:extLst>
              <a:ext uri="{FF2B5EF4-FFF2-40B4-BE49-F238E27FC236}">
                <a16:creationId xmlns:a16="http://schemas.microsoft.com/office/drawing/2014/main" id="{CB584DB8-9BFC-4636-9EFA-19CD2611695C}"/>
              </a:ext>
            </a:extLst>
          </p:cNvPr>
          <p:cNvSpPr txBox="1"/>
          <p:nvPr/>
        </p:nvSpPr>
        <p:spPr>
          <a:xfrm>
            <a:off x="7262674" y="4080473"/>
            <a:ext cx="264253" cy="584775"/>
          </a:xfrm>
          <a:prstGeom prst="rect">
            <a:avLst/>
          </a:prstGeom>
          <a:noFill/>
        </p:spPr>
        <p:txBody>
          <a:bodyPr wrap="square">
            <a:spAutoFit/>
          </a:bodyPr>
          <a:lstStyle/>
          <a:p>
            <a:r>
              <a:rPr lang="en-US" altLang="zh-CN"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3547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C7A2FE9F-C1D8-499C-886B-A5A3D1735A58}"/>
              </a:ext>
            </a:extLst>
          </p:cNvPr>
          <p:cNvSpPr>
            <a:spLocks noGrp="1"/>
          </p:cNvSpPr>
          <p:nvPr>
            <p:ph type="body" idx="1"/>
          </p:nvPr>
        </p:nvSpPr>
        <p:spPr>
          <a:xfrm>
            <a:off x="-1505" y="742217"/>
            <a:ext cx="6309525" cy="3429000"/>
          </a:xfrm>
        </p:spPr>
        <p:txBody>
          <a:bodyPr/>
          <a:lstStyle/>
          <a:p>
            <a:pPr marL="514350" indent="-285750">
              <a:lnSpc>
                <a:spcPct val="150000"/>
              </a:lnSpc>
              <a:buClr>
                <a:srgbClr val="C00000"/>
              </a:buClr>
              <a:buFont typeface="Wingdings" panose="05000000000000000000" pitchFamily="2" charset="2"/>
              <a:buChar char="l"/>
            </a:pPr>
            <a:r>
              <a:rPr lang="en-US" altLang="zh-CN" sz="1600" dirty="0">
                <a:latin typeface="Times New Roman" panose="02020603050405020304" pitchFamily="18" charset="0"/>
                <a:cs typeface="Times New Roman" panose="02020603050405020304" pitchFamily="18" charset="0"/>
              </a:rPr>
              <a:t>Manhattan3500 (synthetic dataset)</a:t>
            </a:r>
          </a:p>
          <a:p>
            <a:pPr marL="1028700" lvl="1" indent="-342900">
              <a:lnSpc>
                <a:spcPct val="150000"/>
              </a:lnSpc>
              <a:buClr>
                <a:srgbClr val="C00000"/>
              </a:buClr>
              <a:buFont typeface="+mj-lt"/>
              <a:buAutoNum type="alphaLcPeriod"/>
            </a:pPr>
            <a:r>
              <a:rPr lang="en-US" altLang="zh-CN" sz="1600" dirty="0">
                <a:latin typeface="Times New Roman" panose="02020603050405020304" pitchFamily="18" charset="0"/>
                <a:cs typeface="Times New Roman" panose="02020603050405020304" pitchFamily="18" charset="0"/>
              </a:rPr>
              <a:t>Original dataset was by Olson</a:t>
            </a:r>
          </a:p>
          <a:p>
            <a:pPr marL="1028700" lvl="1" indent="-342900">
              <a:lnSpc>
                <a:spcPct val="150000"/>
              </a:lnSpc>
              <a:buClr>
                <a:srgbClr val="C00000"/>
              </a:buClr>
              <a:buFont typeface="+mj-lt"/>
              <a:buAutoNum type="alphaLcPeriod"/>
            </a:pPr>
            <a:r>
              <a:rPr lang="en-US" altLang="zh-CN" sz="1600" dirty="0">
                <a:latin typeface="Times New Roman" panose="02020603050405020304" pitchFamily="18" charset="0"/>
                <a:cs typeface="Times New Roman" panose="02020603050405020304" pitchFamily="18" charset="0"/>
              </a:rPr>
              <a:t>Second version included in g2o</a:t>
            </a:r>
          </a:p>
          <a:p>
            <a:pPr marL="1028700" lvl="1" indent="-342900">
              <a:lnSpc>
                <a:spcPct val="150000"/>
              </a:lnSpc>
              <a:buClr>
                <a:srgbClr val="C00000"/>
              </a:buClr>
              <a:buFont typeface="+mj-lt"/>
              <a:buAutoNum type="alphaLcPeriod"/>
            </a:pPr>
            <a:r>
              <a:rPr lang="en-US" altLang="zh-CN" sz="1600" dirty="0">
                <a:latin typeface="Times New Roman" panose="02020603050405020304" pitchFamily="18" charset="0"/>
                <a:cs typeface="Times New Roman" panose="02020603050405020304" pitchFamily="18" charset="0"/>
              </a:rPr>
              <a:t>Ground truth</a:t>
            </a:r>
          </a:p>
          <a:p>
            <a:pPr marL="685800" lvl="1" indent="0">
              <a:lnSpc>
                <a:spcPct val="150000"/>
              </a:lnSpc>
              <a:buClr>
                <a:srgbClr val="C00000"/>
              </a:buClr>
              <a:buNone/>
            </a:pPr>
            <a:r>
              <a:rPr lang="en-US" altLang="zh-CN" sz="1600" dirty="0">
                <a:latin typeface="Times New Roman" panose="02020603050405020304" pitchFamily="18" charset="0"/>
                <a:cs typeface="Times New Roman" panose="02020603050405020304" pitchFamily="18" charset="0"/>
              </a:rPr>
              <a:t>Quality of the initial estimate: g2o closer to the ground truth</a:t>
            </a:r>
          </a:p>
          <a:p>
            <a:pPr marL="514350" indent="-285750">
              <a:lnSpc>
                <a:spcPct val="150000"/>
              </a:lnSpc>
              <a:buClr>
                <a:srgbClr val="C00000"/>
              </a:buClr>
              <a:buFont typeface="Wingdings" panose="05000000000000000000" pitchFamily="2" charset="2"/>
              <a:buChar char="l"/>
            </a:pPr>
            <a:r>
              <a:rPr lang="en-US" altLang="zh-CN" sz="1600" dirty="0">
                <a:latin typeface="Times New Roman" panose="02020603050405020304" pitchFamily="18" charset="0"/>
                <a:cs typeface="Times New Roman" panose="02020603050405020304" pitchFamily="18" charset="0"/>
              </a:rPr>
              <a:t>Intel Research Lab (real-world dataset)</a:t>
            </a:r>
          </a:p>
          <a:p>
            <a:pPr marL="1028700" lvl="1" indent="-342900">
              <a:lnSpc>
                <a:spcPct val="150000"/>
              </a:lnSpc>
              <a:buClr>
                <a:srgbClr val="C00000"/>
              </a:buClr>
              <a:buFont typeface="+mj-lt"/>
              <a:buAutoNum type="alphaLcPeriod"/>
            </a:pPr>
            <a:r>
              <a:rPr lang="en-US" altLang="zh-CN" sz="1600" dirty="0">
                <a:latin typeface="Times New Roman" panose="02020603050405020304" pitchFamily="18" charset="0"/>
                <a:cs typeface="Times New Roman" panose="02020603050405020304" pitchFamily="18" charset="0"/>
              </a:rPr>
              <a:t>Intel by Luca,</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obtained by processing the raw measurements from wheel odometry and laser range finder</a:t>
            </a:r>
          </a:p>
          <a:p>
            <a:pPr marL="1028700" lvl="1" indent="-342900">
              <a:lnSpc>
                <a:spcPct val="150000"/>
              </a:lnSpc>
              <a:buClr>
                <a:srgbClr val="C00000"/>
              </a:buClr>
              <a:buFont typeface="+mj-lt"/>
              <a:buAutoNum type="alphaLcPeriod"/>
            </a:pPr>
            <a:r>
              <a:rPr lang="en-US" altLang="zh-CN" sz="1600" dirty="0">
                <a:latin typeface="Times New Roman" panose="02020603050405020304" pitchFamily="18" charset="0"/>
                <a:cs typeface="Times New Roman" panose="02020603050405020304" pitchFamily="18" charset="0"/>
              </a:rPr>
              <a:t>Pseudo ground truth, estimation result provided in g2o</a:t>
            </a:r>
          </a:p>
          <a:p>
            <a:pPr marL="514350" indent="-285750">
              <a:buClr>
                <a:srgbClr val="C00000"/>
              </a:buClr>
              <a:buFont typeface="Wingdings" panose="05000000000000000000" pitchFamily="2" charset="2"/>
              <a:buChar char="l"/>
            </a:pPr>
            <a:endParaRPr lang="en-US" altLang="zh-CN" sz="1600" dirty="0">
              <a:latin typeface="Times New Roman" panose="02020603050405020304" pitchFamily="18" charset="0"/>
              <a:cs typeface="Times New Roman" panose="02020603050405020304" pitchFamily="18" charset="0"/>
            </a:endParaRPr>
          </a:p>
          <a:p>
            <a:pPr marL="514350" indent="-285750">
              <a:buClr>
                <a:srgbClr val="C00000"/>
              </a:buClr>
              <a:buFont typeface="Wingdings" panose="05000000000000000000" pitchFamily="2" charset="2"/>
              <a:buChar char="l"/>
            </a:pPr>
            <a:endParaRPr lang="en-US" altLang="zh-CN" sz="1600" dirty="0">
              <a:latin typeface="Times New Roman" panose="02020603050405020304" pitchFamily="18" charset="0"/>
              <a:cs typeface="Times New Roman" panose="02020603050405020304" pitchFamily="18" charset="0"/>
            </a:endParaRPr>
          </a:p>
          <a:p>
            <a:pPr marL="514350" indent="-285750">
              <a:buClr>
                <a:srgbClr val="C00000"/>
              </a:buClr>
              <a:buFont typeface="Wingdings" panose="05000000000000000000" pitchFamily="2" charset="2"/>
              <a:buChar char="l"/>
            </a:pPr>
            <a:endParaRPr lang="en-US" altLang="zh-CN" sz="1600" dirty="0">
              <a:latin typeface="Times New Roman" panose="02020603050405020304" pitchFamily="18" charset="0"/>
              <a:cs typeface="Times New Roman" panose="02020603050405020304" pitchFamily="18" charset="0"/>
            </a:endParaRPr>
          </a:p>
          <a:p>
            <a:pPr marL="228600" indent="0">
              <a:buClr>
                <a:srgbClr val="C00000"/>
              </a:buClr>
            </a:pPr>
            <a:endParaRPr lang="en-US" altLang="zh-CN" sz="1600" dirty="0">
              <a:latin typeface="Times New Roman" panose="02020603050405020304" pitchFamily="18" charset="0"/>
              <a:cs typeface="Times New Roman" panose="02020603050405020304" pitchFamily="18" charset="0"/>
            </a:endParaRPr>
          </a:p>
        </p:txBody>
      </p:sp>
      <p:sp>
        <p:nvSpPr>
          <p:cNvPr id="2" name="标题 1">
            <a:extLst>
              <a:ext uri="{FF2B5EF4-FFF2-40B4-BE49-F238E27FC236}">
                <a16:creationId xmlns:a16="http://schemas.microsoft.com/office/drawing/2014/main" id="{391B9C16-115A-483D-B0E6-986CDD711A29}"/>
              </a:ext>
            </a:extLst>
          </p:cNvPr>
          <p:cNvSpPr>
            <a:spLocks noGrp="1"/>
          </p:cNvSpPr>
          <p:nvPr>
            <p:ph type="title"/>
          </p:nvPr>
        </p:nvSpPr>
        <p:spPr/>
        <p:txBody>
          <a:bodyPr/>
          <a:lstStyle/>
          <a:p>
            <a:r>
              <a:rPr lang="en-US" altLang="zh-CN" dirty="0"/>
              <a:t>Datasets</a:t>
            </a:r>
            <a:endParaRPr lang="zh-CN" altLang="en-US" dirty="0"/>
          </a:p>
        </p:txBody>
      </p:sp>
      <p:sp>
        <p:nvSpPr>
          <p:cNvPr id="5" name="矩形 4">
            <a:extLst>
              <a:ext uri="{FF2B5EF4-FFF2-40B4-BE49-F238E27FC236}">
                <a16:creationId xmlns:a16="http://schemas.microsoft.com/office/drawing/2014/main" id="{8117BCFC-069B-430D-80BA-71EF96EC1868}"/>
              </a:ext>
            </a:extLst>
          </p:cNvPr>
          <p:cNvSpPr/>
          <p:nvPr/>
        </p:nvSpPr>
        <p:spPr>
          <a:xfrm>
            <a:off x="5090326" y="819150"/>
            <a:ext cx="1155561" cy="1091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7715F8FD-F08C-497A-918B-0055FC5CBC94}"/>
              </a:ext>
            </a:extLst>
          </p:cNvPr>
          <p:cNvSpPr/>
          <p:nvPr/>
        </p:nvSpPr>
        <p:spPr>
          <a:xfrm>
            <a:off x="6422570" y="819150"/>
            <a:ext cx="1155561" cy="1091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1A1988D8-23D3-40BE-956F-80A4926ED894}"/>
              </a:ext>
            </a:extLst>
          </p:cNvPr>
          <p:cNvSpPr/>
          <p:nvPr/>
        </p:nvSpPr>
        <p:spPr>
          <a:xfrm>
            <a:off x="7754814" y="819150"/>
            <a:ext cx="1155561" cy="1091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6910ED0-12FF-4E6B-A373-AA219FEB6028}"/>
              </a:ext>
            </a:extLst>
          </p:cNvPr>
          <p:cNvSpPr/>
          <p:nvPr/>
        </p:nvSpPr>
        <p:spPr>
          <a:xfrm>
            <a:off x="6474485" y="2686783"/>
            <a:ext cx="1155561" cy="1091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F6AAD47-1EAB-416F-86A8-2ED9CB482DE8}"/>
              </a:ext>
            </a:extLst>
          </p:cNvPr>
          <p:cNvSpPr/>
          <p:nvPr/>
        </p:nvSpPr>
        <p:spPr>
          <a:xfrm>
            <a:off x="7847762" y="2686783"/>
            <a:ext cx="1155561" cy="1091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703D341F-CD10-472F-84B5-DCAEC81598C9}"/>
              </a:ext>
            </a:extLst>
          </p:cNvPr>
          <p:cNvSpPr txBox="1"/>
          <p:nvPr/>
        </p:nvSpPr>
        <p:spPr>
          <a:xfrm>
            <a:off x="5090326" y="2111961"/>
            <a:ext cx="1325125" cy="30777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M3500 Olson</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9B282265-C472-421D-A42D-03C79F268B5E}"/>
              </a:ext>
            </a:extLst>
          </p:cNvPr>
          <p:cNvSpPr txBox="1"/>
          <p:nvPr/>
        </p:nvSpPr>
        <p:spPr>
          <a:xfrm>
            <a:off x="6474485" y="2109718"/>
            <a:ext cx="1155561" cy="30777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M3500 g2o</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D6F88EBC-59F5-4324-B083-EE78D695F174}"/>
              </a:ext>
            </a:extLst>
          </p:cNvPr>
          <p:cNvSpPr txBox="1"/>
          <p:nvPr/>
        </p:nvSpPr>
        <p:spPr>
          <a:xfrm>
            <a:off x="7953269" y="2111962"/>
            <a:ext cx="944545" cy="30777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M3500 </a:t>
            </a:r>
            <a:r>
              <a:rPr lang="en-US" altLang="zh-CN" dirty="0" err="1">
                <a:latin typeface="Times New Roman" panose="02020603050405020304" pitchFamily="18" charset="0"/>
                <a:cs typeface="Times New Roman" panose="02020603050405020304" pitchFamily="18" charset="0"/>
              </a:rPr>
              <a:t>gt</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B0071335-7A65-43F1-82A9-A783A6060810}"/>
              </a:ext>
            </a:extLst>
          </p:cNvPr>
          <p:cNvSpPr txBox="1"/>
          <p:nvPr/>
        </p:nvSpPr>
        <p:spPr>
          <a:xfrm>
            <a:off x="6691788" y="3888484"/>
            <a:ext cx="946801" cy="30777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Intel </a:t>
            </a:r>
            <a:r>
              <a:rPr lang="en-US" altLang="zh-CN" dirty="0" err="1">
                <a:latin typeface="Times New Roman" panose="02020603050405020304" pitchFamily="18" charset="0"/>
                <a:cs typeface="Times New Roman" panose="02020603050405020304" pitchFamily="18" charset="0"/>
              </a:rPr>
              <a:t>luca</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C7FF9C40-464E-45E7-BF24-6CA159BA6656}"/>
              </a:ext>
            </a:extLst>
          </p:cNvPr>
          <p:cNvSpPr txBox="1"/>
          <p:nvPr/>
        </p:nvSpPr>
        <p:spPr>
          <a:xfrm>
            <a:off x="8050664" y="3888484"/>
            <a:ext cx="946801" cy="30777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Intel </a:t>
            </a:r>
            <a:r>
              <a:rPr lang="en-US" altLang="zh-CN" dirty="0" err="1">
                <a:latin typeface="Times New Roman" panose="02020603050405020304" pitchFamily="18" charset="0"/>
                <a:cs typeface="Times New Roman" panose="02020603050405020304" pitchFamily="18" charset="0"/>
              </a:rPr>
              <a:t>gt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380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DA056-9463-488D-BCBD-4CCB7A403782}"/>
              </a:ext>
            </a:extLst>
          </p:cNvPr>
          <p:cNvSpPr>
            <a:spLocks noGrp="1"/>
          </p:cNvSpPr>
          <p:nvPr>
            <p:ph type="title"/>
          </p:nvPr>
        </p:nvSpPr>
        <p:spPr/>
        <p:txBody>
          <a:bodyPr/>
          <a:lstStyle/>
          <a:p>
            <a:r>
              <a:rPr lang="en-US" altLang="zh-CN" dirty="0"/>
              <a:t>Adding Outlier Loop Closure Constraints </a:t>
            </a:r>
            <a:endParaRPr lang="zh-CN" altLang="en-US" dirty="0"/>
          </a:p>
        </p:txBody>
      </p:sp>
      <p:sp>
        <p:nvSpPr>
          <p:cNvPr id="3" name="文本占位符 2">
            <a:extLst>
              <a:ext uri="{FF2B5EF4-FFF2-40B4-BE49-F238E27FC236}">
                <a16:creationId xmlns:a16="http://schemas.microsoft.com/office/drawing/2014/main" id="{B591CB03-C5AC-4030-A88A-E9BE1B48E218}"/>
              </a:ext>
            </a:extLst>
          </p:cNvPr>
          <p:cNvSpPr>
            <a:spLocks noGrp="1"/>
          </p:cNvSpPr>
          <p:nvPr>
            <p:ph type="body" idx="1"/>
          </p:nvPr>
        </p:nvSpPr>
        <p:spPr>
          <a:xfrm>
            <a:off x="265611" y="784860"/>
            <a:ext cx="7624355" cy="3429000"/>
          </a:xfrm>
        </p:spPr>
        <p:txBody>
          <a:bodyPr/>
          <a:lstStyle/>
          <a:p>
            <a:pPr>
              <a:lnSpc>
                <a:spcPct val="150000"/>
              </a:lnSpc>
            </a:pPr>
            <a:r>
              <a:rPr lang="en-US" altLang="zh-CN" sz="1800" dirty="0">
                <a:latin typeface="Times New Roman" panose="02020603050405020304" pitchFamily="18" charset="0"/>
                <a:cs typeface="Times New Roman" panose="02020603050405020304" pitchFamily="18" charset="0"/>
              </a:rPr>
              <a:t>Four</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adding policies:</a:t>
            </a:r>
          </a:p>
          <a:p>
            <a:pPr marL="514350" indent="-285750">
              <a:buClr>
                <a:srgbClr val="C00000"/>
              </a:buClr>
              <a:buFont typeface="Wingdings" panose="05000000000000000000" pitchFamily="2" charset="2"/>
              <a:buChar char="l"/>
            </a:pPr>
            <a:r>
              <a:rPr lang="en-US" altLang="zh-CN" sz="1800" dirty="0">
                <a:latin typeface="Times New Roman" panose="02020603050405020304" pitchFamily="18" charset="0"/>
                <a:cs typeface="Times New Roman" panose="02020603050405020304" pitchFamily="18" charset="0"/>
              </a:rPr>
              <a:t>Random Constraints </a:t>
            </a:r>
          </a:p>
          <a:p>
            <a:pPr marL="685800" lvl="1" indent="0">
              <a:lnSpc>
                <a:spcPct val="150000"/>
              </a:lnSpc>
              <a:buClr>
                <a:srgbClr val="C00000"/>
              </a:buClr>
              <a:buNone/>
            </a:pPr>
            <a:r>
              <a:rPr lang="en-US" altLang="zh-CN" sz="1800" dirty="0">
                <a:latin typeface="Times New Roman" panose="02020603050405020304" pitchFamily="18" charset="0"/>
                <a:cs typeface="Times New Roman" panose="02020603050405020304" pitchFamily="18" charset="0"/>
              </a:rPr>
              <a:t>Any two random nodes in the graph.</a:t>
            </a:r>
          </a:p>
          <a:p>
            <a:pPr marL="514350" indent="-285750">
              <a:buClr>
                <a:srgbClr val="0070C0"/>
              </a:buClr>
              <a:buFont typeface="Wingdings" panose="05000000000000000000" pitchFamily="2" charset="2"/>
              <a:buChar char="l"/>
            </a:pPr>
            <a:r>
              <a:rPr lang="en-US" altLang="zh-CN" sz="1800" dirty="0">
                <a:latin typeface="Times New Roman" panose="02020603050405020304" pitchFamily="18" charset="0"/>
                <a:cs typeface="Times New Roman" panose="02020603050405020304" pitchFamily="18" charset="0"/>
              </a:rPr>
              <a:t>Local Constraints</a:t>
            </a:r>
          </a:p>
          <a:p>
            <a:pPr marL="685800" lvl="1" indent="0">
              <a:lnSpc>
                <a:spcPct val="150000"/>
              </a:lnSpc>
              <a:buClr>
                <a:srgbClr val="0070C0"/>
              </a:buClr>
              <a:buNone/>
            </a:pPr>
            <a:r>
              <a:rPr lang="en-US" altLang="zh-CN" sz="1800" dirty="0">
                <a:latin typeface="Times New Roman" panose="02020603050405020304" pitchFamily="18" charset="0"/>
                <a:cs typeface="Times New Roman" panose="02020603050405020304" pitchFamily="18" charset="0"/>
              </a:rPr>
              <a:t>Two random nodes that are in the vicinity of each other.</a:t>
            </a:r>
          </a:p>
          <a:p>
            <a:pPr marL="514350" indent="-285750">
              <a:buClr>
                <a:srgbClr val="C00000"/>
              </a:buClr>
              <a:buFont typeface="Wingdings" panose="05000000000000000000" pitchFamily="2" charset="2"/>
              <a:buChar char="l"/>
            </a:pPr>
            <a:r>
              <a:rPr lang="en-US" altLang="zh-CN" sz="1800" dirty="0">
                <a:latin typeface="Times New Roman" panose="02020603050405020304" pitchFamily="18" charset="0"/>
                <a:cs typeface="Times New Roman" panose="02020603050405020304" pitchFamily="18" charset="0"/>
              </a:rPr>
              <a:t>Randomly Grouped Constraints</a:t>
            </a:r>
          </a:p>
          <a:p>
            <a:pPr marL="685800" lvl="1" indent="0">
              <a:lnSpc>
                <a:spcPct val="150000"/>
              </a:lnSpc>
              <a:buClr>
                <a:srgbClr val="C00000"/>
              </a:buClr>
              <a:buNone/>
            </a:pPr>
            <a:r>
              <a:rPr lang="en-US" altLang="zh-CN" sz="1800" dirty="0">
                <a:latin typeface="Times New Roman" panose="02020603050405020304" pitchFamily="18" charset="0"/>
                <a:cs typeface="Times New Roman" panose="02020603050405020304" pitchFamily="18" charset="0"/>
              </a:rPr>
              <a:t>Create clusters of 10 mutually consistent outliers</a:t>
            </a:r>
          </a:p>
          <a:p>
            <a:pPr marL="514350" indent="-285750">
              <a:buClr>
                <a:srgbClr val="0070C0"/>
              </a:buClr>
              <a:buFont typeface="Wingdings" panose="05000000000000000000" pitchFamily="2" charset="2"/>
              <a:buChar char="l"/>
            </a:pPr>
            <a:r>
              <a:rPr lang="en-US" altLang="zh-CN" sz="1800" dirty="0">
                <a:latin typeface="Times New Roman" panose="02020603050405020304" pitchFamily="18" charset="0"/>
                <a:cs typeface="Times New Roman" panose="02020603050405020304" pitchFamily="18" charset="0"/>
              </a:rPr>
              <a:t>Locally Grouped Constraints </a:t>
            </a:r>
          </a:p>
          <a:p>
            <a:pPr marL="685800" lvl="1" indent="0">
              <a:lnSpc>
                <a:spcPct val="150000"/>
              </a:lnSpc>
              <a:buClr>
                <a:srgbClr val="0070C0"/>
              </a:buClr>
              <a:buNone/>
            </a:pPr>
            <a:r>
              <a:rPr lang="en-US" altLang="zh-CN" sz="1800" dirty="0">
                <a:latin typeface="Times New Roman" panose="02020603050405020304" pitchFamily="18" charset="0"/>
                <a:cs typeface="Times New Roman" panose="02020603050405020304" pitchFamily="18" charset="0"/>
              </a:rPr>
              <a:t>Combination of the local and grouped policies</a:t>
            </a:r>
          </a:p>
        </p:txBody>
      </p:sp>
    </p:spTree>
    <p:extLst>
      <p:ext uri="{BB962C8B-B14F-4D97-AF65-F5344CB8AC3E}">
        <p14:creationId xmlns:p14="http://schemas.microsoft.com/office/powerpoint/2010/main" val="404628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71"/>
        <p:cNvGrpSpPr/>
        <p:nvPr/>
      </p:nvGrpSpPr>
      <p:grpSpPr>
        <a:xfrm>
          <a:off x="0" y="0"/>
          <a:ext cx="0" cy="0"/>
          <a:chOff x="0" y="0"/>
          <a:chExt cx="0" cy="0"/>
        </a:xfrm>
      </p:grpSpPr>
      <p:sp>
        <p:nvSpPr>
          <p:cNvPr id="172" name="Google Shape;172;p6"/>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Experiment: Poor initial estimates &amp; Outliers </a:t>
            </a:r>
            <a:endParaRPr dirty="0"/>
          </a:p>
        </p:txBody>
      </p:sp>
      <p:sp>
        <p:nvSpPr>
          <p:cNvPr id="173" name="Google Shape;173;p6"/>
          <p:cNvSpPr txBox="1">
            <a:spLocks noGrp="1"/>
          </p:cNvSpPr>
          <p:nvPr>
            <p:ph type="body" idx="1"/>
          </p:nvPr>
        </p:nvSpPr>
        <p:spPr>
          <a:xfrm>
            <a:off x="369203" y="765983"/>
            <a:ext cx="8097463" cy="658757"/>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600"/>
              </a:spcBef>
              <a:spcAft>
                <a:spcPts val="0"/>
              </a:spcAft>
              <a:buClr>
                <a:srgbClr val="C00000"/>
              </a:buClr>
              <a:buSzPts val="1400"/>
              <a:buFont typeface="Wingdings" panose="05000000000000000000" pitchFamily="2" charset="2"/>
              <a:buChar char="l"/>
            </a:pPr>
            <a:r>
              <a:rPr lang="en-US" sz="1600" dirty="0">
                <a:solidFill>
                  <a:srgbClr val="C00000"/>
                </a:solidFill>
                <a:latin typeface="Times New Roman" panose="02020603050405020304" pitchFamily="18" charset="0"/>
                <a:cs typeface="Times New Roman" panose="02020603050405020304" pitchFamily="18" charset="0"/>
              </a:rPr>
              <a:t>Poor initialization:  </a:t>
            </a:r>
            <a:r>
              <a:rPr lang="en-US" sz="1600" i="0" dirty="0">
                <a:latin typeface="Times New Roman" panose="02020603050405020304" pitchFamily="18" charset="0"/>
                <a:cs typeface="Times New Roman" panose="02020603050405020304" pitchFamily="18" charset="0"/>
              </a:rPr>
              <a:t>Add random values on ground truth to simulate bad initial guesses</a:t>
            </a:r>
            <a:endParaRPr sz="1600" i="0" dirty="0">
              <a:latin typeface="Times New Roman" panose="02020603050405020304" pitchFamily="18" charset="0"/>
              <a:cs typeface="Times New Roman" panose="02020603050405020304" pitchFamily="18" charset="0"/>
            </a:endParaRPr>
          </a:p>
        </p:txBody>
      </p:sp>
      <p:pic>
        <p:nvPicPr>
          <p:cNvPr id="174" name="Google Shape;174;p6"/>
          <p:cNvPicPr preferRelativeResize="0"/>
          <p:nvPr/>
        </p:nvPicPr>
        <p:blipFill>
          <a:blip r:embed="rId3">
            <a:alphaModFix/>
          </a:blip>
          <a:stretch>
            <a:fillRect/>
          </a:stretch>
        </p:blipFill>
        <p:spPr>
          <a:xfrm>
            <a:off x="1769746" y="1156599"/>
            <a:ext cx="2155226" cy="1697300"/>
          </a:xfrm>
          <a:prstGeom prst="rect">
            <a:avLst/>
          </a:prstGeom>
          <a:noFill/>
          <a:ln>
            <a:noFill/>
          </a:ln>
        </p:spPr>
      </p:pic>
      <p:pic>
        <p:nvPicPr>
          <p:cNvPr id="175" name="Google Shape;175;p6"/>
          <p:cNvPicPr preferRelativeResize="0"/>
          <p:nvPr/>
        </p:nvPicPr>
        <p:blipFill>
          <a:blip r:embed="rId4">
            <a:alphaModFix/>
          </a:blip>
          <a:stretch>
            <a:fillRect/>
          </a:stretch>
        </p:blipFill>
        <p:spPr>
          <a:xfrm>
            <a:off x="4572000" y="1148132"/>
            <a:ext cx="2268531" cy="1697300"/>
          </a:xfrm>
          <a:prstGeom prst="rect">
            <a:avLst/>
          </a:prstGeom>
          <a:noFill/>
          <a:ln>
            <a:noFill/>
          </a:ln>
        </p:spPr>
      </p:pic>
      <p:pic>
        <p:nvPicPr>
          <p:cNvPr id="176" name="Google Shape;176;p6"/>
          <p:cNvPicPr preferRelativeResize="0"/>
          <p:nvPr/>
        </p:nvPicPr>
        <p:blipFill>
          <a:blip r:embed="rId3">
            <a:alphaModFix/>
          </a:blip>
          <a:stretch>
            <a:fillRect/>
          </a:stretch>
        </p:blipFill>
        <p:spPr>
          <a:xfrm>
            <a:off x="1769746" y="3132735"/>
            <a:ext cx="2155226" cy="1697303"/>
          </a:xfrm>
          <a:prstGeom prst="rect">
            <a:avLst/>
          </a:prstGeom>
          <a:noFill/>
          <a:ln>
            <a:noFill/>
          </a:ln>
        </p:spPr>
      </p:pic>
      <p:pic>
        <p:nvPicPr>
          <p:cNvPr id="177" name="Google Shape;177;p6"/>
          <p:cNvPicPr preferRelativeResize="0"/>
          <p:nvPr/>
        </p:nvPicPr>
        <p:blipFill>
          <a:blip r:embed="rId5">
            <a:alphaModFix/>
          </a:blip>
          <a:stretch>
            <a:fillRect/>
          </a:stretch>
        </p:blipFill>
        <p:spPr>
          <a:xfrm>
            <a:off x="4600556" y="3149688"/>
            <a:ext cx="2211418" cy="1654500"/>
          </a:xfrm>
          <a:prstGeom prst="rect">
            <a:avLst/>
          </a:prstGeom>
          <a:noFill/>
          <a:ln>
            <a:noFill/>
          </a:ln>
        </p:spPr>
      </p:pic>
      <p:sp>
        <p:nvSpPr>
          <p:cNvPr id="9" name="文本框 8">
            <a:extLst>
              <a:ext uri="{FF2B5EF4-FFF2-40B4-BE49-F238E27FC236}">
                <a16:creationId xmlns:a16="http://schemas.microsoft.com/office/drawing/2014/main" id="{24E60518-F5B5-4C07-B824-2D7205AFD664}"/>
              </a:ext>
            </a:extLst>
          </p:cNvPr>
          <p:cNvSpPr txBox="1"/>
          <p:nvPr/>
        </p:nvSpPr>
        <p:spPr>
          <a:xfrm>
            <a:off x="369202" y="2820031"/>
            <a:ext cx="8097463" cy="338554"/>
          </a:xfrm>
          <a:prstGeom prst="rect">
            <a:avLst/>
          </a:prstGeom>
          <a:noFill/>
        </p:spPr>
        <p:txBody>
          <a:bodyPr wrap="square">
            <a:spAutoFit/>
          </a:bodyPr>
          <a:lstStyle/>
          <a:p>
            <a:pPr marL="457200" lvl="0" indent="-317500" algn="l" rtl="0">
              <a:lnSpc>
                <a:spcPct val="100000"/>
              </a:lnSpc>
              <a:spcBef>
                <a:spcPts val="600"/>
              </a:spcBef>
              <a:spcAft>
                <a:spcPts val="0"/>
              </a:spcAft>
              <a:buClr>
                <a:srgbClr val="C00000"/>
              </a:buClr>
              <a:buSzPts val="1400"/>
              <a:buFont typeface="Wingdings" panose="05000000000000000000" pitchFamily="2" charset="2"/>
              <a:buChar char="l"/>
            </a:pPr>
            <a:r>
              <a:rPr lang="en-US" altLang="zh-CN" sz="1600" dirty="0">
                <a:solidFill>
                  <a:srgbClr val="C00000"/>
                </a:solidFill>
                <a:latin typeface="Times New Roman" panose="02020603050405020304" pitchFamily="18" charset="0"/>
                <a:cs typeface="Times New Roman" panose="02020603050405020304" pitchFamily="18" charset="0"/>
              </a:rPr>
              <a:t>Loop Closure Outliers:  </a:t>
            </a:r>
            <a:r>
              <a:rPr lang="en-US" altLang="zh-CN" sz="1600" i="0" dirty="0">
                <a:latin typeface="Times New Roman" panose="02020603050405020304" pitchFamily="18" charset="0"/>
                <a:cs typeface="Times New Roman" panose="02020603050405020304" pitchFamily="18" charset="0"/>
              </a:rPr>
              <a:t>Modify edge values to simulate incorrect loop closure constraints </a:t>
            </a:r>
          </a:p>
        </p:txBody>
      </p:sp>
      <p:sp>
        <p:nvSpPr>
          <p:cNvPr id="3" name="箭头: 右 2">
            <a:extLst>
              <a:ext uri="{FF2B5EF4-FFF2-40B4-BE49-F238E27FC236}">
                <a16:creationId xmlns:a16="http://schemas.microsoft.com/office/drawing/2014/main" id="{68A9BF84-7D3F-4D49-9835-03A7FD93DB86}"/>
              </a:ext>
            </a:extLst>
          </p:cNvPr>
          <p:cNvSpPr/>
          <p:nvPr/>
        </p:nvSpPr>
        <p:spPr>
          <a:xfrm>
            <a:off x="4079152" y="1936840"/>
            <a:ext cx="355600" cy="136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8220E6C1-2A13-4267-B34A-FC679B9B17F7}"/>
              </a:ext>
            </a:extLst>
          </p:cNvPr>
          <p:cNvSpPr/>
          <p:nvPr/>
        </p:nvSpPr>
        <p:spPr>
          <a:xfrm>
            <a:off x="4084964" y="3934369"/>
            <a:ext cx="355600" cy="136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7"/>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Experiment: Evaluation Metric</a:t>
            </a:r>
            <a:endParaRPr dirty="0"/>
          </a:p>
        </p:txBody>
      </p:sp>
      <p:sp>
        <p:nvSpPr>
          <p:cNvPr id="183" name="Google Shape;183;p7"/>
          <p:cNvSpPr txBox="1"/>
          <p:nvPr/>
        </p:nvSpPr>
        <p:spPr>
          <a:xfrm>
            <a:off x="0" y="4861516"/>
            <a:ext cx="752551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700" b="0" i="0" u="none" strike="noStrike" cap="none">
                <a:solidFill>
                  <a:srgbClr val="000000"/>
                </a:solidFill>
                <a:latin typeface="Arial"/>
                <a:ea typeface="Arial"/>
                <a:cs typeface="Arial"/>
                <a:sym typeface="Arial"/>
              </a:rPr>
              <a:t>* D. Prokhorov, D. Zhukov, O. Barinova, K. Anton and A. Vorontsova, "Measuring robustness of Visual SLAM," 2019 16th International Conference on Machine Vision Applications (MVA), 2019, pp. 1-6, doi: 10.23919/MVA.2019.8758020.</a:t>
            </a:r>
            <a:endParaRPr sz="700" b="0" i="0" u="none" strike="noStrike" cap="none">
              <a:solidFill>
                <a:srgbClr val="000000"/>
              </a:solidFill>
              <a:latin typeface="Arial"/>
              <a:ea typeface="Arial"/>
              <a:cs typeface="Arial"/>
              <a:sym typeface="Arial"/>
            </a:endParaRPr>
          </a:p>
        </p:txBody>
      </p:sp>
      <p:pic>
        <p:nvPicPr>
          <p:cNvPr id="184" name="Google Shape;184;p7"/>
          <p:cNvPicPr preferRelativeResize="0"/>
          <p:nvPr/>
        </p:nvPicPr>
        <p:blipFill rotWithShape="1">
          <a:blip r:embed="rId3">
            <a:alphaModFix/>
          </a:blip>
          <a:srcRect/>
          <a:stretch/>
        </p:blipFill>
        <p:spPr>
          <a:xfrm>
            <a:off x="1150075" y="3675228"/>
            <a:ext cx="1646237" cy="900113"/>
          </a:xfrm>
          <a:prstGeom prst="rect">
            <a:avLst/>
          </a:prstGeom>
          <a:noFill/>
          <a:ln>
            <a:noFill/>
          </a:ln>
        </p:spPr>
      </p:pic>
      <p:pic>
        <p:nvPicPr>
          <p:cNvPr id="185" name="Google Shape;185;p7"/>
          <p:cNvPicPr preferRelativeResize="0"/>
          <p:nvPr/>
        </p:nvPicPr>
        <p:blipFill rotWithShape="1">
          <a:blip r:embed="rId4">
            <a:alphaModFix/>
          </a:blip>
          <a:srcRect/>
          <a:stretch/>
        </p:blipFill>
        <p:spPr>
          <a:xfrm>
            <a:off x="5556925" y="3701245"/>
            <a:ext cx="1895475" cy="900113"/>
          </a:xfrm>
          <a:prstGeom prst="rect">
            <a:avLst/>
          </a:prstGeom>
          <a:noFill/>
          <a:ln>
            <a:noFill/>
          </a:ln>
        </p:spPr>
      </p:pic>
      <p:cxnSp>
        <p:nvCxnSpPr>
          <p:cNvPr id="186" name="Google Shape;186;p7"/>
          <p:cNvCxnSpPr/>
          <p:nvPr/>
        </p:nvCxnSpPr>
        <p:spPr>
          <a:xfrm>
            <a:off x="4521666" y="1098958"/>
            <a:ext cx="0" cy="3590488"/>
          </a:xfrm>
          <a:prstGeom prst="straightConnector1">
            <a:avLst/>
          </a:prstGeom>
          <a:noFill/>
          <a:ln w="15875" cap="flat" cmpd="sng">
            <a:solidFill>
              <a:srgbClr val="BA0000"/>
            </a:solidFill>
            <a:prstDash val="solid"/>
            <a:round/>
            <a:headEnd type="none" w="sm" len="sm"/>
            <a:tailEnd type="none" w="sm" len="sm"/>
          </a:ln>
        </p:spPr>
      </p:cxnSp>
      <p:sp>
        <p:nvSpPr>
          <p:cNvPr id="187" name="Google Shape;187;p7"/>
          <p:cNvSpPr txBox="1"/>
          <p:nvPr/>
        </p:nvSpPr>
        <p:spPr>
          <a:xfrm>
            <a:off x="4833225" y="971550"/>
            <a:ext cx="3732000" cy="3093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400"/>
              <a:buFont typeface="Arial"/>
              <a:buNone/>
            </a:pPr>
            <a:r>
              <a:rPr lang="en-US" b="1" dirty="0">
                <a:solidFill>
                  <a:srgbClr val="C00000"/>
                </a:solidFill>
                <a:latin typeface="Times New Roman"/>
                <a:ea typeface="Times New Roman"/>
                <a:cs typeface="Times New Roman"/>
                <a:sym typeface="Times New Roman"/>
              </a:rPr>
              <a:t>Relative Pose Error (RPE)</a:t>
            </a:r>
            <a:endParaRPr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Font typeface="Arial"/>
              <a:buNone/>
            </a:pPr>
            <a:r>
              <a:rPr lang="en-US" dirty="0">
                <a:solidFill>
                  <a:schemeClr val="dk1"/>
                </a:solidFill>
                <a:latin typeface="Times New Roman"/>
                <a:ea typeface="Times New Roman"/>
                <a:cs typeface="Times New Roman"/>
                <a:sym typeface="Times New Roman"/>
              </a:rPr>
              <a:t>The local trajectory accuracy over a fixed time interval*.</a:t>
            </a:r>
            <a:endParaRPr b="1" dirty="0">
              <a:solidFill>
                <a:schemeClr val="lt1"/>
              </a:solidFill>
            </a:endParaRPr>
          </a:p>
          <a:p>
            <a:pPr marL="0" lvl="0" indent="0" algn="l" rtl="0">
              <a:spcBef>
                <a:spcPts val="0"/>
              </a:spcBef>
              <a:spcAft>
                <a:spcPts val="0"/>
              </a:spcAft>
              <a:buClr>
                <a:schemeClr val="dk1"/>
              </a:buClr>
              <a:buFont typeface="Arial"/>
              <a:buNone/>
            </a:pPr>
            <a:endParaRPr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Font typeface="Arial"/>
              <a:buNone/>
            </a:pPr>
            <a:r>
              <a:rPr lang="en-US" b="1" dirty="0">
                <a:solidFill>
                  <a:srgbClr val="C00000"/>
                </a:solidFill>
                <a:latin typeface="Times New Roman"/>
                <a:ea typeface="Times New Roman"/>
                <a:cs typeface="Times New Roman"/>
                <a:sym typeface="Times New Roman"/>
              </a:rPr>
              <a:t>Step</a:t>
            </a:r>
            <a:endParaRPr b="1" dirty="0">
              <a:solidFill>
                <a:schemeClr val="lt1"/>
              </a:solidFill>
            </a:endParaRPr>
          </a:p>
          <a:p>
            <a:pPr marL="342900" lvl="0" indent="-342900" algn="l" rtl="0">
              <a:lnSpc>
                <a:spcPct val="150000"/>
              </a:lnSpc>
              <a:spcBef>
                <a:spcPts val="0"/>
              </a:spcBef>
              <a:spcAft>
                <a:spcPts val="0"/>
              </a:spcAft>
              <a:buClr>
                <a:schemeClr val="dk1"/>
              </a:buClr>
              <a:buSzPts val="1400"/>
              <a:buAutoNum type="arabicPeriod"/>
            </a:pPr>
            <a:r>
              <a:rPr lang="en-US" dirty="0">
                <a:solidFill>
                  <a:schemeClr val="dk1"/>
                </a:solidFill>
                <a:latin typeface="Times New Roman"/>
                <a:ea typeface="Times New Roman"/>
                <a:cs typeface="Times New Roman"/>
                <a:sym typeface="Times New Roman"/>
              </a:rPr>
              <a:t>Define a fixed time interval Δ.</a:t>
            </a:r>
            <a:endParaRPr b="1" dirty="0">
              <a:solidFill>
                <a:schemeClr val="lt1"/>
              </a:solidFill>
            </a:endParaRPr>
          </a:p>
          <a:p>
            <a:pPr marL="342900" lvl="0" indent="-342900" algn="l" rtl="0">
              <a:lnSpc>
                <a:spcPct val="150000"/>
              </a:lnSpc>
              <a:spcBef>
                <a:spcPts val="0"/>
              </a:spcBef>
              <a:spcAft>
                <a:spcPts val="0"/>
              </a:spcAft>
              <a:buClr>
                <a:schemeClr val="dk1"/>
              </a:buClr>
              <a:buSzPts val="1400"/>
              <a:buAutoNum type="arabicPeriod"/>
            </a:pPr>
            <a:r>
              <a:rPr lang="en-US" dirty="0">
                <a:solidFill>
                  <a:schemeClr val="dk1"/>
                </a:solidFill>
                <a:latin typeface="Times New Roman"/>
                <a:ea typeface="Times New Roman"/>
                <a:cs typeface="Times New Roman"/>
                <a:sym typeface="Times New Roman"/>
              </a:rPr>
              <a:t>Compute drift of trajectory.</a:t>
            </a:r>
            <a:endParaRPr b="1" dirty="0">
              <a:solidFill>
                <a:schemeClr val="lt1"/>
              </a:solidFill>
            </a:endParaRPr>
          </a:p>
          <a:p>
            <a:pPr marL="342900" lvl="0" indent="-342900" algn="l" rtl="0">
              <a:lnSpc>
                <a:spcPct val="150000"/>
              </a:lnSpc>
              <a:spcBef>
                <a:spcPts val="0"/>
              </a:spcBef>
              <a:spcAft>
                <a:spcPts val="0"/>
              </a:spcAft>
              <a:buClr>
                <a:schemeClr val="dk1"/>
              </a:buClr>
              <a:buSzPts val="1400"/>
              <a:buAutoNum type="arabicPeriod"/>
            </a:pPr>
            <a:r>
              <a:rPr lang="en-US" dirty="0">
                <a:solidFill>
                  <a:schemeClr val="dk1"/>
                </a:solidFill>
                <a:latin typeface="Times New Roman"/>
                <a:ea typeface="Times New Roman"/>
                <a:cs typeface="Times New Roman"/>
                <a:sym typeface="Times New Roman"/>
              </a:rPr>
              <a:t>Calculate RPE.</a:t>
            </a:r>
            <a:endParaRPr b="1" dirty="0">
              <a:solidFill>
                <a:schemeClr val="lt1"/>
              </a:solidFill>
            </a:endParaRPr>
          </a:p>
          <a:p>
            <a:pPr marL="0" lvl="0" indent="0" algn="l" rtl="0">
              <a:spcBef>
                <a:spcPts val="0"/>
              </a:spcBef>
              <a:spcAft>
                <a:spcPts val="0"/>
              </a:spcAft>
              <a:buClr>
                <a:schemeClr val="dk1"/>
              </a:buClr>
              <a:buFont typeface="Arial"/>
              <a:buNone/>
            </a:pPr>
            <a:endParaRPr dirty="0">
              <a:solidFill>
                <a:schemeClr val="dk1"/>
              </a:solidFill>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188" name="Google Shape;188;p7"/>
          <p:cNvSpPr txBox="1"/>
          <p:nvPr/>
        </p:nvSpPr>
        <p:spPr>
          <a:xfrm>
            <a:off x="457200" y="971550"/>
            <a:ext cx="3732000" cy="3309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400"/>
              <a:buFont typeface="Arial"/>
              <a:buNone/>
            </a:pPr>
            <a:r>
              <a:rPr lang="en-US" b="1">
                <a:solidFill>
                  <a:srgbClr val="C00000"/>
                </a:solidFill>
                <a:latin typeface="Times New Roman"/>
                <a:ea typeface="Times New Roman"/>
                <a:cs typeface="Times New Roman"/>
                <a:sym typeface="Times New Roman"/>
              </a:rPr>
              <a:t>Absolute Trajectory Error (ATE)</a:t>
            </a:r>
            <a:endParaRPr>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Font typeface="Arial"/>
              <a:buNone/>
            </a:pPr>
            <a:r>
              <a:rPr lang="en-US">
                <a:solidFill>
                  <a:schemeClr val="dk1"/>
                </a:solidFill>
                <a:latin typeface="Times New Roman"/>
                <a:ea typeface="Times New Roman"/>
                <a:cs typeface="Times New Roman"/>
                <a:sym typeface="Times New Roman"/>
              </a:rPr>
              <a:t>The absolute distances between estimated and ground truth trajectory*.</a:t>
            </a:r>
            <a:endParaRPr b="1">
              <a:solidFill>
                <a:schemeClr val="dk1"/>
              </a:solidFill>
            </a:endParaRPr>
          </a:p>
          <a:p>
            <a:pPr marL="0" lvl="0" indent="0" algn="l" rtl="0">
              <a:spcBef>
                <a:spcPts val="0"/>
              </a:spcBef>
              <a:spcAft>
                <a:spcPts val="0"/>
              </a:spcAft>
              <a:buClr>
                <a:schemeClr val="dk1"/>
              </a:buClr>
              <a:buFont typeface="Arial"/>
              <a:buNone/>
            </a:pPr>
            <a:endParaRPr>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Font typeface="Arial"/>
              <a:buNone/>
            </a:pPr>
            <a:r>
              <a:rPr lang="en-US" b="1">
                <a:solidFill>
                  <a:srgbClr val="C00000"/>
                </a:solidFill>
                <a:latin typeface="Times New Roman"/>
                <a:ea typeface="Times New Roman"/>
                <a:cs typeface="Times New Roman"/>
                <a:sym typeface="Times New Roman"/>
              </a:rPr>
              <a:t>Step</a:t>
            </a:r>
            <a:endParaRPr b="1">
              <a:solidFill>
                <a:schemeClr val="lt1"/>
              </a:solidFill>
            </a:endParaRPr>
          </a:p>
          <a:p>
            <a:pPr marL="342900" lvl="0" indent="-342900" algn="l" rtl="0">
              <a:lnSpc>
                <a:spcPct val="150000"/>
              </a:lnSpc>
              <a:spcBef>
                <a:spcPts val="0"/>
              </a:spcBef>
              <a:spcAft>
                <a:spcPts val="0"/>
              </a:spcAft>
              <a:buClr>
                <a:schemeClr val="dk1"/>
              </a:buClr>
              <a:buSzPts val="1400"/>
              <a:buAutoNum type="arabicPeriod"/>
            </a:pPr>
            <a:r>
              <a:rPr lang="en-US">
                <a:solidFill>
                  <a:schemeClr val="dk1"/>
                </a:solidFill>
                <a:latin typeface="Times New Roman"/>
                <a:ea typeface="Times New Roman"/>
                <a:cs typeface="Times New Roman"/>
                <a:sym typeface="Times New Roman"/>
              </a:rPr>
              <a:t>Align estimated trajectory </a:t>
            </a:r>
            <a:r>
              <a:rPr lang="en-US" b="1">
                <a:solidFill>
                  <a:schemeClr val="dk1"/>
                </a:solidFill>
                <a:latin typeface="Times New Roman"/>
                <a:ea typeface="Times New Roman"/>
                <a:cs typeface="Times New Roman"/>
                <a:sym typeface="Times New Roman"/>
              </a:rPr>
              <a:t>P</a:t>
            </a:r>
            <a:r>
              <a:rPr lang="en-US">
                <a:solidFill>
                  <a:schemeClr val="dk1"/>
                </a:solidFill>
                <a:latin typeface="Times New Roman"/>
                <a:ea typeface="Times New Roman"/>
                <a:cs typeface="Times New Roman"/>
                <a:sym typeface="Times New Roman"/>
              </a:rPr>
              <a:t> and ground truth </a:t>
            </a:r>
            <a:r>
              <a:rPr lang="en-US" b="1">
                <a:solidFill>
                  <a:schemeClr val="dk1"/>
                </a:solidFill>
                <a:latin typeface="Times New Roman"/>
                <a:ea typeface="Times New Roman"/>
                <a:cs typeface="Times New Roman"/>
                <a:sym typeface="Times New Roman"/>
              </a:rPr>
              <a:t>Q</a:t>
            </a:r>
            <a:r>
              <a:rPr lang="en-US">
                <a:solidFill>
                  <a:schemeClr val="dk1"/>
                </a:solidFill>
                <a:latin typeface="Times New Roman"/>
                <a:ea typeface="Times New Roman"/>
                <a:cs typeface="Times New Roman"/>
                <a:sym typeface="Times New Roman"/>
              </a:rPr>
              <a:t> by centroid.</a:t>
            </a:r>
            <a:endParaRPr b="1">
              <a:solidFill>
                <a:schemeClr val="lt1"/>
              </a:solidFill>
            </a:endParaRPr>
          </a:p>
          <a:p>
            <a:pPr marL="342900" lvl="0" indent="-342900" algn="l" rtl="0">
              <a:lnSpc>
                <a:spcPct val="150000"/>
              </a:lnSpc>
              <a:spcBef>
                <a:spcPts val="0"/>
              </a:spcBef>
              <a:spcAft>
                <a:spcPts val="0"/>
              </a:spcAft>
              <a:buClr>
                <a:schemeClr val="dk1"/>
              </a:buClr>
              <a:buSzPts val="1400"/>
              <a:buAutoNum type="arabicPeriod"/>
            </a:pPr>
            <a:r>
              <a:rPr lang="en-US">
                <a:solidFill>
                  <a:schemeClr val="dk1"/>
                </a:solidFill>
                <a:latin typeface="Times New Roman"/>
                <a:ea typeface="Times New Roman"/>
                <a:cs typeface="Times New Roman"/>
                <a:sym typeface="Times New Roman"/>
              </a:rPr>
              <a:t>Calculate ATE.</a:t>
            </a:r>
            <a:endParaRPr b="1">
              <a:solidFill>
                <a:schemeClr val="lt1"/>
              </a:solidFill>
            </a:endParaRPr>
          </a:p>
          <a:p>
            <a:pPr marL="342900" lvl="0" indent="-254000" algn="ctr" rtl="0">
              <a:spcBef>
                <a:spcPts val="0"/>
              </a:spcBef>
              <a:spcAft>
                <a:spcPts val="0"/>
              </a:spcAft>
              <a:buClr>
                <a:schemeClr val="dk1"/>
              </a:buClr>
              <a:buSzPts val="1400"/>
              <a:buFont typeface="Arial"/>
              <a:buNone/>
            </a:pPr>
            <a:endParaRPr>
              <a:solidFill>
                <a:schemeClr val="dk1"/>
              </a:solidFill>
            </a:endParaRPr>
          </a:p>
          <a:p>
            <a:pPr marL="0" lvl="0" indent="0" algn="ctr" rtl="0">
              <a:spcBef>
                <a:spcPts val="0"/>
              </a:spcBef>
              <a:spcAft>
                <a:spcPts val="0"/>
              </a:spcAft>
              <a:buClr>
                <a:schemeClr val="dk1"/>
              </a:buClr>
              <a:buSzPts val="1400"/>
              <a:buFont typeface="Arial"/>
              <a:buNone/>
            </a:pPr>
            <a:endParaRPr>
              <a:solidFill>
                <a:schemeClr val="dk1"/>
              </a:solidFill>
            </a:endParaRPr>
          </a:p>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MU PPT Theme">
  <a:themeElements>
    <a:clrScheme name="Custom 1">
      <a:dk1>
        <a:srgbClr val="000000"/>
      </a:dk1>
      <a:lt1>
        <a:srgbClr val="FFFFFF"/>
      </a:lt1>
      <a:dk2>
        <a:srgbClr val="75787B"/>
      </a:dk2>
      <a:lt2>
        <a:srgbClr val="C8C9C7"/>
      </a:lt2>
      <a:accent1>
        <a:srgbClr val="BB0000"/>
      </a:accent1>
      <a:accent2>
        <a:srgbClr val="75787B"/>
      </a:accent2>
      <a:accent3>
        <a:srgbClr val="00833C"/>
      </a:accent3>
      <a:accent4>
        <a:srgbClr val="F2A900"/>
      </a:accent4>
      <a:accent5>
        <a:srgbClr val="002C71"/>
      </a:accent5>
      <a:accent6>
        <a:srgbClr val="C8C9C7"/>
      </a:accent6>
      <a:hlink>
        <a:srgbClr val="BB0000"/>
      </a:hlink>
      <a:folHlink>
        <a:srgbClr val="82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1320</Words>
  <Application>Microsoft Office PowerPoint</Application>
  <PresentationFormat>全屏显示(16:9)</PresentationFormat>
  <Paragraphs>199</Paragraphs>
  <Slides>18</Slides>
  <Notes>16</Notes>
  <HiddenSlides>4</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18</vt:i4>
      </vt:variant>
    </vt:vector>
  </HeadingPairs>
  <TitlesOfParts>
    <vt:vector size="30" baseType="lpstr">
      <vt:lpstr>Calibri</vt:lpstr>
      <vt:lpstr>Arial</vt:lpstr>
      <vt:lpstr>Cambria Math</vt:lpstr>
      <vt:lpstr>Times</vt:lpstr>
      <vt:lpstr>Open Sans Light</vt:lpstr>
      <vt:lpstr>Wingdings</vt:lpstr>
      <vt:lpstr>Open Sans</vt:lpstr>
      <vt:lpstr>Microsoft Yahei</vt:lpstr>
      <vt:lpstr>Helvetica Neue Light</vt:lpstr>
      <vt:lpstr>Times New Roman</vt:lpstr>
      <vt:lpstr>Simple Light</vt:lpstr>
      <vt:lpstr>CMU PPT Theme</vt:lpstr>
      <vt:lpstr>PowerPoint 演示文稿</vt:lpstr>
      <vt:lpstr>Outline</vt:lpstr>
      <vt:lpstr>Project Description(最后再修改)</vt:lpstr>
      <vt:lpstr>Graph-based SLAM</vt:lpstr>
      <vt:lpstr>Optimization Algorithms</vt:lpstr>
      <vt:lpstr>Datasets</vt:lpstr>
      <vt:lpstr>Adding Outlier Loop Closure Constraints </vt:lpstr>
      <vt:lpstr>Experiment: Poor initial estimates &amp; Outliers </vt:lpstr>
      <vt:lpstr>Experiment: Evaluation Metric</vt:lpstr>
      <vt:lpstr>How robust kernels reacts differently on close loop constraint outliers </vt:lpstr>
      <vt:lpstr>PowerPoint 演示文稿</vt:lpstr>
      <vt:lpstr>PowerPoint 演示文稿</vt:lpstr>
      <vt:lpstr>How different noise and poor initial estimate affects optimization algorithms </vt:lpstr>
      <vt:lpstr>PowerPoint 演示文稿</vt:lpstr>
      <vt:lpstr>Experiment Results - M3500</vt:lpstr>
      <vt:lpstr>PowerPoint 演示文稿</vt:lpstr>
      <vt:lpstr>Summary (最后再修改)</vt:lpstr>
      <vt:lpstr>Possible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章 可柔</cp:lastModifiedBy>
  <cp:revision>31</cp:revision>
  <dcterms:modified xsi:type="dcterms:W3CDTF">2021-05-04T10:21:12Z</dcterms:modified>
</cp:coreProperties>
</file>