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D Jérôme" userId="4124c5f4-ea45-4eb3-8758-ed10f2c8c704" providerId="ADAL" clId="{F47344B8-26E4-402E-8AAC-F07A5A52E6B2}"/>
    <pc:docChg chg="modSld">
      <pc:chgData name="DURAND Jérôme" userId="4124c5f4-ea45-4eb3-8758-ed10f2c8c704" providerId="ADAL" clId="{F47344B8-26E4-402E-8AAC-F07A5A52E6B2}" dt="2022-01-21T13:08:12.587" v="1" actId="20577"/>
      <pc:docMkLst>
        <pc:docMk/>
      </pc:docMkLst>
      <pc:sldChg chg="modSp">
        <pc:chgData name="DURAND Jérôme" userId="4124c5f4-ea45-4eb3-8758-ed10f2c8c704" providerId="ADAL" clId="{F47344B8-26E4-402E-8AAC-F07A5A52E6B2}" dt="2022-01-21T13:08:12.587" v="1" actId="20577"/>
        <pc:sldMkLst>
          <pc:docMk/>
          <pc:sldMk cId="3653962778" sldId="266"/>
        </pc:sldMkLst>
        <pc:spChg chg="mod">
          <ac:chgData name="DURAND Jérôme" userId="4124c5f4-ea45-4eb3-8758-ed10f2c8c704" providerId="ADAL" clId="{F47344B8-26E4-402E-8AAC-F07A5A52E6B2}" dt="2022-01-21T13:08:12.587" v="1" actId="20577"/>
          <ac:spMkLst>
            <pc:docMk/>
            <pc:sldMk cId="3653962778" sldId="266"/>
            <ac:spMk id="9" creationId="{04519A0A-F64A-4FFA-B1FA-421A88724ACE}"/>
          </ac:spMkLst>
        </pc:spChg>
        <pc:spChg chg="mod">
          <ac:chgData name="DURAND Jérôme" userId="4124c5f4-ea45-4eb3-8758-ed10f2c8c704" providerId="ADAL" clId="{F47344B8-26E4-402E-8AAC-F07A5A52E6B2}" dt="2022-01-21T13:07:32.888" v="0" actId="20577"/>
          <ac:spMkLst>
            <pc:docMk/>
            <pc:sldMk cId="3653962778" sldId="266"/>
            <ac:spMk id="13" creationId="{908D8630-8E6A-455C-B0A3-EBF26F6B1644}"/>
          </ac:spMkLst>
        </pc:spChg>
      </pc:sldChg>
    </pc:docChg>
  </pc:docChgLst>
  <pc:docChgLst>
    <pc:chgData name="DURAND Jérôme" userId="4124c5f4-ea45-4eb3-8758-ed10f2c8c704" providerId="ADAL" clId="{B25730EF-3111-4300-A080-9E8A36BE66C8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cipecoffice365-my.sharepoint.com/personal/jdurand_cipecma_com/Documents/CIPECMA%20DOSSIER%20DE%20TRAVAIL/IUT/images/bilan%20et%20compte%20de%20r&#233;sultat%20pr&#233;sent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 : Rapport Résultat d'exploitation / CA</a:t>
            </a:r>
          </a:p>
        </c:rich>
      </c:tx>
      <c:layout>
        <c:manualLayout>
          <c:xMode val="edge"/>
          <c:yMode val="edge"/>
          <c:x val="0.2053113553113553"/>
          <c:y val="3.4632034632034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1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92-40E9-B98E-337AAF8A6D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92-40E9-B98E-337AAF8A6DF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'analyse cpte de R'!$B$8:$B$10</c:f>
              <c:strCache>
                <c:ptCount val="2"/>
                <c:pt idx="0">
                  <c:v>Chiffre D'affaires (CA)</c:v>
                </c:pt>
                <c:pt idx="1">
                  <c:v>Résultat d'Exploitation</c:v>
                </c:pt>
              </c:strCache>
            </c:strRef>
          </c:cat>
          <c:val>
            <c:numRef>
              <c:f>'analyse cpte de R'!$C$8:$C$10</c:f>
              <c:numCache>
                <c:formatCode>_-* #,##0\ _€_-;\-* #,##0\ _€_-;_-* "-"??\ _€_-;_-@_-</c:formatCode>
                <c:ptCount val="2"/>
                <c:pt idx="0">
                  <c:v>7876295</c:v>
                </c:pt>
                <c:pt idx="1">
                  <c:v>524227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92-40E9-B98E-337AAF8A6DF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0892-40E9-B98E-337AAF8A6DF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0892-40E9-B98E-337AAF8A6DF3}"/>
                    </c:ext>
                  </c:extLst>
                </c:dPt>
                <c:dLbls>
                  <c:spPr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ctr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'analyse cpte de R'!$B$8:$B$10</c15:sqref>
                        </c15:formulaRef>
                      </c:ext>
                    </c:extLst>
                    <c:strCache>
                      <c:ptCount val="2"/>
                      <c:pt idx="0">
                        <c:v>Chiffre D'affaires (CA)</c:v>
                      </c:pt>
                      <c:pt idx="1">
                        <c:v>Résultat d'Exploitation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'analyse cpte de R'!$D$8:$D$10</c15:sqref>
                        </c15:formulaRef>
                      </c:ext>
                    </c:extLst>
                    <c:numCache>
                      <c:formatCode>0.00%</c:formatCode>
                      <c:ptCount val="2"/>
                      <c:pt idx="0" formatCode="0%">
                        <c:v>1</c:v>
                      </c:pt>
                      <c:pt idx="1">
                        <c:v>6.65575629150508E-2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0892-40E9-B98E-337AAF8A6DF3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 i="0" baseline="0">
                <a:effectLst/>
              </a:rPr>
              <a:t>N : Rapport Résultat de l'exercice / CA</a:t>
            </a:r>
            <a:endParaRPr lang="fr-FR">
              <a:effectLst/>
            </a:endParaRPr>
          </a:p>
        </c:rich>
      </c:tx>
      <c:layout>
        <c:manualLayout>
          <c:xMode val="edge"/>
          <c:yMode val="edge"/>
          <c:x val="0.11899096651622333"/>
          <c:y val="2.01060714003007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313725220253788E-2"/>
          <c:y val="0.34738502335153959"/>
          <c:w val="0.53265431149801634"/>
          <c:h val="0.55127760626929467"/>
        </c:manualLayout>
      </c:layout>
      <c:pieChart>
        <c:varyColors val="1"/>
        <c:ser>
          <c:idx val="0"/>
          <c:order val="0"/>
          <c:dPt>
            <c:idx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5F-4284-848B-AECAD5FB4C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5F-4284-848B-AECAD5FB4C7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('analyse cpte de R'!$B$8,'analyse cpte de R'!$B$22)</c:f>
              <c:strCache>
                <c:ptCount val="2"/>
                <c:pt idx="0">
                  <c:v>Chiffre D'affaires (CA)</c:v>
                </c:pt>
                <c:pt idx="1">
                  <c:v>Résultat de l'exercice</c:v>
                </c:pt>
              </c:strCache>
            </c:strRef>
          </c:cat>
          <c:val>
            <c:numRef>
              <c:f>('analyse cpte de R'!$C$8,'analyse cpte de R'!$C$22)</c:f>
              <c:numCache>
                <c:formatCode>_-* #,##0\ _€_-;\-* #,##0\ _€_-;_-* "-"??\ _€_-;_-@_-</c:formatCode>
                <c:ptCount val="2"/>
                <c:pt idx="0">
                  <c:v>7876295</c:v>
                </c:pt>
                <c:pt idx="1">
                  <c:v>133391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5F-4284-848B-AECAD5FB4C7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N : </a:t>
            </a:r>
            <a:r>
              <a:rPr lang="en-US" sz="1800" b="1" i="0" u="none" strike="noStrike" baseline="0">
                <a:effectLst/>
              </a:rPr>
              <a:t>Rapport charges de personnel / CA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4772313296903462"/>
          <c:y val="0.27763277416409904"/>
          <c:w val="0.45537340619307831"/>
          <c:h val="0.48309178743961351"/>
        </c:manualLayout>
      </c:layout>
      <c:pieChart>
        <c:varyColors val="1"/>
        <c:ser>
          <c:idx val="0"/>
          <c:order val="0"/>
          <c:tx>
            <c:strRef>
              <c:f>'analyse cpte de R'!$C$7</c:f>
              <c:strCache>
                <c:ptCount val="1"/>
                <c:pt idx="0">
                  <c:v> N </c:v>
                </c:pt>
              </c:strCache>
            </c:strRef>
          </c:tx>
          <c:dPt>
            <c:idx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D4-4DF2-90BD-5BC4BD5E03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D4-4DF2-90BD-5BC4BD5E03D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'analyse cpte de R'!$B$11:$B$12</c:f>
              <c:strCache>
                <c:ptCount val="2"/>
                <c:pt idx="0">
                  <c:v>dont Charges de personnel </c:v>
                </c:pt>
                <c:pt idx="1">
                  <c:v>.</c:v>
                </c:pt>
              </c:strCache>
            </c:strRef>
          </c:cat>
          <c:val>
            <c:numRef>
              <c:f>'analyse cpte de R'!$C$11:$C$12</c:f>
              <c:numCache>
                <c:formatCode>_-* #,##0\ _€_-;\-* #,##0\ _€_-;_-* "-"??\ _€_-;_-@_-</c:formatCode>
                <c:ptCount val="2"/>
                <c:pt idx="0">
                  <c:v>2063110</c:v>
                </c:pt>
                <c:pt idx="1">
                  <c:v>5813185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D4-4DF2-90BD-5BC4BD5E03D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887956628372274"/>
          <c:y val="0.84074008140286816"/>
          <c:w val="0.48998178506375228"/>
          <c:h val="0.128461155574740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N-1 : Rapport Résultat d'exploitation / CA</a:t>
            </a:r>
          </a:p>
        </c:rich>
      </c:tx>
      <c:layout>
        <c:manualLayout>
          <c:xMode val="edge"/>
          <c:yMode val="edge"/>
          <c:x val="0.17558092738407699"/>
          <c:y val="5.590204308161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0A-4435-8C54-9FAF9A9832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0A-4435-8C54-9FAF9A98326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'analyse cpte de R'!$B$8:$B$10</c:f>
              <c:strCache>
                <c:ptCount val="2"/>
                <c:pt idx="0">
                  <c:v>Chiffre D'affaires (CA)</c:v>
                </c:pt>
                <c:pt idx="1">
                  <c:v>Résultat d'Exploitation</c:v>
                </c:pt>
              </c:strCache>
            </c:strRef>
          </c:cat>
          <c:val>
            <c:numRef>
              <c:f>'analyse cpte de R'!$F$8:$F$10</c:f>
              <c:numCache>
                <c:formatCode>_-* #,##0\ _€_-;\-* #,##0\ _€_-;_-* "-"??\ _€_-;_-@_-</c:formatCode>
                <c:ptCount val="2"/>
                <c:pt idx="0">
                  <c:v>6935998</c:v>
                </c:pt>
                <c:pt idx="1">
                  <c:v>487731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0A-4435-8C54-9FAF9A98326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 i="0" baseline="0">
                <a:effectLst/>
              </a:rPr>
              <a:t>N-1 : Rapport Résultat de l'exercice / CA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CF-406C-81E4-A5FA238BD8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CF-406C-81E4-A5FA238BD88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('analyse cpte de R'!$B$8,'analyse cpte de R'!$B$22)</c:f>
              <c:strCache>
                <c:ptCount val="2"/>
                <c:pt idx="0">
                  <c:v>Chiffre D'affaires (CA)</c:v>
                </c:pt>
                <c:pt idx="1">
                  <c:v>Résultat de l'exercice</c:v>
                </c:pt>
              </c:strCache>
            </c:strRef>
          </c:cat>
          <c:val>
            <c:numRef>
              <c:f>('analyse cpte de R'!$F$8,'analyse cpte de R'!$F$22)</c:f>
              <c:numCache>
                <c:formatCode>_-* #,##0\ _€_-;\-* #,##0\ _€_-;_-* "-"??\ _€_-;_-@_-</c:formatCode>
                <c:ptCount val="2"/>
                <c:pt idx="0">
                  <c:v>6935998</c:v>
                </c:pt>
                <c:pt idx="1">
                  <c:v>165514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CF-406C-81E4-A5FA238BD88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 N-1 : Rapport charges de personnel / CA </a:t>
            </a:r>
            <a:endParaRPr lang="fr-FR">
              <a:effectLst/>
            </a:endParaRPr>
          </a:p>
        </c:rich>
      </c:tx>
      <c:layout>
        <c:manualLayout>
          <c:xMode val="edge"/>
          <c:yMode val="edge"/>
          <c:x val="0.17384326959130109"/>
          <c:y val="1.9138755980861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4489795918367346"/>
          <c:y val="0.3066028708133971"/>
          <c:w val="0.52607709750566889"/>
          <c:h val="0.44401913875598087"/>
        </c:manualLayout>
      </c:layout>
      <c:pieChart>
        <c:varyColors val="1"/>
        <c:ser>
          <c:idx val="0"/>
          <c:order val="0"/>
          <c:tx>
            <c:strRef>
              <c:f>'analyse cpte de R'!$F$7</c:f>
              <c:strCache>
                <c:ptCount val="1"/>
                <c:pt idx="0">
                  <c:v> N-1 </c:v>
                </c:pt>
              </c:strCache>
            </c:strRef>
          </c:tx>
          <c:dPt>
            <c:idx val="0"/>
            <c:bubble3D val="0"/>
            <c:explosion val="11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B51-43B2-83FA-4C8035E081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B51-43B2-83FA-4C8035E0819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('analyse cpte de R'!$B$11,'analyse cpte de R'!$B$12)</c:f>
              <c:strCache>
                <c:ptCount val="2"/>
                <c:pt idx="0">
                  <c:v>dont Charges de personnel </c:v>
                </c:pt>
                <c:pt idx="1">
                  <c:v>.</c:v>
                </c:pt>
              </c:strCache>
            </c:strRef>
          </c:cat>
          <c:val>
            <c:numRef>
              <c:f>('analyse cpte de R'!$F$11,'analyse cpte de R'!$F$12)</c:f>
              <c:numCache>
                <c:formatCode>_-* #,##0\ _€_-;\-* #,##0\ _€_-;_-* "-"??\ _€_-;_-@_-</c:formatCode>
                <c:ptCount val="2"/>
                <c:pt idx="0">
                  <c:v>1900348</c:v>
                </c:pt>
                <c:pt idx="1">
                  <c:v>5035650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51-43B2-83FA-4C8035E0819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698412698412698"/>
          <c:y val="0.84731974531891652"/>
          <c:w val="0.72619326380014027"/>
          <c:h val="0.109092717477300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5136482939632543E-2"/>
          <c:y val="0.18969925634295715"/>
          <c:w val="0.82195384951881012"/>
          <c:h val="0.698271726450860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'analyse cpte de R'!$B$8</c:f>
              <c:strCache>
                <c:ptCount val="1"/>
                <c:pt idx="0">
                  <c:v>Chiffre D'affaires (CA)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('analyse cpte de R'!$C$7,'analyse cpte de R'!$F$7)</c:f>
              <c:strCache>
                <c:ptCount val="2"/>
                <c:pt idx="0">
                  <c:v> N </c:v>
                </c:pt>
                <c:pt idx="1">
                  <c:v> N-1 </c:v>
                </c:pt>
              </c:strCache>
            </c:strRef>
          </c:cat>
          <c:val>
            <c:numRef>
              <c:f>('analyse cpte de R'!$C$8,'analyse cpte de R'!$F$8)</c:f>
              <c:numCache>
                <c:formatCode>_-* #,##0\ _€_-;\-* #,##0\ _€_-;_-* "-"??\ _€_-;_-@_-</c:formatCode>
                <c:ptCount val="2"/>
                <c:pt idx="0">
                  <c:v>7876295</c:v>
                </c:pt>
                <c:pt idx="1">
                  <c:v>6935998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D-4AB6-A4D1-A39935AAA3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52998847"/>
        <c:axId val="115013183"/>
      </c:barChart>
      <c:catAx>
        <c:axId val="2052998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5013183"/>
        <c:crosses val="autoZero"/>
        <c:auto val="1"/>
        <c:lblAlgn val="ctr"/>
        <c:lblOffset val="100"/>
        <c:noMultiLvlLbl val="0"/>
      </c:catAx>
      <c:valAx>
        <c:axId val="1150131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299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Comparatif des différents résultats en valeur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'analyse cpte de R'!$C$7</c:f>
              <c:strCache>
                <c:ptCount val="1"/>
                <c:pt idx="0">
                  <c:v> N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('analyse cpte de R'!$B$10,'analyse cpte de R'!$B$13,'analyse cpte de R'!$B$15,'analyse cpte de R'!$B$17,'analyse cpte de R'!$B$22)</c:f>
              <c:strCache>
                <c:ptCount val="5"/>
                <c:pt idx="0">
                  <c:v>Résultat d'Exploitation</c:v>
                </c:pt>
                <c:pt idx="1">
                  <c:v>Résultat Financier</c:v>
                </c:pt>
                <c:pt idx="2">
                  <c:v>Résultat Courant Avant Impôts</c:v>
                </c:pt>
                <c:pt idx="3">
                  <c:v>Résultat Exceptionnel</c:v>
                </c:pt>
                <c:pt idx="4">
                  <c:v>Résultat de l'exercice</c:v>
                </c:pt>
              </c:strCache>
            </c:strRef>
          </c:cat>
          <c:val>
            <c:numRef>
              <c:f>('analyse cpte de R'!$C$10,'analyse cpte de R'!$C$13,'analyse cpte de R'!$C$15,'analyse cpte de R'!$C$17,'analyse cpte de R'!$C$22)</c:f>
              <c:numCache>
                <c:formatCode>_-* #,##0\ _€_-;\-* #,##0\ _€_-;_-* "-"??\ _€_-;_-@_-</c:formatCode>
                <c:ptCount val="5"/>
                <c:pt idx="0">
                  <c:v>524227</c:v>
                </c:pt>
                <c:pt idx="1">
                  <c:v>-350168</c:v>
                </c:pt>
                <c:pt idx="2">
                  <c:v>174059</c:v>
                </c:pt>
                <c:pt idx="3">
                  <c:v>26017</c:v>
                </c:pt>
                <c:pt idx="4">
                  <c:v>133391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1-4072-B8CA-DCBEEB219F74}"/>
            </c:ext>
          </c:extLst>
        </c:ser>
        <c:ser>
          <c:idx val="1"/>
          <c:order val="1"/>
          <c:tx>
            <c:strRef>
              <c:f>'analyse cpte de R'!$F$7</c:f>
              <c:strCache>
                <c:ptCount val="1"/>
                <c:pt idx="0">
                  <c:v> N-1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('analyse cpte de R'!$B$10,'analyse cpte de R'!$B$13,'analyse cpte de R'!$B$15,'analyse cpte de R'!$B$17,'analyse cpte de R'!$B$22)</c:f>
              <c:strCache>
                <c:ptCount val="5"/>
                <c:pt idx="0">
                  <c:v>Résultat d'Exploitation</c:v>
                </c:pt>
                <c:pt idx="1">
                  <c:v>Résultat Financier</c:v>
                </c:pt>
                <c:pt idx="2">
                  <c:v>Résultat Courant Avant Impôts</c:v>
                </c:pt>
                <c:pt idx="3">
                  <c:v>Résultat Exceptionnel</c:v>
                </c:pt>
                <c:pt idx="4">
                  <c:v>Résultat de l'exercice</c:v>
                </c:pt>
              </c:strCache>
            </c:strRef>
          </c:cat>
          <c:val>
            <c:numRef>
              <c:f>('analyse cpte de R'!$F$10,'analyse cpte de R'!$F$13,'analyse cpte de R'!$F$15,'analyse cpte de R'!$F$17,'analyse cpte de R'!$F$22)</c:f>
              <c:numCache>
                <c:formatCode>_-* #,##0\ _€_-;\-* #,##0\ _€_-;_-* "-"??\ _€_-;_-@_-</c:formatCode>
                <c:ptCount val="5"/>
                <c:pt idx="0">
                  <c:v>487731</c:v>
                </c:pt>
                <c:pt idx="1">
                  <c:v>-238750</c:v>
                </c:pt>
                <c:pt idx="2">
                  <c:v>248981</c:v>
                </c:pt>
                <c:pt idx="3">
                  <c:v>-723</c:v>
                </c:pt>
                <c:pt idx="4">
                  <c:v>165514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C1-4072-B8CA-DCBEEB219F7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51158591"/>
        <c:axId val="2049155263"/>
      </c:barChart>
      <c:catAx>
        <c:axId val="2051158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49155263"/>
        <c:crosses val="autoZero"/>
        <c:auto val="1"/>
        <c:lblAlgn val="ctr"/>
        <c:lblOffset val="100"/>
        <c:noMultiLvlLbl val="0"/>
      </c:catAx>
      <c:valAx>
        <c:axId val="20491552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11585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Comparatif</a:t>
            </a:r>
            <a:r>
              <a:rPr lang="fr-FR" baseline="0"/>
              <a:t> des résultats en %age du CA</a:t>
            </a:r>
            <a:endParaRPr lang="fr-FR"/>
          </a:p>
        </c:rich>
      </c:tx>
      <c:layout>
        <c:manualLayout>
          <c:xMode val="edge"/>
          <c:yMode val="edge"/>
          <c:x val="0.13087590466286053"/>
          <c:y val="2.0636279879952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'analyse cpte de R'!$D$7</c:f>
              <c:strCache>
                <c:ptCount val="1"/>
                <c:pt idx="0">
                  <c:v> N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('analyse cpte de R'!$B$10,'analyse cpte de R'!$B$13,'analyse cpte de R'!$B$15,'analyse cpte de R'!$B$17,'analyse cpte de R'!$B$22)</c:f>
              <c:strCache>
                <c:ptCount val="5"/>
                <c:pt idx="0">
                  <c:v>Résultat d'Exploitation</c:v>
                </c:pt>
                <c:pt idx="1">
                  <c:v>Résultat Financier</c:v>
                </c:pt>
                <c:pt idx="2">
                  <c:v>Résultat Courant Avant Impôts</c:v>
                </c:pt>
                <c:pt idx="3">
                  <c:v>Résultat Exceptionnel</c:v>
                </c:pt>
                <c:pt idx="4">
                  <c:v>Résultat de l'exercice</c:v>
                </c:pt>
              </c:strCache>
            </c:strRef>
          </c:cat>
          <c:val>
            <c:numRef>
              <c:f>('analyse cpte de R'!$D$10,'analyse cpte de R'!$D$13,'analyse cpte de R'!$D$15,'analyse cpte de R'!$D$17,'analyse cpte de R'!$D$22)</c:f>
              <c:numCache>
                <c:formatCode>0.00%</c:formatCode>
                <c:ptCount val="5"/>
                <c:pt idx="0">
                  <c:v>6.65575629150508E-2</c:v>
                </c:pt>
                <c:pt idx="1">
                  <c:v>-4.4458466829899082E-2</c:v>
                </c:pt>
                <c:pt idx="2">
                  <c:v>2.2099096085151711E-2</c:v>
                </c:pt>
                <c:pt idx="3">
                  <c:v>3.3032028383903852E-3</c:v>
                </c:pt>
                <c:pt idx="4">
                  <c:v>1.6935754691768147E-2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2-4EBF-A4DD-3BECC481920A}"/>
            </c:ext>
          </c:extLst>
        </c:ser>
        <c:ser>
          <c:idx val="1"/>
          <c:order val="1"/>
          <c:tx>
            <c:strRef>
              <c:f>'analyse cpte de R'!$G$7</c:f>
              <c:strCache>
                <c:ptCount val="1"/>
                <c:pt idx="0">
                  <c:v> N-1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('analyse cpte de R'!$B$10,'analyse cpte de R'!$B$13,'analyse cpte de R'!$B$15,'analyse cpte de R'!$B$17,'analyse cpte de R'!$B$22)</c:f>
              <c:strCache>
                <c:ptCount val="5"/>
                <c:pt idx="0">
                  <c:v>Résultat d'Exploitation</c:v>
                </c:pt>
                <c:pt idx="1">
                  <c:v>Résultat Financier</c:v>
                </c:pt>
                <c:pt idx="2">
                  <c:v>Résultat Courant Avant Impôts</c:v>
                </c:pt>
                <c:pt idx="3">
                  <c:v>Résultat Exceptionnel</c:v>
                </c:pt>
                <c:pt idx="4">
                  <c:v>Résultat de l'exercice</c:v>
                </c:pt>
              </c:strCache>
            </c:strRef>
          </c:cat>
          <c:val>
            <c:numRef>
              <c:f>('analyse cpte de R'!$G$10,'analyse cpte de R'!$G$13,'analyse cpte de R'!$G$15,'analyse cpte de R'!$G$17,'analyse cpte de R'!$G$22)</c:f>
              <c:numCache>
                <c:formatCode>0.00%</c:formatCode>
                <c:ptCount val="5"/>
                <c:pt idx="0">
                  <c:v>7.0318791902765826E-2</c:v>
                </c:pt>
                <c:pt idx="1">
                  <c:v>-3.4421866903652509E-2</c:v>
                </c:pt>
                <c:pt idx="2">
                  <c:v>3.5896924999113324E-2</c:v>
                </c:pt>
                <c:pt idx="3">
                  <c:v>-1.0423878438257911E-4</c:v>
                </c:pt>
                <c:pt idx="4">
                  <c:v>2.3863040329596404E-2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A2-4EBF-A4DD-3BECC48192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03091616"/>
        <c:axId val="1333126240"/>
      </c:barChart>
      <c:catAx>
        <c:axId val="1303091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33126240"/>
        <c:crosses val="autoZero"/>
        <c:auto val="1"/>
        <c:lblAlgn val="ctr"/>
        <c:lblOffset val="100"/>
        <c:noMultiLvlLbl val="0"/>
      </c:catAx>
      <c:valAx>
        <c:axId val="13331262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03091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9CDA1-D0C9-4B06-A35A-67CEBACD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139929-FF58-4BAE-B7C7-2DB16722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C35B8-2CF5-4101-B29E-C8C9FD8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0523-B2D4-4D78-9E0C-3F686DC5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BFC25-6F73-437E-8FA3-D19C0653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22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68272-5504-4919-8FDF-E1A998CA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93B134-2035-4F36-96FE-1663DA96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AF68FE-FB07-4C85-96B6-A243973E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CE76DF-6A3D-4515-8A03-C6051A5C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6E484-1905-4A45-8DD9-CCD27550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2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CDCDC4-4077-4B5D-BCD3-BF60728CB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C6B3AF-C7F5-4F5D-ADFF-10E44DE6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805AA8-5335-4227-9164-96B2BC27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C10A1-E01D-4459-873B-AB278F75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1C57EC-8791-4B06-B69B-4CCE8078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6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EF5DC-9255-4129-88CB-179DCE00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41F24-5848-48BA-B21E-8260FF46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38FFA-5022-4DD8-8156-C7230C36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BA912-9B46-4494-8140-29637EA7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0846B-E10E-4DFC-829A-90AEE6E1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4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3557F-C60D-4E26-84F5-D3D9E577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5FC1DC-08CB-4F79-8BBE-C650BBB8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B999FA-A2F7-4AD8-883D-FD76537C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6D833-138F-4B7F-A5B7-9A2256AA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98323-A854-4757-8933-13F6037A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775C-84E4-4F3C-A318-D67DED7D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2C717-3639-4865-B189-FBC772DA3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839B3A-E696-4A18-9F2B-646A88987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5BF42-E5C6-4EF9-A213-12C66F98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17D117-8A85-478A-9F5F-51FE5E5E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BC8E31-B115-4F99-BAC1-656069B3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4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467F8-D224-479C-93A1-8785C7D6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8A4AF-7378-4F55-9491-6311AE81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B83637-5848-4C92-ADA1-128F5DBC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12C7D6-B3F0-4E16-9C80-23B4FD19D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9E38CA-EB19-417E-9A12-67D433FB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46343A-6CA5-4439-8DF5-F80FCE25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FEFEFE-EC24-454E-B1ED-9BA425AC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44F29C-8748-4F3E-A0B7-CEA450A2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1EEA1-3106-426E-9DE9-A4C96F8A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ACE46E-DA69-468F-93E0-1FF984D6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30A6FC-3EC5-4D3F-B76B-F2C4E804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D4BC8-DF27-4DE5-ABA3-D7ECB0C0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FC42C7-1C10-48ED-B428-9EC5BE8D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77A9B9-973B-4D66-B677-BE17AC0A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C4703B-77EE-4530-8565-E38FF6EC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8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CE72D-7BB2-4E95-9CA9-DE9F9966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C34BC-E575-4718-B175-2E0B924F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027442-FA61-4AAC-BD8E-C7DF5238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6742A-D34C-44F2-8A60-3AEC701C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5525D-3D04-4F8E-89F8-CADBD18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BED076-16D1-4EE1-9BAF-A4437046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69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1DF3E-10BB-40E6-B681-10810427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068224-8C58-4C2D-867E-7990B439C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CA5E34-F76A-45A1-89AA-4E36FE53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915ACA-8B0A-4C57-AAA5-EDA5B9AE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0C212E-620A-4BCD-8249-F451F3A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C9FE3-984B-4F38-92E0-12635DA3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8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1C810E-E5C4-4CE0-A96B-E7B7BCB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2A289-9C0A-4234-9484-A1E67F06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D784F-1D4B-425A-B0ED-DD50CD5BE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FC48-66DC-4F31-9111-23A0D3387C0D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A90634-BD2D-40C3-BC12-498438418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68DF3E-4D63-495E-AC94-C485ED578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2B97-2E40-48EA-9502-137BA89A9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2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hart" Target="../charts/chart1.xml"/><Relationship Id="rId5" Type="http://schemas.openxmlformats.org/officeDocument/2006/relationships/image" Target="../media/image6.png"/><Relationship Id="rId15" Type="http://schemas.openxmlformats.org/officeDocument/2006/relationships/chart" Target="../charts/chart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077AF43-025B-4051-BD2D-5329253AA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796"/>
            <a:ext cx="9144000" cy="1375461"/>
          </a:xfrm>
        </p:spPr>
        <p:txBody>
          <a:bodyPr>
            <a:noAutofit/>
          </a:bodyPr>
          <a:lstStyle/>
          <a:p>
            <a:r>
              <a:rPr lang="fr-FR" dirty="0"/>
              <a:t>Analyse du Compte de Résultat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03D4C5-68E6-424B-9BF7-2C304BB0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89" y="2347566"/>
            <a:ext cx="3676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1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190EE1D-F5D6-48E0-AA97-5228DD7240E7}"/>
              </a:ext>
            </a:extLst>
          </p:cNvPr>
          <p:cNvSpPr txBox="1"/>
          <p:nvPr/>
        </p:nvSpPr>
        <p:spPr>
          <a:xfrm>
            <a:off x="329184" y="82296"/>
            <a:ext cx="1110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Les points clés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88BBBD-2D05-481A-ACBB-CF6D0057D967}"/>
              </a:ext>
            </a:extLst>
          </p:cNvPr>
          <p:cNvSpPr txBox="1"/>
          <p:nvPr/>
        </p:nvSpPr>
        <p:spPr>
          <a:xfrm>
            <a:off x="5015485" y="2559446"/>
            <a:ext cx="88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baisse du résultat de </a:t>
            </a:r>
            <a:r>
              <a:rPr lang="fr-FR" sz="2400" dirty="0">
                <a:solidFill>
                  <a:srgbClr val="FF0000"/>
                </a:solidFill>
              </a:rPr>
              <a:t>19% </a:t>
            </a:r>
            <a:r>
              <a:rPr lang="fr-FR" sz="2400" dirty="0"/>
              <a:t>en valeur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E750E4-5BD3-40FD-8E0E-C3952CAD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67573"/>
            <a:ext cx="11544300" cy="17049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ADC2A8-25FA-4232-A367-120A2C00D86C}"/>
              </a:ext>
            </a:extLst>
          </p:cNvPr>
          <p:cNvSpPr txBox="1"/>
          <p:nvPr/>
        </p:nvSpPr>
        <p:spPr>
          <a:xfrm>
            <a:off x="6096000" y="2937004"/>
            <a:ext cx="501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et même de </a:t>
            </a:r>
            <a:r>
              <a:rPr lang="fr-FR" sz="2400" dirty="0">
                <a:solidFill>
                  <a:srgbClr val="FF0000"/>
                </a:solidFill>
              </a:rPr>
              <a:t>29% </a:t>
            </a:r>
            <a:r>
              <a:rPr lang="fr-FR" sz="2400" dirty="0"/>
              <a:t>par rapport au CA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19A0A-F64A-4FFA-B1FA-421A88724ACE}"/>
              </a:ext>
            </a:extLst>
          </p:cNvPr>
          <p:cNvSpPr txBox="1"/>
          <p:nvPr/>
        </p:nvSpPr>
        <p:spPr>
          <a:xfrm>
            <a:off x="323850" y="3555972"/>
            <a:ext cx="1123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comment ça </a:t>
            </a:r>
            <a:r>
              <a:rPr lang="fr-FR" sz="2400" dirty="0"/>
              <a:t>se fait que malgré l'augmentation du 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3B5D7-DAFD-44FD-8298-55C725F98918}"/>
              </a:ext>
            </a:extLst>
          </p:cNvPr>
          <p:cNvSpPr/>
          <p:nvPr/>
        </p:nvSpPr>
        <p:spPr>
          <a:xfrm>
            <a:off x="7224748" y="3555972"/>
            <a:ext cx="4433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 résultat baisse et l'entreprise est moins performante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2F1529-96A8-40AE-A77D-5084FD787DAB}"/>
              </a:ext>
            </a:extLst>
          </p:cNvPr>
          <p:cNvSpPr/>
          <p:nvPr/>
        </p:nvSpPr>
        <p:spPr>
          <a:xfrm>
            <a:off x="5407465" y="4552498"/>
            <a:ext cx="625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là où elle gagnait </a:t>
            </a:r>
            <a:r>
              <a:rPr lang="fr-FR" sz="2400" dirty="0">
                <a:solidFill>
                  <a:srgbClr val="FF0000"/>
                </a:solidFill>
              </a:rPr>
              <a:t>2,39 € </a:t>
            </a:r>
            <a:r>
              <a:rPr lang="fr-FR" sz="2400" dirty="0"/>
              <a:t>pour 100 € de CA en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5E4DE-EA5A-42A2-BFCB-6E63B540475A}"/>
              </a:ext>
            </a:extLst>
          </p:cNvPr>
          <p:cNvSpPr/>
          <p:nvPr/>
        </p:nvSpPr>
        <p:spPr>
          <a:xfrm>
            <a:off x="4531252" y="5039394"/>
            <a:ext cx="6898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elle n'en gagne plus que </a:t>
            </a:r>
            <a:r>
              <a:rPr lang="fr-FR" sz="2400" dirty="0">
                <a:solidFill>
                  <a:srgbClr val="FF0000"/>
                </a:solidFill>
              </a:rPr>
              <a:t>1,69 € </a:t>
            </a:r>
            <a:r>
              <a:rPr lang="fr-FR" sz="2400" dirty="0"/>
              <a:t>pour 100 € de CA en 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D8630-8E6A-455C-B0A3-EBF26F6B1644}"/>
              </a:ext>
            </a:extLst>
          </p:cNvPr>
          <p:cNvSpPr/>
          <p:nvPr/>
        </p:nvSpPr>
        <p:spPr>
          <a:xfrm>
            <a:off x="1318093" y="6010691"/>
            <a:ext cx="865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ça veut dire que les charges ont augmenté plus vite que les produits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838B2F-9D6B-4D1A-9D2C-BAD4B0131E4F}"/>
              </a:ext>
            </a:extLst>
          </p:cNvPr>
          <p:cNvSpPr txBox="1"/>
          <p:nvPr/>
        </p:nvSpPr>
        <p:spPr>
          <a:xfrm>
            <a:off x="1554480" y="1416484"/>
            <a:ext cx="270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365396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06B142-F3AB-466C-95E0-DA1AE539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" y="602170"/>
            <a:ext cx="11601450" cy="16668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E18D0BE-6FA0-4B86-8D03-409173F6298C}"/>
              </a:ext>
            </a:extLst>
          </p:cNvPr>
          <p:cNvSpPr txBox="1"/>
          <p:nvPr/>
        </p:nvSpPr>
        <p:spPr>
          <a:xfrm>
            <a:off x="395859" y="1325044"/>
            <a:ext cx="49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Résultat d’exploitation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0E9797-8723-4D0E-B00F-BC14057132C7}"/>
              </a:ext>
            </a:extLst>
          </p:cNvPr>
          <p:cNvSpPr txBox="1"/>
          <p:nvPr/>
        </p:nvSpPr>
        <p:spPr>
          <a:xfrm>
            <a:off x="1647444" y="2933462"/>
            <a:ext cx="88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résultat d'exploitation progresse en valeur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53610E-3DBC-40D6-826C-1304CD2BE274}"/>
              </a:ext>
            </a:extLst>
          </p:cNvPr>
          <p:cNvSpPr txBox="1"/>
          <p:nvPr/>
        </p:nvSpPr>
        <p:spPr>
          <a:xfrm>
            <a:off x="1005840" y="5198338"/>
            <a:ext cx="973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Attention, une augmentation en valeur n’est pas toujours un signe positif.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1DB996-0D13-4B16-A320-C066D62B7429}"/>
              </a:ext>
            </a:extLst>
          </p:cNvPr>
          <p:cNvSpPr txBox="1"/>
          <p:nvPr/>
        </p:nvSpPr>
        <p:spPr>
          <a:xfrm>
            <a:off x="1647444" y="3807783"/>
            <a:ext cx="684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mais la performance de l'entreprise est moins bonne</a:t>
            </a:r>
          </a:p>
        </p:txBody>
      </p:sp>
      <p:pic>
        <p:nvPicPr>
          <p:cNvPr id="11" name="Graphique 10" descr="Flèche : courbe légère">
            <a:extLst>
              <a:ext uri="{FF2B5EF4-FFF2-40B4-BE49-F238E27FC236}">
                <a16:creationId xmlns:a16="http://schemas.microsoft.com/office/drawing/2014/main" id="{B9FD4020-34CD-42B4-AEE4-EB59DF385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885520">
            <a:off x="6997203" y="2224502"/>
            <a:ext cx="3114399" cy="914400"/>
          </a:xfrm>
          <a:prstGeom prst="rect">
            <a:avLst/>
          </a:prstGeom>
        </p:spPr>
      </p:pic>
      <p:pic>
        <p:nvPicPr>
          <p:cNvPr id="12" name="Graphique 11" descr="Flèche : courbe légère">
            <a:extLst>
              <a:ext uri="{FF2B5EF4-FFF2-40B4-BE49-F238E27FC236}">
                <a16:creationId xmlns:a16="http://schemas.microsoft.com/office/drawing/2014/main" id="{2A86EE08-7865-4D3D-B2AC-688E855F7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473674">
            <a:off x="7871773" y="2707094"/>
            <a:ext cx="37991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0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E7A8EA8-2338-4B60-B83F-B0FE23BF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" y="429005"/>
            <a:ext cx="11706225" cy="2781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087931-205F-432A-B23E-E6C586CF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2" y="590930"/>
            <a:ext cx="11525250" cy="26193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DC6FAAE-1929-47B6-84D4-DA7C5EEBE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2" y="686180"/>
            <a:ext cx="11563350" cy="2524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4AE9878-8E84-4492-B7BE-EC3F86D4BEE6}"/>
              </a:ext>
            </a:extLst>
          </p:cNvPr>
          <p:cNvSpPr txBox="1"/>
          <p:nvPr/>
        </p:nvSpPr>
        <p:spPr>
          <a:xfrm>
            <a:off x="1427988" y="3626955"/>
            <a:ext cx="88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résultat financier se creuse et augmente de 46% (en moins)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01E0058-350A-4C19-8A53-8828AFDE35FD}"/>
              </a:ext>
            </a:extLst>
          </p:cNvPr>
          <p:cNvSpPr txBox="1"/>
          <p:nvPr/>
        </p:nvSpPr>
        <p:spPr>
          <a:xfrm>
            <a:off x="1062227" y="4314392"/>
            <a:ext cx="99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résultat d'exploitation étant moins bon et le résultat financier encore pire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FC5B21-36B1-40EE-847D-598FEA3EFB70}"/>
              </a:ext>
            </a:extLst>
          </p:cNvPr>
          <p:cNvSpPr txBox="1"/>
          <p:nvPr/>
        </p:nvSpPr>
        <p:spPr>
          <a:xfrm>
            <a:off x="777240" y="5788538"/>
            <a:ext cx="1102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du coup le Résultat Courant Avant Impôts chute en valeur et en pourcentage du CA.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F82A78B-5779-4E74-AD72-D1749D78FBA3}"/>
              </a:ext>
            </a:extLst>
          </p:cNvPr>
          <p:cNvSpPr txBox="1"/>
          <p:nvPr/>
        </p:nvSpPr>
        <p:spPr>
          <a:xfrm>
            <a:off x="1427988" y="5011950"/>
            <a:ext cx="889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résultat financier grève de plus de moitié le résultat d’exploitation</a:t>
            </a:r>
          </a:p>
        </p:txBody>
      </p:sp>
    </p:spTree>
    <p:extLst>
      <p:ext uri="{BB962C8B-B14F-4D97-AF65-F5344CB8AC3E}">
        <p14:creationId xmlns:p14="http://schemas.microsoft.com/office/powerpoint/2010/main" val="27455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70152D-522F-484E-B58B-99FEBE20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" y="671512"/>
            <a:ext cx="11601450" cy="18573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06DC210-91EF-4145-8F96-7D55AFA31227}"/>
              </a:ext>
            </a:extLst>
          </p:cNvPr>
          <p:cNvSpPr txBox="1"/>
          <p:nvPr/>
        </p:nvSpPr>
        <p:spPr>
          <a:xfrm>
            <a:off x="9613011" y="1444752"/>
            <a:ext cx="72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E52AD9-7AA4-447D-8D98-B498AE7D1165}"/>
              </a:ext>
            </a:extLst>
          </p:cNvPr>
          <p:cNvSpPr txBox="1"/>
          <p:nvPr/>
        </p:nvSpPr>
        <p:spPr>
          <a:xfrm>
            <a:off x="10789539" y="1444752"/>
            <a:ext cx="72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0ED114-AAB1-43D6-B684-B4B3FD45A1EB}"/>
              </a:ext>
            </a:extLst>
          </p:cNvPr>
          <p:cNvSpPr txBox="1"/>
          <p:nvPr/>
        </p:nvSpPr>
        <p:spPr>
          <a:xfrm>
            <a:off x="457200" y="2802767"/>
            <a:ext cx="1081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résultat exceptionnel beaucoup plus important en N qu'en N-1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C83AF6-0F6B-4972-A4D9-34DB06855E8A}"/>
              </a:ext>
            </a:extLst>
          </p:cNvPr>
          <p:cNvSpPr txBox="1"/>
          <p:nvPr/>
        </p:nvSpPr>
        <p:spPr>
          <a:xfrm>
            <a:off x="374904" y="3429000"/>
            <a:ext cx="1089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ce qui limite la baisse du résultat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60CD5A-F53B-49D5-BEBD-BA598D5F7D4D}"/>
              </a:ext>
            </a:extLst>
          </p:cNvPr>
          <p:cNvSpPr txBox="1"/>
          <p:nvPr/>
        </p:nvSpPr>
        <p:spPr>
          <a:xfrm>
            <a:off x="457200" y="4098281"/>
            <a:ext cx="10696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mais sans le résultat exceptionnel, en N le résultat ne serait que de </a:t>
            </a:r>
            <a:r>
              <a:rPr lang="fr-FR" sz="2400" dirty="0">
                <a:solidFill>
                  <a:srgbClr val="FF0000"/>
                </a:solidFill>
              </a:rPr>
              <a:t>107 000 €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0CB078-C49D-4DFD-842A-AD18F96091C7}"/>
              </a:ext>
            </a:extLst>
          </p:cNvPr>
          <p:cNvSpPr txBox="1"/>
          <p:nvPr/>
        </p:nvSpPr>
        <p:spPr>
          <a:xfrm>
            <a:off x="517493" y="4790778"/>
            <a:ext cx="10696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alors qu'en N-1 le résultat exceptionnel n'a que peu d'influence sur le résultat</a:t>
            </a:r>
          </a:p>
        </p:txBody>
      </p:sp>
    </p:spTree>
    <p:extLst>
      <p:ext uri="{BB962C8B-B14F-4D97-AF65-F5344CB8AC3E}">
        <p14:creationId xmlns:p14="http://schemas.microsoft.com/office/powerpoint/2010/main" val="20627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3040F58-10E7-4B01-91DA-37E4016FD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596643"/>
              </p:ext>
            </p:extLst>
          </p:nvPr>
        </p:nvGraphicFramePr>
        <p:xfrm>
          <a:off x="192024" y="1161288"/>
          <a:ext cx="5641848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E981061-6C37-4B99-9AC4-0362878AA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715621"/>
              </p:ext>
            </p:extLst>
          </p:nvPr>
        </p:nvGraphicFramePr>
        <p:xfrm>
          <a:off x="5948172" y="1143000"/>
          <a:ext cx="5856732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62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5" grpId="0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7EA314E-1B3A-4885-B3B4-EB3CBE80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756475"/>
            <a:ext cx="11601450" cy="12668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3232A45-F93A-4557-882C-37A1FF788D33}"/>
              </a:ext>
            </a:extLst>
          </p:cNvPr>
          <p:cNvSpPr txBox="1"/>
          <p:nvPr/>
        </p:nvSpPr>
        <p:spPr>
          <a:xfrm>
            <a:off x="530352" y="2621357"/>
            <a:ext cx="1081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charges de personnel, bien qu'en augmentation en valeur de 8%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6BF0E-EAA3-45AE-85B9-054E9653E5FE}"/>
              </a:ext>
            </a:extLst>
          </p:cNvPr>
          <p:cNvSpPr txBox="1"/>
          <p:nvPr/>
        </p:nvSpPr>
        <p:spPr>
          <a:xfrm>
            <a:off x="530352" y="3429000"/>
            <a:ext cx="1081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leur rapport au CA baisse 4%.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68C1A2-0057-459F-9523-CE92DE207C30}"/>
              </a:ext>
            </a:extLst>
          </p:cNvPr>
          <p:cNvSpPr txBox="1"/>
          <p:nvPr/>
        </p:nvSpPr>
        <p:spPr>
          <a:xfrm>
            <a:off x="397002" y="4310559"/>
            <a:ext cx="1108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elles sont donc bien maîtrisées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DDFBCD-B427-4E72-9ABE-B481FFD54226}"/>
              </a:ext>
            </a:extLst>
          </p:cNvPr>
          <p:cNvSpPr txBox="1"/>
          <p:nvPr/>
        </p:nvSpPr>
        <p:spPr>
          <a:xfrm>
            <a:off x="397002" y="5192118"/>
            <a:ext cx="1108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elles ne sont pas responsables de la baisse de performance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F1CEFD-25EB-45B4-AF85-5BE94A7F61EC}"/>
              </a:ext>
            </a:extLst>
          </p:cNvPr>
          <p:cNvSpPr txBox="1"/>
          <p:nvPr/>
        </p:nvSpPr>
        <p:spPr>
          <a:xfrm>
            <a:off x="397002" y="6011382"/>
            <a:ext cx="1108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 vous de trouvez les charges responsables</a:t>
            </a:r>
          </a:p>
        </p:txBody>
      </p:sp>
      <p:pic>
        <p:nvPicPr>
          <p:cNvPr id="10" name="Graphique 9" descr="Flèche : courbe légère">
            <a:extLst>
              <a:ext uri="{FF2B5EF4-FFF2-40B4-BE49-F238E27FC236}">
                <a16:creationId xmlns:a16="http://schemas.microsoft.com/office/drawing/2014/main" id="{2CC6A680-E149-4E44-A3CE-49D9D335D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479078">
            <a:off x="9910209" y="2020772"/>
            <a:ext cx="1033600" cy="914400"/>
          </a:xfrm>
          <a:prstGeom prst="rect">
            <a:avLst/>
          </a:prstGeom>
        </p:spPr>
      </p:pic>
      <p:pic>
        <p:nvPicPr>
          <p:cNvPr id="11" name="Graphique 10" descr="Flèche : courbe légère">
            <a:extLst>
              <a:ext uri="{FF2B5EF4-FFF2-40B4-BE49-F238E27FC236}">
                <a16:creationId xmlns:a16="http://schemas.microsoft.com/office/drawing/2014/main" id="{D30EEE5A-9735-4FA4-92D0-9BD963344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633517">
            <a:off x="9978318" y="2217731"/>
            <a:ext cx="18863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077AF43-025B-4051-BD2D-5329253AA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796"/>
            <a:ext cx="9144000" cy="1375461"/>
          </a:xfrm>
        </p:spPr>
        <p:txBody>
          <a:bodyPr>
            <a:noAutofit/>
          </a:bodyPr>
          <a:lstStyle/>
          <a:p>
            <a:r>
              <a:rPr lang="fr-FR" dirty="0"/>
              <a:t>Analyse du Compte de Résultat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03D4C5-68E6-424B-9BF7-2C304BB0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05" y="2671705"/>
            <a:ext cx="2600790" cy="261426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CACE03F-5D4C-4683-8780-45C1DF7DE031}"/>
              </a:ext>
            </a:extLst>
          </p:cNvPr>
          <p:cNvSpPr txBox="1">
            <a:spLocks/>
          </p:cNvSpPr>
          <p:nvPr/>
        </p:nvSpPr>
        <p:spPr>
          <a:xfrm>
            <a:off x="2179468" y="3215461"/>
            <a:ext cx="7833064" cy="56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Société Bouchon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8C60E89-DB0C-43AA-AD25-559890D1089D}"/>
              </a:ext>
            </a:extLst>
          </p:cNvPr>
          <p:cNvSpPr txBox="1">
            <a:spLocks/>
          </p:cNvSpPr>
          <p:nvPr/>
        </p:nvSpPr>
        <p:spPr>
          <a:xfrm>
            <a:off x="2179468" y="4522594"/>
            <a:ext cx="7833064" cy="56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Sur 2 exercices</a:t>
            </a:r>
          </a:p>
        </p:txBody>
      </p:sp>
    </p:spTree>
    <p:extLst>
      <p:ext uri="{BB962C8B-B14F-4D97-AF65-F5344CB8AC3E}">
        <p14:creationId xmlns:p14="http://schemas.microsoft.com/office/powerpoint/2010/main" val="241157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ECEA4-AFD7-45A1-B6A8-C339E845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37865F-0610-46BF-97CD-52D3648E8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924" y="296783"/>
            <a:ext cx="8634989" cy="62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112F571-7FAC-4022-8578-DEC6AE67E17A}"/>
              </a:ext>
            </a:extLst>
          </p:cNvPr>
          <p:cNvSpPr txBox="1">
            <a:spLocks/>
          </p:cNvSpPr>
          <p:nvPr/>
        </p:nvSpPr>
        <p:spPr>
          <a:xfrm>
            <a:off x="1922015" y="1328958"/>
            <a:ext cx="7833064" cy="56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sur 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6530F3-3857-4618-A686-49F5A5F9275A}"/>
              </a:ext>
            </a:extLst>
          </p:cNvPr>
          <p:cNvSpPr txBox="1">
            <a:spLocks/>
          </p:cNvSpPr>
          <p:nvPr/>
        </p:nvSpPr>
        <p:spPr>
          <a:xfrm>
            <a:off x="1922015" y="2340270"/>
            <a:ext cx="7833064" cy="56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Son résultat comptable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8AC8A91-E761-4BD8-A153-DD2B08A3564D}"/>
              </a:ext>
            </a:extLst>
          </p:cNvPr>
          <p:cNvSpPr txBox="1">
            <a:spLocks/>
          </p:cNvSpPr>
          <p:nvPr/>
        </p:nvSpPr>
        <p:spPr>
          <a:xfrm>
            <a:off x="1922015" y="4458330"/>
            <a:ext cx="7833064" cy="56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Son CA ?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E453A9D-C27E-44F2-A2E3-663FD9AE66DC}"/>
              </a:ext>
            </a:extLst>
          </p:cNvPr>
          <p:cNvSpPr txBox="1">
            <a:spLocks/>
          </p:cNvSpPr>
          <p:nvPr/>
        </p:nvSpPr>
        <p:spPr>
          <a:xfrm>
            <a:off x="1922015" y="3351582"/>
            <a:ext cx="7833064" cy="56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133 391 €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ED9B76B-267E-46AE-BE50-E98BE39DC49D}"/>
              </a:ext>
            </a:extLst>
          </p:cNvPr>
          <p:cNvSpPr txBox="1">
            <a:spLocks/>
          </p:cNvSpPr>
          <p:nvPr/>
        </p:nvSpPr>
        <p:spPr>
          <a:xfrm>
            <a:off x="1922015" y="5247175"/>
            <a:ext cx="7833064" cy="56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7 876 295 €</a:t>
            </a:r>
          </a:p>
        </p:txBody>
      </p:sp>
    </p:spTree>
    <p:extLst>
      <p:ext uri="{BB962C8B-B14F-4D97-AF65-F5344CB8AC3E}">
        <p14:creationId xmlns:p14="http://schemas.microsoft.com/office/powerpoint/2010/main" val="14946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49CAAB8-A2DD-47B0-BCC2-F110F73B1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04" y="847725"/>
            <a:ext cx="6934200" cy="5162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AAAD12-F5FA-4CC4-A443-73283F88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69" y="1759165"/>
            <a:ext cx="1962150" cy="285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2375ED-C02E-4826-9671-AFA390B3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02" y="1778215"/>
            <a:ext cx="1200150" cy="266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CAB122-7EEA-4C78-A220-306C51193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869" y="5638061"/>
            <a:ext cx="197167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61BD53-5325-4859-9643-A7D60CA81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348" y="5638061"/>
            <a:ext cx="857250" cy="2476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B504FD-9AAE-4814-BF59-2AE307987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889" y="2194170"/>
            <a:ext cx="2752725" cy="3228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523835C-6F47-4E47-9267-5CBD57A08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0475" y="2152729"/>
            <a:ext cx="1209675" cy="31813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FBD26B3-9C33-413C-BA89-14F5A759E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9364" y="1242315"/>
            <a:ext cx="1304925" cy="9048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BB5B89-A5FD-40A3-B72E-90DBB46D609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31956"/>
          <a:stretch/>
        </p:blipFill>
        <p:spPr>
          <a:xfrm>
            <a:off x="8109515" y="2147190"/>
            <a:ext cx="914400" cy="25017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67D33F9-EC63-4456-AF84-F3F680FDAA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3212"/>
          <a:stretch/>
        </p:blipFill>
        <p:spPr>
          <a:xfrm>
            <a:off x="8109515" y="5636156"/>
            <a:ext cx="914400" cy="249555"/>
          </a:xfrm>
          <a:prstGeom prst="rect">
            <a:avLst/>
          </a:prstGeom>
        </p:spPr>
      </p:pic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30DD55FE-DC51-4E84-856D-C2EBC6051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958436"/>
              </p:ext>
            </p:extLst>
          </p:nvPr>
        </p:nvGraphicFramePr>
        <p:xfrm>
          <a:off x="9191896" y="930869"/>
          <a:ext cx="2614938" cy="252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E114F6DF-BBCB-4221-86D4-556AEFFEC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17192"/>
              </p:ext>
            </p:extLst>
          </p:nvPr>
        </p:nvGraphicFramePr>
        <p:xfrm>
          <a:off x="9191896" y="3496777"/>
          <a:ext cx="2614938" cy="252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97C240D5-F574-4117-915C-DB27E6698AF3}"/>
              </a:ext>
            </a:extLst>
          </p:cNvPr>
          <p:cNvSpPr/>
          <p:nvPr/>
        </p:nvSpPr>
        <p:spPr>
          <a:xfrm>
            <a:off x="9000987" y="2294720"/>
            <a:ext cx="914400" cy="17373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6BF0749-AD39-4ED9-B289-84BA1F614A11}"/>
              </a:ext>
            </a:extLst>
          </p:cNvPr>
          <p:cNvSpPr/>
          <p:nvPr/>
        </p:nvSpPr>
        <p:spPr>
          <a:xfrm rot="18762752">
            <a:off x="8873665" y="5251457"/>
            <a:ext cx="1169043" cy="165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49DCEE-02ED-4503-A414-53B44AB1EF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7206" y="2552042"/>
            <a:ext cx="3876675" cy="3143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3750591-4FC6-4F80-9D96-418C0590CF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4087" y="2515663"/>
            <a:ext cx="2533650" cy="304800"/>
          </a:xfrm>
          <a:prstGeom prst="rect">
            <a:avLst/>
          </a:prstGeom>
        </p:spPr>
      </p:pic>
      <p:graphicFrame>
        <p:nvGraphicFramePr>
          <p:cNvPr id="26" name="Graphique 25">
            <a:extLst>
              <a:ext uri="{FF2B5EF4-FFF2-40B4-BE49-F238E27FC236}">
                <a16:creationId xmlns:a16="http://schemas.microsoft.com/office/drawing/2014/main" id="{23189781-2EFD-45ED-8B69-0C3C58DF6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672540"/>
              </p:ext>
            </p:extLst>
          </p:nvPr>
        </p:nvGraphicFramePr>
        <p:xfrm>
          <a:off x="114587" y="2147190"/>
          <a:ext cx="2182882" cy="34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F237A447-ECE9-42AE-94AE-CA9F186766AF}"/>
              </a:ext>
            </a:extLst>
          </p:cNvPr>
          <p:cNvSpPr/>
          <p:nvPr/>
        </p:nvSpPr>
        <p:spPr>
          <a:xfrm rot="8372687">
            <a:off x="1419959" y="3012573"/>
            <a:ext cx="1208765" cy="2248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category"/>
        </p:bldSub>
      </p:bldGraphic>
      <p:bldGraphic spid="19" grpId="0">
        <p:bldSub>
          <a:bldChart bld="category"/>
        </p:bldSub>
      </p:bldGraphic>
      <p:bldP spid="20" grpId="0" animBg="1"/>
      <p:bldP spid="21" grpId="0" animBg="1"/>
      <p:bldGraphic spid="26" grpId="0">
        <p:bldSub>
          <a:bldChart bld="category"/>
        </p:bldSub>
      </p:bldGraphic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23D0ED-0E1B-480A-934D-0D1701CF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800100"/>
            <a:ext cx="6762750" cy="5257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7A0F5B-2888-4317-81DA-05980DA1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511" y="1837944"/>
            <a:ext cx="1009650" cy="4095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202EC9-42D3-422A-AB5F-00E7A6C82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993" y="1837944"/>
            <a:ext cx="847725" cy="4105275"/>
          </a:xfrm>
          <a:prstGeom prst="rect">
            <a:avLst/>
          </a:prstGeom>
        </p:spPr>
      </p:pic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F3656322-5E7B-4501-9538-57FB804D5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375178"/>
              </p:ext>
            </p:extLst>
          </p:nvPr>
        </p:nvGraphicFramePr>
        <p:xfrm>
          <a:off x="9477375" y="967169"/>
          <a:ext cx="2528697" cy="212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AC4F936A-CF42-4C60-A681-4D6A71530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978866"/>
              </p:ext>
            </p:extLst>
          </p:nvPr>
        </p:nvGraphicFramePr>
        <p:xfrm>
          <a:off x="9477375" y="3816095"/>
          <a:ext cx="2528696" cy="212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D2C23B5E-A0E0-4F67-8576-F6CC248E7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147108"/>
              </p:ext>
            </p:extLst>
          </p:nvPr>
        </p:nvGraphicFramePr>
        <p:xfrm>
          <a:off x="197009" y="2065497"/>
          <a:ext cx="24257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41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Graphic spid="10" grpId="0">
        <p:bldSub>
          <a:bldChart bld="category"/>
        </p:bldSub>
      </p:bldGraphic>
      <p:bldGraphic spid="12" grpId="0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77165A-4A1C-4596-A21E-41E3D3FA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437"/>
            <a:ext cx="8886825" cy="5191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711D5D-9A1B-4058-AE54-9E91DC81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25" y="857249"/>
            <a:ext cx="2609850" cy="5143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8B7690-69E7-4294-BB67-33A11CC0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0" y="1256347"/>
            <a:ext cx="1219200" cy="5048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A8EFFC7-5982-4E80-9542-031602E8B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355" y="1784984"/>
            <a:ext cx="781050" cy="2476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35474B9-4CEA-435F-9031-FE1F2DE76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7355" y="5655468"/>
            <a:ext cx="790575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5444AF2-BA7B-47E2-90A3-A16120B15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130" y="2314098"/>
            <a:ext cx="1057275" cy="31337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D36C849-FD3C-4DC1-868F-1E97B53073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5575" y="1256347"/>
            <a:ext cx="1057275" cy="228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FA3FC20-6960-4839-86BD-E584163F35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902" y="5655468"/>
            <a:ext cx="1066800" cy="228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12D126B-93B2-4B4B-BA63-2F1594EC76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0352" y="2314098"/>
            <a:ext cx="895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8A59DD6D-A0FF-4D66-B3D8-8B4AA05287E2}"/>
              </a:ext>
            </a:extLst>
          </p:cNvPr>
          <p:cNvSpPr txBox="1">
            <a:spLocks/>
          </p:cNvSpPr>
          <p:nvPr/>
        </p:nvSpPr>
        <p:spPr>
          <a:xfrm>
            <a:off x="512389" y="2961132"/>
            <a:ext cx="7833064" cy="413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/>
              <a:t>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</a:t>
            </a:r>
          </a:p>
          <a:p>
            <a:endParaRPr lang="fr-FR" sz="3600" dirty="0"/>
          </a:p>
          <a:p>
            <a:endParaRPr lang="fr-FR" sz="36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12C7927-C6AD-4A11-B783-EA2318E44D6B}"/>
              </a:ext>
            </a:extLst>
          </p:cNvPr>
          <p:cNvSpPr txBox="1">
            <a:spLocks/>
          </p:cNvSpPr>
          <p:nvPr/>
        </p:nvSpPr>
        <p:spPr>
          <a:xfrm>
            <a:off x="357666" y="1277874"/>
            <a:ext cx="7833064" cy="413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/>
              <a:t>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</a:t>
            </a:r>
          </a:p>
          <a:p>
            <a:endParaRPr lang="fr-FR" sz="3600" dirty="0"/>
          </a:p>
          <a:p>
            <a:endParaRPr lang="fr-FR" sz="36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D656666A-51B5-4024-86C8-C6EA570AE03D}"/>
              </a:ext>
            </a:extLst>
          </p:cNvPr>
          <p:cNvSpPr txBox="1">
            <a:spLocks/>
          </p:cNvSpPr>
          <p:nvPr/>
        </p:nvSpPr>
        <p:spPr>
          <a:xfrm>
            <a:off x="1255953" y="1369314"/>
            <a:ext cx="7833064" cy="4802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/>
              <a:t>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</a:t>
            </a:r>
          </a:p>
          <a:p>
            <a:endParaRPr lang="fr-FR" sz="3600" dirty="0"/>
          </a:p>
          <a:p>
            <a:endParaRPr lang="fr-FR" sz="360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0E8BE78-9288-446B-A186-60C1478AB775}"/>
              </a:ext>
            </a:extLst>
          </p:cNvPr>
          <p:cNvSpPr txBox="1">
            <a:spLocks/>
          </p:cNvSpPr>
          <p:nvPr/>
        </p:nvSpPr>
        <p:spPr>
          <a:xfrm>
            <a:off x="806810" y="2304288"/>
            <a:ext cx="7833064" cy="413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/>
              <a:t>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bla</a:t>
            </a:r>
          </a:p>
          <a:p>
            <a:endParaRPr lang="fr-FR" sz="3600" dirty="0"/>
          </a:p>
          <a:p>
            <a:endParaRPr lang="fr-FR" sz="36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6530F3-3857-4618-A686-49F5A5F9275A}"/>
              </a:ext>
            </a:extLst>
          </p:cNvPr>
          <p:cNvSpPr txBox="1">
            <a:spLocks/>
          </p:cNvSpPr>
          <p:nvPr/>
        </p:nvSpPr>
        <p:spPr>
          <a:xfrm>
            <a:off x="1784855" y="2203704"/>
            <a:ext cx="7833064" cy="140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highlight>
                  <a:srgbClr val="FFFF00"/>
                </a:highlight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4283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190EE1D-F5D6-48E0-AA97-5228DD7240E7}"/>
              </a:ext>
            </a:extLst>
          </p:cNvPr>
          <p:cNvSpPr txBox="1"/>
          <p:nvPr/>
        </p:nvSpPr>
        <p:spPr>
          <a:xfrm>
            <a:off x="329184" y="82296"/>
            <a:ext cx="1110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Les points clés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838B2F-9D6B-4D1A-9D2C-BAD4B0131E4F}"/>
              </a:ext>
            </a:extLst>
          </p:cNvPr>
          <p:cNvSpPr txBox="1"/>
          <p:nvPr/>
        </p:nvSpPr>
        <p:spPr>
          <a:xfrm>
            <a:off x="1773936" y="1155942"/>
            <a:ext cx="1316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CA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ABD6D526-A4B9-4236-AAC6-3725BBCE1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232863"/>
              </p:ext>
            </p:extLst>
          </p:nvPr>
        </p:nvGraphicFramePr>
        <p:xfrm>
          <a:off x="3941191" y="2098104"/>
          <a:ext cx="3632962" cy="221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88BBBD-2D05-481A-ACBB-CF6D0057D967}"/>
              </a:ext>
            </a:extLst>
          </p:cNvPr>
          <p:cNvSpPr txBox="1"/>
          <p:nvPr/>
        </p:nvSpPr>
        <p:spPr>
          <a:xfrm>
            <a:off x="7982712" y="4315968"/>
            <a:ext cx="3447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Progression de plus de 13% du CA en 1 an</a:t>
            </a:r>
          </a:p>
        </p:txBody>
      </p:sp>
    </p:spTree>
    <p:extLst>
      <p:ext uri="{BB962C8B-B14F-4D97-AF65-F5344CB8AC3E}">
        <p14:creationId xmlns:p14="http://schemas.microsoft.com/office/powerpoint/2010/main" val="15563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Graphic spid="6" grpId="0">
        <p:bldSub>
          <a:bldChart bld="series"/>
        </p:bldSub>
      </p:bldGraphic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55B768D1C5047860A8F5FE3BCD9D2" ma:contentTypeVersion="10" ma:contentTypeDescription="Crée un document." ma:contentTypeScope="" ma:versionID="58ed2cd4e43aca6e585f80c731fd8263">
  <xsd:schema xmlns:xsd="http://www.w3.org/2001/XMLSchema" xmlns:xs="http://www.w3.org/2001/XMLSchema" xmlns:p="http://schemas.microsoft.com/office/2006/metadata/properties" xmlns:ns3="efce9329-d069-49e3-b55a-2491ce62c5e5" xmlns:ns4="430a9f7a-a4d4-4f8a-956e-313f5c5851b1" targetNamespace="http://schemas.microsoft.com/office/2006/metadata/properties" ma:root="true" ma:fieldsID="baf06a1180b0c2e8a7d15a76737bc51b" ns3:_="" ns4:_="">
    <xsd:import namespace="efce9329-d069-49e3-b55a-2491ce62c5e5"/>
    <xsd:import namespace="430a9f7a-a4d4-4f8a-956e-313f5c5851b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9329-d069-49e3-b55a-2491ce62c5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a9f7a-a4d4-4f8a-956e-313f5c585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9D90E2-FD4A-4633-9BD4-BF3758BD1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ce9329-d069-49e3-b55a-2491ce62c5e5"/>
    <ds:schemaRef ds:uri="430a9f7a-a4d4-4f8a-956e-313f5c5851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CDFE5F-6C02-449B-BC96-BC24185AF6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D7D1D3-D1B9-4EE5-AA9B-D8A0869A95C4}">
  <ds:schemaRefs>
    <ds:schemaRef ds:uri="http://purl.org/dc/dcmitype/"/>
    <ds:schemaRef ds:uri="efce9329-d069-49e3-b55a-2491ce62c5e5"/>
    <ds:schemaRef ds:uri="http://www.w3.org/XML/1998/namespace"/>
    <ds:schemaRef ds:uri="http://schemas.microsoft.com/office/2006/documentManagement/types"/>
    <ds:schemaRef ds:uri="http://purl.org/dc/elements/1.1/"/>
    <ds:schemaRef ds:uri="430a9f7a-a4d4-4f8a-956e-313f5c5851b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370</Words>
  <Application>Microsoft Office PowerPoint</Application>
  <PresentationFormat>Grand écran</PresentationFormat>
  <Paragraphs>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Analyse du Compte de Résultat</vt:lpstr>
      <vt:lpstr>Analyse du Compte de Résultat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Compte de Résultat</dc:title>
  <dc:creator>DURAND Jérôme</dc:creator>
  <cp:lastModifiedBy>DURAND Jérôme</cp:lastModifiedBy>
  <cp:revision>14</cp:revision>
  <dcterms:created xsi:type="dcterms:W3CDTF">2020-05-03T14:20:17Z</dcterms:created>
  <dcterms:modified xsi:type="dcterms:W3CDTF">2022-01-21T13:08:14Z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0x010100E8555B768D1C5047860A8F5FE3BCD9D2</vt:lpwstr>
  </property>
</Properties>
</file>