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5" r:id="rId8"/>
    <p:sldId id="266" r:id="rId9"/>
    <p:sldId id="261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D Jérôme" userId="4124c5f4-ea45-4eb3-8758-ed10f2c8c704" providerId="ADAL" clId="{3E93501C-8F82-44FA-A59B-FCFA529A2E1A}"/>
    <pc:docChg chg="modSld">
      <pc:chgData name="DURAND Jérôme" userId="4124c5f4-ea45-4eb3-8758-ed10f2c8c704" providerId="ADAL" clId="{3E93501C-8F82-44FA-A59B-FCFA529A2E1A}" dt="2022-03-02T15:25:38.244" v="0" actId="6549"/>
      <pc:docMkLst>
        <pc:docMk/>
      </pc:docMkLst>
      <pc:sldChg chg="modSp">
        <pc:chgData name="DURAND Jérôme" userId="4124c5f4-ea45-4eb3-8758-ed10f2c8c704" providerId="ADAL" clId="{3E93501C-8F82-44FA-A59B-FCFA529A2E1A}" dt="2022-03-02T15:25:38.244" v="0" actId="6549"/>
        <pc:sldMkLst>
          <pc:docMk/>
          <pc:sldMk cId="2163122958" sldId="278"/>
        </pc:sldMkLst>
        <pc:spChg chg="mod">
          <ac:chgData name="DURAND Jérôme" userId="4124c5f4-ea45-4eb3-8758-ed10f2c8c704" providerId="ADAL" clId="{3E93501C-8F82-44FA-A59B-FCFA529A2E1A}" dt="2022-03-02T15:25:38.244" v="0" actId="6549"/>
          <ac:spMkLst>
            <pc:docMk/>
            <pc:sldMk cId="2163122958" sldId="278"/>
            <ac:spMk id="6" creationId="{41B5164B-C272-4921-A491-1B601B462F6A}"/>
          </ac:spMkLst>
        </pc:spChg>
      </pc:sldChg>
    </pc:docChg>
  </pc:docChgLst>
  <pc:docChgLst>
    <pc:chgData name="DURAND Jérôme" userId="4124c5f4-ea45-4eb3-8758-ed10f2c8c704" providerId="ADAL" clId="{4E25D90F-2444-4DCF-B7D0-197E1C870467}"/>
  </pc:docChgLst>
  <pc:docChgLst>
    <pc:chgData name="DURAND Jérôme" userId="4124c5f4-ea45-4eb3-8758-ed10f2c8c704" providerId="ADAL" clId="{4165AD1F-9D3A-4F9F-8C12-CFF928974DC7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F666D-E44F-4FC5-8B28-D3E2868B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B772E9-37F5-47C6-BE78-32087B71C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B6BBA-65FA-4CD3-B420-9F9DD34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7EFFF-E708-4C2D-B79A-521F8D0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B478F-EDEE-48C0-BC7F-4350EFD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1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0FA83-7A70-4BD6-B321-1078FBC9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FC6BD5-D121-4409-8417-4AFAF7D8E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365B4-4C1B-4188-A714-D6C55CFC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547E4-5953-42E9-83D1-8884FE9B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F1101-9542-46C4-9B40-3D12F5E7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88A7A6-065F-40F7-B123-B39B14D1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0DE318-DB4B-47CD-9A20-75330814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81528-3981-4DBD-B79E-3977361B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B133CD-2268-497E-A58D-B00F7E74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671092-2D86-4BCD-81F7-2048FD8A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BF450-9FD3-437B-8FFF-A3717A66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74DD3-19D4-446D-8A09-34A17CEE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5E1D9-783B-43C5-A849-0E832FF7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9DD66-C9A3-49A2-9983-E9130D45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1A9C-8176-43A0-BF1E-DF1D3422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CE78A-BA54-4814-8E2C-E02B33C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BA34A-0B65-4C5A-A5FC-A35BFAE1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4022D-21DC-438E-8B1F-85E9FD91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714C5-FF3A-497A-93A0-18877C62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E1FF0-A50A-48DB-9BCC-4B357357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26E6B-1A94-48F6-AB50-C027BD4E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0D1CA-558B-4006-AAA5-32A390887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A226B-A147-4516-9552-3312083B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5D13F8-7B2C-44B5-85D5-C72BAE3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C95C2-9221-4620-9379-FD7430C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D88E81-C1B3-4EEF-BC34-5ABF6DD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0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FAE86-641B-4E48-A44B-8FA66B4E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66C83-EDFE-4EAD-96FE-4FE926F5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5320A5-5224-4B67-9C29-A0785DCF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76EDB3-899B-43B0-A219-78953E97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EE1B89-D8A2-48FB-8E35-9EA640656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EDDE18-D824-448E-92E9-4062414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F18296-8B1F-4E43-B6E2-13BB88D9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551582-D1D9-4376-A389-952083CC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8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EE3D3-D4A4-470C-A08A-69F2E7B8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7615B-B7FE-4B18-8946-4179A068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597E3E-1D88-4C43-9FE6-6BB6EFBC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35BECE-DC21-489A-9F2B-9D35CCB3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CF144-BF52-44D4-A318-5F08EE76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F7DF20-530A-49A3-A0E6-5844142C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7DD9BD-8543-48C1-83A1-FD5CB86E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D0F74-3FBD-4A0D-BC02-EB669EAE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F09A5-B74D-44B1-83E1-1B43D105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5C070C-A102-4056-84C4-479E977D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89916F-0A68-44F7-A103-0CED78B5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A1DE18-3A8B-4407-950F-B27C7889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9956C-BECF-43B5-8EC1-3A9A5B4E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5803E-96AC-4F2A-9B21-A5019B11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D6FB08-F969-4229-94F8-CF11AB3F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013521-CD72-4D0C-BF14-9DBC87D66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4EAFB-187B-4412-934C-1A09EECB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83140C-C148-4ACF-902A-35FB8B88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11C79-6225-4C34-9C9D-022B547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0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63E999-2770-4DB7-83B0-1CE4D11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35FFBD-F51E-4124-9ED7-C914F508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64EDF-FE82-455F-82D7-D018E0734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DF7E-39D0-4902-9C6A-CA9503EC6C74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A15C81-4B4B-4791-9604-C8A78708D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0D7F6-14D1-424E-A8D1-6AFAB5EE3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08A-5298-4D62-83F2-F629F79DA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3C31A-4DE5-41AE-A655-FBEBA0F7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797"/>
            <a:ext cx="9144000" cy="908806"/>
          </a:xfrm>
        </p:spPr>
        <p:txBody>
          <a:bodyPr>
            <a:noAutofit/>
          </a:bodyPr>
          <a:lstStyle/>
          <a:p>
            <a:r>
              <a:rPr lang="fr-FR" dirty="0"/>
              <a:t>Le Bilan Fonctionnel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906CF5-8692-419A-AFE6-25A504C9E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7B7E10-04D2-4B99-B256-12C394753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3" y="2054603"/>
            <a:ext cx="367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FC55BAE4-40C0-40FA-9840-915F9250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29" y="576051"/>
            <a:ext cx="10381146" cy="46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32D44BB-3814-47E6-B06A-6488A03B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17" y="966976"/>
            <a:ext cx="3905250" cy="516255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77B0915-E614-42E2-A9B3-658B53CCA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020" y="2556200"/>
            <a:ext cx="1038225" cy="628650"/>
          </a:xfrm>
          <a:prstGeom prst="rect">
            <a:avLst/>
          </a:prstGeom>
        </p:spPr>
      </p:pic>
      <p:sp>
        <p:nvSpPr>
          <p:cNvPr id="13" name="Oval 4">
            <a:extLst>
              <a:ext uri="{FF2B5EF4-FFF2-40B4-BE49-F238E27FC236}">
                <a16:creationId xmlns:a16="http://schemas.microsoft.com/office/drawing/2014/main" id="{6B7E4E4B-B953-40F0-9A80-51300B80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866" y="2556200"/>
            <a:ext cx="1066522" cy="39993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24EE5569-D796-4ECC-AA51-95DB953C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006" y="2857002"/>
            <a:ext cx="1066522" cy="39993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8C653B06-8BE5-4487-8062-6B72360D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987" y="3219364"/>
            <a:ext cx="1066522" cy="68249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72692739-97FC-4739-B8E1-5CCF004F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757" y="3901861"/>
            <a:ext cx="1066522" cy="2456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223E8C8F-374B-4CD5-AF08-AFD74BB7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866" y="4868630"/>
            <a:ext cx="1066522" cy="37951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8B5817D-12C0-4D9A-B016-036F057F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219" y="3786379"/>
            <a:ext cx="942975" cy="1040658"/>
          </a:xfrm>
          <a:prstGeom prst="rect">
            <a:avLst/>
          </a:prstGeom>
        </p:spPr>
      </p:pic>
      <p:sp>
        <p:nvSpPr>
          <p:cNvPr id="16" name="Oval 4">
            <a:extLst>
              <a:ext uri="{FF2B5EF4-FFF2-40B4-BE49-F238E27FC236}">
                <a16:creationId xmlns:a16="http://schemas.microsoft.com/office/drawing/2014/main" id="{9D02A60F-CC88-4999-9B24-41C63234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496" y="3762923"/>
            <a:ext cx="1066522" cy="10406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355EA15-6F82-47D0-B227-41B0B6D7A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219" y="5124324"/>
            <a:ext cx="981075" cy="247650"/>
          </a:xfrm>
          <a:prstGeom prst="rect">
            <a:avLst/>
          </a:prstGeom>
        </p:spPr>
      </p:pic>
      <p:sp>
        <p:nvSpPr>
          <p:cNvPr id="18" name="Oval 4">
            <a:extLst>
              <a:ext uri="{FF2B5EF4-FFF2-40B4-BE49-F238E27FC236}">
                <a16:creationId xmlns:a16="http://schemas.microsoft.com/office/drawing/2014/main" id="{0C4E2C07-B4D9-4F8E-BDAA-6AF9F7BF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020" y="5039369"/>
            <a:ext cx="1066522" cy="37951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E215F6EF-D03F-490D-9C2B-BDF3AD451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368" y="5751234"/>
            <a:ext cx="866775" cy="276225"/>
          </a:xfrm>
          <a:prstGeom prst="rect">
            <a:avLst/>
          </a:prstGeom>
        </p:spPr>
      </p:pic>
      <p:sp>
        <p:nvSpPr>
          <p:cNvPr id="20" name="Oval 4">
            <a:extLst>
              <a:ext uri="{FF2B5EF4-FFF2-40B4-BE49-F238E27FC236}">
                <a16:creationId xmlns:a16="http://schemas.microsoft.com/office/drawing/2014/main" id="{64F8665C-3788-47FD-B39E-8FC93C10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723" y="5699586"/>
            <a:ext cx="1066522" cy="37951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9" grpId="0" animBg="1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4A6305F1-B821-4E0A-AEDB-5CCA33CB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5636"/>
          <a:stretch>
            <a:fillRect/>
          </a:stretch>
        </p:blipFill>
        <p:spPr bwMode="auto">
          <a:xfrm>
            <a:off x="3879782" y="190290"/>
            <a:ext cx="7174329" cy="501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2">
            <a:extLst>
              <a:ext uri="{FF2B5EF4-FFF2-40B4-BE49-F238E27FC236}">
                <a16:creationId xmlns:a16="http://schemas.microsoft.com/office/drawing/2014/main" id="{8187669C-F0DA-4403-A234-E5192A14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205" y="2361239"/>
            <a:ext cx="1102730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2532076B-BCC8-4643-8D0F-693A7DAF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5959" y="3050362"/>
            <a:ext cx="1368152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C71586BC-E996-4292-84DB-EA1090A3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610" y="3399159"/>
            <a:ext cx="1368152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BEE0CD0-8576-4900-BE30-1D1E6662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23" y="1651173"/>
            <a:ext cx="4267200" cy="51625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D63A18E-4414-43F9-B890-A02FF76D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866" y="3248025"/>
            <a:ext cx="981075" cy="361950"/>
          </a:xfrm>
          <a:prstGeom prst="rect">
            <a:avLst/>
          </a:prstGeom>
        </p:spPr>
      </p:pic>
      <p:sp>
        <p:nvSpPr>
          <p:cNvPr id="7" name="Oval 2">
            <a:extLst>
              <a:ext uri="{FF2B5EF4-FFF2-40B4-BE49-F238E27FC236}">
                <a16:creationId xmlns:a16="http://schemas.microsoft.com/office/drawing/2014/main" id="{FB66168F-3671-4FBA-8A15-C23FC100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510" y="3248025"/>
            <a:ext cx="1008112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80BFF5AD-23DC-44EA-AAEE-3FAE6E31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22" y="1303039"/>
            <a:ext cx="2012999" cy="444738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6F7E265-B7A0-4B89-83C0-A5B0BA7CE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377" y="3627315"/>
            <a:ext cx="1009650" cy="314325"/>
          </a:xfrm>
          <a:prstGeom prst="rect">
            <a:avLst/>
          </a:prstGeom>
        </p:spPr>
      </p:pic>
      <p:sp>
        <p:nvSpPr>
          <p:cNvPr id="9" name="Oval 2">
            <a:extLst>
              <a:ext uri="{FF2B5EF4-FFF2-40B4-BE49-F238E27FC236}">
                <a16:creationId xmlns:a16="http://schemas.microsoft.com/office/drawing/2014/main" id="{150BDD6B-A1D2-46E0-941C-A9927211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7" y="3593506"/>
            <a:ext cx="4413470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13C9839-1C04-470A-A8F8-D7552BA04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30" y="3941640"/>
            <a:ext cx="1009650" cy="238125"/>
          </a:xfrm>
          <a:prstGeom prst="rect">
            <a:avLst/>
          </a:prstGeom>
        </p:spPr>
      </p:pic>
      <p:sp>
        <p:nvSpPr>
          <p:cNvPr id="11" name="Oval 2">
            <a:extLst>
              <a:ext uri="{FF2B5EF4-FFF2-40B4-BE49-F238E27FC236}">
                <a16:creationId xmlns:a16="http://schemas.microsoft.com/office/drawing/2014/main" id="{BD1C5309-9B7E-46E9-8173-BD1CBDE2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041" y="3894434"/>
            <a:ext cx="1368152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681DF68-1EB1-4B57-8D99-CE718FCEE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377" y="4260327"/>
            <a:ext cx="1009650" cy="2667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0FC63EA-9AF6-4EE3-B448-1A0D0E40D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756" y="5031048"/>
            <a:ext cx="809625" cy="742950"/>
          </a:xfrm>
          <a:prstGeom prst="rect">
            <a:avLst/>
          </a:prstGeom>
        </p:spPr>
      </p:pic>
      <p:sp>
        <p:nvSpPr>
          <p:cNvPr id="13" name="Oval 2">
            <a:extLst>
              <a:ext uri="{FF2B5EF4-FFF2-40B4-BE49-F238E27FC236}">
                <a16:creationId xmlns:a16="http://schemas.microsoft.com/office/drawing/2014/main" id="{B6D1BB83-C3A1-43DD-B9E3-DD3B9BE96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826" y="5143152"/>
            <a:ext cx="2088232" cy="348134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6A3D154-E0D4-4534-9049-2B341E64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51" y="5773998"/>
            <a:ext cx="4856309" cy="355693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8F95FAE-645E-4306-A674-A04EBD027B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6842" y="6436842"/>
            <a:ext cx="962025" cy="2571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BC08C62-37E3-4825-A533-5A5C3E94F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7715">
            <a:off x="9847186" y="2454095"/>
            <a:ext cx="1450694" cy="1450694"/>
          </a:xfrm>
          <a:prstGeom prst="rect">
            <a:avLst/>
          </a:prstGeom>
        </p:spPr>
      </p:pic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3D4CDAE6-FA5C-48DA-9F20-20EB094CD3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8365" y="3398495"/>
            <a:ext cx="4109012" cy="255334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2134D62-7A30-4E56-AAD9-163D4081E187}"/>
              </a:ext>
            </a:extLst>
          </p:cNvPr>
          <p:cNvSpPr txBox="1"/>
          <p:nvPr/>
        </p:nvSpPr>
        <p:spPr>
          <a:xfrm>
            <a:off x="8195196" y="5399141"/>
            <a:ext cx="2981525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Si découverts bancaires ou concours bancaires créditeurs</a:t>
            </a:r>
          </a:p>
        </p:txBody>
      </p:sp>
    </p:spTree>
    <p:extLst>
      <p:ext uri="{BB962C8B-B14F-4D97-AF65-F5344CB8AC3E}">
        <p14:creationId xmlns:p14="http://schemas.microsoft.com/office/powerpoint/2010/main" val="42427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74CEBA62-D8F2-4520-9F1A-CC7CFFA9C5FB}"/>
              </a:ext>
            </a:extLst>
          </p:cNvPr>
          <p:cNvSpPr txBox="1">
            <a:spLocks/>
          </p:cNvSpPr>
          <p:nvPr/>
        </p:nvSpPr>
        <p:spPr>
          <a:xfrm>
            <a:off x="264558" y="396639"/>
            <a:ext cx="10911840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fr-FR" sz="5400" dirty="0"/>
              <a:t>L’analyse du Bilan Fonctionnel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27C0A37-6D3B-4EB0-9161-E2B8A0522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03305"/>
              </p:ext>
            </p:extLst>
          </p:nvPr>
        </p:nvGraphicFramePr>
        <p:xfrm>
          <a:off x="2021851" y="1506755"/>
          <a:ext cx="8739791" cy="4837553"/>
        </p:xfrm>
        <a:graphic>
          <a:graphicData uri="http://schemas.openxmlformats.org/drawingml/2006/table">
            <a:tbl>
              <a:tblPr/>
              <a:tblGrid>
                <a:gridCol w="12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462"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EMPLOIS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Arial"/>
                          <a:ea typeface="Times New Roman"/>
                          <a:cs typeface="Times New Roman"/>
                        </a:rPr>
                        <a:t>RESSOURCES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16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Emplois Stables 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(ES)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i="1">
                          <a:latin typeface="Arial"/>
                          <a:ea typeface="Times New Roman"/>
                          <a:cs typeface="Times New Roman"/>
                        </a:rPr>
                        <a:t>Eléments en valeurs brutes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Arial"/>
                          <a:ea typeface="Times New Roman"/>
                          <a:cs typeface="Times New Roman"/>
                        </a:rPr>
                        <a:t>Ressources Stables 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Arial"/>
                          <a:ea typeface="Times New Roman"/>
                          <a:cs typeface="Times New Roman"/>
                        </a:rPr>
                        <a:t>(RS)</a:t>
                      </a: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16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Actif Circulant 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(AC)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i="1">
                          <a:latin typeface="Arial"/>
                          <a:ea typeface="Times New Roman"/>
                          <a:cs typeface="Times New Roman"/>
                        </a:rPr>
                        <a:t>Eléments en valeurs brutes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Passif Circulant 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(PC)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75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Trésorerie Active 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(TA)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Trésorerie Passive 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Arial"/>
                          <a:ea typeface="Times New Roman"/>
                          <a:cs typeface="Times New Roman"/>
                        </a:rPr>
                        <a:t>(TP)</a:t>
                      </a:r>
                      <a:endParaRPr lang="fr-F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C758D3FB-D399-4B24-9006-2ADD21ED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99" y="2063312"/>
            <a:ext cx="2575428" cy="13908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5310C4FB-07B0-4A04-9093-D11152F5F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501" y="1289284"/>
            <a:ext cx="2333754" cy="72419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Cycle d’investissement</a:t>
            </a: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1A30CCD-95F5-4488-A9AF-6EF2DAF4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316" y="1218857"/>
            <a:ext cx="2233667" cy="776931"/>
          </a:xfrm>
          <a:prstGeom prst="rect">
            <a:avLst/>
          </a:prstGeom>
          <a:solidFill>
            <a:srgbClr val="FFFFFF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Cycle de financement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7F3C7B45-6437-4FF4-AD18-0E7FDCA7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784" y="2013476"/>
            <a:ext cx="2572988" cy="1390887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312C9DBA-5420-4A28-9139-D0ADFD36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30" y="4119764"/>
            <a:ext cx="2761504" cy="503624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Cycle d’exploitation</a:t>
            </a: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8840373-10FA-4CF7-8B90-5D4F35F2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42" y="2120407"/>
            <a:ext cx="1168964" cy="415503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927A972-BC28-4CB0-B101-F60A42A7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840" y="2129103"/>
            <a:ext cx="577767" cy="4146335"/>
          </a:xfrm>
          <a:prstGeom prst="rect">
            <a:avLst/>
          </a:prstGeom>
        </p:spPr>
      </p:pic>
      <p:sp>
        <p:nvSpPr>
          <p:cNvPr id="17" name="Oval 12">
            <a:extLst>
              <a:ext uri="{FF2B5EF4-FFF2-40B4-BE49-F238E27FC236}">
                <a16:creationId xmlns:a16="http://schemas.microsoft.com/office/drawing/2014/main" id="{403A87ED-28BB-4621-81BD-D0F2D6879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176" y="3363897"/>
            <a:ext cx="6975973" cy="1511735"/>
          </a:xfrm>
          <a:prstGeom prst="ellips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1064871" y="1145895"/>
            <a:ext cx="97921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La comparaison entre les grandes masses du bilan fonctionnel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2395960" y="3308908"/>
            <a:ext cx="9005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permet de mettre en évidence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3808071" y="4794812"/>
            <a:ext cx="9005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différents agrégats significatifs</a:t>
            </a:r>
          </a:p>
        </p:txBody>
      </p:sp>
    </p:spTree>
    <p:extLst>
      <p:ext uri="{BB962C8B-B14F-4D97-AF65-F5344CB8AC3E}">
        <p14:creationId xmlns:p14="http://schemas.microsoft.com/office/powerpoint/2010/main" val="27816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1377387" y="493925"/>
            <a:ext cx="9005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Le FRNG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1377387" y="1449728"/>
            <a:ext cx="90051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est une approche de l’équilibre de la structure financière de l’entreprise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BAFFBF-1FC8-4A05-BB45-0963F35013F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6" t="7179" b="24952"/>
          <a:stretch/>
        </p:blipFill>
        <p:spPr bwMode="auto">
          <a:xfrm>
            <a:off x="6377649" y="2896278"/>
            <a:ext cx="2546431" cy="251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110C89-6F83-49E6-8AE3-179C5074171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r="53701" b="50403"/>
          <a:stretch/>
        </p:blipFill>
        <p:spPr bwMode="auto">
          <a:xfrm>
            <a:off x="4229021" y="2911034"/>
            <a:ext cx="2148628" cy="17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4376F6-C6D9-4DB0-AA2F-FDC3C250E891}"/>
              </a:ext>
            </a:extLst>
          </p:cNvPr>
          <p:cNvSpPr/>
          <p:nvPr/>
        </p:nvSpPr>
        <p:spPr>
          <a:xfrm>
            <a:off x="4167848" y="4701151"/>
            <a:ext cx="1502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FRNG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F1FB-435E-4DC5-A832-C23470D4AC51}"/>
              </a:ext>
            </a:extLst>
          </p:cNvPr>
          <p:cNvSpPr/>
          <p:nvPr/>
        </p:nvSpPr>
        <p:spPr>
          <a:xfrm>
            <a:off x="1396353" y="5741027"/>
            <a:ext cx="902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fr-FR" sz="3200" b="1" dirty="0">
                <a:latin typeface="+mj-lt"/>
              </a:rPr>
              <a:t>FRNG   =   Ressources stables    -   Emplois stables</a:t>
            </a:r>
          </a:p>
        </p:txBody>
      </p:sp>
      <p:sp>
        <p:nvSpPr>
          <p:cNvPr id="4" name="Non égal 3">
            <a:extLst>
              <a:ext uri="{FF2B5EF4-FFF2-40B4-BE49-F238E27FC236}">
                <a16:creationId xmlns:a16="http://schemas.microsoft.com/office/drawing/2014/main" id="{B5AFA4C1-C0F0-46EC-9BC5-C56DDC81E364}"/>
              </a:ext>
            </a:extLst>
          </p:cNvPr>
          <p:cNvSpPr/>
          <p:nvPr/>
        </p:nvSpPr>
        <p:spPr>
          <a:xfrm>
            <a:off x="5526903" y="4793483"/>
            <a:ext cx="850746" cy="584775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1064871" y="570472"/>
            <a:ext cx="97921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Le</a:t>
            </a:r>
            <a:r>
              <a:rPr lang="fr-FR" sz="4400" b="1" dirty="0"/>
              <a:t> FRNG </a:t>
            </a:r>
            <a:r>
              <a:rPr lang="fr-FR" sz="4400" dirty="0"/>
              <a:t>doit être de préférence positif pour la santé de l’entreprise.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1064871" y="2219741"/>
            <a:ext cx="10729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/>
              <a:t>Positif : </a:t>
            </a:r>
            <a:r>
              <a:rPr lang="fr-FR" sz="3600" dirty="0"/>
              <a:t>Cela traduit une situation correcte au niveau de l’équilibre financier de l’entreprise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1593448" y="3726045"/>
            <a:ext cx="900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/>
              <a:t>Nul : </a:t>
            </a:r>
            <a:r>
              <a:rPr lang="fr-FR" sz="3600" dirty="0"/>
              <a:t>les ressources couvrent les besoins à long terme de l'entreprise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196F0-423C-4AC6-9119-E0115FD225C5}"/>
              </a:ext>
            </a:extLst>
          </p:cNvPr>
          <p:cNvSpPr/>
          <p:nvPr/>
        </p:nvSpPr>
        <p:spPr>
          <a:xfrm>
            <a:off x="2314937" y="5087199"/>
            <a:ext cx="9005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/>
              <a:t>Négatif : </a:t>
            </a:r>
            <a:r>
              <a:rPr lang="fr-FR" sz="3600" dirty="0"/>
              <a:t>l’équilibre financier de l’entreprise est compromis</a:t>
            </a:r>
          </a:p>
        </p:txBody>
      </p:sp>
      <p:pic>
        <p:nvPicPr>
          <p:cNvPr id="3" name="Graphique 2" descr="Visage souriant à remplissage uni">
            <a:extLst>
              <a:ext uri="{FF2B5EF4-FFF2-40B4-BE49-F238E27FC236}">
                <a16:creationId xmlns:a16="http://schemas.microsoft.com/office/drawing/2014/main" id="{2CB88EDF-2DE1-4DEA-85BF-7087A41D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97" y="2362705"/>
            <a:ext cx="914400" cy="914400"/>
          </a:xfrm>
          <a:prstGeom prst="rect">
            <a:avLst/>
          </a:prstGeom>
        </p:spPr>
      </p:pic>
      <p:pic>
        <p:nvPicPr>
          <p:cNvPr id="9" name="Graphique 8" descr="Visage nerveux sans remplissage">
            <a:extLst>
              <a:ext uri="{FF2B5EF4-FFF2-40B4-BE49-F238E27FC236}">
                <a16:creationId xmlns:a16="http://schemas.microsoft.com/office/drawing/2014/main" id="{A9049A3A-2A18-4A26-8C53-942152FD0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71" y="3869009"/>
            <a:ext cx="914400" cy="914400"/>
          </a:xfrm>
          <a:prstGeom prst="rect">
            <a:avLst/>
          </a:prstGeom>
        </p:spPr>
      </p:pic>
      <p:pic>
        <p:nvPicPr>
          <p:cNvPr id="11" name="Graphique 10" descr="Crâne">
            <a:extLst>
              <a:ext uri="{FF2B5EF4-FFF2-40B4-BE49-F238E27FC236}">
                <a16:creationId xmlns:a16="http://schemas.microsoft.com/office/drawing/2014/main" id="{A8DB4638-62BB-4671-A2C3-0D22FDEA4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248" y="52485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1377387" y="493925"/>
            <a:ext cx="9005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Le BFR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1377386" y="1449728"/>
            <a:ext cx="106195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Né du décalage entre l’encaissement des créances clients et le paiement des dettes fournisseurs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F1FB-435E-4DC5-A832-C23470D4AC51}"/>
              </a:ext>
            </a:extLst>
          </p:cNvPr>
          <p:cNvSpPr/>
          <p:nvPr/>
        </p:nvSpPr>
        <p:spPr>
          <a:xfrm>
            <a:off x="475488" y="5960483"/>
            <a:ext cx="11256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FR" sz="4000" dirty="0"/>
              <a:t>souhaitable que le BFR soit le plus faible possible</a:t>
            </a:r>
            <a:endParaRPr lang="fr-FR" sz="4000" b="1" dirty="0">
              <a:latin typeface="+mj-lt"/>
            </a:endParaRPr>
          </a:p>
        </p:txBody>
      </p:sp>
      <p:pic>
        <p:nvPicPr>
          <p:cNvPr id="10" name="Image 9" descr="Cycle d'exploitation.bmp">
            <a:extLst>
              <a:ext uri="{FF2B5EF4-FFF2-40B4-BE49-F238E27FC236}">
                <a16:creationId xmlns:a16="http://schemas.microsoft.com/office/drawing/2014/main" id="{6E9DC901-83EF-4218-9A2D-5DEBE1FFB7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7752" y="2877990"/>
            <a:ext cx="5202904" cy="29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1377387" y="493925"/>
            <a:ext cx="9005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Le BFR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1377386" y="1449728"/>
            <a:ext cx="97234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est la partie de l’actif circulant financé par les ressources stables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376F6-C6D9-4DB0-AA2F-FDC3C250E891}"/>
              </a:ext>
            </a:extLst>
          </p:cNvPr>
          <p:cNvSpPr/>
          <p:nvPr/>
        </p:nvSpPr>
        <p:spPr>
          <a:xfrm>
            <a:off x="7290688" y="4588361"/>
            <a:ext cx="1502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BFR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5F1FB-435E-4DC5-A832-C23470D4AC51}"/>
              </a:ext>
            </a:extLst>
          </p:cNvPr>
          <p:cNvSpPr/>
          <p:nvPr/>
        </p:nvSpPr>
        <p:spPr>
          <a:xfrm>
            <a:off x="1396353" y="5741027"/>
            <a:ext cx="7854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fr-FR" sz="3200" b="1" dirty="0">
                <a:latin typeface="+mj-lt"/>
              </a:rPr>
              <a:t>BFR   =   Actif Circulant   -   Passif Circulant</a:t>
            </a:r>
          </a:p>
        </p:txBody>
      </p:sp>
      <p:sp>
        <p:nvSpPr>
          <p:cNvPr id="4" name="Non égal 3">
            <a:extLst>
              <a:ext uri="{FF2B5EF4-FFF2-40B4-BE49-F238E27FC236}">
                <a16:creationId xmlns:a16="http://schemas.microsoft.com/office/drawing/2014/main" id="{B5AFA4C1-C0F0-46EC-9BC5-C56DDC81E364}"/>
              </a:ext>
            </a:extLst>
          </p:cNvPr>
          <p:cNvSpPr/>
          <p:nvPr/>
        </p:nvSpPr>
        <p:spPr>
          <a:xfrm>
            <a:off x="6312063" y="4680695"/>
            <a:ext cx="850746" cy="584775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5B3DFC-1C70-4C04-BD68-0DCA1378817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6" r="54115"/>
          <a:stretch/>
        </p:blipFill>
        <p:spPr bwMode="auto">
          <a:xfrm>
            <a:off x="3398879" y="3013814"/>
            <a:ext cx="2481059" cy="220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48A35E-6803-4EF0-859A-F81674C264C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5" t="18956" b="22981"/>
          <a:stretch/>
        </p:blipFill>
        <p:spPr bwMode="auto">
          <a:xfrm>
            <a:off x="6312063" y="3013814"/>
            <a:ext cx="2481405" cy="158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8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397398" y="570472"/>
            <a:ext cx="11553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Il est souhaitable que le BFR soit le plus faible possible.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397398" y="1577517"/>
            <a:ext cx="107297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/>
              <a:t>Positif : </a:t>
            </a:r>
            <a:r>
              <a:rPr lang="fr-FR" sz="3200" dirty="0"/>
              <a:t>l'entreprise doit donc financer ses besoins à court terme soit à l'aide de son excédent de ressources à long terme (FRNG) soit à l'aide de  ressources financières complémentaires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1847706" y="3542977"/>
            <a:ext cx="9005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/>
              <a:t>Nul : </a:t>
            </a:r>
            <a:r>
              <a:rPr lang="fr-FR" sz="3200" dirty="0"/>
              <a:t>l'entreprise n'a pas de besoin d'exploitation à financer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196F0-423C-4AC6-9119-E0115FD225C5}"/>
              </a:ext>
            </a:extLst>
          </p:cNvPr>
          <p:cNvSpPr/>
          <p:nvPr/>
        </p:nvSpPr>
        <p:spPr>
          <a:xfrm>
            <a:off x="3302489" y="5015996"/>
            <a:ext cx="8566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/>
              <a:t>Négatif : </a:t>
            </a:r>
            <a:r>
              <a:rPr lang="fr-FR" sz="3200" dirty="0"/>
              <a:t>l'entreprise n'a pas besoin d'utiliser ses excédents de ressources à long terme (FRNG) pour financer le court terme</a:t>
            </a:r>
          </a:p>
        </p:txBody>
      </p:sp>
    </p:spTree>
    <p:extLst>
      <p:ext uri="{BB962C8B-B14F-4D97-AF65-F5344CB8AC3E}">
        <p14:creationId xmlns:p14="http://schemas.microsoft.com/office/powerpoint/2010/main" val="14571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397398" y="570472"/>
            <a:ext cx="5491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La Trésorerie Nette (TN)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5164B-C272-4921-A491-1B601B462F6A}"/>
              </a:ext>
            </a:extLst>
          </p:cNvPr>
          <p:cNvSpPr/>
          <p:nvPr/>
        </p:nvSpPr>
        <p:spPr>
          <a:xfrm>
            <a:off x="613266" y="1923079"/>
            <a:ext cx="107297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Représente l’ensemble des fonds disponibles immédiatement (banque + caisse) diminué des découverts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0EF14-FF7A-45DF-AAF4-78FE2B821D51}"/>
              </a:ext>
            </a:extLst>
          </p:cNvPr>
          <p:cNvSpPr/>
          <p:nvPr/>
        </p:nvSpPr>
        <p:spPr>
          <a:xfrm>
            <a:off x="613266" y="4506792"/>
            <a:ext cx="10729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Apparaît comme étant le solde de la situation financière globale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21631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 : bas 2">
            <a:extLst>
              <a:ext uri="{FF2B5EF4-FFF2-40B4-BE49-F238E27FC236}">
                <a16:creationId xmlns:a16="http://schemas.microsoft.com/office/drawing/2014/main" id="{A76D4BF3-214D-43BA-8369-1C1324A1BB22}"/>
              </a:ext>
            </a:extLst>
          </p:cNvPr>
          <p:cNvSpPr/>
          <p:nvPr/>
        </p:nvSpPr>
        <p:spPr>
          <a:xfrm>
            <a:off x="4715892" y="2272684"/>
            <a:ext cx="2204430" cy="284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363" y="1348898"/>
            <a:ext cx="1683058" cy="1325563"/>
          </a:xfrm>
        </p:spPr>
        <p:txBody>
          <a:bodyPr>
            <a:normAutofit/>
          </a:bodyPr>
          <a:lstStyle/>
          <a:p>
            <a:r>
              <a:rPr lang="fr-FR" sz="6000" dirty="0"/>
              <a:t>Actif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5DCAE0-46C8-41D4-BB7A-EAF03E5DAD22}"/>
              </a:ext>
            </a:extLst>
          </p:cNvPr>
          <p:cNvSpPr txBox="1">
            <a:spLocks/>
          </p:cNvSpPr>
          <p:nvPr/>
        </p:nvSpPr>
        <p:spPr>
          <a:xfrm>
            <a:off x="6096000" y="1348897"/>
            <a:ext cx="1917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Passif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9B1310-600A-48A5-AEEE-8A7213A9AE18}"/>
              </a:ext>
            </a:extLst>
          </p:cNvPr>
          <p:cNvSpPr txBox="1">
            <a:spLocks/>
          </p:cNvSpPr>
          <p:nvPr/>
        </p:nvSpPr>
        <p:spPr>
          <a:xfrm>
            <a:off x="4179416" y="3066430"/>
            <a:ext cx="4910328" cy="8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deviennent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B0B5295-B04B-4699-BA67-4BB90D4C974F}"/>
              </a:ext>
            </a:extLst>
          </p:cNvPr>
          <p:cNvSpPr txBox="1">
            <a:spLocks/>
          </p:cNvSpPr>
          <p:nvPr/>
        </p:nvSpPr>
        <p:spPr>
          <a:xfrm>
            <a:off x="2937345" y="4299159"/>
            <a:ext cx="2484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Emplois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D876675-91A9-4EE9-BED1-DD0E8B361828}"/>
              </a:ext>
            </a:extLst>
          </p:cNvPr>
          <p:cNvSpPr txBox="1">
            <a:spLocks/>
          </p:cNvSpPr>
          <p:nvPr/>
        </p:nvSpPr>
        <p:spPr>
          <a:xfrm>
            <a:off x="6096000" y="4299159"/>
            <a:ext cx="4079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Ressources</a:t>
            </a: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270678E1-8160-4CC5-9FDE-33E09FE8FDC6}"/>
              </a:ext>
            </a:extLst>
          </p:cNvPr>
          <p:cNvSpPr/>
          <p:nvPr/>
        </p:nvSpPr>
        <p:spPr>
          <a:xfrm>
            <a:off x="3405322" y="1453896"/>
            <a:ext cx="2621140" cy="9577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de multiplication 8">
            <a:extLst>
              <a:ext uri="{FF2B5EF4-FFF2-40B4-BE49-F238E27FC236}">
                <a16:creationId xmlns:a16="http://schemas.microsoft.com/office/drawing/2014/main" id="{E95DA98A-AD72-4745-A748-078C96BD6314}"/>
              </a:ext>
            </a:extLst>
          </p:cNvPr>
          <p:cNvSpPr/>
          <p:nvPr/>
        </p:nvSpPr>
        <p:spPr>
          <a:xfrm>
            <a:off x="5744218" y="1433817"/>
            <a:ext cx="2621140" cy="9577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une 9">
            <a:extLst>
              <a:ext uri="{FF2B5EF4-FFF2-40B4-BE49-F238E27FC236}">
                <a16:creationId xmlns:a16="http://schemas.microsoft.com/office/drawing/2014/main" id="{608E42A5-557B-4EFE-B22A-BAF17D08454C}"/>
              </a:ext>
            </a:extLst>
          </p:cNvPr>
          <p:cNvSpPr/>
          <p:nvPr/>
        </p:nvSpPr>
        <p:spPr>
          <a:xfrm rot="16200000">
            <a:off x="5503759" y="5016155"/>
            <a:ext cx="628696" cy="144475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397398" y="570472"/>
            <a:ext cx="5491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La Trésorerie Nette (TN)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65FFC4-9028-4164-909F-45D01F553C79}"/>
              </a:ext>
            </a:extLst>
          </p:cNvPr>
          <p:cNvSpPr/>
          <p:nvPr/>
        </p:nvSpPr>
        <p:spPr>
          <a:xfrm>
            <a:off x="739537" y="1392561"/>
            <a:ext cx="10298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fr-FR" sz="4000" b="1" dirty="0">
                <a:latin typeface="+mj-lt"/>
              </a:rPr>
              <a:t>TN   =   Trésorerie Active  -   Trésorerie Passive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900D6C-B3CB-40AA-89BB-48694C435EE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53876" b="12252"/>
          <a:stretch/>
        </p:blipFill>
        <p:spPr bwMode="auto">
          <a:xfrm>
            <a:off x="3337559" y="2100447"/>
            <a:ext cx="2368297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0C899A2-D6FF-4202-AB73-079F99311EE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9" t="8637"/>
          <a:stretch/>
        </p:blipFill>
        <p:spPr bwMode="auto">
          <a:xfrm>
            <a:off x="5910495" y="2100447"/>
            <a:ext cx="2688264" cy="363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10AE93-34BA-40AE-9993-87D080290A14}"/>
              </a:ext>
            </a:extLst>
          </p:cNvPr>
          <p:cNvSpPr/>
          <p:nvPr/>
        </p:nvSpPr>
        <p:spPr>
          <a:xfrm>
            <a:off x="3799728" y="5117967"/>
            <a:ext cx="10553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TN</a:t>
            </a:r>
          </a:p>
        </p:txBody>
      </p:sp>
      <p:sp>
        <p:nvSpPr>
          <p:cNvPr id="13" name="Non égal 12">
            <a:extLst>
              <a:ext uri="{FF2B5EF4-FFF2-40B4-BE49-F238E27FC236}">
                <a16:creationId xmlns:a16="http://schemas.microsoft.com/office/drawing/2014/main" id="{F6635873-10CE-4B07-9A9B-A88392DF3D4C}"/>
              </a:ext>
            </a:extLst>
          </p:cNvPr>
          <p:cNvSpPr/>
          <p:nvPr/>
        </p:nvSpPr>
        <p:spPr>
          <a:xfrm>
            <a:off x="4855111" y="5206734"/>
            <a:ext cx="850746" cy="584775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C4C37-DD0D-4737-94B5-078C6112C307}"/>
              </a:ext>
            </a:extLst>
          </p:cNvPr>
          <p:cNvSpPr/>
          <p:nvPr/>
        </p:nvSpPr>
        <p:spPr>
          <a:xfrm>
            <a:off x="2915809" y="6072425"/>
            <a:ext cx="5347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fr-FR" sz="4000" b="1" dirty="0">
                <a:latin typeface="+mj-lt"/>
              </a:rPr>
              <a:t>TN   =   FRNG   -   BFR</a:t>
            </a:r>
          </a:p>
        </p:txBody>
      </p:sp>
    </p:spTree>
    <p:extLst>
      <p:ext uri="{BB962C8B-B14F-4D97-AF65-F5344CB8AC3E}">
        <p14:creationId xmlns:p14="http://schemas.microsoft.com/office/powerpoint/2010/main" val="320230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397398" y="570472"/>
            <a:ext cx="5491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La Trésorerie Nette (TN)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54AFE-A5A6-4CB2-BE3F-951F438D25B1}"/>
              </a:ext>
            </a:extLst>
          </p:cNvPr>
          <p:cNvSpPr/>
          <p:nvPr/>
        </p:nvSpPr>
        <p:spPr>
          <a:xfrm>
            <a:off x="896730" y="1703623"/>
            <a:ext cx="2120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Positive : 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B1FFB-5F82-44E1-A518-E000573D5010}"/>
              </a:ext>
            </a:extLst>
          </p:cNvPr>
          <p:cNvSpPr/>
          <p:nvPr/>
        </p:nvSpPr>
        <p:spPr>
          <a:xfrm>
            <a:off x="3017520" y="1703623"/>
            <a:ext cx="3785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 </a:t>
            </a:r>
            <a:r>
              <a:rPr lang="fr-FR" sz="4000" b="1" dirty="0"/>
              <a:t>FRNG  &gt;  BFR </a:t>
            </a:r>
            <a:r>
              <a:rPr lang="fr-FR" sz="400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896730" y="2653894"/>
            <a:ext cx="10729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 FRNG finance la totalité du BFR, l’excédent de ressources permet de dégager une TN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8B719-60AE-4291-840E-7D2E9F4264B1}"/>
              </a:ext>
            </a:extLst>
          </p:cNvPr>
          <p:cNvSpPr/>
          <p:nvPr/>
        </p:nvSpPr>
        <p:spPr>
          <a:xfrm>
            <a:off x="942450" y="4184881"/>
            <a:ext cx="10729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Les ressources financières globales couvrent les besoins de l'entreprise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2AF9F-E598-4E8D-AF26-142808B2875D}"/>
              </a:ext>
            </a:extLst>
          </p:cNvPr>
          <p:cNvSpPr/>
          <p:nvPr/>
        </p:nvSpPr>
        <p:spPr>
          <a:xfrm>
            <a:off x="942450" y="5585715"/>
            <a:ext cx="10729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La situation de trésorerie est saine</a:t>
            </a:r>
          </a:p>
        </p:txBody>
      </p:sp>
      <p:pic>
        <p:nvPicPr>
          <p:cNvPr id="12" name="Graphique 11" descr="Visage souriant à remplissage uni">
            <a:extLst>
              <a:ext uri="{FF2B5EF4-FFF2-40B4-BE49-F238E27FC236}">
                <a16:creationId xmlns:a16="http://schemas.microsoft.com/office/drawing/2014/main" id="{70E0C3D8-E0F3-4F45-B6EC-39F63A6F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445" y="217192"/>
            <a:ext cx="2498203" cy="24982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6519652" y="1692264"/>
            <a:ext cx="1895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= TN +</a:t>
            </a:r>
            <a:r>
              <a:rPr lang="fr-FR" sz="4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156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397398" y="570472"/>
            <a:ext cx="5491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La Trésorerie Nette (TN)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54AFE-A5A6-4CB2-BE3F-951F438D25B1}"/>
              </a:ext>
            </a:extLst>
          </p:cNvPr>
          <p:cNvSpPr/>
          <p:nvPr/>
        </p:nvSpPr>
        <p:spPr>
          <a:xfrm>
            <a:off x="896730" y="1703623"/>
            <a:ext cx="2120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Nulle : 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B1FFB-5F82-44E1-A518-E000573D5010}"/>
              </a:ext>
            </a:extLst>
          </p:cNvPr>
          <p:cNvSpPr/>
          <p:nvPr/>
        </p:nvSpPr>
        <p:spPr>
          <a:xfrm>
            <a:off x="1527048" y="2744197"/>
            <a:ext cx="3785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 </a:t>
            </a:r>
            <a:r>
              <a:rPr lang="fr-FR" sz="4000" b="1" dirty="0"/>
              <a:t>FRNG  =  BFR </a:t>
            </a:r>
            <a:r>
              <a:rPr lang="fr-FR" sz="400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2173956" y="4089329"/>
            <a:ext cx="91554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Les ressources couvrent juste les besoins de l'entreprise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4984061" y="2744197"/>
            <a:ext cx="1895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=&gt; TN 0</a:t>
            </a:r>
            <a:r>
              <a:rPr lang="fr-FR" sz="4000" dirty="0"/>
              <a:t> </a:t>
            </a:r>
          </a:p>
        </p:txBody>
      </p:sp>
      <p:pic>
        <p:nvPicPr>
          <p:cNvPr id="14" name="Graphique 13" descr="Visage nerveux sans remplissage">
            <a:extLst>
              <a:ext uri="{FF2B5EF4-FFF2-40B4-BE49-F238E27FC236}">
                <a16:creationId xmlns:a16="http://schemas.microsoft.com/office/drawing/2014/main" id="{600D99D1-CF3E-48CB-A775-C98CBDAB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8822" y="1043903"/>
            <a:ext cx="2620161" cy="26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6F47C-C3C2-4AC9-9D61-EED6F611915F}"/>
              </a:ext>
            </a:extLst>
          </p:cNvPr>
          <p:cNvSpPr/>
          <p:nvPr/>
        </p:nvSpPr>
        <p:spPr>
          <a:xfrm>
            <a:off x="397398" y="570472"/>
            <a:ext cx="5491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La Trésorerie Nette (TN)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54AFE-A5A6-4CB2-BE3F-951F438D25B1}"/>
              </a:ext>
            </a:extLst>
          </p:cNvPr>
          <p:cNvSpPr/>
          <p:nvPr/>
        </p:nvSpPr>
        <p:spPr>
          <a:xfrm>
            <a:off x="896730" y="1703623"/>
            <a:ext cx="2498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Négative : 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B1FFB-5F82-44E1-A518-E000573D5010}"/>
              </a:ext>
            </a:extLst>
          </p:cNvPr>
          <p:cNvSpPr/>
          <p:nvPr/>
        </p:nvSpPr>
        <p:spPr>
          <a:xfrm>
            <a:off x="3110824" y="1703623"/>
            <a:ext cx="3785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 </a:t>
            </a:r>
            <a:r>
              <a:rPr lang="fr-FR" sz="4000" b="1" dirty="0"/>
              <a:t>FRNG  &lt;  BFR </a:t>
            </a:r>
            <a:r>
              <a:rPr lang="fr-FR" sz="400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1299066" y="3014720"/>
            <a:ext cx="10729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Le FRNG ne finance qu’une partie de BFR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8B719-60AE-4291-840E-7D2E9F4264B1}"/>
              </a:ext>
            </a:extLst>
          </p:cNvPr>
          <p:cNvSpPr/>
          <p:nvPr/>
        </p:nvSpPr>
        <p:spPr>
          <a:xfrm>
            <a:off x="2080724" y="4190467"/>
            <a:ext cx="99206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L’entreprise est obligée d’avoir recours à la trésorerie passive (découverts bancaires) pour financer le BFR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6519652" y="1692264"/>
            <a:ext cx="1895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/>
              <a:t>= TN -</a:t>
            </a:r>
            <a:r>
              <a:rPr lang="fr-FR" sz="4000" dirty="0"/>
              <a:t> </a:t>
            </a:r>
          </a:p>
        </p:txBody>
      </p:sp>
      <p:pic>
        <p:nvPicPr>
          <p:cNvPr id="14" name="Graphique 13" descr="Crâne">
            <a:extLst>
              <a:ext uri="{FF2B5EF4-FFF2-40B4-BE49-F238E27FC236}">
                <a16:creationId xmlns:a16="http://schemas.microsoft.com/office/drawing/2014/main" id="{009A0D1B-846B-49B5-BA97-03AD56D86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4929" y="728541"/>
            <a:ext cx="2164736" cy="21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 descr="Crâne">
            <a:extLst>
              <a:ext uri="{FF2B5EF4-FFF2-40B4-BE49-F238E27FC236}">
                <a16:creationId xmlns:a16="http://schemas.microsoft.com/office/drawing/2014/main" id="{009A0D1B-846B-49B5-BA97-03AD56D86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290" y="221977"/>
            <a:ext cx="3838031" cy="38380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2158907" y="3013501"/>
            <a:ext cx="3360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/>
              <a:t>Que faire 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8B719-60AE-4291-840E-7D2E9F4264B1}"/>
              </a:ext>
            </a:extLst>
          </p:cNvPr>
          <p:cNvSpPr/>
          <p:nvPr/>
        </p:nvSpPr>
        <p:spPr>
          <a:xfrm>
            <a:off x="4023360" y="4543707"/>
            <a:ext cx="4901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/>
              <a:t>Pour rétablir la situation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495498" y="1253352"/>
            <a:ext cx="2930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b="1" dirty="0"/>
              <a:t>TN -</a:t>
            </a:r>
            <a:r>
              <a:rPr lang="fr-FR" sz="6000" dirty="0"/>
              <a:t> </a:t>
            </a:r>
          </a:p>
        </p:txBody>
      </p:sp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CE586075-2262-41F5-9957-F7C2E46A5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7002" y="3576309"/>
            <a:ext cx="3360720" cy="3360720"/>
          </a:xfrm>
          <a:prstGeom prst="rect">
            <a:avLst/>
          </a:prstGeom>
        </p:spPr>
      </p:pic>
      <p:pic>
        <p:nvPicPr>
          <p:cNvPr id="11" name="Graphique 10" descr="Visage souriant à remplissage uni">
            <a:extLst>
              <a:ext uri="{FF2B5EF4-FFF2-40B4-BE49-F238E27FC236}">
                <a16:creationId xmlns:a16="http://schemas.microsoft.com/office/drawing/2014/main" id="{817FD026-EDF3-42CB-8B60-38046A93C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203" y="1078106"/>
            <a:ext cx="2498203" cy="24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3823107" y="2458611"/>
            <a:ext cx="4845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par une augmentation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21762" y="904339"/>
            <a:ext cx="997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/>
              <a:t>Soit en augmentant le FRNG 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A1443-B826-4451-89E6-9691CB21F9CD}"/>
              </a:ext>
            </a:extLst>
          </p:cNvPr>
          <p:cNvSpPr/>
          <p:nvPr/>
        </p:nvSpPr>
        <p:spPr>
          <a:xfrm>
            <a:off x="3877979" y="4155706"/>
            <a:ext cx="5933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des emprunts à long terme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463AB-48F3-478F-903E-E30A06E2F45E}"/>
              </a:ext>
            </a:extLst>
          </p:cNvPr>
          <p:cNvSpPr/>
          <p:nvPr/>
        </p:nvSpPr>
        <p:spPr>
          <a:xfrm>
            <a:off x="3877979" y="5120878"/>
            <a:ext cx="8219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ou une cession d’immobilisations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5C776-7651-442F-AB93-73D956BF0C82}"/>
              </a:ext>
            </a:extLst>
          </p:cNvPr>
          <p:cNvSpPr/>
          <p:nvPr/>
        </p:nvSpPr>
        <p:spPr>
          <a:xfrm>
            <a:off x="3823107" y="3257324"/>
            <a:ext cx="2349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du capital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8F19E-C814-4C90-A2B4-C8A64ACF119B}"/>
              </a:ext>
            </a:extLst>
          </p:cNvPr>
          <p:cNvSpPr/>
          <p:nvPr/>
        </p:nvSpPr>
        <p:spPr>
          <a:xfrm>
            <a:off x="1715877" y="3701179"/>
            <a:ext cx="80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DD2E2-F9B8-4E59-9384-694811DF21E9}"/>
              </a:ext>
            </a:extLst>
          </p:cNvPr>
          <p:cNvSpPr/>
          <p:nvPr/>
        </p:nvSpPr>
        <p:spPr>
          <a:xfrm>
            <a:off x="1715877" y="5120878"/>
            <a:ext cx="80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ES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15F09E49-4994-4500-8CBF-1EF9161EFA84}"/>
              </a:ext>
            </a:extLst>
          </p:cNvPr>
          <p:cNvSpPr/>
          <p:nvPr/>
        </p:nvSpPr>
        <p:spPr>
          <a:xfrm>
            <a:off x="2715761" y="2532888"/>
            <a:ext cx="860459" cy="24721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Tendance à la hausse">
            <a:extLst>
              <a:ext uri="{FF2B5EF4-FFF2-40B4-BE49-F238E27FC236}">
                <a16:creationId xmlns:a16="http://schemas.microsoft.com/office/drawing/2014/main" id="{153EB769-0657-4AF6-ABC3-3B18F522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61" y="3455068"/>
            <a:ext cx="1459773" cy="1459773"/>
          </a:xfrm>
          <a:prstGeom prst="rect">
            <a:avLst/>
          </a:prstGeom>
        </p:spPr>
      </p:pic>
      <p:pic>
        <p:nvPicPr>
          <p:cNvPr id="6" name="Graphique 5" descr="Tendance à la baisse">
            <a:extLst>
              <a:ext uri="{FF2B5EF4-FFF2-40B4-BE49-F238E27FC236}">
                <a16:creationId xmlns:a16="http://schemas.microsoft.com/office/drawing/2014/main" id="{A8F7B740-5ECA-4FC6-B5A6-6C9A6E984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18" y="4655176"/>
            <a:ext cx="1348490" cy="1361975"/>
          </a:xfrm>
          <a:prstGeom prst="rect">
            <a:avLst/>
          </a:prstGeom>
        </p:spPr>
      </p:pic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811BD150-D80C-416C-8093-E69BF17C5C1A}"/>
              </a:ext>
            </a:extLst>
          </p:cNvPr>
          <p:cNvSpPr/>
          <p:nvPr/>
        </p:nvSpPr>
        <p:spPr>
          <a:xfrm>
            <a:off x="2770632" y="5223675"/>
            <a:ext cx="860459" cy="5022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8" grpId="0"/>
      <p:bldP spid="12" grpId="0"/>
      <p:bldP spid="15" grpId="0"/>
      <p:bldP spid="16" grpId="0"/>
      <p:bldP spid="17" grpId="0"/>
      <p:bldP spid="2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1326795" y="2110498"/>
            <a:ext cx="4845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par une augmentation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21762" y="904339"/>
            <a:ext cx="997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/>
              <a:t>Soit en diminuant le BFR 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5C776-7651-442F-AB93-73D956BF0C82}"/>
              </a:ext>
            </a:extLst>
          </p:cNvPr>
          <p:cNvSpPr/>
          <p:nvPr/>
        </p:nvSpPr>
        <p:spPr>
          <a:xfrm>
            <a:off x="4342221" y="3331731"/>
            <a:ext cx="3464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Des dettes à CT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8F19E-C814-4C90-A2B4-C8A64ACF119B}"/>
              </a:ext>
            </a:extLst>
          </p:cNvPr>
          <p:cNvSpPr/>
          <p:nvPr/>
        </p:nvSpPr>
        <p:spPr>
          <a:xfrm>
            <a:off x="2481878" y="4066939"/>
            <a:ext cx="80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PC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15F09E49-4994-4500-8CBF-1EF9161EFA84}"/>
              </a:ext>
            </a:extLst>
          </p:cNvPr>
          <p:cNvSpPr/>
          <p:nvPr/>
        </p:nvSpPr>
        <p:spPr>
          <a:xfrm>
            <a:off x="3481762" y="3236976"/>
            <a:ext cx="860459" cy="25786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Tendance à la hausse">
            <a:extLst>
              <a:ext uri="{FF2B5EF4-FFF2-40B4-BE49-F238E27FC236}">
                <a16:creationId xmlns:a16="http://schemas.microsoft.com/office/drawing/2014/main" id="{153EB769-0657-4AF6-ABC3-3B18F522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762" y="3820828"/>
            <a:ext cx="1459773" cy="14597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182BA4-FA86-4FE7-9ECB-1BB97BC7E998}"/>
              </a:ext>
            </a:extLst>
          </p:cNvPr>
          <p:cNvSpPr/>
          <p:nvPr/>
        </p:nvSpPr>
        <p:spPr>
          <a:xfrm>
            <a:off x="4342221" y="4181380"/>
            <a:ext cx="6506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en demandant l’allongement du crédit accordé</a:t>
            </a:r>
          </a:p>
        </p:txBody>
      </p:sp>
    </p:spTree>
    <p:extLst>
      <p:ext uri="{BB962C8B-B14F-4D97-AF65-F5344CB8AC3E}">
        <p14:creationId xmlns:p14="http://schemas.microsoft.com/office/powerpoint/2010/main" val="20979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  <p:bldP spid="2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1326795" y="2110498"/>
            <a:ext cx="4845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par une diminution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21762" y="904339"/>
            <a:ext cx="997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dirty="0"/>
              <a:t>Soit en diminuant le BFR 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5C776-7651-442F-AB93-73D956BF0C82}"/>
              </a:ext>
            </a:extLst>
          </p:cNvPr>
          <p:cNvSpPr/>
          <p:nvPr/>
        </p:nvSpPr>
        <p:spPr>
          <a:xfrm>
            <a:off x="4342221" y="4196771"/>
            <a:ext cx="4353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Des créances à CT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8F19E-C814-4C90-A2B4-C8A64ACF119B}"/>
              </a:ext>
            </a:extLst>
          </p:cNvPr>
          <p:cNvSpPr/>
          <p:nvPr/>
        </p:nvSpPr>
        <p:spPr>
          <a:xfrm>
            <a:off x="2481878" y="4066939"/>
            <a:ext cx="807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AC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15F09E49-4994-4500-8CBF-1EF9161EFA84}"/>
              </a:ext>
            </a:extLst>
          </p:cNvPr>
          <p:cNvSpPr/>
          <p:nvPr/>
        </p:nvSpPr>
        <p:spPr>
          <a:xfrm>
            <a:off x="3481762" y="3236976"/>
            <a:ext cx="860459" cy="28833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82BA4-FA86-4FE7-9ECB-1BB97BC7E998}"/>
              </a:ext>
            </a:extLst>
          </p:cNvPr>
          <p:cNvSpPr/>
          <p:nvPr/>
        </p:nvSpPr>
        <p:spPr>
          <a:xfrm>
            <a:off x="4342220" y="4937999"/>
            <a:ext cx="75815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en demandant le raccourcissement du crédit accordé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17B73-2BB4-4642-B8E2-F0FB2276F06A}"/>
              </a:ext>
            </a:extLst>
          </p:cNvPr>
          <p:cNvSpPr/>
          <p:nvPr/>
        </p:nvSpPr>
        <p:spPr>
          <a:xfrm>
            <a:off x="4342220" y="3379602"/>
            <a:ext cx="4353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/>
              <a:t>Des stocks</a:t>
            </a:r>
          </a:p>
        </p:txBody>
      </p:sp>
      <p:pic>
        <p:nvPicPr>
          <p:cNvPr id="11" name="Graphique 10" descr="Tendance à la baisse">
            <a:extLst>
              <a:ext uri="{FF2B5EF4-FFF2-40B4-BE49-F238E27FC236}">
                <a16:creationId xmlns:a16="http://schemas.microsoft.com/office/drawing/2014/main" id="{C0D9719E-504E-4392-9036-8F7424088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7012" y="3576024"/>
            <a:ext cx="1348490" cy="13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  <p:bldP spid="2" grpId="0" animBg="1"/>
      <p:bldP spid="1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21762" y="904339"/>
            <a:ext cx="99710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Estimation d'une situation en fonction du FRNG, du BFR, et de la TN  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8A8F3FD-C65B-4BC8-9AFF-36C08FE2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7182"/>
          <a:stretch>
            <a:fillRect/>
          </a:stretch>
        </p:blipFill>
        <p:spPr bwMode="auto">
          <a:xfrm>
            <a:off x="1321762" y="2350889"/>
            <a:ext cx="10403852" cy="413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phique 16" descr="Visage souriant à remplissage uni">
            <a:extLst>
              <a:ext uri="{FF2B5EF4-FFF2-40B4-BE49-F238E27FC236}">
                <a16:creationId xmlns:a16="http://schemas.microsoft.com/office/drawing/2014/main" id="{08C7D77B-E931-405E-84E9-1F227200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285" y="2921694"/>
            <a:ext cx="1014611" cy="1014611"/>
          </a:xfrm>
          <a:prstGeom prst="rect">
            <a:avLst/>
          </a:prstGeom>
        </p:spPr>
      </p:pic>
      <p:pic>
        <p:nvPicPr>
          <p:cNvPr id="18" name="Graphique 17" descr="Visage nerveux sans remplissage">
            <a:extLst>
              <a:ext uri="{FF2B5EF4-FFF2-40B4-BE49-F238E27FC236}">
                <a16:creationId xmlns:a16="http://schemas.microsoft.com/office/drawing/2014/main" id="{72ABC565-5A4A-4A31-9E7B-C19D6A149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6118" y="2967923"/>
            <a:ext cx="1078991" cy="1078991"/>
          </a:xfrm>
          <a:prstGeom prst="rect">
            <a:avLst/>
          </a:prstGeom>
        </p:spPr>
      </p:pic>
      <p:pic>
        <p:nvPicPr>
          <p:cNvPr id="19" name="Graphique 18" descr="Visage nerveux sans remplissage">
            <a:extLst>
              <a:ext uri="{FF2B5EF4-FFF2-40B4-BE49-F238E27FC236}">
                <a16:creationId xmlns:a16="http://schemas.microsoft.com/office/drawing/2014/main" id="{08EFE33D-5296-4D90-ADAE-66B224C06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5286" y="5676119"/>
            <a:ext cx="1014610" cy="1014610"/>
          </a:xfrm>
          <a:prstGeom prst="rect">
            <a:avLst/>
          </a:prstGeom>
        </p:spPr>
      </p:pic>
      <p:pic>
        <p:nvPicPr>
          <p:cNvPr id="20" name="Graphique 19" descr="Crâne">
            <a:extLst>
              <a:ext uri="{FF2B5EF4-FFF2-40B4-BE49-F238E27FC236}">
                <a16:creationId xmlns:a16="http://schemas.microsoft.com/office/drawing/2014/main" id="{12827608-F524-4B26-BC80-8F7A110F6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1285" y="4761288"/>
            <a:ext cx="1929441" cy="19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21762" y="904339"/>
            <a:ext cx="9971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Exemple </a:t>
            </a:r>
          </a:p>
        </p:txBody>
      </p:sp>
      <p:pic>
        <p:nvPicPr>
          <p:cNvPr id="17" name="Graphique 16" descr="Visage souriant à remplissage uni">
            <a:extLst>
              <a:ext uri="{FF2B5EF4-FFF2-40B4-BE49-F238E27FC236}">
                <a16:creationId xmlns:a16="http://schemas.microsoft.com/office/drawing/2014/main" id="{08C7D77B-E931-405E-84E9-1F227200A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2821" y="2508582"/>
            <a:ext cx="1840835" cy="184083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3C463C0-EDC8-485D-97CE-3975704EF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41308"/>
          <a:stretch/>
        </p:blipFill>
        <p:spPr bwMode="auto">
          <a:xfrm>
            <a:off x="1351240" y="2293558"/>
            <a:ext cx="5576648" cy="24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1698416-A3E2-4DBB-9D6B-07C854871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78978" t="-3724" r="-30641" b="-12456"/>
          <a:stretch/>
        </p:blipFill>
        <p:spPr bwMode="auto">
          <a:xfrm>
            <a:off x="6927888" y="2202119"/>
            <a:ext cx="4910328" cy="282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2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6" y="1292895"/>
            <a:ext cx="4953000" cy="876234"/>
          </a:xfrm>
        </p:spPr>
        <p:txBody>
          <a:bodyPr>
            <a:normAutofit/>
          </a:bodyPr>
          <a:lstStyle/>
          <a:p>
            <a:r>
              <a:rPr lang="fr-FR" sz="5400" dirty="0"/>
              <a:t>C’est un Bilan 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17A3BA0-BB46-4D79-A43E-2AC80E10A56E}"/>
              </a:ext>
            </a:extLst>
          </p:cNvPr>
          <p:cNvSpPr txBox="1">
            <a:spLocks/>
          </p:cNvSpPr>
          <p:nvPr/>
        </p:nvSpPr>
        <p:spPr>
          <a:xfrm>
            <a:off x="2706624" y="2452998"/>
            <a:ext cx="7525512" cy="1873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dans lequel les emplois et les ressources sont établis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68A5C75-97E7-4B35-BB10-C6D951C372E3}"/>
              </a:ext>
            </a:extLst>
          </p:cNvPr>
          <p:cNvSpPr txBox="1">
            <a:spLocks/>
          </p:cNvSpPr>
          <p:nvPr/>
        </p:nvSpPr>
        <p:spPr>
          <a:xfrm>
            <a:off x="7114032" y="4623516"/>
            <a:ext cx="4206240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/>
              <a:t>par fonctions</a:t>
            </a:r>
            <a:endParaRPr lang="fr-FR" sz="5400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CAD5157-C26E-4411-8808-59AF4CEB5E08}"/>
              </a:ext>
            </a:extLst>
          </p:cNvPr>
          <p:cNvSpPr txBox="1">
            <a:spLocks/>
          </p:cNvSpPr>
          <p:nvPr/>
        </p:nvSpPr>
        <p:spPr>
          <a:xfrm>
            <a:off x="7114032" y="5499750"/>
            <a:ext cx="4206240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/>
              <a:t>et par exigibilité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348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21762" y="904339"/>
            <a:ext cx="99710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Quelques ratios :</a:t>
            </a:r>
          </a:p>
          <a:p>
            <a:r>
              <a:rPr lang="fr-FR" sz="4400" dirty="0"/>
              <a:t> 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51120B7-5D25-43B9-8026-1C6AC6303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520" t="1961" r="1681" b="70192"/>
          <a:stretch/>
        </p:blipFill>
        <p:spPr bwMode="auto">
          <a:xfrm>
            <a:off x="994719" y="1764792"/>
            <a:ext cx="10202562" cy="127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0D86834-FEDE-4E38-944D-EA8B62450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520" t="29808" r="1681" b="30526"/>
          <a:stretch/>
        </p:blipFill>
        <p:spPr bwMode="auto">
          <a:xfrm>
            <a:off x="994719" y="3035808"/>
            <a:ext cx="10202562" cy="18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5EC5657-5155-46A2-BB54-1913418BE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520" t="69474" r="1681"/>
          <a:stretch/>
        </p:blipFill>
        <p:spPr bwMode="auto">
          <a:xfrm>
            <a:off x="994719" y="4846320"/>
            <a:ext cx="10202562" cy="139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C2EECC68-52BC-420B-B9DE-0CEBA9F3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22" y="5229469"/>
            <a:ext cx="2333754" cy="724192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Différents niveaux sur</a:t>
            </a:r>
            <a:r>
              <a:rPr kumimoji="0" lang="fr-FR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ce ratio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394914" y="404664"/>
            <a:ext cx="99710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Quelques ratios :</a:t>
            </a:r>
          </a:p>
          <a:p>
            <a:r>
              <a:rPr lang="fr-FR" sz="4400" dirty="0"/>
              <a:t> 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1A4BD52-8A1F-4561-B770-61045CC03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60852"/>
              </p:ext>
            </p:extLst>
          </p:nvPr>
        </p:nvGraphicFramePr>
        <p:xfrm>
          <a:off x="1554480" y="1133856"/>
          <a:ext cx="9315758" cy="5319481"/>
        </p:xfrm>
        <a:graphic>
          <a:graphicData uri="http://schemas.openxmlformats.org/drawingml/2006/table">
            <a:tbl>
              <a:tblPr/>
              <a:tblGrid>
                <a:gridCol w="1602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 de Ratio</a:t>
                      </a:r>
                      <a:endParaRPr lang="fr-FR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Mode de calcul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Observations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Durée de rotation du BFRE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BFRE*360 jrs</a:t>
                      </a:r>
                      <a:endParaRPr lang="fr-FR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CA HT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En moyenne 44 jours selon une étude d’Ernest &amp; Young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5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Délai de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rotation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 stocks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u="sng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Stock moyen * 360 jrs</a:t>
                      </a:r>
                      <a:endParaRPr lang="fr-FR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Coût d’achat des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Mses</a:t>
                      </a: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 vendues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Mesure le nombre de jours nécessaires à l’écoulement des stocks.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 le stock s’écoule en 18 jours, il tourne 20 fois par an (360/18).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Coût d’achat = achats +- variation de stock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Délai de rotation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 clients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Créances clients et comptes </a:t>
                      </a:r>
                      <a:r>
                        <a:rPr lang="fr-FR" sz="1200" u="sng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rattachés * 360 jrs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CA Annuel </a:t>
                      </a: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TTC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Mesure la durée moyenne du crédit accordé aux clients.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Ratio de 45 jours signifie que les clients paient avec un délai d’un mois et demi.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Délai de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rotation des fournisseurs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Fournisseurs  et comptes </a:t>
                      </a:r>
                      <a:r>
                        <a:rPr lang="fr-FR" sz="1200" u="sng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rattachés * 360 jrs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Achats de B/S </a:t>
                      </a:r>
                      <a:r>
                        <a:rPr lang="fr-FR" sz="1200" b="1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TTC</a:t>
                      </a:r>
                      <a:endParaRPr lang="fr-FR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Mesure la durée moyenne du crédit accordé par les fournisseurs.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365F91"/>
                          </a:solidFill>
                          <a:latin typeface="Calibri"/>
                          <a:ea typeface="Calibri"/>
                          <a:cs typeface="Times New Roman"/>
                        </a:rPr>
                        <a:t>Ratio de 45 jours signifie que l’entreprise paie les fournisseurs avec un délai d’un mois et demi.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738CAF-FC81-4588-A24A-0D1EB79914ED}"/>
              </a:ext>
            </a:extLst>
          </p:cNvPr>
          <p:cNvSpPr/>
          <p:nvPr/>
        </p:nvSpPr>
        <p:spPr>
          <a:xfrm>
            <a:off x="1641692" y="2261850"/>
            <a:ext cx="8651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496" lvl="3">
              <a:spcBef>
                <a:spcPts val="600"/>
              </a:spcBef>
              <a:buSzPct val="80000"/>
            </a:pPr>
            <a:r>
              <a:rPr lang="fr-FR" sz="4000" dirty="0"/>
              <a:t>Sur au moins deux années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3684-CB32-41DE-8AF6-82679B772328}"/>
              </a:ext>
            </a:extLst>
          </p:cNvPr>
          <p:cNvSpPr/>
          <p:nvPr/>
        </p:nvSpPr>
        <p:spPr>
          <a:xfrm>
            <a:off x="1413202" y="487451"/>
            <a:ext cx="99710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/>
              <a:t>Il convient de retracer l’évolution du FRNG, du </a:t>
            </a:r>
            <a:r>
              <a:rPr lang="fr-FR" sz="4400" dirty="0" err="1"/>
              <a:t>BFR,de</a:t>
            </a:r>
            <a:r>
              <a:rPr lang="fr-FR" sz="4400" dirty="0"/>
              <a:t> la TN et des ratios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B2ED4-71EC-4371-9F06-027749D43776}"/>
              </a:ext>
            </a:extLst>
          </p:cNvPr>
          <p:cNvSpPr/>
          <p:nvPr/>
        </p:nvSpPr>
        <p:spPr>
          <a:xfrm>
            <a:off x="1980020" y="3185277"/>
            <a:ext cx="8651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496" lvl="3">
              <a:spcBef>
                <a:spcPts val="600"/>
              </a:spcBef>
              <a:buSzPct val="80000"/>
            </a:pPr>
            <a:r>
              <a:rPr lang="fr-FR" sz="4000" dirty="0"/>
              <a:t>Avec les évolutions en pourcentages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F17E0-C4A2-4B9E-B305-BF0099029577}"/>
              </a:ext>
            </a:extLst>
          </p:cNvPr>
          <p:cNvSpPr/>
          <p:nvPr/>
        </p:nvSpPr>
        <p:spPr>
          <a:xfrm>
            <a:off x="2347894" y="4053665"/>
            <a:ext cx="86514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496" lvl="3">
              <a:spcBef>
                <a:spcPts val="600"/>
              </a:spcBef>
              <a:buSzPct val="80000"/>
            </a:pPr>
            <a:r>
              <a:rPr lang="fr-FR" sz="4000" dirty="0"/>
              <a:t>Ou en valeurs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E66196-9426-4246-9176-AE6991E8F547}"/>
              </a:ext>
            </a:extLst>
          </p:cNvPr>
          <p:cNvSpPr/>
          <p:nvPr/>
        </p:nvSpPr>
        <p:spPr>
          <a:xfrm>
            <a:off x="2715768" y="5025189"/>
            <a:ext cx="88331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496" lvl="3">
              <a:spcBef>
                <a:spcPts val="600"/>
              </a:spcBef>
              <a:buSzPct val="80000"/>
            </a:pPr>
            <a:r>
              <a:rPr lang="fr-FR" sz="4000" dirty="0"/>
              <a:t>Et de les comparer à d’autres    entreprises du secteur</a:t>
            </a:r>
          </a:p>
        </p:txBody>
      </p:sp>
    </p:spTree>
    <p:extLst>
      <p:ext uri="{BB962C8B-B14F-4D97-AF65-F5344CB8AC3E}">
        <p14:creationId xmlns:p14="http://schemas.microsoft.com/office/powerpoint/2010/main" val="24950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152" y="2763518"/>
            <a:ext cx="6967728" cy="876234"/>
          </a:xfrm>
        </p:spPr>
        <p:txBody>
          <a:bodyPr>
            <a:normAutofit/>
          </a:bodyPr>
          <a:lstStyle/>
          <a:p>
            <a:r>
              <a:rPr lang="fr-FR" sz="5400" dirty="0"/>
              <a:t>Permettre l’analyse de  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17A3BA0-BB46-4D79-A43E-2AC80E10A56E}"/>
              </a:ext>
            </a:extLst>
          </p:cNvPr>
          <p:cNvSpPr txBox="1">
            <a:spLocks/>
          </p:cNvSpPr>
          <p:nvPr/>
        </p:nvSpPr>
        <p:spPr>
          <a:xfrm>
            <a:off x="3703320" y="4236449"/>
            <a:ext cx="7525512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l’</a:t>
            </a:r>
            <a:r>
              <a:rPr lang="fr-FR" sz="5400" b="1" dirty="0"/>
              <a:t>équilibre financier</a:t>
            </a:r>
            <a:endParaRPr lang="fr-FR" sz="54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68A5C75-97E7-4B35-BB10-C6D951C372E3}"/>
              </a:ext>
            </a:extLst>
          </p:cNvPr>
          <p:cNvSpPr txBox="1">
            <a:spLocks/>
          </p:cNvSpPr>
          <p:nvPr/>
        </p:nvSpPr>
        <p:spPr>
          <a:xfrm>
            <a:off x="6798564" y="5429844"/>
            <a:ext cx="4206240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de l’entreprise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8302BD-B835-4FFA-8609-9BB32C9C08F6}"/>
              </a:ext>
            </a:extLst>
          </p:cNvPr>
          <p:cNvSpPr txBox="1">
            <a:spLocks/>
          </p:cNvSpPr>
          <p:nvPr/>
        </p:nvSpPr>
        <p:spPr>
          <a:xfrm>
            <a:off x="1277112" y="1570123"/>
            <a:ext cx="6967728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But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E3DBB9-3743-4AFC-9A0E-D9CD787E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4548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E3EEB-ADCC-4299-A9B3-1D0E6D47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53796" y="3557016"/>
            <a:ext cx="10666476" cy="443635"/>
          </a:xfrm>
        </p:spPr>
        <p:txBody>
          <a:bodyPr>
            <a:noAutofit/>
          </a:bodyPr>
          <a:lstStyle/>
          <a:p>
            <a:pPr lvl="2" algn="l"/>
            <a:r>
              <a:rPr lang="fr-FR" sz="4400" dirty="0">
                <a:latin typeface="+mj-lt"/>
              </a:rPr>
              <a:t>Le Fonds de Roulement Net Global</a:t>
            </a:r>
            <a:br>
              <a:rPr lang="fr-FR" sz="4400" dirty="0">
                <a:latin typeface="+mj-lt"/>
              </a:rPr>
            </a:br>
            <a:endParaRPr lang="fr-FR" sz="4400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8302BD-B835-4FFA-8609-9BB32C9C08F6}"/>
              </a:ext>
            </a:extLst>
          </p:cNvPr>
          <p:cNvSpPr txBox="1">
            <a:spLocks/>
          </p:cNvSpPr>
          <p:nvPr/>
        </p:nvSpPr>
        <p:spPr>
          <a:xfrm>
            <a:off x="252984" y="1241591"/>
            <a:ext cx="10911840" cy="876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fr-FR" sz="5400" dirty="0"/>
              <a:t>L’analyse du Bilan Fonctionnel va mettre en évidence 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889245-BEAC-483C-8729-003789E625AE}"/>
              </a:ext>
            </a:extLst>
          </p:cNvPr>
          <p:cNvSpPr/>
          <p:nvPr/>
        </p:nvSpPr>
        <p:spPr>
          <a:xfrm>
            <a:off x="646176" y="4187227"/>
            <a:ext cx="10518648" cy="701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dirty="0">
                <a:latin typeface="+mj-lt"/>
                <a:ea typeface="+mj-ea"/>
                <a:cs typeface="+mj-cs"/>
              </a:rPr>
              <a:t>Le Besoin en Fonds de Roulement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350A3A-03F1-44BC-A398-983D42B0859E}"/>
              </a:ext>
            </a:extLst>
          </p:cNvPr>
          <p:cNvSpPr/>
          <p:nvPr/>
        </p:nvSpPr>
        <p:spPr>
          <a:xfrm>
            <a:off x="646176" y="5256241"/>
            <a:ext cx="1066647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dirty="0">
                <a:latin typeface="+mj-lt"/>
                <a:ea typeface="+mj-ea"/>
                <a:cs typeface="+mj-cs"/>
              </a:rPr>
              <a:t>La Trésorerie Nette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FD65B-F40F-4853-8039-9D6599873D10}"/>
              </a:ext>
            </a:extLst>
          </p:cNvPr>
          <p:cNvSpPr/>
          <p:nvPr/>
        </p:nvSpPr>
        <p:spPr>
          <a:xfrm rot="1899207">
            <a:off x="8763331" y="4187227"/>
            <a:ext cx="131189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latin typeface="+mj-lt"/>
                <a:ea typeface="+mj-ea"/>
                <a:cs typeface="+mj-cs"/>
              </a:rPr>
              <a:t>BFR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86BB9-55BE-4807-BE3A-CA483BE67084}"/>
              </a:ext>
            </a:extLst>
          </p:cNvPr>
          <p:cNvSpPr/>
          <p:nvPr/>
        </p:nvSpPr>
        <p:spPr>
          <a:xfrm rot="1947519">
            <a:off x="8788913" y="5256241"/>
            <a:ext cx="104840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latin typeface="+mj-lt"/>
                <a:ea typeface="+mj-ea"/>
                <a:cs typeface="+mj-cs"/>
              </a:rPr>
              <a:t>TN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517E0-E008-47E4-964B-CD7E72C7E71E}"/>
              </a:ext>
            </a:extLst>
          </p:cNvPr>
          <p:cNvSpPr/>
          <p:nvPr/>
        </p:nvSpPr>
        <p:spPr>
          <a:xfrm rot="1809216">
            <a:off x="8626746" y="3078135"/>
            <a:ext cx="1795684" cy="7017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b="1" dirty="0">
                <a:latin typeface="+mj-lt"/>
                <a:ea typeface="+mj-ea"/>
                <a:cs typeface="+mj-cs"/>
              </a:rPr>
              <a:t>FRNG</a:t>
            </a:r>
          </a:p>
        </p:txBody>
      </p:sp>
    </p:spTree>
    <p:extLst>
      <p:ext uri="{BB962C8B-B14F-4D97-AF65-F5344CB8AC3E}">
        <p14:creationId xmlns:p14="http://schemas.microsoft.com/office/powerpoint/2010/main" val="235441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  <p:bldP spid="10" grpId="0"/>
      <p:bldP spid="11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55296CE-3CD3-49A5-BE1C-CC591C93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771525"/>
            <a:ext cx="9667875" cy="5314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16901E-F634-451B-865C-E8F95886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9" y="1706689"/>
            <a:ext cx="2808923" cy="12617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3AC09D-DF1C-4597-97B0-78312ABE1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69" y="3057144"/>
            <a:ext cx="1838325" cy="1219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8BB2B6-B190-4A88-B3AE-3925F18DD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469" y="4464177"/>
            <a:ext cx="1485900" cy="3619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9198E76-AE38-4A85-AFC1-4290A30A7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47" y="1706689"/>
            <a:ext cx="1685925" cy="11334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5069789-58AC-42D9-A01B-5B216E78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647" y="3057144"/>
            <a:ext cx="2390775" cy="16573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57B09F5-EF3B-43A8-8FBB-1529769AFA82}"/>
              </a:ext>
            </a:extLst>
          </p:cNvPr>
          <p:cNvSpPr txBox="1"/>
          <p:nvPr/>
        </p:nvSpPr>
        <p:spPr>
          <a:xfrm rot="16200000">
            <a:off x="4813363" y="2069191"/>
            <a:ext cx="172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Amortissements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F06532-20BB-430B-AE15-8D70B56682BB}"/>
              </a:ext>
            </a:extLst>
          </p:cNvPr>
          <p:cNvSpPr txBox="1"/>
          <p:nvPr/>
        </p:nvSpPr>
        <p:spPr>
          <a:xfrm rot="16200000">
            <a:off x="5125070" y="3497467"/>
            <a:ext cx="109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Provisions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451ADC-85C2-4272-BFCA-14E730CCDE57}"/>
              </a:ext>
            </a:extLst>
          </p:cNvPr>
          <p:cNvSpPr txBox="1"/>
          <p:nvPr/>
        </p:nvSpPr>
        <p:spPr>
          <a:xfrm rot="16200000">
            <a:off x="5242346" y="2771781"/>
            <a:ext cx="255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Brut - Amort. ou Prov. = Net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C3B306-F16C-4CCF-AB5D-EEEDF7E1C147}"/>
              </a:ext>
            </a:extLst>
          </p:cNvPr>
          <p:cNvSpPr txBox="1"/>
          <p:nvPr/>
        </p:nvSpPr>
        <p:spPr>
          <a:xfrm>
            <a:off x="6421358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1EBAABC-9177-4F1D-9AE6-045838EAAE40}"/>
              </a:ext>
            </a:extLst>
          </p:cNvPr>
          <p:cNvCxnSpPr/>
          <p:nvPr/>
        </p:nvCxnSpPr>
        <p:spPr>
          <a:xfrm>
            <a:off x="6858000" y="6086475"/>
            <a:ext cx="3127248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9476388-1D4B-434A-A6AD-36BB4CFA953B}"/>
              </a:ext>
            </a:extLst>
          </p:cNvPr>
          <p:cNvSpPr txBox="1"/>
          <p:nvPr/>
        </p:nvSpPr>
        <p:spPr>
          <a:xfrm>
            <a:off x="10033463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99CFE-6CA9-4E38-A863-05E46B87D654}"/>
              </a:ext>
            </a:extLst>
          </p:cNvPr>
          <p:cNvSpPr txBox="1"/>
          <p:nvPr/>
        </p:nvSpPr>
        <p:spPr>
          <a:xfrm>
            <a:off x="8203303" y="5901809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67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DC71B6-0B54-47EB-AE9E-606E7A45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52475"/>
            <a:ext cx="9572625" cy="535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7EB5A-6C24-4454-BBF3-85062DB2D102}"/>
              </a:ext>
            </a:extLst>
          </p:cNvPr>
          <p:cNvSpPr/>
          <p:nvPr/>
        </p:nvSpPr>
        <p:spPr>
          <a:xfrm>
            <a:off x="6894576" y="1517904"/>
            <a:ext cx="2578608" cy="2103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E35DF0-5BFC-42C1-A9D0-87958A695C2D}"/>
              </a:ext>
            </a:extLst>
          </p:cNvPr>
          <p:cNvSpPr txBox="1"/>
          <p:nvPr/>
        </p:nvSpPr>
        <p:spPr>
          <a:xfrm>
            <a:off x="9550908" y="2039112"/>
            <a:ext cx="1418271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de financement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107BC-815D-4E18-8C15-EFDF50F906F4}"/>
              </a:ext>
            </a:extLst>
          </p:cNvPr>
          <p:cNvSpPr/>
          <p:nvPr/>
        </p:nvSpPr>
        <p:spPr>
          <a:xfrm>
            <a:off x="1370646" y="1517904"/>
            <a:ext cx="2908745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85C2BC-25E8-420A-8CB4-C8D1E41C31DF}"/>
              </a:ext>
            </a:extLst>
          </p:cNvPr>
          <p:cNvSpPr txBox="1"/>
          <p:nvPr/>
        </p:nvSpPr>
        <p:spPr>
          <a:xfrm>
            <a:off x="4453126" y="1818609"/>
            <a:ext cx="192119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d’investissement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01445-994E-4298-A2B4-194DF4C60E2C}"/>
              </a:ext>
            </a:extLst>
          </p:cNvPr>
          <p:cNvSpPr/>
          <p:nvPr/>
        </p:nvSpPr>
        <p:spPr>
          <a:xfrm>
            <a:off x="1370646" y="3346704"/>
            <a:ext cx="2908745" cy="99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FA645-943E-44B4-8350-F4BDE371AEF6}"/>
              </a:ext>
            </a:extLst>
          </p:cNvPr>
          <p:cNvSpPr/>
          <p:nvPr/>
        </p:nvSpPr>
        <p:spPr>
          <a:xfrm>
            <a:off x="6894577" y="3691282"/>
            <a:ext cx="2578608" cy="89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4FD500-C461-4D51-9950-E379C978C00B}"/>
              </a:ext>
            </a:extLst>
          </p:cNvPr>
          <p:cNvSpPr txBox="1"/>
          <p:nvPr/>
        </p:nvSpPr>
        <p:spPr>
          <a:xfrm>
            <a:off x="4453126" y="3771453"/>
            <a:ext cx="212236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260D3E-7E86-4ED8-9D6E-AEDA9984B991}"/>
              </a:ext>
            </a:extLst>
          </p:cNvPr>
          <p:cNvSpPr txBox="1"/>
          <p:nvPr/>
        </p:nvSpPr>
        <p:spPr>
          <a:xfrm>
            <a:off x="9542716" y="3691282"/>
            <a:ext cx="158286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7F7AA-108C-47DF-B8EB-F8C2DD208751}"/>
              </a:ext>
            </a:extLst>
          </p:cNvPr>
          <p:cNvSpPr/>
          <p:nvPr/>
        </p:nvSpPr>
        <p:spPr>
          <a:xfrm>
            <a:off x="1372549" y="4463950"/>
            <a:ext cx="2906841" cy="4189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6F91BB-046D-4B98-A208-759E264CB640}"/>
              </a:ext>
            </a:extLst>
          </p:cNvPr>
          <p:cNvSpPr txBox="1"/>
          <p:nvPr/>
        </p:nvSpPr>
        <p:spPr>
          <a:xfrm>
            <a:off x="4526280" y="938939"/>
            <a:ext cx="330098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cycles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7B9FCD14-A7C5-480A-83B4-8B8BFD1EAC41}"/>
              </a:ext>
            </a:extLst>
          </p:cNvPr>
          <p:cNvSpPr/>
          <p:nvPr/>
        </p:nvSpPr>
        <p:spPr>
          <a:xfrm>
            <a:off x="1135952" y="1453896"/>
            <a:ext cx="156970" cy="17190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D728AA-3805-43F8-B018-0A7F90CEC36B}"/>
              </a:ext>
            </a:extLst>
          </p:cNvPr>
          <p:cNvSpPr txBox="1"/>
          <p:nvPr/>
        </p:nvSpPr>
        <p:spPr>
          <a:xfrm>
            <a:off x="82295" y="1923133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264F03AA-D572-46E3-B4C6-84A6AF262D33}"/>
              </a:ext>
            </a:extLst>
          </p:cNvPr>
          <p:cNvSpPr/>
          <p:nvPr/>
        </p:nvSpPr>
        <p:spPr>
          <a:xfrm>
            <a:off x="10877741" y="1517904"/>
            <a:ext cx="277939" cy="19110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5B1F9F-3CA6-4506-BC04-650848F5DA74}"/>
              </a:ext>
            </a:extLst>
          </p:cNvPr>
          <p:cNvSpPr txBox="1"/>
          <p:nvPr/>
        </p:nvSpPr>
        <p:spPr>
          <a:xfrm>
            <a:off x="11229783" y="1922978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3CEE05B5-A03A-4CFA-9B48-64B8305CD460}"/>
              </a:ext>
            </a:extLst>
          </p:cNvPr>
          <p:cNvSpPr/>
          <p:nvPr/>
        </p:nvSpPr>
        <p:spPr>
          <a:xfrm>
            <a:off x="1146806" y="3273552"/>
            <a:ext cx="162881" cy="1064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707685-37F3-4837-9FDE-09F667327F4D}"/>
              </a:ext>
            </a:extLst>
          </p:cNvPr>
          <p:cNvSpPr txBox="1"/>
          <p:nvPr/>
        </p:nvSpPr>
        <p:spPr>
          <a:xfrm>
            <a:off x="93149" y="3482416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EE7DF116-D01D-44A7-A3F4-725E085F8515}"/>
              </a:ext>
            </a:extLst>
          </p:cNvPr>
          <p:cNvSpPr/>
          <p:nvPr/>
        </p:nvSpPr>
        <p:spPr>
          <a:xfrm>
            <a:off x="10877741" y="3482416"/>
            <a:ext cx="247837" cy="12332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C0DBB0-7AE9-46E8-BA2F-26A08F355F9A}"/>
              </a:ext>
            </a:extLst>
          </p:cNvPr>
          <p:cNvSpPr txBox="1"/>
          <p:nvPr/>
        </p:nvSpPr>
        <p:spPr>
          <a:xfrm>
            <a:off x="11229783" y="3691281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5AC7638-313D-4C3D-B5A1-71E5F5DA266B}"/>
              </a:ext>
            </a:extLst>
          </p:cNvPr>
          <p:cNvSpPr/>
          <p:nvPr/>
        </p:nvSpPr>
        <p:spPr>
          <a:xfrm>
            <a:off x="1146806" y="4463951"/>
            <a:ext cx="149071" cy="41894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9B46FF-854C-4F4A-A838-B82172BBF762}"/>
              </a:ext>
            </a:extLst>
          </p:cNvPr>
          <p:cNvSpPr txBox="1"/>
          <p:nvPr/>
        </p:nvSpPr>
        <p:spPr>
          <a:xfrm>
            <a:off x="82295" y="4337612"/>
            <a:ext cx="87992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Très Court</a:t>
            </a:r>
          </a:p>
          <a:p>
            <a:pPr algn="ctr"/>
            <a:r>
              <a:rPr lang="fr-FR" dirty="0"/>
              <a:t>Terme</a:t>
            </a:r>
          </a:p>
        </p:txBody>
      </p:sp>
    </p:spTree>
    <p:extLst>
      <p:ext uri="{BB962C8B-B14F-4D97-AF65-F5344CB8AC3E}">
        <p14:creationId xmlns:p14="http://schemas.microsoft.com/office/powerpoint/2010/main" val="4315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" grpId="0" animBg="1"/>
      <p:bldP spid="18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DC71B6-0B54-47EB-AE9E-606E7A45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52475"/>
            <a:ext cx="9572625" cy="535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7EB5A-6C24-4454-BBF3-85062DB2D102}"/>
              </a:ext>
            </a:extLst>
          </p:cNvPr>
          <p:cNvSpPr/>
          <p:nvPr/>
        </p:nvSpPr>
        <p:spPr>
          <a:xfrm>
            <a:off x="6894576" y="1517904"/>
            <a:ext cx="2578608" cy="2103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E35DF0-5BFC-42C1-A9D0-87958A695C2D}"/>
              </a:ext>
            </a:extLst>
          </p:cNvPr>
          <p:cNvSpPr txBox="1"/>
          <p:nvPr/>
        </p:nvSpPr>
        <p:spPr>
          <a:xfrm>
            <a:off x="9550908" y="2039112"/>
            <a:ext cx="1418271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de financement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107BC-815D-4E18-8C15-EFDF50F906F4}"/>
              </a:ext>
            </a:extLst>
          </p:cNvPr>
          <p:cNvSpPr/>
          <p:nvPr/>
        </p:nvSpPr>
        <p:spPr>
          <a:xfrm>
            <a:off x="1370646" y="1517904"/>
            <a:ext cx="2908745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85C2BC-25E8-420A-8CB4-C8D1E41C31DF}"/>
              </a:ext>
            </a:extLst>
          </p:cNvPr>
          <p:cNvSpPr txBox="1"/>
          <p:nvPr/>
        </p:nvSpPr>
        <p:spPr>
          <a:xfrm>
            <a:off x="4453126" y="1818609"/>
            <a:ext cx="192119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d’investissement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01445-994E-4298-A2B4-194DF4C60E2C}"/>
              </a:ext>
            </a:extLst>
          </p:cNvPr>
          <p:cNvSpPr/>
          <p:nvPr/>
        </p:nvSpPr>
        <p:spPr>
          <a:xfrm>
            <a:off x="1370646" y="3346704"/>
            <a:ext cx="2908745" cy="99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FA645-943E-44B4-8350-F4BDE371AEF6}"/>
              </a:ext>
            </a:extLst>
          </p:cNvPr>
          <p:cNvSpPr/>
          <p:nvPr/>
        </p:nvSpPr>
        <p:spPr>
          <a:xfrm>
            <a:off x="6894577" y="3691282"/>
            <a:ext cx="2578608" cy="89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4FD500-C461-4D51-9950-E379C978C00B}"/>
              </a:ext>
            </a:extLst>
          </p:cNvPr>
          <p:cNvSpPr txBox="1"/>
          <p:nvPr/>
        </p:nvSpPr>
        <p:spPr>
          <a:xfrm>
            <a:off x="4453126" y="3771453"/>
            <a:ext cx="212236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260D3E-7E86-4ED8-9D6E-AEDA9984B991}"/>
              </a:ext>
            </a:extLst>
          </p:cNvPr>
          <p:cNvSpPr txBox="1"/>
          <p:nvPr/>
        </p:nvSpPr>
        <p:spPr>
          <a:xfrm>
            <a:off x="9542716" y="3691282"/>
            <a:ext cx="158286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7F7AA-108C-47DF-B8EB-F8C2DD208751}"/>
              </a:ext>
            </a:extLst>
          </p:cNvPr>
          <p:cNvSpPr/>
          <p:nvPr/>
        </p:nvSpPr>
        <p:spPr>
          <a:xfrm>
            <a:off x="1372549" y="4463950"/>
            <a:ext cx="2906841" cy="4189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6F91BB-046D-4B98-A208-759E264CB640}"/>
              </a:ext>
            </a:extLst>
          </p:cNvPr>
          <p:cNvSpPr txBox="1"/>
          <p:nvPr/>
        </p:nvSpPr>
        <p:spPr>
          <a:xfrm>
            <a:off x="3753737" y="615505"/>
            <a:ext cx="201759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Bilan Fonctionnel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7B9FCD14-A7C5-480A-83B4-8B8BFD1EAC41}"/>
              </a:ext>
            </a:extLst>
          </p:cNvPr>
          <p:cNvSpPr/>
          <p:nvPr/>
        </p:nvSpPr>
        <p:spPr>
          <a:xfrm>
            <a:off x="1135952" y="1453896"/>
            <a:ext cx="156970" cy="17190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D728AA-3805-43F8-B018-0A7F90CEC36B}"/>
              </a:ext>
            </a:extLst>
          </p:cNvPr>
          <p:cNvSpPr txBox="1"/>
          <p:nvPr/>
        </p:nvSpPr>
        <p:spPr>
          <a:xfrm>
            <a:off x="82295" y="1923133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264F03AA-D572-46E3-B4C6-84A6AF262D33}"/>
              </a:ext>
            </a:extLst>
          </p:cNvPr>
          <p:cNvSpPr/>
          <p:nvPr/>
        </p:nvSpPr>
        <p:spPr>
          <a:xfrm>
            <a:off x="10877741" y="1517904"/>
            <a:ext cx="277939" cy="19110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5B1F9F-3CA6-4506-BC04-650848F5DA74}"/>
              </a:ext>
            </a:extLst>
          </p:cNvPr>
          <p:cNvSpPr txBox="1"/>
          <p:nvPr/>
        </p:nvSpPr>
        <p:spPr>
          <a:xfrm>
            <a:off x="11229783" y="1922978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3CEE05B5-A03A-4CFA-9B48-64B8305CD460}"/>
              </a:ext>
            </a:extLst>
          </p:cNvPr>
          <p:cNvSpPr/>
          <p:nvPr/>
        </p:nvSpPr>
        <p:spPr>
          <a:xfrm>
            <a:off x="1146806" y="3273552"/>
            <a:ext cx="162881" cy="1064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707685-37F3-4837-9FDE-09F667327F4D}"/>
              </a:ext>
            </a:extLst>
          </p:cNvPr>
          <p:cNvSpPr txBox="1"/>
          <p:nvPr/>
        </p:nvSpPr>
        <p:spPr>
          <a:xfrm>
            <a:off x="93149" y="3482416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EE7DF116-D01D-44A7-A3F4-725E085F8515}"/>
              </a:ext>
            </a:extLst>
          </p:cNvPr>
          <p:cNvSpPr/>
          <p:nvPr/>
        </p:nvSpPr>
        <p:spPr>
          <a:xfrm>
            <a:off x="10877741" y="3482416"/>
            <a:ext cx="247837" cy="12332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C0DBB0-7AE9-46E8-BA2F-26A08F355F9A}"/>
              </a:ext>
            </a:extLst>
          </p:cNvPr>
          <p:cNvSpPr txBox="1"/>
          <p:nvPr/>
        </p:nvSpPr>
        <p:spPr>
          <a:xfrm>
            <a:off x="11229783" y="3691281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5AC7638-313D-4C3D-B5A1-71E5F5DA266B}"/>
              </a:ext>
            </a:extLst>
          </p:cNvPr>
          <p:cNvSpPr/>
          <p:nvPr/>
        </p:nvSpPr>
        <p:spPr>
          <a:xfrm>
            <a:off x="1146806" y="4463951"/>
            <a:ext cx="149071" cy="41894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9B46FF-854C-4F4A-A838-B82172BBF762}"/>
              </a:ext>
            </a:extLst>
          </p:cNvPr>
          <p:cNvSpPr txBox="1"/>
          <p:nvPr/>
        </p:nvSpPr>
        <p:spPr>
          <a:xfrm>
            <a:off x="82295" y="4337612"/>
            <a:ext cx="87992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Très 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3EC3CB-0803-4A14-9700-739A6691EC10}"/>
              </a:ext>
            </a:extLst>
          </p:cNvPr>
          <p:cNvSpPr txBox="1"/>
          <p:nvPr/>
        </p:nvSpPr>
        <p:spPr>
          <a:xfrm rot="1041172">
            <a:off x="1398121" y="1934938"/>
            <a:ext cx="287485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Emplois Stables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3B01EB0-C606-43D3-B990-175B304B7044}"/>
              </a:ext>
            </a:extLst>
          </p:cNvPr>
          <p:cNvSpPr txBox="1"/>
          <p:nvPr/>
        </p:nvSpPr>
        <p:spPr>
          <a:xfrm rot="20075308">
            <a:off x="1406780" y="700859"/>
            <a:ext cx="1596698" cy="4616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Emplois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B9B0278-8E58-432D-9AE2-9E62B1C6F681}"/>
              </a:ext>
            </a:extLst>
          </p:cNvPr>
          <p:cNvSpPr txBox="1"/>
          <p:nvPr/>
        </p:nvSpPr>
        <p:spPr>
          <a:xfrm rot="20232753">
            <a:off x="6921669" y="729915"/>
            <a:ext cx="1596698" cy="4616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Ressources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9F6C88-F5FD-46FF-B934-0878DF0852EC}"/>
              </a:ext>
            </a:extLst>
          </p:cNvPr>
          <p:cNvSpPr txBox="1"/>
          <p:nvPr/>
        </p:nvSpPr>
        <p:spPr>
          <a:xfrm rot="1041172">
            <a:off x="1386388" y="3515585"/>
            <a:ext cx="287485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Actif Circulant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114C063-9F03-4CBC-8007-272BAE6DC3CD}"/>
              </a:ext>
            </a:extLst>
          </p:cNvPr>
          <p:cNvSpPr txBox="1"/>
          <p:nvPr/>
        </p:nvSpPr>
        <p:spPr>
          <a:xfrm>
            <a:off x="1370646" y="4545114"/>
            <a:ext cx="287485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Trésorerie Active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8A9964B-9474-4207-B7EA-AD224A2CB996}"/>
              </a:ext>
            </a:extLst>
          </p:cNvPr>
          <p:cNvSpPr txBox="1"/>
          <p:nvPr/>
        </p:nvSpPr>
        <p:spPr>
          <a:xfrm rot="2264386">
            <a:off x="6710570" y="2362964"/>
            <a:ext cx="287485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Ressources Stables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FB4F81-1ED5-421C-9BC4-802C2E5AB71D}"/>
              </a:ext>
            </a:extLst>
          </p:cNvPr>
          <p:cNvSpPr txBox="1"/>
          <p:nvPr/>
        </p:nvSpPr>
        <p:spPr>
          <a:xfrm rot="853625">
            <a:off x="6907637" y="3911632"/>
            <a:ext cx="249997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Passif Circulant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0B00C1B-5936-4E29-BEEA-DF6A6FDC067D}"/>
              </a:ext>
            </a:extLst>
          </p:cNvPr>
          <p:cNvSpPr txBox="1"/>
          <p:nvPr/>
        </p:nvSpPr>
        <p:spPr>
          <a:xfrm>
            <a:off x="6951427" y="4727258"/>
            <a:ext cx="253675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Trésorerie Passive</a:t>
            </a:r>
          </a:p>
        </p:txBody>
      </p:sp>
    </p:spTree>
    <p:extLst>
      <p:ext uri="{BB962C8B-B14F-4D97-AF65-F5344CB8AC3E}">
        <p14:creationId xmlns:p14="http://schemas.microsoft.com/office/powerpoint/2010/main" val="38285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0DC71B6-0B54-47EB-AE9E-606E7A45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52475"/>
            <a:ext cx="9572625" cy="5353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C7EB5A-6C24-4454-BBF3-85062DB2D102}"/>
              </a:ext>
            </a:extLst>
          </p:cNvPr>
          <p:cNvSpPr/>
          <p:nvPr/>
        </p:nvSpPr>
        <p:spPr>
          <a:xfrm>
            <a:off x="6894576" y="1517904"/>
            <a:ext cx="2578608" cy="2103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E35DF0-5BFC-42C1-A9D0-87958A695C2D}"/>
              </a:ext>
            </a:extLst>
          </p:cNvPr>
          <p:cNvSpPr txBox="1"/>
          <p:nvPr/>
        </p:nvSpPr>
        <p:spPr>
          <a:xfrm>
            <a:off x="9550908" y="2039112"/>
            <a:ext cx="1418271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de financement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107BC-815D-4E18-8C15-EFDF50F906F4}"/>
              </a:ext>
            </a:extLst>
          </p:cNvPr>
          <p:cNvSpPr/>
          <p:nvPr/>
        </p:nvSpPr>
        <p:spPr>
          <a:xfrm>
            <a:off x="1370646" y="1517904"/>
            <a:ext cx="2908745" cy="13716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85C2BC-25E8-420A-8CB4-C8D1E41C31DF}"/>
              </a:ext>
            </a:extLst>
          </p:cNvPr>
          <p:cNvSpPr txBox="1"/>
          <p:nvPr/>
        </p:nvSpPr>
        <p:spPr>
          <a:xfrm>
            <a:off x="4453126" y="1818609"/>
            <a:ext cx="192119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d’investissement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01445-994E-4298-A2B4-194DF4C60E2C}"/>
              </a:ext>
            </a:extLst>
          </p:cNvPr>
          <p:cNvSpPr/>
          <p:nvPr/>
        </p:nvSpPr>
        <p:spPr>
          <a:xfrm>
            <a:off x="1370646" y="3346704"/>
            <a:ext cx="2908745" cy="99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FA645-943E-44B4-8350-F4BDE371AEF6}"/>
              </a:ext>
            </a:extLst>
          </p:cNvPr>
          <p:cNvSpPr/>
          <p:nvPr/>
        </p:nvSpPr>
        <p:spPr>
          <a:xfrm>
            <a:off x="6894577" y="3691282"/>
            <a:ext cx="2578608" cy="899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4FD500-C461-4D51-9950-E379C978C00B}"/>
              </a:ext>
            </a:extLst>
          </p:cNvPr>
          <p:cNvSpPr txBox="1"/>
          <p:nvPr/>
        </p:nvSpPr>
        <p:spPr>
          <a:xfrm>
            <a:off x="4453126" y="3771453"/>
            <a:ext cx="212236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8260D3E-7E86-4ED8-9D6E-AEDA9984B991}"/>
              </a:ext>
            </a:extLst>
          </p:cNvPr>
          <p:cNvSpPr txBox="1"/>
          <p:nvPr/>
        </p:nvSpPr>
        <p:spPr>
          <a:xfrm>
            <a:off x="9542716" y="3691282"/>
            <a:ext cx="158286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Cycle d’exploitation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7F7AA-108C-47DF-B8EB-F8C2DD208751}"/>
              </a:ext>
            </a:extLst>
          </p:cNvPr>
          <p:cNvSpPr/>
          <p:nvPr/>
        </p:nvSpPr>
        <p:spPr>
          <a:xfrm>
            <a:off x="1372549" y="4463950"/>
            <a:ext cx="2906841" cy="41894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6F91BB-046D-4B98-A208-759E264CB640}"/>
              </a:ext>
            </a:extLst>
          </p:cNvPr>
          <p:cNvSpPr txBox="1"/>
          <p:nvPr/>
        </p:nvSpPr>
        <p:spPr>
          <a:xfrm>
            <a:off x="3753737" y="615505"/>
            <a:ext cx="201759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Bilan Fonctionnel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7B9FCD14-A7C5-480A-83B4-8B8BFD1EAC41}"/>
              </a:ext>
            </a:extLst>
          </p:cNvPr>
          <p:cNvSpPr/>
          <p:nvPr/>
        </p:nvSpPr>
        <p:spPr>
          <a:xfrm>
            <a:off x="1135952" y="1453896"/>
            <a:ext cx="156970" cy="17190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D728AA-3805-43F8-B018-0A7F90CEC36B}"/>
              </a:ext>
            </a:extLst>
          </p:cNvPr>
          <p:cNvSpPr txBox="1"/>
          <p:nvPr/>
        </p:nvSpPr>
        <p:spPr>
          <a:xfrm>
            <a:off x="82295" y="1923133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264F03AA-D572-46E3-B4C6-84A6AF262D33}"/>
              </a:ext>
            </a:extLst>
          </p:cNvPr>
          <p:cNvSpPr/>
          <p:nvPr/>
        </p:nvSpPr>
        <p:spPr>
          <a:xfrm>
            <a:off x="10877741" y="1517904"/>
            <a:ext cx="277939" cy="19110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5B1F9F-3CA6-4506-BC04-650848F5DA74}"/>
              </a:ext>
            </a:extLst>
          </p:cNvPr>
          <p:cNvSpPr txBox="1"/>
          <p:nvPr/>
        </p:nvSpPr>
        <p:spPr>
          <a:xfrm>
            <a:off x="11229783" y="1922978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Long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3CEE05B5-A03A-4CFA-9B48-64B8305CD460}"/>
              </a:ext>
            </a:extLst>
          </p:cNvPr>
          <p:cNvSpPr/>
          <p:nvPr/>
        </p:nvSpPr>
        <p:spPr>
          <a:xfrm>
            <a:off x="1146806" y="3273552"/>
            <a:ext cx="162881" cy="10640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707685-37F3-4837-9FDE-09F667327F4D}"/>
              </a:ext>
            </a:extLst>
          </p:cNvPr>
          <p:cNvSpPr txBox="1"/>
          <p:nvPr/>
        </p:nvSpPr>
        <p:spPr>
          <a:xfrm>
            <a:off x="93149" y="3482416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EE7DF116-D01D-44A7-A3F4-725E085F8515}"/>
              </a:ext>
            </a:extLst>
          </p:cNvPr>
          <p:cNvSpPr/>
          <p:nvPr/>
        </p:nvSpPr>
        <p:spPr>
          <a:xfrm>
            <a:off x="10877741" y="3482416"/>
            <a:ext cx="247837" cy="12332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CC0DBB0-7AE9-46E8-BA2F-26A08F355F9A}"/>
              </a:ext>
            </a:extLst>
          </p:cNvPr>
          <p:cNvSpPr txBox="1"/>
          <p:nvPr/>
        </p:nvSpPr>
        <p:spPr>
          <a:xfrm>
            <a:off x="11229783" y="3691281"/>
            <a:ext cx="87992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85AC7638-313D-4C3D-B5A1-71E5F5DA266B}"/>
              </a:ext>
            </a:extLst>
          </p:cNvPr>
          <p:cNvSpPr/>
          <p:nvPr/>
        </p:nvSpPr>
        <p:spPr>
          <a:xfrm>
            <a:off x="1146806" y="4463951"/>
            <a:ext cx="149071" cy="41894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A9B46FF-854C-4F4A-A838-B82172BBF762}"/>
              </a:ext>
            </a:extLst>
          </p:cNvPr>
          <p:cNvSpPr txBox="1"/>
          <p:nvPr/>
        </p:nvSpPr>
        <p:spPr>
          <a:xfrm>
            <a:off x="82295" y="4337612"/>
            <a:ext cx="87992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Très Court</a:t>
            </a:r>
          </a:p>
          <a:p>
            <a:pPr algn="ctr"/>
            <a:r>
              <a:rPr lang="fr-FR" dirty="0"/>
              <a:t>Terme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E3EC3CB-0803-4A14-9700-739A6691EC10}"/>
              </a:ext>
            </a:extLst>
          </p:cNvPr>
          <p:cNvSpPr txBox="1"/>
          <p:nvPr/>
        </p:nvSpPr>
        <p:spPr>
          <a:xfrm>
            <a:off x="1367025" y="1502275"/>
            <a:ext cx="286518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Emplois Stables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3B01EB0-C606-43D3-B990-175B304B7044}"/>
              </a:ext>
            </a:extLst>
          </p:cNvPr>
          <p:cNvSpPr txBox="1"/>
          <p:nvPr/>
        </p:nvSpPr>
        <p:spPr>
          <a:xfrm>
            <a:off x="1394696" y="1014476"/>
            <a:ext cx="1596698" cy="4616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Emplois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B9B0278-8E58-432D-9AE2-9E62B1C6F681}"/>
              </a:ext>
            </a:extLst>
          </p:cNvPr>
          <p:cNvSpPr txBox="1"/>
          <p:nvPr/>
        </p:nvSpPr>
        <p:spPr>
          <a:xfrm>
            <a:off x="6951427" y="1029320"/>
            <a:ext cx="1596698" cy="461665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Ressources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9F6C88-F5FD-46FF-B934-0878DF0852EC}"/>
              </a:ext>
            </a:extLst>
          </p:cNvPr>
          <p:cNvSpPr txBox="1"/>
          <p:nvPr/>
        </p:nvSpPr>
        <p:spPr>
          <a:xfrm>
            <a:off x="1394696" y="2934380"/>
            <a:ext cx="287485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Actif Circulant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114C063-9F03-4CBC-8007-272BAE6DC3CD}"/>
              </a:ext>
            </a:extLst>
          </p:cNvPr>
          <p:cNvSpPr txBox="1"/>
          <p:nvPr/>
        </p:nvSpPr>
        <p:spPr>
          <a:xfrm>
            <a:off x="1428125" y="4442588"/>
            <a:ext cx="2874856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Trésorerie Active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8A9964B-9474-4207-B7EA-AD224A2CB996}"/>
              </a:ext>
            </a:extLst>
          </p:cNvPr>
          <p:cNvSpPr txBox="1"/>
          <p:nvPr/>
        </p:nvSpPr>
        <p:spPr>
          <a:xfrm>
            <a:off x="6889244" y="1447646"/>
            <a:ext cx="253675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Ressources Stables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FB4F81-1ED5-421C-9BC4-802C2E5AB71D}"/>
              </a:ext>
            </a:extLst>
          </p:cNvPr>
          <p:cNvSpPr txBox="1"/>
          <p:nvPr/>
        </p:nvSpPr>
        <p:spPr>
          <a:xfrm>
            <a:off x="6922957" y="3667082"/>
            <a:ext cx="249997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Passif Circulant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0B00C1B-5936-4E29-BEEA-DF6A6FDC067D}"/>
              </a:ext>
            </a:extLst>
          </p:cNvPr>
          <p:cNvSpPr txBox="1"/>
          <p:nvPr/>
        </p:nvSpPr>
        <p:spPr>
          <a:xfrm>
            <a:off x="6951427" y="4727258"/>
            <a:ext cx="2536758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Trésorerie Passive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AB22E95-C91C-4F2F-82A3-B675F0F7D40B}"/>
              </a:ext>
            </a:extLst>
          </p:cNvPr>
          <p:cNvSpPr/>
          <p:nvPr/>
        </p:nvSpPr>
        <p:spPr>
          <a:xfrm rot="675918">
            <a:off x="2962815" y="1115693"/>
            <a:ext cx="1596698" cy="39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6C89DE-D96E-4737-8724-44C48DC40510}"/>
              </a:ext>
            </a:extLst>
          </p:cNvPr>
          <p:cNvSpPr/>
          <p:nvPr/>
        </p:nvSpPr>
        <p:spPr>
          <a:xfrm>
            <a:off x="4279390" y="1145894"/>
            <a:ext cx="1081001" cy="5558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DD0C681D-4794-4442-A234-A74A3D1BFA50}"/>
              </a:ext>
            </a:extLst>
          </p:cNvPr>
          <p:cNvSpPr/>
          <p:nvPr/>
        </p:nvSpPr>
        <p:spPr>
          <a:xfrm>
            <a:off x="6022456" y="1250066"/>
            <a:ext cx="928972" cy="3111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E96ACF6-75E9-459B-BCD9-42A64229C87B}"/>
              </a:ext>
            </a:extLst>
          </p:cNvPr>
          <p:cNvSpPr txBox="1"/>
          <p:nvPr/>
        </p:nvSpPr>
        <p:spPr>
          <a:xfrm>
            <a:off x="6421358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324698-ADBF-4F27-B162-28B3307F1335}"/>
              </a:ext>
            </a:extLst>
          </p:cNvPr>
          <p:cNvCxnSpPr/>
          <p:nvPr/>
        </p:nvCxnSpPr>
        <p:spPr>
          <a:xfrm>
            <a:off x="6858000" y="6086475"/>
            <a:ext cx="3127248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BA150D3-1294-458D-A2FE-17E1CAEA0DAA}"/>
              </a:ext>
            </a:extLst>
          </p:cNvPr>
          <p:cNvSpPr txBox="1"/>
          <p:nvPr/>
        </p:nvSpPr>
        <p:spPr>
          <a:xfrm>
            <a:off x="10033463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€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8C2B8DD-3B89-4168-ABD1-ADBBFE8E23D4}"/>
              </a:ext>
            </a:extLst>
          </p:cNvPr>
          <p:cNvSpPr txBox="1"/>
          <p:nvPr/>
        </p:nvSpPr>
        <p:spPr>
          <a:xfrm>
            <a:off x="8203303" y="5901809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BA4DDE7-11F7-4F87-A5B0-CB14531BF907}"/>
              </a:ext>
            </a:extLst>
          </p:cNvPr>
          <p:cNvSpPr txBox="1"/>
          <p:nvPr/>
        </p:nvSpPr>
        <p:spPr>
          <a:xfrm>
            <a:off x="4639413" y="5696712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00FFFF"/>
                </a:highlight>
              </a:rPr>
              <a:t>€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9329EF6-869A-4E00-B832-5A326F94D037}"/>
              </a:ext>
            </a:extLst>
          </p:cNvPr>
          <p:cNvCxnSpPr>
            <a:cxnSpLocks/>
          </p:cNvCxnSpPr>
          <p:nvPr/>
        </p:nvCxnSpPr>
        <p:spPr>
          <a:xfrm flipV="1">
            <a:off x="5066861" y="6099798"/>
            <a:ext cx="1307459" cy="11454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42B7D7E-10FA-4D78-A06B-3AF1F2EFA511}"/>
              </a:ext>
            </a:extLst>
          </p:cNvPr>
          <p:cNvSpPr txBox="1"/>
          <p:nvPr/>
        </p:nvSpPr>
        <p:spPr>
          <a:xfrm>
            <a:off x="5524294" y="5981663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ko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5481332-58B0-4B15-82B7-4B08F9EB61DA}"/>
              </a:ext>
            </a:extLst>
          </p:cNvPr>
          <p:cNvSpPr txBox="1"/>
          <p:nvPr/>
        </p:nvSpPr>
        <p:spPr>
          <a:xfrm rot="16200000">
            <a:off x="4836381" y="2330662"/>
            <a:ext cx="172231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Amortissements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8CF28FC-994B-4F7B-9614-D41630513520}"/>
              </a:ext>
            </a:extLst>
          </p:cNvPr>
          <p:cNvSpPr txBox="1"/>
          <p:nvPr/>
        </p:nvSpPr>
        <p:spPr>
          <a:xfrm rot="16200000">
            <a:off x="5008914" y="3876984"/>
            <a:ext cx="133121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Provisions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AFE4E6-B76D-4980-BDC9-1B40DB38A20A}"/>
              </a:ext>
            </a:extLst>
          </p:cNvPr>
          <p:cNvSpPr txBox="1"/>
          <p:nvPr/>
        </p:nvSpPr>
        <p:spPr>
          <a:xfrm>
            <a:off x="6922020" y="2734323"/>
            <a:ext cx="172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Amort et Prov</a:t>
            </a:r>
          </a:p>
        </p:txBody>
      </p:sp>
      <p:sp>
        <p:nvSpPr>
          <p:cNvPr id="50" name="Flèche : droite rayée 49">
            <a:extLst>
              <a:ext uri="{FF2B5EF4-FFF2-40B4-BE49-F238E27FC236}">
                <a16:creationId xmlns:a16="http://schemas.microsoft.com/office/drawing/2014/main" id="{C5411139-BE83-4011-8EFE-86D0253C5933}"/>
              </a:ext>
            </a:extLst>
          </p:cNvPr>
          <p:cNvSpPr/>
          <p:nvPr/>
        </p:nvSpPr>
        <p:spPr>
          <a:xfrm rot="20017375">
            <a:off x="5667264" y="3009817"/>
            <a:ext cx="1362205" cy="393896"/>
          </a:xfrm>
          <a:prstGeom prst="strip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4982CEC-5A89-47A6-8498-7DF31FDF6888}"/>
              </a:ext>
            </a:extLst>
          </p:cNvPr>
          <p:cNvSpPr txBox="1"/>
          <p:nvPr/>
        </p:nvSpPr>
        <p:spPr>
          <a:xfrm>
            <a:off x="10021246" y="5687976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00FFFF"/>
                </a:highlight>
              </a:rPr>
              <a:t>€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F9B21EF-66F7-4A12-9CCD-65E6A8D3F6BB}"/>
              </a:ext>
            </a:extLst>
          </p:cNvPr>
          <p:cNvCxnSpPr>
            <a:cxnSpLocks/>
          </p:cNvCxnSpPr>
          <p:nvPr/>
        </p:nvCxnSpPr>
        <p:spPr>
          <a:xfrm>
            <a:off x="5034210" y="6500444"/>
            <a:ext cx="5169359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9EAEFCD9-1195-4D59-A26A-FC46D0110AC3}"/>
              </a:ext>
            </a:extLst>
          </p:cNvPr>
          <p:cNvSpPr txBox="1"/>
          <p:nvPr/>
        </p:nvSpPr>
        <p:spPr>
          <a:xfrm>
            <a:off x="6889244" y="6315778"/>
            <a:ext cx="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00FFFF"/>
                </a:highligh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837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4" grpId="0"/>
      <p:bldP spid="36" grpId="0"/>
      <p:bldP spid="37" grpId="0"/>
      <p:bldP spid="42" grpId="0"/>
      <p:bldP spid="46" grpId="0"/>
      <p:bldP spid="47" grpId="0" animBg="1"/>
      <p:bldP spid="48" grpId="0" animBg="1"/>
      <p:bldP spid="49" grpId="0"/>
      <p:bldP spid="50" grpId="0" animBg="1"/>
      <p:bldP spid="51" grpId="0"/>
      <p:bldP spid="5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55B768D1C5047860A8F5FE3BCD9D2" ma:contentTypeVersion="10" ma:contentTypeDescription="Crée un document." ma:contentTypeScope="" ma:versionID="58ed2cd4e43aca6e585f80c731fd8263">
  <xsd:schema xmlns:xsd="http://www.w3.org/2001/XMLSchema" xmlns:xs="http://www.w3.org/2001/XMLSchema" xmlns:p="http://schemas.microsoft.com/office/2006/metadata/properties" xmlns:ns3="efce9329-d069-49e3-b55a-2491ce62c5e5" xmlns:ns4="430a9f7a-a4d4-4f8a-956e-313f5c5851b1" targetNamespace="http://schemas.microsoft.com/office/2006/metadata/properties" ma:root="true" ma:fieldsID="baf06a1180b0c2e8a7d15a76737bc51b" ns3:_="" ns4:_="">
    <xsd:import namespace="efce9329-d069-49e3-b55a-2491ce62c5e5"/>
    <xsd:import namespace="430a9f7a-a4d4-4f8a-956e-313f5c5851b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9329-d069-49e3-b55a-2491ce62c5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a9f7a-a4d4-4f8a-956e-313f5c585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CA095-A40D-40D4-B15E-A2C1C481E120}">
  <ds:schemaRefs>
    <ds:schemaRef ds:uri="http://purl.org/dc/elements/1.1/"/>
    <ds:schemaRef ds:uri="efce9329-d069-49e3-b55a-2491ce62c5e5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30a9f7a-a4d4-4f8a-956e-313f5c5851b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B06F6E-26D9-4C40-9E2A-4279C21B8B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ce9329-d069-49e3-b55a-2491ce62c5e5"/>
    <ds:schemaRef ds:uri="430a9f7a-a4d4-4f8a-956e-313f5c5851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EB648-1326-42CD-A3C3-C29F8FBE1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933</Words>
  <Application>Microsoft Office PowerPoint</Application>
  <PresentationFormat>Grand écran</PresentationFormat>
  <Paragraphs>227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Thème Office</vt:lpstr>
      <vt:lpstr>Le Bilan Fonctionnel</vt:lpstr>
      <vt:lpstr>Actif</vt:lpstr>
      <vt:lpstr>C’est un Bilan </vt:lpstr>
      <vt:lpstr>Permettre l’analyse de  </vt:lpstr>
      <vt:lpstr>Le Fonds de Roulement Net Global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Bilan</dc:title>
  <dc:creator>DURAND Jérôme</dc:creator>
  <cp:lastModifiedBy>DURAND Jérôme</cp:lastModifiedBy>
  <cp:revision>27</cp:revision>
  <dcterms:created xsi:type="dcterms:W3CDTF">2020-04-19T19:37:35Z</dcterms:created>
  <dcterms:modified xsi:type="dcterms:W3CDTF">2022-03-02T15:26:03Z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0x010100E8555B768D1C5047860A8F5FE3BCD9D2</vt:lpwstr>
  </property>
</Properties>
</file>