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39" y="4572002"/>
            <a:ext cx="11260667" cy="895244"/>
          </a:xfrm>
        </p:spPr>
        <p:txBody>
          <a:bodyPr>
            <a:noAutofit/>
          </a:bodyPr>
          <a:lstStyle/>
          <a:p>
            <a:r>
              <a:rPr lang="sr-Latn-RS" sz="5800" dirty="0">
                <a:solidFill>
                  <a:schemeClr val="bg1"/>
                </a:solidFill>
              </a:rPr>
              <a:t>Optimizacija upita MongoDB</a:t>
            </a:r>
            <a:endParaRPr lang="en-US" sz="5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sr-Latn-RS" dirty="0">
                <a:solidFill>
                  <a:srgbClr val="7CEBFF"/>
                </a:solidFill>
              </a:rPr>
              <a:t>Student: Jovana Nikolić 1147</a:t>
            </a:r>
          </a:p>
          <a:p>
            <a:r>
              <a:rPr lang="sr-Latn-RS" dirty="0">
                <a:solidFill>
                  <a:srgbClr val="7CEBFF"/>
                </a:solidFill>
              </a:rPr>
              <a:t>Mentor: Doc. Dr aleksandar stanimirović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funkcija</a:t>
            </a:r>
            <a:r>
              <a:rPr lang="sr-Latn-RS" dirty="0"/>
              <a:t> – execution stats polje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5063356" y="2348938"/>
            <a:ext cx="6734008" cy="438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Vraća detalje o izvršenju pobedničkog plana, ukoliko je došlo do izvršenja</a:t>
            </a:r>
          </a:p>
          <a:p>
            <a:r>
              <a:rPr lang="pl-PL" sz="3200" dirty="0"/>
              <a:t>Polja</a:t>
            </a:r>
            <a:endParaRPr lang="sr-Latn-RS" sz="3200" dirty="0"/>
          </a:p>
          <a:p>
            <a:pPr lvl="1"/>
            <a:r>
              <a:rPr lang="sr-Latn-RS" sz="2800" dirty="0"/>
              <a:t>nReturned</a:t>
            </a:r>
          </a:p>
          <a:p>
            <a:pPr lvl="1"/>
            <a:r>
              <a:rPr lang="sr-Latn-RS" sz="2800" dirty="0"/>
              <a:t>executionTimeMillis</a:t>
            </a:r>
          </a:p>
          <a:p>
            <a:pPr lvl="1"/>
            <a:r>
              <a:rPr lang="sr-Latn-RS" sz="2800" dirty="0"/>
              <a:t>totalKeysExamined</a:t>
            </a:r>
          </a:p>
          <a:p>
            <a:pPr lvl="1"/>
            <a:r>
              <a:rPr lang="sr-Latn-RS" sz="2800" dirty="0"/>
              <a:t>totalDocsExamined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B9A2A-A682-4B73-B946-FB8A6E4AF1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6" y="2477275"/>
            <a:ext cx="4000901" cy="34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7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581192" y="2373582"/>
            <a:ext cx="10331116" cy="7811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Svojevoljni izbor indeksa koji će biti korišćen za optimizaciju upita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3480E-61DC-4B6E-8FC4-3174E50CC0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37" y="4676763"/>
            <a:ext cx="7928811" cy="10138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C1E6A0-FB58-47AA-A511-9BCC4B991EAC}"/>
              </a:ext>
            </a:extLst>
          </p:cNvPr>
          <p:cNvSpPr txBox="1">
            <a:spLocks/>
          </p:cNvSpPr>
          <p:nvPr/>
        </p:nvSpPr>
        <p:spPr>
          <a:xfrm>
            <a:off x="581192" y="3312680"/>
            <a:ext cx="11113502" cy="7811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800" dirty="0"/>
              <a:t>Kao parametar funkcije se navodi indeks nad kojim bi upit trebalo da se izvrši</a:t>
            </a:r>
          </a:p>
        </p:txBody>
      </p:sp>
    </p:spTree>
    <p:extLst>
      <p:ext uri="{BB962C8B-B14F-4D97-AF65-F5344CB8AC3E}">
        <p14:creationId xmlns:p14="http://schemas.microsoft.com/office/powerpoint/2010/main" val="172757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764072" y="1884333"/>
            <a:ext cx="10846736" cy="2045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/>
              <a:t>Prvo i najbitnije rešenje za problem sporih upita u MongoDB-u</a:t>
            </a:r>
          </a:p>
          <a:p>
            <a:r>
              <a:rPr lang="sr-Latn-RS" sz="2200" dirty="0"/>
              <a:t>Bez indeksa se obično ide na skeniranje cele kolekcije, čije je izvršenje reda veličine </a:t>
            </a:r>
            <a:r>
              <a:rPr lang="sr-Latn-RS" sz="1800" i="1" dirty="0">
                <a:effectLst/>
                <a:ea typeface="Calibri" panose="020F0502020204030204" pitchFamily="34" charset="0"/>
              </a:rPr>
              <a:t>O(n)</a:t>
            </a:r>
          </a:p>
          <a:p>
            <a:r>
              <a:rPr lang="sr-Latn-RS" sz="2200" dirty="0"/>
              <a:t>Indeks se može kreirati nad jednim ili više polja, nad poljem _id automatski postoji indeks </a:t>
            </a:r>
          </a:p>
          <a:p>
            <a:r>
              <a:rPr lang="sr-Latn-RS" sz="2200" dirty="0"/>
              <a:t>Moguće je imati više indeksa u okviru iste kolekcije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BC296-6BF3-4935-B3AD-5E764E0A0C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50" y="4074695"/>
            <a:ext cx="5939590" cy="239239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3A947F-D6F9-45C5-8C46-C645B2B5A668}"/>
              </a:ext>
            </a:extLst>
          </p:cNvPr>
          <p:cNvSpPr txBox="1">
            <a:spLocks/>
          </p:cNvSpPr>
          <p:nvPr/>
        </p:nvSpPr>
        <p:spPr>
          <a:xfrm>
            <a:off x="5823284" y="3896658"/>
            <a:ext cx="6120866" cy="2392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dirty="0"/>
              <a:t>MongoDB koristi B stablo za smeštanje indeksa</a:t>
            </a:r>
            <a:endParaRPr lang="sr-Latn-RS" sz="2200" dirty="0"/>
          </a:p>
          <a:p>
            <a:r>
              <a:rPr lang="sr-Latn-RS" sz="2200" dirty="0"/>
              <a:t>Indeksi daju bolje performanse pri čitanju</a:t>
            </a:r>
          </a:p>
          <a:p>
            <a:r>
              <a:rPr lang="pl-PL" sz="2200" dirty="0"/>
              <a:t>Produžavaju vreme koje je potrebno za upis, zbog B stabla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373663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 nad jednim poljem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764072" y="1884333"/>
            <a:ext cx="10722075" cy="15446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400" dirty="0"/>
              <a:t>Najjednostavniji indeksi koji mogu biti kreirani u okviru MongoDB</a:t>
            </a:r>
          </a:p>
          <a:p>
            <a:r>
              <a:rPr lang="sr-Latn-RS" sz="2400" dirty="0"/>
              <a:t>Kreira se izvršenjem samo jedne naredbe, createIndex u okviru konzole, ili klikom u okviru MongoDB Compass alata</a:t>
            </a:r>
          </a:p>
          <a:p>
            <a:r>
              <a:rPr lang="sr-Latn-RS" sz="2400" dirty="0"/>
              <a:t>Indeks nad jednim poljem omogućava pronalaženje jedne ili više vrednosti, kao i opsega vrednosti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F04E0-B252-4108-B5E4-C10072A11CF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23" y="3463325"/>
            <a:ext cx="6646645" cy="268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1B0CA-BF23-463B-B8EB-6B8A29923C5E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" b="39369"/>
          <a:stretch/>
        </p:blipFill>
        <p:spPr>
          <a:xfrm>
            <a:off x="536274" y="4033859"/>
            <a:ext cx="3821498" cy="202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E59581-45AF-465A-B9D0-89028B0A84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65" y="4033859"/>
            <a:ext cx="4497605" cy="2020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A4773-3B33-4B2F-88F0-176971F9113B}"/>
              </a:ext>
            </a:extLst>
          </p:cNvPr>
          <p:cNvSpPr txBox="1"/>
          <p:nvPr/>
        </p:nvSpPr>
        <p:spPr>
          <a:xfrm>
            <a:off x="356264" y="6155844"/>
            <a:ext cx="453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ExecutionStats pre indeksiranja nad poljem ssn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E8013-A0E0-417C-9857-408518BD118D}"/>
              </a:ext>
            </a:extLst>
          </p:cNvPr>
          <p:cNvSpPr txBox="1"/>
          <p:nvPr/>
        </p:nvSpPr>
        <p:spPr>
          <a:xfrm>
            <a:off x="6684874" y="6155844"/>
            <a:ext cx="478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ExecutionStats nakon indeksiranja nad poljem ssn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9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Indeksi nad jednim poljem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1" y="1969710"/>
            <a:ext cx="10395284" cy="6130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/>
              <a:t>Indeksi daju bolje performanse i prilikom pretraživanja opsega vrednosti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B4349-F784-43AA-8DB8-1F70BF9425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4" y="2526958"/>
            <a:ext cx="7271085" cy="4033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B0309E-FE4E-4090-915C-8A60E79E9DD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386" y="2836533"/>
            <a:ext cx="4409774" cy="1341679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17D2ACA-CDD2-4C78-8550-3B1CE0D5AA67}"/>
              </a:ext>
            </a:extLst>
          </p:cNvPr>
          <p:cNvSpPr txBox="1">
            <a:spLocks/>
          </p:cNvSpPr>
          <p:nvPr/>
        </p:nvSpPr>
        <p:spPr>
          <a:xfrm>
            <a:off x="0" y="4050929"/>
            <a:ext cx="7868652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/>
              <a:t>Takođe poboljšavaju performanse pri pretrazi vrednosti na osnovu postojećeg skupa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E6066-3C97-4757-816A-B0764401A2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29" y="4578761"/>
            <a:ext cx="7453431" cy="4859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E1EE00-CE6F-4A4D-82AD-BFDA2405C6F9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4" y="4876800"/>
            <a:ext cx="4115602" cy="16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6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Složeni indeksi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505326" y="1841373"/>
            <a:ext cx="10603831" cy="3709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/>
              <a:t>Nekada upiti zahtevaju pretragu na osnovu vrednosti više polja</a:t>
            </a:r>
          </a:p>
          <a:p>
            <a:r>
              <a:rPr lang="sr-Latn-RS" sz="2200" dirty="0"/>
              <a:t>Složeni indeksi omogućavaju postojanje ključa koji je složen i koji se sastoji od navedenih polja u redosledu koji je naveden pri kreiranju indeksa</a:t>
            </a:r>
          </a:p>
          <a:p>
            <a:r>
              <a:rPr lang="sr-Latn-RS" sz="2200" dirty="0"/>
              <a:t>Indeksi su sortirani u rastućem ili opadajućem redosledu, u odnosu na način na koji je definisan indeks, sa time što se prvo vrši sortiranje u okviru najlevijeg polja. </a:t>
            </a:r>
          </a:p>
          <a:p>
            <a:endParaRPr lang="sr-Latn-R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B1807-3B30-4121-9863-82AE85D05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01" y="3848964"/>
            <a:ext cx="4484304" cy="13963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D1D1D-FEF1-4DF9-BDEB-80F8BA523D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45329"/>
            <a:ext cx="5293895" cy="1786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519BE4-EBC7-4E4E-959C-93221808EE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07" y="5196732"/>
            <a:ext cx="5293895" cy="15481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44732-E52C-440D-840D-69E4D01953C9}"/>
              </a:ext>
            </a:extLst>
          </p:cNvPr>
          <p:cNvSpPr txBox="1"/>
          <p:nvPr/>
        </p:nvSpPr>
        <p:spPr>
          <a:xfrm>
            <a:off x="64166" y="4935246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Performanse bez indeksa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5440-5378-4444-B1D1-41CFEFE8FCF8}"/>
              </a:ext>
            </a:extLst>
          </p:cNvPr>
          <p:cNvSpPr txBox="1"/>
          <p:nvPr/>
        </p:nvSpPr>
        <p:spPr>
          <a:xfrm>
            <a:off x="8388005" y="4002410"/>
            <a:ext cx="2450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Performanse sa indeksom nad jednim poljem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8340E-D306-4199-B551-E6BFCEAC0A17}"/>
              </a:ext>
            </a:extLst>
          </p:cNvPr>
          <p:cNvSpPr txBox="1"/>
          <p:nvPr/>
        </p:nvSpPr>
        <p:spPr>
          <a:xfrm>
            <a:off x="5807241" y="640843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Performanse sa složenim indeksom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Parcijalni indeksi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505326" y="1841373"/>
            <a:ext cx="11105482" cy="3709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2200" dirty="0"/>
              <a:t>U nekim situacijama, nije potrebno kreiranje indeksa za celu kolekciju, ili je indeks koji se dobije kreiranjem indeksa nad celom kolekcijom, previše veliki, te ne može stati u memoriju, samim tim bi deo indeksa onda bio na disku</a:t>
            </a:r>
            <a:endParaRPr lang="en-US" sz="2200" dirty="0"/>
          </a:p>
          <a:p>
            <a:r>
              <a:rPr lang="sr-Latn-RS" sz="2200" dirty="0"/>
              <a:t>Parcijalni indeksi indeksiraju samo dokumente u kolekciji koji zadovoljavaju određeni uslov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44732-E52C-440D-840D-69E4D01953C9}"/>
              </a:ext>
            </a:extLst>
          </p:cNvPr>
          <p:cNvSpPr txBox="1"/>
          <p:nvPr/>
        </p:nvSpPr>
        <p:spPr>
          <a:xfrm>
            <a:off x="64166" y="4935246"/>
            <a:ext cx="2766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/>
              <a:t>Performanse bez indeksa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8340E-D306-4199-B551-E6BFCEAC0A17}"/>
              </a:ext>
            </a:extLst>
          </p:cNvPr>
          <p:cNvSpPr txBox="1"/>
          <p:nvPr/>
        </p:nvSpPr>
        <p:spPr>
          <a:xfrm>
            <a:off x="8173849" y="4808300"/>
            <a:ext cx="4018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/>
              <a:t>Performanse sa </a:t>
            </a:r>
            <a:r>
              <a:rPr lang="en-US" sz="2000" dirty="0" err="1"/>
              <a:t>parcijalnim</a:t>
            </a:r>
            <a:r>
              <a:rPr lang="sr-Latn-RS" sz="2000" dirty="0"/>
              <a:t> indeksom</a:t>
            </a:r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52BABC-8C53-4CCC-87E0-381F6E7296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02" y="3419059"/>
            <a:ext cx="4566367" cy="435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E4A4B3-4E60-4C0D-A495-93BE18E74C8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7" y="5304579"/>
            <a:ext cx="5226049" cy="14403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60BB44-A9CB-4152-A6B0-975F2EA0066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002" y="3941158"/>
            <a:ext cx="4848717" cy="8671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BDA9BC-B38F-4FC5-8D00-FEB49AF9906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737" y="5214674"/>
            <a:ext cx="4989097" cy="159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8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37853"/>
            <a:ext cx="11029616" cy="1013800"/>
          </a:xfrm>
        </p:spPr>
        <p:txBody>
          <a:bodyPr/>
          <a:lstStyle/>
          <a:p>
            <a:r>
              <a:rPr lang="sr-Latn-RS" dirty="0"/>
              <a:t>Optimizacija CRUD upita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-56148" y="1926572"/>
            <a:ext cx="12304295" cy="37401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sz="3200" dirty="0"/>
              <a:t>Određivanje optimalnog indeksa je znatno teže nego što se čini</a:t>
            </a:r>
          </a:p>
          <a:p>
            <a:r>
              <a:rPr lang="sr-Latn-RS" sz="3200" dirty="0"/>
              <a:t>Kao smernice trebaju se pratiti sledeća pravila</a:t>
            </a:r>
          </a:p>
          <a:p>
            <a:pPr lvl="1"/>
            <a:r>
              <a:rPr lang="sr-Latn-RS" sz="3200" dirty="0"/>
              <a:t>Selektivnost pri izboru indeksa</a:t>
            </a:r>
          </a:p>
          <a:p>
            <a:pPr lvl="1"/>
            <a:r>
              <a:rPr lang="sr-Latn-RS" sz="3200" dirty="0"/>
              <a:t>Pravilo jednakost, sortiranje, </a:t>
            </a:r>
          </a:p>
          <a:p>
            <a:pPr marL="324000" lvl="1" indent="0">
              <a:buNone/>
            </a:pPr>
            <a:r>
              <a:rPr lang="sr-Latn-RS" sz="3200" dirty="0"/>
              <a:t>opseg</a:t>
            </a:r>
          </a:p>
          <a:p>
            <a:pPr lvl="1"/>
            <a:r>
              <a:rPr lang="sr-Latn-RS" sz="3200" dirty="0"/>
              <a:t>Tradeoff pri svakom izboru </a:t>
            </a:r>
          </a:p>
          <a:p>
            <a:pPr marL="324000" lvl="1" indent="0">
              <a:buNone/>
            </a:pPr>
            <a:r>
              <a:rPr lang="sr-Latn-RS" sz="3200" dirty="0"/>
              <a:t>indeksa</a:t>
            </a:r>
          </a:p>
          <a:p>
            <a:pPr lvl="1"/>
            <a:endParaRPr lang="sr-Latn-R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F156B9-5D79-46B4-A39B-6683064B2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57064"/>
              </p:ext>
            </p:extLst>
          </p:nvPr>
        </p:nvGraphicFramePr>
        <p:xfrm>
          <a:off x="5598694" y="3256549"/>
          <a:ext cx="6464970" cy="32635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994">
                  <a:extLst>
                    <a:ext uri="{9D8B030D-6E8A-4147-A177-3AD203B41FA5}">
                      <a16:colId xmlns:a16="http://schemas.microsoft.com/office/drawing/2014/main" val="1565305071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4087952342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62864421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4093220574"/>
                    </a:ext>
                  </a:extLst>
                </a:gridCol>
                <a:gridCol w="1292994">
                  <a:extLst>
                    <a:ext uri="{9D8B030D-6E8A-4147-A177-3AD203B41FA5}">
                      <a16:colId xmlns:a16="http://schemas.microsoft.com/office/drawing/2014/main" val="319825987"/>
                    </a:ext>
                  </a:extLst>
                </a:gridCol>
              </a:tblGrid>
              <a:tr h="12407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Indeks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Bez indeksa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address.zipcode:1,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cusine:1,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stars:1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}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cusine:1,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address.zipcode:1,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stars:1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}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cusine:1,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stars:1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address.zipcode:1,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}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45511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Vreme izvršenja (ms)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720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253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103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78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0840248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Broj vraćenih dokumenata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9598527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Broj ispitanih dokumenata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1 000 000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95988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2960797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Broj ispitanih ključeva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11663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7074088"/>
                  </a:ext>
                </a:extLst>
              </a:tr>
              <a:tr h="4045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Sortiranje u memoriji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da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da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>
                          <a:effectLst/>
                        </a:rPr>
                        <a:t>da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r-Latn-RS" sz="1100" dirty="0">
                          <a:effectLst/>
                        </a:rPr>
                        <a:t>ne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05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538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5" y="566277"/>
            <a:ext cx="11029616" cy="1013800"/>
          </a:xfrm>
        </p:spPr>
        <p:txBody>
          <a:bodyPr/>
          <a:lstStyle/>
          <a:p>
            <a:r>
              <a:rPr lang="sr-Latn-RS" dirty="0"/>
              <a:t>Ograničenje broja rezultata koji se vraćaju korisniku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-56148" y="1926572"/>
            <a:ext cx="12304295" cy="3740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sr-Latn-RS" sz="2800" dirty="0"/>
              <a:t>Broj željenih rezultata se definiše kao parametar funkcije limit</a:t>
            </a:r>
          </a:p>
          <a:p>
            <a:pPr lvl="1"/>
            <a:r>
              <a:rPr lang="sr-Latn-RS" sz="2800" dirty="0"/>
              <a:t>Limit metodi može biti kao parametar zadata vrednost između 〖-2〗^31 do 2^31</a:t>
            </a:r>
          </a:p>
          <a:p>
            <a:pPr lvl="2"/>
            <a:r>
              <a:rPr lang="sr-Latn-RS" sz="2400" dirty="0"/>
              <a:t>0 označava da nema limita</a:t>
            </a:r>
          </a:p>
          <a:p>
            <a:pPr lvl="2"/>
            <a:r>
              <a:rPr lang="sr-Latn-RS" sz="2400" dirty="0"/>
              <a:t>Negativna vrednost ukazuje da će rezultati biti poslati maksimalno u jednom batch-u </a:t>
            </a:r>
          </a:p>
          <a:p>
            <a:pPr lvl="1"/>
            <a:r>
              <a:rPr lang="sr-Latn-RS" sz="2800" dirty="0"/>
              <a:t>Prednost korišćenja ove funkcije u smanjenju zagušenja mrežnog saobraćaja</a:t>
            </a:r>
          </a:p>
          <a:p>
            <a:pPr lvl="1"/>
            <a:endParaRPr lang="sr-Latn-R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6B446-EBAA-4F2B-B3A8-53C831CD19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63" y="4857897"/>
            <a:ext cx="5632116" cy="161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49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55" y="566277"/>
            <a:ext cx="11029616" cy="1013800"/>
          </a:xfrm>
        </p:spPr>
        <p:txBody>
          <a:bodyPr/>
          <a:lstStyle/>
          <a:p>
            <a:r>
              <a:rPr lang="sr-Latn-RS" dirty="0"/>
              <a:t>Korišćenje projekcija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-56148" y="1926572"/>
            <a:ext cx="12304295" cy="37401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V</a:t>
            </a:r>
            <a:r>
              <a:rPr lang="sr-Latn-RS" sz="2800" dirty="0"/>
              <a:t>raćanjem samo onih delova dokumenata koji su neophodni </a:t>
            </a:r>
            <a:endParaRPr lang="en-US" sz="2800" dirty="0"/>
          </a:p>
          <a:p>
            <a:pPr lvl="1"/>
            <a:r>
              <a:rPr lang="en-US" sz="2800" dirty="0"/>
              <a:t>N</a:t>
            </a:r>
            <a:r>
              <a:rPr lang="sr-Latn-RS" sz="2800" dirty="0"/>
              <a:t>avođenje</a:t>
            </a:r>
            <a:r>
              <a:rPr lang="en-US" sz="2800" dirty="0"/>
              <a:t>m</a:t>
            </a:r>
            <a:r>
              <a:rPr lang="sr-Latn-RS" sz="2800" dirty="0"/>
              <a:t> projekcija u MongoDB Compass</a:t>
            </a:r>
            <a:r>
              <a:rPr lang="en-US" sz="2800" dirty="0"/>
              <a:t>-u,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navođenje</a:t>
            </a:r>
            <a:r>
              <a:rPr lang="en-US" sz="2800" dirty="0"/>
              <a:t> </a:t>
            </a:r>
            <a:r>
              <a:rPr lang="en-US" sz="2800" dirty="0" err="1"/>
              <a:t>polja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oznakom</a:t>
            </a:r>
            <a:r>
              <a:rPr lang="en-US" sz="2800" dirty="0"/>
              <a:t> 1 u </a:t>
            </a:r>
            <a:r>
              <a:rPr lang="en-US" sz="2800" dirty="0" err="1"/>
              <a:t>okviru</a:t>
            </a:r>
            <a:r>
              <a:rPr lang="en-US" sz="2800" dirty="0"/>
              <a:t> </a:t>
            </a:r>
            <a:r>
              <a:rPr lang="en-US" sz="2800" dirty="0" err="1"/>
              <a:t>vitičastih</a:t>
            </a:r>
            <a:r>
              <a:rPr lang="en-US" sz="2800" dirty="0"/>
              <a:t> </a:t>
            </a:r>
            <a:r>
              <a:rPr lang="en-US" sz="2800" dirty="0" err="1"/>
              <a:t>zagrada</a:t>
            </a:r>
            <a:r>
              <a:rPr lang="en-US" sz="2800" dirty="0"/>
              <a:t> u </a:t>
            </a:r>
            <a:r>
              <a:rPr lang="en-US" sz="2800" dirty="0" err="1"/>
              <a:t>konzoli</a:t>
            </a:r>
            <a:endParaRPr lang="en-US" sz="2800" dirty="0"/>
          </a:p>
          <a:p>
            <a:pPr lvl="1"/>
            <a:r>
              <a:rPr lang="sr-Latn-RS" sz="2800" dirty="0"/>
              <a:t>Po difoltu se polje _id uvek vraća, može se isključiti </a:t>
            </a:r>
            <a:r>
              <a:rPr lang="en-US" sz="2800" dirty="0" err="1"/>
              <a:t>slanje</a:t>
            </a:r>
            <a:r>
              <a:rPr lang="sr-Latn-RS" sz="2800" dirty="0"/>
              <a:t> polja _id, time što se navede _id:0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4A07AC-7A8C-4ACA-AB6E-1224041A2F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0" y="4817791"/>
            <a:ext cx="4159183" cy="169792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14EB8D7-ADEF-44ED-86CB-84710FB6F53D}"/>
              </a:ext>
            </a:extLst>
          </p:cNvPr>
          <p:cNvSpPr/>
          <p:nvPr/>
        </p:nvSpPr>
        <p:spPr>
          <a:xfrm>
            <a:off x="4716379" y="5309937"/>
            <a:ext cx="3497179" cy="703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8010D8-5AD8-45F0-9153-24868ED2DD7D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9482"/>
          <a:stretch/>
        </p:blipFill>
        <p:spPr>
          <a:xfrm>
            <a:off x="9096477" y="5181600"/>
            <a:ext cx="2955423" cy="95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241FD4-AD6F-4A62-907C-8CB9AE4F18F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118" y="4460977"/>
            <a:ext cx="3697439" cy="6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061B-7D68-4D72-8276-78B897B3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280B-1DD2-44FB-807E-D49F6BC6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sr-Latn-RS" sz="2400" dirty="0"/>
              <a:t>Najpopularnija NoSQL baza podataka</a:t>
            </a:r>
          </a:p>
          <a:p>
            <a:r>
              <a:rPr lang="sr-Latn-RS" sz="2400" dirty="0"/>
              <a:t>Document-store baza podataka</a:t>
            </a:r>
          </a:p>
          <a:p>
            <a:r>
              <a:rPr lang="sr-Latn-RS" sz="2400" dirty="0"/>
              <a:t>Najsličnija relacionim bazama podataka</a:t>
            </a:r>
          </a:p>
          <a:p>
            <a:r>
              <a:rPr lang="sr-Latn-RS" sz="2400" dirty="0"/>
              <a:t>Različiti pojmovi u odnosu na relacione baze podataka</a:t>
            </a:r>
          </a:p>
          <a:p>
            <a:pPr lvl="1"/>
            <a:r>
              <a:rPr lang="sr-Latn-RS" sz="2000" dirty="0"/>
              <a:t>Kolekcija = Tabela</a:t>
            </a:r>
          </a:p>
          <a:p>
            <a:pPr lvl="1"/>
            <a:r>
              <a:rPr lang="sr-Latn-RS" sz="2000" dirty="0"/>
              <a:t>Dokument = Red</a:t>
            </a:r>
          </a:p>
          <a:p>
            <a:pPr lvl="1"/>
            <a:r>
              <a:rPr lang="sr-Latn-RS" sz="2000" dirty="0"/>
              <a:t>Kolona = Polje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3398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pPr algn="ctr"/>
            <a:r>
              <a:rPr lang="sr-Latn-RS" dirty="0">
                <a:solidFill>
                  <a:srgbClr val="FFFFFF"/>
                </a:solidFill>
              </a:rPr>
              <a:t>Hvala </a:t>
            </a:r>
            <a:r>
              <a:rPr lang="sr-Latn-RS">
                <a:solidFill>
                  <a:srgbClr val="FFFFFF"/>
                </a:solidFill>
              </a:rPr>
              <a:t>na pažnji!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71CA-D7BB-402E-915B-A0EBB178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Ciljevi optimizacije upita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3EC4-CB4B-4847-A19B-49BC5A639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Brže dobijanje rezultata upita, što će aplikaciju učiniti bržom korisniku.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Omogućavanje DBMS-u da odgovori na više upita u istom vremenskom periodu</a:t>
            </a:r>
            <a:endParaRPr lang="sr-Latn-RS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400" dirty="0">
                <a:effectLst/>
                <a:ea typeface="Calibri" panose="020F0502020204030204" pitchFamily="34" charset="0"/>
              </a:rPr>
              <a:t>Duže trajanje hardvera na kojima se izvršava DBMS, kao i efikasniji rad servera u pogledu potrošnje električne energije, kao i RAM-a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701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9DE0-1D34-4A73-B3C2-D0A36239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Prikaz optimizacije upita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2EAC-E10B-4086-B9D9-070BF07F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638" y="1980373"/>
            <a:ext cx="12190162" cy="3678303"/>
          </a:xfrm>
        </p:spPr>
        <p:txBody>
          <a:bodyPr anchor="t" anchorCtr="0"/>
          <a:lstStyle/>
          <a:p>
            <a:r>
              <a:rPr lang="sr-Latn-RS" sz="2400" dirty="0"/>
              <a:t>Za prikaz optimizacije rada MongoDB DBMS-a biće korišćena konzola kao i MongoDB Compass alat</a:t>
            </a:r>
          </a:p>
          <a:p>
            <a:endParaRPr lang="sr-Latn-RS" sz="2400" dirty="0"/>
          </a:p>
          <a:p>
            <a:endParaRPr lang="sr-Latn-RS" sz="2400" dirty="0"/>
          </a:p>
          <a:p>
            <a:r>
              <a:rPr lang="sr-Latn-RS" sz="2400" dirty="0"/>
              <a:t>Korišćene kolekcije su</a:t>
            </a:r>
            <a:r>
              <a:rPr lang="sr-Latn-RS" sz="2400" i="1" dirty="0"/>
              <a:t> restorani </a:t>
            </a:r>
            <a:r>
              <a:rPr lang="sr-Latn-RS" sz="2400" dirty="0"/>
              <a:t>i </a:t>
            </a:r>
            <a:r>
              <a:rPr lang="sr-Latn-RS" sz="2400" i="1" dirty="0"/>
              <a:t>ljudi</a:t>
            </a:r>
          </a:p>
          <a:p>
            <a:endParaRPr lang="sr-Latn-RS" i="1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65C44-1059-4C0F-B6AD-39CDE2513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88" y="2581995"/>
            <a:ext cx="2801038" cy="10562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FF425-E778-48CE-AAFC-FCDF2586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071" y="2581995"/>
            <a:ext cx="2272992" cy="138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7F45C-E8B9-48DE-BD6D-9EBAE0BC4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567" y="4522448"/>
            <a:ext cx="2775726" cy="19286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F36BE5-48FC-458E-A729-19317821A5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437"/>
          <a:stretch/>
        </p:blipFill>
        <p:spPr>
          <a:xfrm>
            <a:off x="1340414" y="4522448"/>
            <a:ext cx="3246402" cy="17984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400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AA8-84EE-4C79-AE0A-0BCEF112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Hardverska</a:t>
            </a:r>
            <a:r>
              <a:rPr lang="en-US" dirty="0"/>
              <a:t> </a:t>
            </a:r>
            <a:r>
              <a:rPr lang="en-US" dirty="0" err="1"/>
              <a:t>razmatranja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konfiguracije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5E66-67DD-46A3-BA47-F2109731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1621" y="2180495"/>
            <a:ext cx="5659186" cy="4396767"/>
          </a:xfrm>
        </p:spPr>
        <p:txBody>
          <a:bodyPr anchor="t">
            <a:normAutofit lnSpcReduction="10000"/>
          </a:bodyPr>
          <a:lstStyle/>
          <a:p>
            <a:r>
              <a:rPr lang="sr-Latn-RS" sz="2000" dirty="0"/>
              <a:t>RAM </a:t>
            </a:r>
          </a:p>
          <a:p>
            <a:pPr lvl="1"/>
            <a:r>
              <a:rPr lang="sr-Latn-RS" sz="1800" dirty="0"/>
              <a:t>Engine za upite</a:t>
            </a:r>
          </a:p>
          <a:p>
            <a:pPr lvl="1"/>
            <a:r>
              <a:rPr lang="sr-Latn-RS" sz="1800" dirty="0"/>
              <a:t>Pretraga indeksa</a:t>
            </a:r>
          </a:p>
          <a:p>
            <a:pPr lvl="1"/>
            <a:r>
              <a:rPr lang="sr-Latn-RS" sz="1800" dirty="0"/>
              <a:t>Konekcije</a:t>
            </a:r>
          </a:p>
          <a:p>
            <a:r>
              <a:rPr lang="sr-Latn-RS" sz="2000" dirty="0"/>
              <a:t>CPU</a:t>
            </a:r>
          </a:p>
          <a:p>
            <a:pPr lvl="1"/>
            <a:r>
              <a:rPr lang="sr-Latn-RS" sz="1800" dirty="0"/>
              <a:t>Uvek je dobro imati više raspoloživih jezgara</a:t>
            </a:r>
          </a:p>
          <a:p>
            <a:pPr lvl="1"/>
            <a:r>
              <a:rPr lang="sr-Latn-RS" sz="1800" dirty="0"/>
              <a:t>Nezaključavajući mehanizam kontrole konkurencije</a:t>
            </a:r>
          </a:p>
          <a:p>
            <a:r>
              <a:rPr lang="sr-Latn-RS" sz="2000" dirty="0"/>
              <a:t>Disk</a:t>
            </a:r>
          </a:p>
          <a:p>
            <a:pPr lvl="1"/>
            <a:r>
              <a:rPr lang="sr-Latn-RS" sz="1800" dirty="0"/>
              <a:t>MongoDB koristi za perzistenciju podataka</a:t>
            </a:r>
          </a:p>
          <a:p>
            <a:pPr lvl="1"/>
            <a:r>
              <a:rPr lang="sr-Latn-RS" sz="1800" dirty="0"/>
              <a:t>IOPS</a:t>
            </a:r>
            <a:endParaRPr lang="en-US" sz="1800" dirty="0"/>
          </a:p>
          <a:p>
            <a:pPr lvl="1"/>
            <a:r>
              <a:rPr lang="en-US" sz="1800" dirty="0"/>
              <a:t>RAID 10</a:t>
            </a:r>
            <a:endParaRPr lang="sr-Latn-RS" sz="1800" dirty="0"/>
          </a:p>
          <a:p>
            <a:pPr marL="324000" lvl="1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9D62B-D0EB-41DD-BEE0-50DCB6ACD9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22" y="2659496"/>
            <a:ext cx="4567104" cy="22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9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AA8-84EE-4C79-AE0A-0BCEF112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Planovi</a:t>
            </a:r>
            <a:r>
              <a:rPr lang="en-US" dirty="0"/>
              <a:t> za </a:t>
            </a:r>
            <a:r>
              <a:rPr lang="en-US" dirty="0" err="1"/>
              <a:t>izvršenje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5E66-67DD-46A3-BA47-F2109731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2180495"/>
            <a:ext cx="10888912" cy="4396767"/>
          </a:xfrm>
        </p:spPr>
        <p:txBody>
          <a:bodyPr anchor="t">
            <a:normAutofit/>
          </a:bodyPr>
          <a:lstStyle/>
          <a:p>
            <a:r>
              <a:rPr lang="sr-Latn-RS" sz="2400" dirty="0"/>
              <a:t>Ugrađen optimizator upita</a:t>
            </a:r>
          </a:p>
          <a:p>
            <a:r>
              <a:rPr lang="sr-Latn-RS" sz="2400" dirty="0"/>
              <a:t>Optmizator upita bira i kešira najefikasniji plan na osnovu postojećih indeksa</a:t>
            </a:r>
          </a:p>
          <a:p>
            <a:r>
              <a:rPr lang="sr-Latn-RS" sz="2400" dirty="0"/>
              <a:t>Optimizator upita: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sz="2000" dirty="0"/>
              <a:t>Dostupni indeksi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sz="2000" dirty="0"/>
              <a:t>Koji indeksi zadovoljavaju potrebe upita 		                            kandidati indeksi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sz="2000" dirty="0"/>
              <a:t>Za svaki indeks kandidata se kreira plan kandidata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sz="2000" dirty="0"/>
              <a:t>Planer određuje koji je plan imao najbolji rezultat</a:t>
            </a:r>
          </a:p>
          <a:p>
            <a:pPr marL="666900" lvl="1" indent="-342900">
              <a:buFont typeface="+mj-lt"/>
              <a:buAutoNum type="arabicPeriod"/>
            </a:pPr>
            <a:r>
              <a:rPr lang="sr-Latn-RS" sz="2000" dirty="0"/>
              <a:t>Smešta plan u keš</a:t>
            </a:r>
          </a:p>
          <a:p>
            <a:pPr lvl="1"/>
            <a:endParaRPr lang="sr-Latn-RS" dirty="0"/>
          </a:p>
          <a:p>
            <a:pPr marL="324000" lvl="1" indent="0">
              <a:buNone/>
            </a:pPr>
            <a:endParaRPr lang="sr-Latn-RS" dirty="0"/>
          </a:p>
          <a:p>
            <a:pPr marL="324000" lvl="1" indent="0">
              <a:buNone/>
            </a:pPr>
            <a:endParaRPr lang="sr-Latn-R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A1194FE-7FBD-496C-AB2A-09CA79F632FD}"/>
              </a:ext>
            </a:extLst>
          </p:cNvPr>
          <p:cNvSpPr/>
          <p:nvPr/>
        </p:nvSpPr>
        <p:spPr>
          <a:xfrm>
            <a:off x="6096000" y="4218457"/>
            <a:ext cx="1652337" cy="320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DC45-60CD-4B16-83EF-EE81BD2F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380725"/>
          </a:xfrm>
        </p:spPr>
        <p:txBody>
          <a:bodyPr anchor="t">
            <a:normAutofit lnSpcReduction="10000"/>
          </a:bodyPr>
          <a:lstStyle/>
          <a:p>
            <a:r>
              <a:rPr lang="pl-PL" sz="2400" dirty="0"/>
              <a:t>Može biti dodata na kraju svakog upita jednostavnim dodavanjem poziva funkcije na kraj upita, i u MongoDB Compass alatu</a:t>
            </a:r>
            <a:endParaRPr lang="en-US" sz="2400" dirty="0"/>
          </a:p>
          <a:p>
            <a:r>
              <a:rPr lang="sr-Latn-RS" sz="2400" dirty="0"/>
              <a:t>Explain funkcija omogućava da li upit koristi očekivani indeks, da li indeks obezbeđuje sortiranje, koliko je selektivan indeks, kao i najbitnije, koji deo upita najviše oduzima performanse</a:t>
            </a:r>
          </a:p>
          <a:p>
            <a:r>
              <a:rPr lang="sr-Latn-RS" sz="2400" dirty="0"/>
              <a:t>Omogućeno kreiranje explainable objekata</a:t>
            </a:r>
          </a:p>
          <a:p>
            <a:r>
              <a:rPr lang="sr-Latn-RS" sz="2400" dirty="0"/>
              <a:t>Explain funkciji mogu biti zadata tri parametra, pri čemu explain funkcija se ponaša različito i vraća različite rezultate:</a:t>
            </a:r>
          </a:p>
          <a:p>
            <a:pPr marL="66690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queryPlanner</a:t>
            </a:r>
            <a:r>
              <a:rPr lang="sr-Latn-R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sr-Latn-R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executionStats 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sr-Latn-R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allPlansExecution</a:t>
            </a:r>
            <a:r>
              <a:rPr lang="sr-Latn-R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254191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funkcija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DC45-60CD-4B16-83EF-EE81BD2F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0311397" cy="4380725"/>
          </a:xfrm>
        </p:spPr>
        <p:txBody>
          <a:bodyPr anchor="t">
            <a:normAutofit/>
          </a:bodyPr>
          <a:lstStyle/>
          <a:p>
            <a:r>
              <a:rPr lang="pl-PL" sz="2400" dirty="0"/>
              <a:t>Rezultat koji vraća explain funkcija predstavlja planove za izvršenje funkcija u okviru stabla faza</a:t>
            </a:r>
          </a:p>
          <a:p>
            <a:r>
              <a:rPr lang="sr-Latn-RS" sz="2400" dirty="0"/>
              <a:t>Explain funkcija vraća informacije o queryPlaner-u kao i o detaljima izvršenja, odnosno executionStats, ukoliko je funkcija u modu koji zahteva izvršenje funkcije</a:t>
            </a:r>
          </a:p>
        </p:txBody>
      </p:sp>
    </p:spTree>
    <p:extLst>
      <p:ext uri="{BB962C8B-B14F-4D97-AF65-F5344CB8AC3E}">
        <p14:creationId xmlns:p14="http://schemas.microsoft.com/office/powerpoint/2010/main" val="301739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3EFD-AF0D-4ED8-9CED-034771B0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funkcija</a:t>
            </a:r>
            <a:r>
              <a:rPr lang="sr-Latn-RS" dirty="0"/>
              <a:t> – Query Planer polje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22ED6-1B3E-44CA-94BE-C7A64BF5AA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54" y="1973179"/>
            <a:ext cx="3326988" cy="45398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16D4E7-4642-4560-8E7C-99B3F5A9AD14}"/>
              </a:ext>
            </a:extLst>
          </p:cNvPr>
          <p:cNvSpPr txBox="1">
            <a:spLocks/>
          </p:cNvSpPr>
          <p:nvPr/>
        </p:nvSpPr>
        <p:spPr>
          <a:xfrm>
            <a:off x="581193" y="2180496"/>
            <a:ext cx="6734008" cy="43807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3200" dirty="0"/>
              <a:t>Informacije o selekciji upita od strane optimizatora upita</a:t>
            </a:r>
          </a:p>
          <a:p>
            <a:r>
              <a:rPr lang="sr-Latn-RS" sz="3200" dirty="0"/>
              <a:t>Polja</a:t>
            </a:r>
          </a:p>
          <a:p>
            <a:pPr lvl="1"/>
            <a:r>
              <a:rPr lang="sr-Latn-RS" sz="2800" dirty="0"/>
              <a:t>Verzija planera</a:t>
            </a:r>
          </a:p>
          <a:p>
            <a:pPr lvl="1"/>
            <a:r>
              <a:rPr lang="sr-Latn-RS" sz="2800" dirty="0"/>
              <a:t>Namespace</a:t>
            </a:r>
          </a:p>
          <a:p>
            <a:pPr lvl="1"/>
            <a:r>
              <a:rPr lang="sr-Latn-RS" sz="2800" dirty="0"/>
              <a:t>Informacije o upitu</a:t>
            </a:r>
          </a:p>
          <a:p>
            <a:pPr lvl="1"/>
            <a:r>
              <a:rPr lang="sr-Latn-RS" sz="2800" dirty="0"/>
              <a:t>Pobednički plan</a:t>
            </a:r>
          </a:p>
          <a:p>
            <a:pPr lvl="1"/>
            <a:r>
              <a:rPr lang="sr-Latn-RS" sz="2800" dirty="0"/>
              <a:t>Planovi koji nisu izabrani</a:t>
            </a:r>
          </a:p>
        </p:txBody>
      </p:sp>
    </p:spTree>
    <p:extLst>
      <p:ext uri="{BB962C8B-B14F-4D97-AF65-F5344CB8AC3E}">
        <p14:creationId xmlns:p14="http://schemas.microsoft.com/office/powerpoint/2010/main" val="37766487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251</TotalTime>
  <Words>942</Words>
  <Application>Microsoft Office PowerPoint</Application>
  <PresentationFormat>Widescreen</PresentationFormat>
  <Paragraphs>164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Gill Sans MT</vt:lpstr>
      <vt:lpstr>Symbol</vt:lpstr>
      <vt:lpstr>Times New Roman</vt:lpstr>
      <vt:lpstr>Wingdings 2</vt:lpstr>
      <vt:lpstr>Dividend</vt:lpstr>
      <vt:lpstr>Optimizacija upita MongoDB</vt:lpstr>
      <vt:lpstr>MongoDB</vt:lpstr>
      <vt:lpstr>Ciljevi optimizacije upita</vt:lpstr>
      <vt:lpstr>Prikaz optimizacije upita</vt:lpstr>
      <vt:lpstr>Hardverska razmatranja i konfiguracije</vt:lpstr>
      <vt:lpstr>Planovi za izvršenje upita</vt:lpstr>
      <vt:lpstr>Explain funkcija</vt:lpstr>
      <vt:lpstr>Explain funkcija</vt:lpstr>
      <vt:lpstr>Explain funkcija – Query Planer polje</vt:lpstr>
      <vt:lpstr>Explain funkcija – execution stats polje</vt:lpstr>
      <vt:lpstr>Hint funkcija</vt:lpstr>
      <vt:lpstr>Indeksi</vt:lpstr>
      <vt:lpstr>Indeksi nad jednim poljem</vt:lpstr>
      <vt:lpstr>Indeksi nad jednim poljem</vt:lpstr>
      <vt:lpstr>Složeni indeksi</vt:lpstr>
      <vt:lpstr>Parcijalni indeksi</vt:lpstr>
      <vt:lpstr>Optimizacija CRUD upita</vt:lpstr>
      <vt:lpstr>Ograničenje broja rezultata koji se vraćaju korisniku</vt:lpstr>
      <vt:lpstr>Korišćenje projekcija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Optimizacija upita MongoDB</dc:title>
  <dc:creator>Jovana Nikolic</dc:creator>
  <cp:lastModifiedBy>Jovana Nikolic</cp:lastModifiedBy>
  <cp:revision>21</cp:revision>
  <dcterms:created xsi:type="dcterms:W3CDTF">2021-04-14T21:36:23Z</dcterms:created>
  <dcterms:modified xsi:type="dcterms:W3CDTF">2021-04-14T21:02:18Z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