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0" r:id="rId9"/>
    <p:sldId id="265" r:id="rId10"/>
    <p:sldId id="266" r:id="rId11"/>
    <p:sldId id="267" r:id="rId12"/>
    <p:sldId id="26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62B593-5968-4624-9CC3-82CD3BBB3F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2" y="565772"/>
            <a:ext cx="8791575" cy="2387600"/>
          </a:xfrm>
        </p:spPr>
        <p:txBody>
          <a:bodyPr>
            <a:normAutofit/>
          </a:bodyPr>
          <a:lstStyle/>
          <a:p>
            <a:pPr algn="ctr"/>
            <a:r>
              <a:rPr lang="es-ES" sz="7200" b="1" dirty="0" err="1"/>
              <a:t>wEB</a:t>
            </a:r>
            <a:r>
              <a:rPr lang="es-ES" sz="7200" b="1" dirty="0"/>
              <a:t> SCRAPING EN R</a:t>
            </a:r>
            <a:endParaRPr lang="es-CL" sz="7200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4B60C3F-28C4-4DF4-8DF9-F95D8983DE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42684" y="3309730"/>
            <a:ext cx="8791575" cy="1655762"/>
          </a:xfrm>
        </p:spPr>
        <p:txBody>
          <a:bodyPr>
            <a:normAutofit/>
          </a:bodyPr>
          <a:lstStyle/>
          <a:p>
            <a:pPr algn="ctr"/>
            <a:r>
              <a:rPr lang="es-ES" sz="2400" b="1" dirty="0"/>
              <a:t>Recopilando información de la pagina “OTAKUSTV”</a:t>
            </a:r>
            <a:endParaRPr lang="es-CL" sz="2400" b="1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51121D1-C4EA-4FCB-B1E0-EDC7BC046BC4}"/>
              </a:ext>
            </a:extLst>
          </p:cNvPr>
          <p:cNvSpPr txBox="1"/>
          <p:nvPr/>
        </p:nvSpPr>
        <p:spPr>
          <a:xfrm>
            <a:off x="8083827" y="4965492"/>
            <a:ext cx="30877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Alumno(s): Nicolás Silva.</a:t>
            </a:r>
          </a:p>
          <a:p>
            <a:endParaRPr lang="es-ES" b="1" dirty="0"/>
          </a:p>
          <a:p>
            <a:r>
              <a:rPr lang="es-ES" b="1" dirty="0"/>
              <a:t>Profesor(s): Amaru Fernández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558375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730934-6E14-478F-B88B-552CB3994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18408"/>
            <a:ext cx="9905998" cy="1478570"/>
          </a:xfrm>
        </p:spPr>
        <p:txBody>
          <a:bodyPr/>
          <a:lstStyle/>
          <a:p>
            <a:pPr algn="ctr"/>
            <a:r>
              <a:rPr lang="es-ES" b="1" dirty="0"/>
              <a:t>Resultados</a:t>
            </a:r>
            <a:endParaRPr lang="es-CL" b="1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A014DDE-1FF0-4977-846C-45160252B7B2}"/>
              </a:ext>
            </a:extLst>
          </p:cNvPr>
          <p:cNvSpPr txBox="1"/>
          <p:nvPr/>
        </p:nvSpPr>
        <p:spPr>
          <a:xfrm>
            <a:off x="3585439" y="1519447"/>
            <a:ext cx="65127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err="1"/>
              <a:t>Utilizacion</a:t>
            </a:r>
            <a:r>
              <a:rPr lang="es-ES" sz="2000" b="1" dirty="0"/>
              <a:t> de “</a:t>
            </a:r>
            <a:r>
              <a:rPr lang="es-ES" sz="2000" b="1" dirty="0" err="1"/>
              <a:t>lubridate</a:t>
            </a:r>
            <a:r>
              <a:rPr lang="es-ES" sz="2000" b="1" dirty="0"/>
              <a:t>”, “</a:t>
            </a:r>
            <a:r>
              <a:rPr lang="es-ES" sz="2000" b="1" dirty="0" err="1"/>
              <a:t>dplyr</a:t>
            </a:r>
            <a:r>
              <a:rPr lang="es-ES" sz="2000" b="1" dirty="0"/>
              <a:t>” y “ggplot2”</a:t>
            </a:r>
            <a:endParaRPr lang="es-CL" sz="2000" b="1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3F66DAF-4F76-4D1C-B87E-DF65BE610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504661"/>
            <a:ext cx="5501115" cy="3403744"/>
          </a:xfrm>
          <a:prstGeom prst="rect">
            <a:avLst/>
          </a:prstGeom>
        </p:spPr>
      </p:pic>
      <p:pic>
        <p:nvPicPr>
          <p:cNvPr id="6146" name="Picture 2" descr="Imagen de consulta de la búsqueda visual">
            <a:extLst>
              <a:ext uri="{FF2B5EF4-FFF2-40B4-BE49-F238E27FC236}">
                <a16:creationId xmlns:a16="http://schemas.microsoft.com/office/drawing/2014/main" id="{58663959-6F36-467A-BFA3-65BEB87598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870" y="2504661"/>
            <a:ext cx="5022573" cy="3403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4158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730934-6E14-478F-B88B-552CB3994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18408"/>
            <a:ext cx="9905998" cy="1478570"/>
          </a:xfrm>
        </p:spPr>
        <p:txBody>
          <a:bodyPr/>
          <a:lstStyle/>
          <a:p>
            <a:pPr algn="ctr"/>
            <a:r>
              <a:rPr lang="es-ES" b="1" dirty="0"/>
              <a:t>Resultados</a:t>
            </a:r>
            <a:endParaRPr lang="es-CL" b="1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A014DDE-1FF0-4977-846C-45160252B7B2}"/>
              </a:ext>
            </a:extLst>
          </p:cNvPr>
          <p:cNvSpPr txBox="1"/>
          <p:nvPr/>
        </p:nvSpPr>
        <p:spPr>
          <a:xfrm>
            <a:off x="3505926" y="1275940"/>
            <a:ext cx="65127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err="1"/>
              <a:t>Utilizacion</a:t>
            </a:r>
            <a:r>
              <a:rPr lang="es-ES" sz="2000" b="1" dirty="0"/>
              <a:t> de “ </a:t>
            </a:r>
            <a:r>
              <a:rPr lang="es-ES" sz="2000" b="1" dirty="0" err="1"/>
              <a:t>strsplit</a:t>
            </a:r>
            <a:r>
              <a:rPr lang="es-ES" sz="2000" b="1" dirty="0"/>
              <a:t>” “</a:t>
            </a:r>
            <a:r>
              <a:rPr lang="es-ES" sz="2000" b="1" dirty="0" err="1"/>
              <a:t>tolower</a:t>
            </a:r>
            <a:r>
              <a:rPr lang="es-ES" sz="2000" b="1" dirty="0"/>
              <a:t>” y “ggplot2”</a:t>
            </a:r>
            <a:endParaRPr lang="es-CL" sz="2000" b="1" dirty="0"/>
          </a:p>
        </p:txBody>
      </p:sp>
      <p:pic>
        <p:nvPicPr>
          <p:cNvPr id="7170" name="Picture 2" descr="Imagen de consulta de la búsqueda visual">
            <a:extLst>
              <a:ext uri="{FF2B5EF4-FFF2-40B4-BE49-F238E27FC236}">
                <a16:creationId xmlns:a16="http://schemas.microsoft.com/office/drawing/2014/main" id="{01A19433-88D3-453A-AE0F-D771A93A03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1641" y="1876678"/>
            <a:ext cx="3190875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Imagen de consulta de la búsqueda visual">
            <a:extLst>
              <a:ext uri="{FF2B5EF4-FFF2-40B4-BE49-F238E27FC236}">
                <a16:creationId xmlns:a16="http://schemas.microsoft.com/office/drawing/2014/main" id="{B9365E90-5E4B-41B8-9147-3B42A94D50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665" y="1876678"/>
            <a:ext cx="4229100" cy="4762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EDD08DB2-0858-4771-B511-F56BC2FFF5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4452" y="2653372"/>
            <a:ext cx="4996070" cy="3879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7499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AA6998-8A39-4528-9E5E-1095BC9F0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/>
              <a:t>Conclusiones</a:t>
            </a:r>
            <a:endParaRPr lang="es-CL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16EB7C-718C-4B7B-B6F4-8E4885386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Seguimientos.</a:t>
            </a:r>
          </a:p>
          <a:p>
            <a:r>
              <a:rPr lang="es-ES" dirty="0"/>
              <a:t>Dificultad de las iteraciones por los conjuntos dentro de conjuntos.</a:t>
            </a:r>
          </a:p>
          <a:p>
            <a:r>
              <a:rPr lang="es-ES" dirty="0"/>
              <a:t>Diferentes sitios para extraer información.</a:t>
            </a:r>
          </a:p>
          <a:p>
            <a:r>
              <a:rPr lang="es-ES" dirty="0"/>
              <a:t>Se asemeja a la realidad de los animes respecto a su forma particular de ejecutarse los proyectos, como la cantidad de capítulos, el crecimiento en su consumo, entre otros.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316100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DF0BAC-8799-4DD4-B87C-9EF65152A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/>
              <a:t>Introducción</a:t>
            </a:r>
            <a:endParaRPr lang="es-CL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ECB2D2-EE28-4745-8364-DC345D331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97088"/>
            <a:ext cx="9905999" cy="3766999"/>
          </a:xfrm>
        </p:spPr>
        <p:txBody>
          <a:bodyPr/>
          <a:lstStyle/>
          <a:p>
            <a:pPr algn="just"/>
            <a:r>
              <a:rPr lang="es-ES" dirty="0"/>
              <a:t>Antecedentes     Se realiza con anterioridad un trabajo de la pagina                    Yapo con la finalidad de aprender a extraer información con el paquete “</a:t>
            </a:r>
            <a:r>
              <a:rPr lang="es-ES" dirty="0" err="1"/>
              <a:t>rvest</a:t>
            </a:r>
            <a:r>
              <a:rPr lang="es-ES" dirty="0"/>
              <a:t>” para luego modificar analizar e interpretar, principalmente por medio de “</a:t>
            </a:r>
            <a:r>
              <a:rPr lang="es-ES" dirty="0" err="1"/>
              <a:t>function</a:t>
            </a:r>
            <a:r>
              <a:rPr lang="es-ES" dirty="0"/>
              <a:t>”, “</a:t>
            </a:r>
            <a:r>
              <a:rPr lang="es-ES" dirty="0" err="1"/>
              <a:t>for</a:t>
            </a:r>
            <a:r>
              <a:rPr lang="es-ES" dirty="0"/>
              <a:t>” y el paquete “ggplot2”.</a:t>
            </a:r>
          </a:p>
          <a:p>
            <a:pPr algn="just"/>
            <a:endParaRPr lang="es-ES" dirty="0"/>
          </a:p>
          <a:p>
            <a:r>
              <a:rPr lang="es-ES" dirty="0"/>
              <a:t>Motivación             Aquí se busca implantar lo complementario al trabajo anterior y sobre todo pulir las deficiencias que se tuvieron con anterioridad.</a:t>
            </a:r>
            <a:endParaRPr lang="es-CL" dirty="0"/>
          </a:p>
        </p:txBody>
      </p:sp>
      <p:sp>
        <p:nvSpPr>
          <p:cNvPr id="4" name="Flecha: a la derecha 3">
            <a:extLst>
              <a:ext uri="{FF2B5EF4-FFF2-40B4-BE49-F238E27FC236}">
                <a16:creationId xmlns:a16="http://schemas.microsoft.com/office/drawing/2014/main" id="{92FACE93-0C03-4FD9-AFD3-9F9316A30505}"/>
              </a:ext>
            </a:extLst>
          </p:cNvPr>
          <p:cNvSpPr/>
          <p:nvPr/>
        </p:nvSpPr>
        <p:spPr>
          <a:xfrm>
            <a:off x="3233529" y="2372140"/>
            <a:ext cx="424070" cy="10601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A040C3DD-2E89-4DAF-B713-9619EED3A57F}"/>
              </a:ext>
            </a:extLst>
          </p:cNvPr>
          <p:cNvSpPr/>
          <p:nvPr/>
        </p:nvSpPr>
        <p:spPr>
          <a:xfrm flipV="1">
            <a:off x="3233529" y="4803913"/>
            <a:ext cx="424070" cy="10601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62177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A8D291-B8CD-4AD7-A3CC-FD3E26688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/>
              <a:t>Objetivos</a:t>
            </a:r>
            <a:endParaRPr lang="es-CL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411681-407E-4EA7-9322-688D51374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Objetivo General        Realizar un análisis mediante el </a:t>
            </a:r>
            <a:r>
              <a:rPr lang="es-ES" dirty="0" err="1"/>
              <a:t>webscraping</a:t>
            </a:r>
            <a:endParaRPr lang="es-ES" dirty="0"/>
          </a:p>
          <a:p>
            <a:endParaRPr lang="es-ES" dirty="0"/>
          </a:p>
          <a:p>
            <a:r>
              <a:rPr lang="es-ES" dirty="0"/>
              <a:t>Objetivos específicos</a:t>
            </a:r>
          </a:p>
          <a:p>
            <a:endParaRPr lang="es-CL" dirty="0"/>
          </a:p>
        </p:txBody>
      </p:sp>
      <p:sp>
        <p:nvSpPr>
          <p:cNvPr id="4" name="Flecha: a la derecha 3">
            <a:extLst>
              <a:ext uri="{FF2B5EF4-FFF2-40B4-BE49-F238E27FC236}">
                <a16:creationId xmlns:a16="http://schemas.microsoft.com/office/drawing/2014/main" id="{A5450C41-1253-4C56-8D73-547CA1A0684D}"/>
              </a:ext>
            </a:extLst>
          </p:cNvPr>
          <p:cNvSpPr/>
          <p:nvPr/>
        </p:nvSpPr>
        <p:spPr>
          <a:xfrm>
            <a:off x="3710607" y="2478157"/>
            <a:ext cx="424070" cy="15902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299E0B1-2CE9-484A-A90C-115BF20C291D}"/>
              </a:ext>
            </a:extLst>
          </p:cNvPr>
          <p:cNvSpPr txBox="1"/>
          <p:nvPr/>
        </p:nvSpPr>
        <p:spPr>
          <a:xfrm>
            <a:off x="4610029" y="3429000"/>
            <a:ext cx="507731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ES" sz="2400" dirty="0"/>
              <a:t>Recopilación de datos.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ES" sz="2400" dirty="0"/>
              <a:t>Limpieza de datos.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ES" sz="2400" dirty="0"/>
              <a:t>Almacenamiento de datos utilizables.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ES" sz="2400" dirty="0"/>
              <a:t>Utilización de los datos mediante análisis.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s-CL" sz="2400" dirty="0"/>
          </a:p>
        </p:txBody>
      </p:sp>
    </p:spTree>
    <p:extLst>
      <p:ext uri="{BB962C8B-B14F-4D97-AF65-F5344CB8AC3E}">
        <p14:creationId xmlns:p14="http://schemas.microsoft.com/office/powerpoint/2010/main" val="1918531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96B295-6B03-492B-8CBE-E06413AE7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/>
              <a:t>Metodología</a:t>
            </a:r>
            <a:endParaRPr lang="es-CL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5A3889-F9E0-49F4-9290-C987EA950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Pagina principal       Animes, </a:t>
            </a:r>
            <a:r>
              <a:rPr lang="es-ES" dirty="0" err="1"/>
              <a:t>seccionImageAnime</a:t>
            </a:r>
            <a:r>
              <a:rPr lang="es-ES" dirty="0"/>
              <a:t>, </a:t>
            </a:r>
            <a:r>
              <a:rPr lang="es-ES" dirty="0" err="1"/>
              <a:t>linksAnimes</a:t>
            </a:r>
            <a:r>
              <a:rPr lang="es-ES" dirty="0"/>
              <a:t>, </a:t>
            </a:r>
            <a:r>
              <a:rPr lang="es-ES" dirty="0" err="1"/>
              <a:t>hrefAnimes</a:t>
            </a:r>
            <a:r>
              <a:rPr lang="es-ES" dirty="0"/>
              <a:t>, </a:t>
            </a:r>
            <a:r>
              <a:rPr lang="es-ES" dirty="0" err="1"/>
              <a:t>descripcionAnime</a:t>
            </a:r>
            <a:r>
              <a:rPr lang="es-ES" dirty="0"/>
              <a:t>, titulosAnime, </a:t>
            </a:r>
            <a:r>
              <a:rPr lang="es-ES" dirty="0" err="1"/>
              <a:t>capitulosAnime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 err="1"/>
              <a:t>Sub-pagina</a:t>
            </a:r>
            <a:r>
              <a:rPr lang="es-ES" dirty="0"/>
              <a:t>              </a:t>
            </a:r>
            <a:r>
              <a:rPr lang="es-ES" dirty="0" err="1"/>
              <a:t>repartoAnimes</a:t>
            </a:r>
            <a:r>
              <a:rPr lang="es-ES" dirty="0"/>
              <a:t>, </a:t>
            </a:r>
            <a:r>
              <a:rPr lang="es-ES" dirty="0" err="1"/>
              <a:t>Ntemporadas</a:t>
            </a:r>
            <a:r>
              <a:rPr lang="es-ES" dirty="0"/>
              <a:t>, </a:t>
            </a:r>
            <a:r>
              <a:rPr lang="es-ES" dirty="0" err="1"/>
              <a:t>estadoAnimes</a:t>
            </a:r>
            <a:r>
              <a:rPr lang="es-ES" dirty="0"/>
              <a:t>, </a:t>
            </a:r>
            <a:r>
              <a:rPr lang="es-ES" dirty="0" err="1"/>
              <a:t>fechaAnimes</a:t>
            </a:r>
            <a:r>
              <a:rPr lang="es-ES" dirty="0"/>
              <a:t>, Directores, Creadores, </a:t>
            </a:r>
            <a:r>
              <a:rPr lang="es-ES" dirty="0" err="1"/>
              <a:t>TituloAlternativos</a:t>
            </a:r>
            <a:r>
              <a:rPr lang="es-ES" dirty="0"/>
              <a:t>, </a:t>
            </a:r>
            <a:r>
              <a:rPr lang="es-ES" dirty="0" err="1"/>
              <a:t>PalabrasClaves</a:t>
            </a:r>
            <a:r>
              <a:rPr lang="es-ES" dirty="0"/>
              <a:t>.</a:t>
            </a:r>
            <a:endParaRPr lang="es-CL" dirty="0"/>
          </a:p>
        </p:txBody>
      </p:sp>
      <p:sp>
        <p:nvSpPr>
          <p:cNvPr id="4" name="Flecha: a la derecha 3">
            <a:extLst>
              <a:ext uri="{FF2B5EF4-FFF2-40B4-BE49-F238E27FC236}">
                <a16:creationId xmlns:a16="http://schemas.microsoft.com/office/drawing/2014/main" id="{7E4EB3E3-5A43-4AE6-86D8-B5D89849B4C0}"/>
              </a:ext>
            </a:extLst>
          </p:cNvPr>
          <p:cNvSpPr/>
          <p:nvPr/>
        </p:nvSpPr>
        <p:spPr>
          <a:xfrm>
            <a:off x="3511824" y="2491410"/>
            <a:ext cx="424070" cy="10601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" name="Flecha: a la derecha 4">
            <a:extLst>
              <a:ext uri="{FF2B5EF4-FFF2-40B4-BE49-F238E27FC236}">
                <a16:creationId xmlns:a16="http://schemas.microsoft.com/office/drawing/2014/main" id="{5C4A1EA6-96EA-4ED6-8F99-C617F8A2457D}"/>
              </a:ext>
            </a:extLst>
          </p:cNvPr>
          <p:cNvSpPr/>
          <p:nvPr/>
        </p:nvSpPr>
        <p:spPr>
          <a:xfrm>
            <a:off x="3511824" y="4094924"/>
            <a:ext cx="424070" cy="9939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91111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8EF59D-0063-4710-A3CE-24089C6B2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/>
              <a:t>Metodología</a:t>
            </a:r>
            <a:endParaRPr lang="es-CL" dirty="0"/>
          </a:p>
        </p:txBody>
      </p:sp>
      <p:pic>
        <p:nvPicPr>
          <p:cNvPr id="1028" name="Picture 4" descr="Imagen de consulta de la búsqueda visual">
            <a:extLst>
              <a:ext uri="{FF2B5EF4-FFF2-40B4-BE49-F238E27FC236}">
                <a16:creationId xmlns:a16="http://schemas.microsoft.com/office/drawing/2014/main" id="{4F496F00-B288-4AF2-8C7E-5C8C581384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447" y="2097088"/>
            <a:ext cx="5191125" cy="39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n de consulta de la búsqueda visual">
            <a:extLst>
              <a:ext uri="{FF2B5EF4-FFF2-40B4-BE49-F238E27FC236}">
                <a16:creationId xmlns:a16="http://schemas.microsoft.com/office/drawing/2014/main" id="{9FA018A8-DFF7-4E7C-AC61-DCD0EFE9E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412" y="2097088"/>
            <a:ext cx="5572125" cy="39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0870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318BC2-D427-4642-877A-B794C025B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/>
              <a:t>Metodología</a:t>
            </a:r>
            <a:endParaRPr lang="es-CL" dirty="0"/>
          </a:p>
        </p:txBody>
      </p:sp>
      <p:pic>
        <p:nvPicPr>
          <p:cNvPr id="2054" name="Picture 6" descr="Imagen de consulta de la búsqueda visual">
            <a:extLst>
              <a:ext uri="{FF2B5EF4-FFF2-40B4-BE49-F238E27FC236}">
                <a16:creationId xmlns:a16="http://schemas.microsoft.com/office/drawing/2014/main" id="{A5843F7F-9FA8-460A-BCDB-E7A81FD716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237" y="3428999"/>
            <a:ext cx="4162319" cy="2142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n de consulta de la búsqueda visual">
            <a:extLst>
              <a:ext uri="{FF2B5EF4-FFF2-40B4-BE49-F238E27FC236}">
                <a16:creationId xmlns:a16="http://schemas.microsoft.com/office/drawing/2014/main" id="{CE2BB046-8548-4748-8A0C-039F05D7EF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2735" y="2239619"/>
            <a:ext cx="5286375" cy="681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magen de consulta de la búsqueda visual">
            <a:extLst>
              <a:ext uri="{FF2B5EF4-FFF2-40B4-BE49-F238E27FC236}">
                <a16:creationId xmlns:a16="http://schemas.microsoft.com/office/drawing/2014/main" id="{689D7986-0949-4201-BB55-0E3924FC9D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156" y="3132688"/>
            <a:ext cx="4542079" cy="2840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0388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C13EFA-1A8A-4182-9FEA-53C256481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/>
              <a:t>Metodología</a:t>
            </a:r>
            <a:endParaRPr lang="es-CL" dirty="0"/>
          </a:p>
        </p:txBody>
      </p:sp>
      <p:pic>
        <p:nvPicPr>
          <p:cNvPr id="3074" name="Picture 2" descr="Imagen de consulta de la búsqueda visual">
            <a:extLst>
              <a:ext uri="{FF2B5EF4-FFF2-40B4-BE49-F238E27FC236}">
                <a16:creationId xmlns:a16="http://schemas.microsoft.com/office/drawing/2014/main" id="{5D48BB5D-FCC4-4569-BC3F-CF8298C8C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851" y="2299253"/>
            <a:ext cx="7078819" cy="1245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n de consulta de la búsqueda visual">
            <a:extLst>
              <a:ext uri="{FF2B5EF4-FFF2-40B4-BE49-F238E27FC236}">
                <a16:creationId xmlns:a16="http://schemas.microsoft.com/office/drawing/2014/main" id="{D8138E17-A880-4C17-9661-7759E7A504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330" y="3828913"/>
            <a:ext cx="4528428" cy="1720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6837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730934-6E14-478F-B88B-552CB3994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18408"/>
            <a:ext cx="9905998" cy="1478570"/>
          </a:xfrm>
        </p:spPr>
        <p:txBody>
          <a:bodyPr/>
          <a:lstStyle/>
          <a:p>
            <a:pPr algn="ctr"/>
            <a:r>
              <a:rPr lang="es-ES" b="1" dirty="0"/>
              <a:t>Resultados</a:t>
            </a:r>
            <a:endParaRPr lang="es-CL" b="1" dirty="0"/>
          </a:p>
        </p:txBody>
      </p:sp>
      <p:pic>
        <p:nvPicPr>
          <p:cNvPr id="4100" name="Picture 4" descr="Imagen de consulta de la búsqueda visual">
            <a:extLst>
              <a:ext uri="{FF2B5EF4-FFF2-40B4-BE49-F238E27FC236}">
                <a16:creationId xmlns:a16="http://schemas.microsoft.com/office/drawing/2014/main" id="{CF900564-9AC6-47FF-B5D2-A4A3B96879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0581" y="2075876"/>
            <a:ext cx="7879035" cy="1594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CA014DDE-1FF0-4977-846C-45160252B7B2}"/>
              </a:ext>
            </a:extLst>
          </p:cNvPr>
          <p:cNvSpPr txBox="1"/>
          <p:nvPr/>
        </p:nvSpPr>
        <p:spPr>
          <a:xfrm>
            <a:off x="3585439" y="1519447"/>
            <a:ext cx="65127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err="1"/>
              <a:t>Utilizacion</a:t>
            </a:r>
            <a:r>
              <a:rPr lang="es-ES" sz="2000" b="1" dirty="0"/>
              <a:t> de “</a:t>
            </a:r>
            <a:r>
              <a:rPr lang="es-ES" sz="2000" b="1" dirty="0" err="1"/>
              <a:t>lubridate</a:t>
            </a:r>
            <a:r>
              <a:rPr lang="es-ES" sz="2000" b="1" dirty="0"/>
              <a:t>”, “</a:t>
            </a:r>
            <a:r>
              <a:rPr lang="es-ES" sz="2000" b="1" dirty="0" err="1"/>
              <a:t>dplyr</a:t>
            </a:r>
            <a:r>
              <a:rPr lang="es-ES" sz="2000" b="1" dirty="0"/>
              <a:t>” y “ggplot2”</a:t>
            </a:r>
            <a:endParaRPr lang="es-CL" sz="2000" b="1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19A48BED-6637-49C4-BFF5-D4DA70C45F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931" y="3893433"/>
            <a:ext cx="4850295" cy="2698462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8C30B056-1380-4D61-9489-3CFE5F52D4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0508" y="3893433"/>
            <a:ext cx="4850295" cy="2698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049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730934-6E14-478F-B88B-552CB3994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18408"/>
            <a:ext cx="9905998" cy="1478570"/>
          </a:xfrm>
        </p:spPr>
        <p:txBody>
          <a:bodyPr/>
          <a:lstStyle/>
          <a:p>
            <a:pPr algn="ctr"/>
            <a:r>
              <a:rPr lang="es-ES" b="1" dirty="0"/>
              <a:t>Resultados</a:t>
            </a:r>
            <a:endParaRPr lang="es-CL" b="1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A014DDE-1FF0-4977-846C-45160252B7B2}"/>
              </a:ext>
            </a:extLst>
          </p:cNvPr>
          <p:cNvSpPr txBox="1"/>
          <p:nvPr/>
        </p:nvSpPr>
        <p:spPr>
          <a:xfrm>
            <a:off x="3585439" y="1519447"/>
            <a:ext cx="65127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err="1"/>
              <a:t>Utilizacion</a:t>
            </a:r>
            <a:r>
              <a:rPr lang="es-ES" sz="2000" b="1" dirty="0"/>
              <a:t> de “</a:t>
            </a:r>
            <a:r>
              <a:rPr lang="es-ES" sz="2000" b="1" dirty="0" err="1"/>
              <a:t>lubridate</a:t>
            </a:r>
            <a:r>
              <a:rPr lang="es-ES" sz="2000" b="1" dirty="0"/>
              <a:t>”, “</a:t>
            </a:r>
            <a:r>
              <a:rPr lang="es-ES" sz="2000" b="1" dirty="0" err="1"/>
              <a:t>dplyr</a:t>
            </a:r>
            <a:r>
              <a:rPr lang="es-ES" sz="2000" b="1" dirty="0"/>
              <a:t>” y “ggplot2”</a:t>
            </a:r>
            <a:endParaRPr lang="es-CL" sz="2000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4C7AD78-38C4-46F1-8060-5D336C744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6663" y="2529145"/>
            <a:ext cx="5984483" cy="3788019"/>
          </a:xfrm>
          <a:prstGeom prst="rect">
            <a:avLst/>
          </a:prstGeom>
        </p:spPr>
      </p:pic>
      <p:pic>
        <p:nvPicPr>
          <p:cNvPr id="5124" name="Picture 4" descr="Imagen de consulta de la búsqueda visual">
            <a:extLst>
              <a:ext uri="{FF2B5EF4-FFF2-40B4-BE49-F238E27FC236}">
                <a16:creationId xmlns:a16="http://schemas.microsoft.com/office/drawing/2014/main" id="{05186134-0151-4D26-BD50-1BAE592C06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422" y="2154015"/>
            <a:ext cx="7552963" cy="195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02214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TotalTime>70</TotalTime>
  <Words>269</Words>
  <Application>Microsoft Office PowerPoint</Application>
  <PresentationFormat>Panorámica</PresentationFormat>
  <Paragraphs>37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Arial</vt:lpstr>
      <vt:lpstr>Trebuchet MS</vt:lpstr>
      <vt:lpstr>Tw Cen MT</vt:lpstr>
      <vt:lpstr>Wingdings</vt:lpstr>
      <vt:lpstr>Circuito</vt:lpstr>
      <vt:lpstr>wEB SCRAPING EN R</vt:lpstr>
      <vt:lpstr>Introducción</vt:lpstr>
      <vt:lpstr>Objetivos</vt:lpstr>
      <vt:lpstr>Metodología</vt:lpstr>
      <vt:lpstr>Metodología</vt:lpstr>
      <vt:lpstr>Metodología</vt:lpstr>
      <vt:lpstr>Metodología</vt:lpstr>
      <vt:lpstr>Resultados</vt:lpstr>
      <vt:lpstr>Resultados</vt:lpstr>
      <vt:lpstr>Resultados</vt:lpstr>
      <vt:lpstr>Resultados</vt:lpstr>
      <vt:lpstr>Conclusiones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SCRAPING EN R</dc:title>
  <dc:creator>Nicolas Alberto Silva Carvajal</dc:creator>
  <cp:lastModifiedBy>Nicolas Alberto Silva Carvajal</cp:lastModifiedBy>
  <cp:revision>8</cp:revision>
  <dcterms:created xsi:type="dcterms:W3CDTF">2021-12-24T22:07:36Z</dcterms:created>
  <dcterms:modified xsi:type="dcterms:W3CDTF">2021-12-24T23:17:39Z</dcterms:modified>
</cp:coreProperties>
</file>