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81" r:id="rId14"/>
    <p:sldId id="282" r:id="rId15"/>
    <p:sldId id="278" r:id="rId16"/>
    <p:sldId id="268" r:id="rId17"/>
    <p:sldId id="270" r:id="rId18"/>
    <p:sldId id="272" r:id="rId19"/>
    <p:sldId id="283" r:id="rId20"/>
    <p:sldId id="284" r:id="rId21"/>
    <p:sldId id="285" r:id="rId22"/>
    <p:sldId id="291" r:id="rId23"/>
    <p:sldId id="292" r:id="rId24"/>
    <p:sldId id="293" r:id="rId25"/>
    <p:sldId id="286" r:id="rId26"/>
    <p:sldId id="287" r:id="rId27"/>
    <p:sldId id="279" r:id="rId28"/>
    <p:sldId id="273" r:id="rId29"/>
    <p:sldId id="289" r:id="rId30"/>
    <p:sldId id="290" r:id="rId31"/>
    <p:sldId id="288" r:id="rId32"/>
    <p:sldId id="280" r:id="rId33"/>
    <p:sldId id="271" r:id="rId34"/>
    <p:sldId id="276" r:id="rId35"/>
    <p:sldId id="27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FB728-AF98-40CD-B1FB-71CFCC9CC49D}" v="418" dt="2020-11-26T04:55:09.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E3185-D9D0-4C1F-8BD7-4873B531FBB6}" type="doc">
      <dgm:prSet loTypeId="urn:microsoft.com/office/officeart/2005/8/layout/process1" loCatId="process" qsTypeId="urn:microsoft.com/office/officeart/2005/8/quickstyle/simple1" qsCatId="simple" csTypeId="urn:microsoft.com/office/officeart/2005/8/colors/accent1_2" csCatId="accent1" phldr="1"/>
      <dgm:spPr/>
    </dgm:pt>
    <dgm:pt modelId="{187F7E20-77F4-4A40-B6E6-D72CD35E14F4}">
      <dgm:prSet phldrT="[Text]"/>
      <dgm:spPr/>
      <dgm:t>
        <a:bodyPr/>
        <a:lstStyle/>
        <a:p>
          <a:r>
            <a:rPr lang="en-US" dirty="0"/>
            <a:t>Data pre-processing and EDA</a:t>
          </a:r>
          <a:endParaRPr lang="en-NL" dirty="0"/>
        </a:p>
      </dgm:t>
    </dgm:pt>
    <dgm:pt modelId="{6ADEFF98-E0A2-4783-8D5C-15F865A4F9B4}" type="parTrans" cxnId="{B9B770AA-98F8-428E-9467-D30E31E61458}">
      <dgm:prSet/>
      <dgm:spPr/>
      <dgm:t>
        <a:bodyPr/>
        <a:lstStyle/>
        <a:p>
          <a:endParaRPr lang="en-NL"/>
        </a:p>
      </dgm:t>
    </dgm:pt>
    <dgm:pt modelId="{04B538D1-1AA4-4737-BD32-AF5901A046D4}" type="sibTrans" cxnId="{B9B770AA-98F8-428E-9467-D30E31E61458}">
      <dgm:prSet/>
      <dgm:spPr/>
      <dgm:t>
        <a:bodyPr/>
        <a:lstStyle/>
        <a:p>
          <a:endParaRPr lang="en-NL"/>
        </a:p>
      </dgm:t>
    </dgm:pt>
    <dgm:pt modelId="{0C331691-3FC8-4113-89DD-B7B2A66C04BC}">
      <dgm:prSet phldrT="[Text]"/>
      <dgm:spPr/>
      <dgm:t>
        <a:bodyPr/>
        <a:lstStyle/>
        <a:p>
          <a:r>
            <a:rPr lang="en-US" dirty="0"/>
            <a:t>Dimensionality reduction</a:t>
          </a:r>
          <a:endParaRPr lang="en-NL" dirty="0"/>
        </a:p>
      </dgm:t>
    </dgm:pt>
    <dgm:pt modelId="{17AA1805-1643-462B-94B7-C98A2FFC1FBB}" type="parTrans" cxnId="{D9C3E702-5CE4-4F27-863F-A46934F3E339}">
      <dgm:prSet/>
      <dgm:spPr/>
      <dgm:t>
        <a:bodyPr/>
        <a:lstStyle/>
        <a:p>
          <a:endParaRPr lang="en-NL"/>
        </a:p>
      </dgm:t>
    </dgm:pt>
    <dgm:pt modelId="{19012317-E58A-46C7-89B1-E56DF1145EBC}" type="sibTrans" cxnId="{D9C3E702-5CE4-4F27-863F-A46934F3E339}">
      <dgm:prSet/>
      <dgm:spPr/>
      <dgm:t>
        <a:bodyPr/>
        <a:lstStyle/>
        <a:p>
          <a:endParaRPr lang="en-NL"/>
        </a:p>
      </dgm:t>
    </dgm:pt>
    <dgm:pt modelId="{A742215E-9A66-4775-AFA7-4ACC0EDF10E8}">
      <dgm:prSet phldrT="[Text]"/>
      <dgm:spPr/>
      <dgm:t>
        <a:bodyPr/>
        <a:lstStyle/>
        <a:p>
          <a:r>
            <a:rPr lang="en-US" dirty="0"/>
            <a:t>Finding the optimal number of clusters</a:t>
          </a:r>
          <a:endParaRPr lang="en-NL" dirty="0"/>
        </a:p>
      </dgm:t>
    </dgm:pt>
    <dgm:pt modelId="{832A0091-1523-4B9D-97C1-7CC960F65D3B}" type="parTrans" cxnId="{35C5E6C3-7A07-481C-9460-B3FCFC1090CD}">
      <dgm:prSet/>
      <dgm:spPr/>
      <dgm:t>
        <a:bodyPr/>
        <a:lstStyle/>
        <a:p>
          <a:endParaRPr lang="en-NL"/>
        </a:p>
      </dgm:t>
    </dgm:pt>
    <dgm:pt modelId="{B976AC9B-E5EB-4D56-B2BA-97F3A0C16270}" type="sibTrans" cxnId="{35C5E6C3-7A07-481C-9460-B3FCFC1090CD}">
      <dgm:prSet/>
      <dgm:spPr/>
      <dgm:t>
        <a:bodyPr/>
        <a:lstStyle/>
        <a:p>
          <a:endParaRPr lang="en-NL"/>
        </a:p>
      </dgm:t>
    </dgm:pt>
    <dgm:pt modelId="{63E37609-7F38-4959-ABB3-168DA64B4E66}">
      <dgm:prSet phldrT="[Text]"/>
      <dgm:spPr/>
      <dgm:t>
        <a:bodyPr/>
        <a:lstStyle/>
        <a:p>
          <a:r>
            <a:rPr lang="en-US" dirty="0"/>
            <a:t>Clustering</a:t>
          </a:r>
          <a:endParaRPr lang="en-NL" dirty="0"/>
        </a:p>
      </dgm:t>
    </dgm:pt>
    <dgm:pt modelId="{7BEACC11-B1B6-4D26-B1D4-CFC19B961799}" type="parTrans" cxnId="{07A6A6EA-6160-4E3A-8EFD-819BDB092902}">
      <dgm:prSet/>
      <dgm:spPr/>
      <dgm:t>
        <a:bodyPr/>
        <a:lstStyle/>
        <a:p>
          <a:endParaRPr lang="en-NL"/>
        </a:p>
      </dgm:t>
    </dgm:pt>
    <dgm:pt modelId="{9A44465F-18C0-4D72-A9FD-309D74553BEE}" type="sibTrans" cxnId="{07A6A6EA-6160-4E3A-8EFD-819BDB092902}">
      <dgm:prSet/>
      <dgm:spPr/>
      <dgm:t>
        <a:bodyPr/>
        <a:lstStyle/>
        <a:p>
          <a:endParaRPr lang="en-NL"/>
        </a:p>
      </dgm:t>
    </dgm:pt>
    <dgm:pt modelId="{6561EB71-DF60-48B3-86A1-3FC5C3E18309}">
      <dgm:prSet phldrT="[Text]"/>
      <dgm:spPr/>
      <dgm:t>
        <a:bodyPr/>
        <a:lstStyle/>
        <a:p>
          <a:r>
            <a:rPr lang="en-US" dirty="0"/>
            <a:t>Evaluation</a:t>
          </a:r>
          <a:endParaRPr lang="en-NL" dirty="0"/>
        </a:p>
      </dgm:t>
    </dgm:pt>
    <dgm:pt modelId="{A0CEAFD9-97A2-44E6-A039-B6C1AA6B35FA}" type="parTrans" cxnId="{0BA2EFDB-C622-401A-B2C8-2D33DC501147}">
      <dgm:prSet/>
      <dgm:spPr/>
      <dgm:t>
        <a:bodyPr/>
        <a:lstStyle/>
        <a:p>
          <a:endParaRPr lang="en-NL"/>
        </a:p>
      </dgm:t>
    </dgm:pt>
    <dgm:pt modelId="{57FDFEB1-76DD-4BA9-AF4C-BBD0EEC9C3E1}" type="sibTrans" cxnId="{0BA2EFDB-C622-401A-B2C8-2D33DC501147}">
      <dgm:prSet/>
      <dgm:spPr/>
      <dgm:t>
        <a:bodyPr/>
        <a:lstStyle/>
        <a:p>
          <a:endParaRPr lang="en-NL"/>
        </a:p>
      </dgm:t>
    </dgm:pt>
    <dgm:pt modelId="{AD9787FA-25DD-465C-80B9-1B0FB67C5EE8}" type="pres">
      <dgm:prSet presAssocID="{179E3185-D9D0-4C1F-8BD7-4873B531FBB6}" presName="Name0" presStyleCnt="0">
        <dgm:presLayoutVars>
          <dgm:dir/>
          <dgm:resizeHandles val="exact"/>
        </dgm:presLayoutVars>
      </dgm:prSet>
      <dgm:spPr/>
    </dgm:pt>
    <dgm:pt modelId="{E09A57DC-3402-4A6A-A124-1CFE2E386726}" type="pres">
      <dgm:prSet presAssocID="{187F7E20-77F4-4A40-B6E6-D72CD35E14F4}" presName="node" presStyleLbl="node1" presStyleIdx="0" presStyleCnt="5">
        <dgm:presLayoutVars>
          <dgm:bulletEnabled val="1"/>
        </dgm:presLayoutVars>
      </dgm:prSet>
      <dgm:spPr/>
    </dgm:pt>
    <dgm:pt modelId="{7F99DBBC-94D9-4B52-AF05-BAA1C06655FE}" type="pres">
      <dgm:prSet presAssocID="{04B538D1-1AA4-4737-BD32-AF5901A046D4}" presName="sibTrans" presStyleLbl="sibTrans2D1" presStyleIdx="0" presStyleCnt="4"/>
      <dgm:spPr/>
    </dgm:pt>
    <dgm:pt modelId="{919F5CA4-952A-44E9-A49B-1982D50F4805}" type="pres">
      <dgm:prSet presAssocID="{04B538D1-1AA4-4737-BD32-AF5901A046D4}" presName="connectorText" presStyleLbl="sibTrans2D1" presStyleIdx="0" presStyleCnt="4"/>
      <dgm:spPr/>
    </dgm:pt>
    <dgm:pt modelId="{016D73BB-C844-4381-B020-F174D29050D8}" type="pres">
      <dgm:prSet presAssocID="{0C331691-3FC8-4113-89DD-B7B2A66C04BC}" presName="node" presStyleLbl="node1" presStyleIdx="1" presStyleCnt="5">
        <dgm:presLayoutVars>
          <dgm:bulletEnabled val="1"/>
        </dgm:presLayoutVars>
      </dgm:prSet>
      <dgm:spPr/>
    </dgm:pt>
    <dgm:pt modelId="{60C5D7D1-1DEC-4CAD-BC0D-66BBDB06C428}" type="pres">
      <dgm:prSet presAssocID="{19012317-E58A-46C7-89B1-E56DF1145EBC}" presName="sibTrans" presStyleLbl="sibTrans2D1" presStyleIdx="1" presStyleCnt="4"/>
      <dgm:spPr/>
    </dgm:pt>
    <dgm:pt modelId="{A8582190-C792-4C03-BADA-2B999949E2D5}" type="pres">
      <dgm:prSet presAssocID="{19012317-E58A-46C7-89B1-E56DF1145EBC}" presName="connectorText" presStyleLbl="sibTrans2D1" presStyleIdx="1" presStyleCnt="4"/>
      <dgm:spPr/>
    </dgm:pt>
    <dgm:pt modelId="{A748E183-6539-4EC1-BBDF-ED4C71BD50A9}" type="pres">
      <dgm:prSet presAssocID="{A742215E-9A66-4775-AFA7-4ACC0EDF10E8}" presName="node" presStyleLbl="node1" presStyleIdx="2" presStyleCnt="5">
        <dgm:presLayoutVars>
          <dgm:bulletEnabled val="1"/>
        </dgm:presLayoutVars>
      </dgm:prSet>
      <dgm:spPr/>
    </dgm:pt>
    <dgm:pt modelId="{7A135B80-7FFC-4688-BAF7-2AAF0ECF7767}" type="pres">
      <dgm:prSet presAssocID="{B976AC9B-E5EB-4D56-B2BA-97F3A0C16270}" presName="sibTrans" presStyleLbl="sibTrans2D1" presStyleIdx="2" presStyleCnt="4"/>
      <dgm:spPr/>
    </dgm:pt>
    <dgm:pt modelId="{77DF6D3F-E748-4B04-BE47-ECF076483032}" type="pres">
      <dgm:prSet presAssocID="{B976AC9B-E5EB-4D56-B2BA-97F3A0C16270}" presName="connectorText" presStyleLbl="sibTrans2D1" presStyleIdx="2" presStyleCnt="4"/>
      <dgm:spPr/>
    </dgm:pt>
    <dgm:pt modelId="{B7F61B2B-07AC-4BF1-BB92-CE39E47E1241}" type="pres">
      <dgm:prSet presAssocID="{63E37609-7F38-4959-ABB3-168DA64B4E66}" presName="node" presStyleLbl="node1" presStyleIdx="3" presStyleCnt="5">
        <dgm:presLayoutVars>
          <dgm:bulletEnabled val="1"/>
        </dgm:presLayoutVars>
      </dgm:prSet>
      <dgm:spPr/>
    </dgm:pt>
    <dgm:pt modelId="{2FEA71B5-09AD-4D4B-85B0-8776683B9386}" type="pres">
      <dgm:prSet presAssocID="{9A44465F-18C0-4D72-A9FD-309D74553BEE}" presName="sibTrans" presStyleLbl="sibTrans2D1" presStyleIdx="3" presStyleCnt="4"/>
      <dgm:spPr/>
    </dgm:pt>
    <dgm:pt modelId="{999CE64E-64B9-45BA-BEFB-7BC6CA01B62D}" type="pres">
      <dgm:prSet presAssocID="{9A44465F-18C0-4D72-A9FD-309D74553BEE}" presName="connectorText" presStyleLbl="sibTrans2D1" presStyleIdx="3" presStyleCnt="4"/>
      <dgm:spPr/>
    </dgm:pt>
    <dgm:pt modelId="{E7DDFD29-3F93-449F-959F-4AF7E9DE20BB}" type="pres">
      <dgm:prSet presAssocID="{6561EB71-DF60-48B3-86A1-3FC5C3E18309}" presName="node" presStyleLbl="node1" presStyleIdx="4" presStyleCnt="5">
        <dgm:presLayoutVars>
          <dgm:bulletEnabled val="1"/>
        </dgm:presLayoutVars>
      </dgm:prSet>
      <dgm:spPr/>
    </dgm:pt>
  </dgm:ptLst>
  <dgm:cxnLst>
    <dgm:cxn modelId="{D9C3E702-5CE4-4F27-863F-A46934F3E339}" srcId="{179E3185-D9D0-4C1F-8BD7-4873B531FBB6}" destId="{0C331691-3FC8-4113-89DD-B7B2A66C04BC}" srcOrd="1" destOrd="0" parTransId="{17AA1805-1643-462B-94B7-C98A2FFC1FBB}" sibTransId="{19012317-E58A-46C7-89B1-E56DF1145EBC}"/>
    <dgm:cxn modelId="{F8C57B0F-294C-42A6-B680-8E5811B6E8F0}" type="presOf" srcId="{6561EB71-DF60-48B3-86A1-3FC5C3E18309}" destId="{E7DDFD29-3F93-449F-959F-4AF7E9DE20BB}" srcOrd="0" destOrd="0" presId="urn:microsoft.com/office/officeart/2005/8/layout/process1"/>
    <dgm:cxn modelId="{E31FCD13-92AD-4FCC-B32B-396656D3CE29}" type="presOf" srcId="{179E3185-D9D0-4C1F-8BD7-4873B531FBB6}" destId="{AD9787FA-25DD-465C-80B9-1B0FB67C5EE8}" srcOrd="0" destOrd="0" presId="urn:microsoft.com/office/officeart/2005/8/layout/process1"/>
    <dgm:cxn modelId="{8C026C23-A3C3-4F8B-A267-3066BEFC644B}" type="presOf" srcId="{9A44465F-18C0-4D72-A9FD-309D74553BEE}" destId="{999CE64E-64B9-45BA-BEFB-7BC6CA01B62D}" srcOrd="1" destOrd="0" presId="urn:microsoft.com/office/officeart/2005/8/layout/process1"/>
    <dgm:cxn modelId="{21945C27-44DD-4687-829C-2434D4A14FE8}" type="presOf" srcId="{9A44465F-18C0-4D72-A9FD-309D74553BEE}" destId="{2FEA71B5-09AD-4D4B-85B0-8776683B9386}" srcOrd="0" destOrd="0" presId="urn:microsoft.com/office/officeart/2005/8/layout/process1"/>
    <dgm:cxn modelId="{9869213B-550D-49B3-B5D0-81DA93D06609}" type="presOf" srcId="{19012317-E58A-46C7-89B1-E56DF1145EBC}" destId="{A8582190-C792-4C03-BADA-2B999949E2D5}" srcOrd="1" destOrd="0" presId="urn:microsoft.com/office/officeart/2005/8/layout/process1"/>
    <dgm:cxn modelId="{DB174B43-B9B5-47D0-A62B-3E21AAB2060E}" type="presOf" srcId="{187F7E20-77F4-4A40-B6E6-D72CD35E14F4}" destId="{E09A57DC-3402-4A6A-A124-1CFE2E386726}" srcOrd="0" destOrd="0" presId="urn:microsoft.com/office/officeart/2005/8/layout/process1"/>
    <dgm:cxn modelId="{67DB0B4A-8910-40A8-A7B4-0FEE7F566FF0}" type="presOf" srcId="{19012317-E58A-46C7-89B1-E56DF1145EBC}" destId="{60C5D7D1-1DEC-4CAD-BC0D-66BBDB06C428}" srcOrd="0" destOrd="0" presId="urn:microsoft.com/office/officeart/2005/8/layout/process1"/>
    <dgm:cxn modelId="{F783C179-4F04-458F-9336-6D8B6AA23F11}" type="presOf" srcId="{04B538D1-1AA4-4737-BD32-AF5901A046D4}" destId="{7F99DBBC-94D9-4B52-AF05-BAA1C06655FE}" srcOrd="0" destOrd="0" presId="urn:microsoft.com/office/officeart/2005/8/layout/process1"/>
    <dgm:cxn modelId="{B9B770AA-98F8-428E-9467-D30E31E61458}" srcId="{179E3185-D9D0-4C1F-8BD7-4873B531FBB6}" destId="{187F7E20-77F4-4A40-B6E6-D72CD35E14F4}" srcOrd="0" destOrd="0" parTransId="{6ADEFF98-E0A2-4783-8D5C-15F865A4F9B4}" sibTransId="{04B538D1-1AA4-4737-BD32-AF5901A046D4}"/>
    <dgm:cxn modelId="{35C5E6C3-7A07-481C-9460-B3FCFC1090CD}" srcId="{179E3185-D9D0-4C1F-8BD7-4873B531FBB6}" destId="{A742215E-9A66-4775-AFA7-4ACC0EDF10E8}" srcOrd="2" destOrd="0" parTransId="{832A0091-1523-4B9D-97C1-7CC960F65D3B}" sibTransId="{B976AC9B-E5EB-4D56-B2BA-97F3A0C16270}"/>
    <dgm:cxn modelId="{808A26CD-5C1E-4918-8BAF-133173DB7D9A}" type="presOf" srcId="{B976AC9B-E5EB-4D56-B2BA-97F3A0C16270}" destId="{7A135B80-7FFC-4688-BAF7-2AAF0ECF7767}" srcOrd="0" destOrd="0" presId="urn:microsoft.com/office/officeart/2005/8/layout/process1"/>
    <dgm:cxn modelId="{0BA2EFDB-C622-401A-B2C8-2D33DC501147}" srcId="{179E3185-D9D0-4C1F-8BD7-4873B531FBB6}" destId="{6561EB71-DF60-48B3-86A1-3FC5C3E18309}" srcOrd="4" destOrd="0" parTransId="{A0CEAFD9-97A2-44E6-A039-B6C1AA6B35FA}" sibTransId="{57FDFEB1-76DD-4BA9-AF4C-BBD0EEC9C3E1}"/>
    <dgm:cxn modelId="{68EE84E1-BD91-483D-81EC-E095D1FA8983}" type="presOf" srcId="{A742215E-9A66-4775-AFA7-4ACC0EDF10E8}" destId="{A748E183-6539-4EC1-BBDF-ED4C71BD50A9}" srcOrd="0" destOrd="0" presId="urn:microsoft.com/office/officeart/2005/8/layout/process1"/>
    <dgm:cxn modelId="{727030E9-40A0-45D4-9580-2FE7890FBE33}" type="presOf" srcId="{04B538D1-1AA4-4737-BD32-AF5901A046D4}" destId="{919F5CA4-952A-44E9-A49B-1982D50F4805}" srcOrd="1" destOrd="0" presId="urn:microsoft.com/office/officeart/2005/8/layout/process1"/>
    <dgm:cxn modelId="{07A6A6EA-6160-4E3A-8EFD-819BDB092902}" srcId="{179E3185-D9D0-4C1F-8BD7-4873B531FBB6}" destId="{63E37609-7F38-4959-ABB3-168DA64B4E66}" srcOrd="3" destOrd="0" parTransId="{7BEACC11-B1B6-4D26-B1D4-CFC19B961799}" sibTransId="{9A44465F-18C0-4D72-A9FD-309D74553BEE}"/>
    <dgm:cxn modelId="{B122CEF8-F6EB-403F-9353-7A7260DAE8AF}" type="presOf" srcId="{63E37609-7F38-4959-ABB3-168DA64B4E66}" destId="{B7F61B2B-07AC-4BF1-BB92-CE39E47E1241}" srcOrd="0" destOrd="0" presId="urn:microsoft.com/office/officeart/2005/8/layout/process1"/>
    <dgm:cxn modelId="{9431A8FA-4788-4B51-A8F8-281515E18EE2}" type="presOf" srcId="{B976AC9B-E5EB-4D56-B2BA-97F3A0C16270}" destId="{77DF6D3F-E748-4B04-BE47-ECF076483032}" srcOrd="1" destOrd="0" presId="urn:microsoft.com/office/officeart/2005/8/layout/process1"/>
    <dgm:cxn modelId="{768954FF-38DC-4E7A-B900-7B93D2FD0FD6}" type="presOf" srcId="{0C331691-3FC8-4113-89DD-B7B2A66C04BC}" destId="{016D73BB-C844-4381-B020-F174D29050D8}" srcOrd="0" destOrd="0" presId="urn:microsoft.com/office/officeart/2005/8/layout/process1"/>
    <dgm:cxn modelId="{79B2064F-2036-4D7E-A602-143461FB8A0B}" type="presParOf" srcId="{AD9787FA-25DD-465C-80B9-1B0FB67C5EE8}" destId="{E09A57DC-3402-4A6A-A124-1CFE2E386726}" srcOrd="0" destOrd="0" presId="urn:microsoft.com/office/officeart/2005/8/layout/process1"/>
    <dgm:cxn modelId="{753931EA-D11B-4C9E-B8CA-2FE192D10613}" type="presParOf" srcId="{AD9787FA-25DD-465C-80B9-1B0FB67C5EE8}" destId="{7F99DBBC-94D9-4B52-AF05-BAA1C06655FE}" srcOrd="1" destOrd="0" presId="urn:microsoft.com/office/officeart/2005/8/layout/process1"/>
    <dgm:cxn modelId="{C3E7EB00-8703-4AC4-A34D-F445CEDD043A}" type="presParOf" srcId="{7F99DBBC-94D9-4B52-AF05-BAA1C06655FE}" destId="{919F5CA4-952A-44E9-A49B-1982D50F4805}" srcOrd="0" destOrd="0" presId="urn:microsoft.com/office/officeart/2005/8/layout/process1"/>
    <dgm:cxn modelId="{86721998-0432-4096-B3B3-3B070C7C409A}" type="presParOf" srcId="{AD9787FA-25DD-465C-80B9-1B0FB67C5EE8}" destId="{016D73BB-C844-4381-B020-F174D29050D8}" srcOrd="2" destOrd="0" presId="urn:microsoft.com/office/officeart/2005/8/layout/process1"/>
    <dgm:cxn modelId="{E909E90E-7E03-4E3C-9ABB-B34FF2B17C89}" type="presParOf" srcId="{AD9787FA-25DD-465C-80B9-1B0FB67C5EE8}" destId="{60C5D7D1-1DEC-4CAD-BC0D-66BBDB06C428}" srcOrd="3" destOrd="0" presId="urn:microsoft.com/office/officeart/2005/8/layout/process1"/>
    <dgm:cxn modelId="{F18410FB-3E28-4711-BA5E-CD2D6E2EAF2E}" type="presParOf" srcId="{60C5D7D1-1DEC-4CAD-BC0D-66BBDB06C428}" destId="{A8582190-C792-4C03-BADA-2B999949E2D5}" srcOrd="0" destOrd="0" presId="urn:microsoft.com/office/officeart/2005/8/layout/process1"/>
    <dgm:cxn modelId="{D02587EE-DB57-48BA-AD37-F0DA98BA1907}" type="presParOf" srcId="{AD9787FA-25DD-465C-80B9-1B0FB67C5EE8}" destId="{A748E183-6539-4EC1-BBDF-ED4C71BD50A9}" srcOrd="4" destOrd="0" presId="urn:microsoft.com/office/officeart/2005/8/layout/process1"/>
    <dgm:cxn modelId="{4094A8EA-951D-4AFE-8119-06D30C58B01B}" type="presParOf" srcId="{AD9787FA-25DD-465C-80B9-1B0FB67C5EE8}" destId="{7A135B80-7FFC-4688-BAF7-2AAF0ECF7767}" srcOrd="5" destOrd="0" presId="urn:microsoft.com/office/officeart/2005/8/layout/process1"/>
    <dgm:cxn modelId="{0FE7A417-59B5-4F76-8782-2BECA0898DD1}" type="presParOf" srcId="{7A135B80-7FFC-4688-BAF7-2AAF0ECF7767}" destId="{77DF6D3F-E748-4B04-BE47-ECF076483032}" srcOrd="0" destOrd="0" presId="urn:microsoft.com/office/officeart/2005/8/layout/process1"/>
    <dgm:cxn modelId="{898A0504-297A-467C-B22E-E6803303F017}" type="presParOf" srcId="{AD9787FA-25DD-465C-80B9-1B0FB67C5EE8}" destId="{B7F61B2B-07AC-4BF1-BB92-CE39E47E1241}" srcOrd="6" destOrd="0" presId="urn:microsoft.com/office/officeart/2005/8/layout/process1"/>
    <dgm:cxn modelId="{D3245059-4CA0-4F11-9865-46E95818F6A6}" type="presParOf" srcId="{AD9787FA-25DD-465C-80B9-1B0FB67C5EE8}" destId="{2FEA71B5-09AD-4D4B-85B0-8776683B9386}" srcOrd="7" destOrd="0" presId="urn:microsoft.com/office/officeart/2005/8/layout/process1"/>
    <dgm:cxn modelId="{4C2950DE-92C1-43BD-B2E7-D8FE0AA19259}" type="presParOf" srcId="{2FEA71B5-09AD-4D4B-85B0-8776683B9386}" destId="{999CE64E-64B9-45BA-BEFB-7BC6CA01B62D}" srcOrd="0" destOrd="0" presId="urn:microsoft.com/office/officeart/2005/8/layout/process1"/>
    <dgm:cxn modelId="{18AEEA91-577A-4642-AC3A-013288DB1A9A}" type="presParOf" srcId="{AD9787FA-25DD-465C-80B9-1B0FB67C5EE8}" destId="{E7DDFD29-3F93-449F-959F-4AF7E9DE20B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8D1BA5-E3FC-46A1-867D-E9F589C845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F4FB8B2-7C83-4436-BCC8-6FE79E719FC1}">
      <dgm:prSet/>
      <dgm:spPr/>
      <dgm:t>
        <a:bodyPr/>
        <a:lstStyle/>
        <a:p>
          <a:pPr>
            <a:defRPr cap="all"/>
          </a:pPr>
          <a:r>
            <a:rPr lang="en-US"/>
            <a:t>Remove empty values</a:t>
          </a:r>
        </a:p>
      </dgm:t>
    </dgm:pt>
    <dgm:pt modelId="{8DB34944-BF1B-4C2C-B99D-C5B4C29D072B}" type="parTrans" cxnId="{E15784EF-8B42-4D4D-9A53-6B58DBB5195F}">
      <dgm:prSet/>
      <dgm:spPr/>
      <dgm:t>
        <a:bodyPr/>
        <a:lstStyle/>
        <a:p>
          <a:endParaRPr lang="en-US"/>
        </a:p>
      </dgm:t>
    </dgm:pt>
    <dgm:pt modelId="{D6285AC5-24C1-4BA5-ABC5-9D5A6E2CDF85}" type="sibTrans" cxnId="{E15784EF-8B42-4D4D-9A53-6B58DBB5195F}">
      <dgm:prSet/>
      <dgm:spPr/>
      <dgm:t>
        <a:bodyPr/>
        <a:lstStyle/>
        <a:p>
          <a:endParaRPr lang="en-US"/>
        </a:p>
      </dgm:t>
    </dgm:pt>
    <dgm:pt modelId="{8EA7D40D-F530-43C5-B04C-0CF4B9CE3BE3}">
      <dgm:prSet/>
      <dgm:spPr/>
      <dgm:t>
        <a:bodyPr/>
        <a:lstStyle/>
        <a:p>
          <a:pPr>
            <a:defRPr cap="all"/>
          </a:pPr>
          <a:r>
            <a:rPr lang="en-US"/>
            <a:t>Standardize data types</a:t>
          </a:r>
        </a:p>
      </dgm:t>
    </dgm:pt>
    <dgm:pt modelId="{110DDAB2-C483-4D81-9DD4-89CFE81184CE}" type="parTrans" cxnId="{05302992-B336-4D19-8F16-FDA5484527F5}">
      <dgm:prSet/>
      <dgm:spPr/>
      <dgm:t>
        <a:bodyPr/>
        <a:lstStyle/>
        <a:p>
          <a:endParaRPr lang="en-US"/>
        </a:p>
      </dgm:t>
    </dgm:pt>
    <dgm:pt modelId="{49F30192-8261-47D3-880A-20A4BD1F5331}" type="sibTrans" cxnId="{05302992-B336-4D19-8F16-FDA5484527F5}">
      <dgm:prSet/>
      <dgm:spPr/>
      <dgm:t>
        <a:bodyPr/>
        <a:lstStyle/>
        <a:p>
          <a:endParaRPr lang="en-US"/>
        </a:p>
      </dgm:t>
    </dgm:pt>
    <dgm:pt modelId="{9748F6E4-FF34-4D5D-AA29-9D2D85C92BE9}">
      <dgm:prSet/>
      <dgm:spPr/>
      <dgm:t>
        <a:bodyPr/>
        <a:lstStyle/>
        <a:p>
          <a:pPr>
            <a:defRPr cap="all"/>
          </a:pPr>
          <a:r>
            <a:rPr lang="en-US"/>
            <a:t>Scale</a:t>
          </a:r>
        </a:p>
      </dgm:t>
    </dgm:pt>
    <dgm:pt modelId="{24897F19-BA2D-47DB-91A8-5C42819CB0DD}" type="parTrans" cxnId="{2B720526-F70E-4254-AEA5-2BD2FCF2C6FD}">
      <dgm:prSet/>
      <dgm:spPr/>
      <dgm:t>
        <a:bodyPr/>
        <a:lstStyle/>
        <a:p>
          <a:endParaRPr lang="en-US"/>
        </a:p>
      </dgm:t>
    </dgm:pt>
    <dgm:pt modelId="{B45B59B4-F1D4-4A4E-A7DE-1B7141CC1904}" type="sibTrans" cxnId="{2B720526-F70E-4254-AEA5-2BD2FCF2C6FD}">
      <dgm:prSet/>
      <dgm:spPr/>
      <dgm:t>
        <a:bodyPr/>
        <a:lstStyle/>
        <a:p>
          <a:endParaRPr lang="en-US"/>
        </a:p>
      </dgm:t>
    </dgm:pt>
    <dgm:pt modelId="{3C67D9A4-9DCC-4340-BFE5-954BA3C8B253}" type="pres">
      <dgm:prSet presAssocID="{0D8D1BA5-E3FC-46A1-867D-E9F589C8451F}" presName="root" presStyleCnt="0">
        <dgm:presLayoutVars>
          <dgm:dir/>
          <dgm:resizeHandles val="exact"/>
        </dgm:presLayoutVars>
      </dgm:prSet>
      <dgm:spPr/>
    </dgm:pt>
    <dgm:pt modelId="{A04E4EDF-4146-46E9-BCD9-6FEA4D928D35}" type="pres">
      <dgm:prSet presAssocID="{6F4FB8B2-7C83-4436-BCC8-6FE79E719FC1}" presName="compNode" presStyleCnt="0"/>
      <dgm:spPr/>
    </dgm:pt>
    <dgm:pt modelId="{EE5D73A3-A183-4EAC-8593-2A2C1D04FBDC}" type="pres">
      <dgm:prSet presAssocID="{6F4FB8B2-7C83-4436-BCC8-6FE79E719FC1}" presName="iconBgRect" presStyleLbl="bgShp" presStyleIdx="0" presStyleCnt="3"/>
      <dgm:spPr/>
    </dgm:pt>
    <dgm:pt modelId="{3BC56463-B839-42BD-B3E5-1CD707E26700}" type="pres">
      <dgm:prSet presAssocID="{6F4FB8B2-7C83-4436-BCC8-6FE79E719F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AD58F5BA-F1A2-4E3C-84E0-E1A39D3CBF48}" type="pres">
      <dgm:prSet presAssocID="{6F4FB8B2-7C83-4436-BCC8-6FE79E719FC1}" presName="spaceRect" presStyleCnt="0"/>
      <dgm:spPr/>
    </dgm:pt>
    <dgm:pt modelId="{A35F99D2-E629-4FA9-BE51-EB45A63B3C5F}" type="pres">
      <dgm:prSet presAssocID="{6F4FB8B2-7C83-4436-BCC8-6FE79E719FC1}" presName="textRect" presStyleLbl="revTx" presStyleIdx="0" presStyleCnt="3">
        <dgm:presLayoutVars>
          <dgm:chMax val="1"/>
          <dgm:chPref val="1"/>
        </dgm:presLayoutVars>
      </dgm:prSet>
      <dgm:spPr/>
    </dgm:pt>
    <dgm:pt modelId="{807A027C-11DB-4E65-91D9-49A12B114CF8}" type="pres">
      <dgm:prSet presAssocID="{D6285AC5-24C1-4BA5-ABC5-9D5A6E2CDF85}" presName="sibTrans" presStyleCnt="0"/>
      <dgm:spPr/>
    </dgm:pt>
    <dgm:pt modelId="{BE5782B5-B099-4CFB-932C-BEBF8784CAD3}" type="pres">
      <dgm:prSet presAssocID="{8EA7D40D-F530-43C5-B04C-0CF4B9CE3BE3}" presName="compNode" presStyleCnt="0"/>
      <dgm:spPr/>
    </dgm:pt>
    <dgm:pt modelId="{9A9EDE84-56D5-4E5E-8E7C-A23FA8BA8CAD}" type="pres">
      <dgm:prSet presAssocID="{8EA7D40D-F530-43C5-B04C-0CF4B9CE3BE3}" presName="iconBgRect" presStyleLbl="bgShp" presStyleIdx="1" presStyleCnt="3"/>
      <dgm:spPr/>
    </dgm:pt>
    <dgm:pt modelId="{BF1D5E70-DE4C-46AC-B83C-E1DEB18353FA}" type="pres">
      <dgm:prSet presAssocID="{8EA7D40D-F530-43C5-B04C-0CF4B9CE3B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FD99158-F0F1-495D-A191-63B47F0F7245}" type="pres">
      <dgm:prSet presAssocID="{8EA7D40D-F530-43C5-B04C-0CF4B9CE3BE3}" presName="spaceRect" presStyleCnt="0"/>
      <dgm:spPr/>
    </dgm:pt>
    <dgm:pt modelId="{BB694B57-C957-4726-B796-DFDBD586DF72}" type="pres">
      <dgm:prSet presAssocID="{8EA7D40D-F530-43C5-B04C-0CF4B9CE3BE3}" presName="textRect" presStyleLbl="revTx" presStyleIdx="1" presStyleCnt="3">
        <dgm:presLayoutVars>
          <dgm:chMax val="1"/>
          <dgm:chPref val="1"/>
        </dgm:presLayoutVars>
      </dgm:prSet>
      <dgm:spPr/>
    </dgm:pt>
    <dgm:pt modelId="{493EE250-41CE-4B81-ACD9-5C2E5AE11F9B}" type="pres">
      <dgm:prSet presAssocID="{49F30192-8261-47D3-880A-20A4BD1F5331}" presName="sibTrans" presStyleCnt="0"/>
      <dgm:spPr/>
    </dgm:pt>
    <dgm:pt modelId="{61352BAE-6460-42C8-B222-94B0A3633742}" type="pres">
      <dgm:prSet presAssocID="{9748F6E4-FF34-4D5D-AA29-9D2D85C92BE9}" presName="compNode" presStyleCnt="0"/>
      <dgm:spPr/>
    </dgm:pt>
    <dgm:pt modelId="{40AA29E9-FFC8-4B50-9221-520573C6620E}" type="pres">
      <dgm:prSet presAssocID="{9748F6E4-FF34-4D5D-AA29-9D2D85C92BE9}" presName="iconBgRect" presStyleLbl="bgShp" presStyleIdx="2" presStyleCnt="3"/>
      <dgm:spPr/>
    </dgm:pt>
    <dgm:pt modelId="{A7FDEF25-08B1-4DF5-998C-9AA69F110FF1}" type="pres">
      <dgm:prSet presAssocID="{9748F6E4-FF34-4D5D-AA29-9D2D85C92B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
        </a:ext>
      </dgm:extLst>
    </dgm:pt>
    <dgm:pt modelId="{027CD869-E974-4CA9-A737-46FA9B056FD4}" type="pres">
      <dgm:prSet presAssocID="{9748F6E4-FF34-4D5D-AA29-9D2D85C92BE9}" presName="spaceRect" presStyleCnt="0"/>
      <dgm:spPr/>
    </dgm:pt>
    <dgm:pt modelId="{C6CBED38-F136-4D76-AD87-82FC6BFE5159}" type="pres">
      <dgm:prSet presAssocID="{9748F6E4-FF34-4D5D-AA29-9D2D85C92BE9}" presName="textRect" presStyleLbl="revTx" presStyleIdx="2" presStyleCnt="3">
        <dgm:presLayoutVars>
          <dgm:chMax val="1"/>
          <dgm:chPref val="1"/>
        </dgm:presLayoutVars>
      </dgm:prSet>
      <dgm:spPr/>
    </dgm:pt>
  </dgm:ptLst>
  <dgm:cxnLst>
    <dgm:cxn modelId="{2B720526-F70E-4254-AEA5-2BD2FCF2C6FD}" srcId="{0D8D1BA5-E3FC-46A1-867D-E9F589C8451F}" destId="{9748F6E4-FF34-4D5D-AA29-9D2D85C92BE9}" srcOrd="2" destOrd="0" parTransId="{24897F19-BA2D-47DB-91A8-5C42819CB0DD}" sibTransId="{B45B59B4-F1D4-4A4E-A7DE-1B7141CC1904}"/>
    <dgm:cxn modelId="{BDEB1131-DBBA-4BD2-9B2C-B2D5BA0CFA13}" type="presOf" srcId="{8EA7D40D-F530-43C5-B04C-0CF4B9CE3BE3}" destId="{BB694B57-C957-4726-B796-DFDBD586DF72}" srcOrd="0" destOrd="0" presId="urn:microsoft.com/office/officeart/2018/5/layout/IconCircleLabelList"/>
    <dgm:cxn modelId="{9CE1CA3D-0793-48AF-9A1F-352B12DF5E69}" type="presOf" srcId="{6F4FB8B2-7C83-4436-BCC8-6FE79E719FC1}" destId="{A35F99D2-E629-4FA9-BE51-EB45A63B3C5F}" srcOrd="0" destOrd="0" presId="urn:microsoft.com/office/officeart/2018/5/layout/IconCircleLabelList"/>
    <dgm:cxn modelId="{376FDA72-BC8E-437F-905D-E6EB89B21D30}" type="presOf" srcId="{9748F6E4-FF34-4D5D-AA29-9D2D85C92BE9}" destId="{C6CBED38-F136-4D76-AD87-82FC6BFE5159}" srcOrd="0" destOrd="0" presId="urn:microsoft.com/office/officeart/2018/5/layout/IconCircleLabelList"/>
    <dgm:cxn modelId="{05302992-B336-4D19-8F16-FDA5484527F5}" srcId="{0D8D1BA5-E3FC-46A1-867D-E9F589C8451F}" destId="{8EA7D40D-F530-43C5-B04C-0CF4B9CE3BE3}" srcOrd="1" destOrd="0" parTransId="{110DDAB2-C483-4D81-9DD4-89CFE81184CE}" sibTransId="{49F30192-8261-47D3-880A-20A4BD1F5331}"/>
    <dgm:cxn modelId="{DC8B6EA6-36EB-4387-9555-17E2178C1F22}" type="presOf" srcId="{0D8D1BA5-E3FC-46A1-867D-E9F589C8451F}" destId="{3C67D9A4-9DCC-4340-BFE5-954BA3C8B253}" srcOrd="0" destOrd="0" presId="urn:microsoft.com/office/officeart/2018/5/layout/IconCircleLabelList"/>
    <dgm:cxn modelId="{E15784EF-8B42-4D4D-9A53-6B58DBB5195F}" srcId="{0D8D1BA5-E3FC-46A1-867D-E9F589C8451F}" destId="{6F4FB8B2-7C83-4436-BCC8-6FE79E719FC1}" srcOrd="0" destOrd="0" parTransId="{8DB34944-BF1B-4C2C-B99D-C5B4C29D072B}" sibTransId="{D6285AC5-24C1-4BA5-ABC5-9D5A6E2CDF85}"/>
    <dgm:cxn modelId="{57C0A45B-9692-42D7-AF1F-48AB208F55D5}" type="presParOf" srcId="{3C67D9A4-9DCC-4340-BFE5-954BA3C8B253}" destId="{A04E4EDF-4146-46E9-BCD9-6FEA4D928D35}" srcOrd="0" destOrd="0" presId="urn:microsoft.com/office/officeart/2018/5/layout/IconCircleLabelList"/>
    <dgm:cxn modelId="{5EA094C4-3092-489E-AA2E-57C67AE82D67}" type="presParOf" srcId="{A04E4EDF-4146-46E9-BCD9-6FEA4D928D35}" destId="{EE5D73A3-A183-4EAC-8593-2A2C1D04FBDC}" srcOrd="0" destOrd="0" presId="urn:microsoft.com/office/officeart/2018/5/layout/IconCircleLabelList"/>
    <dgm:cxn modelId="{33F09D5D-1EA5-46C0-A8DA-257F1FB94C74}" type="presParOf" srcId="{A04E4EDF-4146-46E9-BCD9-6FEA4D928D35}" destId="{3BC56463-B839-42BD-B3E5-1CD707E26700}" srcOrd="1" destOrd="0" presId="urn:microsoft.com/office/officeart/2018/5/layout/IconCircleLabelList"/>
    <dgm:cxn modelId="{453ECF07-30FA-4D6E-9836-D4280E7CEE8C}" type="presParOf" srcId="{A04E4EDF-4146-46E9-BCD9-6FEA4D928D35}" destId="{AD58F5BA-F1A2-4E3C-84E0-E1A39D3CBF48}" srcOrd="2" destOrd="0" presId="urn:microsoft.com/office/officeart/2018/5/layout/IconCircleLabelList"/>
    <dgm:cxn modelId="{CB072258-FF87-4896-B4A4-28560B9283E6}" type="presParOf" srcId="{A04E4EDF-4146-46E9-BCD9-6FEA4D928D35}" destId="{A35F99D2-E629-4FA9-BE51-EB45A63B3C5F}" srcOrd="3" destOrd="0" presId="urn:microsoft.com/office/officeart/2018/5/layout/IconCircleLabelList"/>
    <dgm:cxn modelId="{1AB9E139-BAD2-4A9B-98F4-8F8707C22B81}" type="presParOf" srcId="{3C67D9A4-9DCC-4340-BFE5-954BA3C8B253}" destId="{807A027C-11DB-4E65-91D9-49A12B114CF8}" srcOrd="1" destOrd="0" presId="urn:microsoft.com/office/officeart/2018/5/layout/IconCircleLabelList"/>
    <dgm:cxn modelId="{2759E374-1EBE-49CB-BB06-BD7CA2ED963D}" type="presParOf" srcId="{3C67D9A4-9DCC-4340-BFE5-954BA3C8B253}" destId="{BE5782B5-B099-4CFB-932C-BEBF8784CAD3}" srcOrd="2" destOrd="0" presId="urn:microsoft.com/office/officeart/2018/5/layout/IconCircleLabelList"/>
    <dgm:cxn modelId="{506C0D48-3BFE-4CD5-B3CC-63145607B76F}" type="presParOf" srcId="{BE5782B5-B099-4CFB-932C-BEBF8784CAD3}" destId="{9A9EDE84-56D5-4E5E-8E7C-A23FA8BA8CAD}" srcOrd="0" destOrd="0" presId="urn:microsoft.com/office/officeart/2018/5/layout/IconCircleLabelList"/>
    <dgm:cxn modelId="{D0EB6C70-2E54-4323-9713-436E6707FED3}" type="presParOf" srcId="{BE5782B5-B099-4CFB-932C-BEBF8784CAD3}" destId="{BF1D5E70-DE4C-46AC-B83C-E1DEB18353FA}" srcOrd="1" destOrd="0" presId="urn:microsoft.com/office/officeart/2018/5/layout/IconCircleLabelList"/>
    <dgm:cxn modelId="{7324EE74-7DAC-4113-9AB2-BDF4CCDDDCED}" type="presParOf" srcId="{BE5782B5-B099-4CFB-932C-BEBF8784CAD3}" destId="{EFD99158-F0F1-495D-A191-63B47F0F7245}" srcOrd="2" destOrd="0" presId="urn:microsoft.com/office/officeart/2018/5/layout/IconCircleLabelList"/>
    <dgm:cxn modelId="{89B14301-85E3-44F6-9BD0-9AED2BE2D5A8}" type="presParOf" srcId="{BE5782B5-B099-4CFB-932C-BEBF8784CAD3}" destId="{BB694B57-C957-4726-B796-DFDBD586DF72}" srcOrd="3" destOrd="0" presId="urn:microsoft.com/office/officeart/2018/5/layout/IconCircleLabelList"/>
    <dgm:cxn modelId="{5598605C-0DF3-40F9-A33F-A7B4E390C37D}" type="presParOf" srcId="{3C67D9A4-9DCC-4340-BFE5-954BA3C8B253}" destId="{493EE250-41CE-4B81-ACD9-5C2E5AE11F9B}" srcOrd="3" destOrd="0" presId="urn:microsoft.com/office/officeart/2018/5/layout/IconCircleLabelList"/>
    <dgm:cxn modelId="{BB65D9C9-6243-4DCB-B96F-4E770FAB24FE}" type="presParOf" srcId="{3C67D9A4-9DCC-4340-BFE5-954BA3C8B253}" destId="{61352BAE-6460-42C8-B222-94B0A3633742}" srcOrd="4" destOrd="0" presId="urn:microsoft.com/office/officeart/2018/5/layout/IconCircleLabelList"/>
    <dgm:cxn modelId="{55C8F7E8-6EC5-4F49-9992-F696E3A1D1FA}" type="presParOf" srcId="{61352BAE-6460-42C8-B222-94B0A3633742}" destId="{40AA29E9-FFC8-4B50-9221-520573C6620E}" srcOrd="0" destOrd="0" presId="urn:microsoft.com/office/officeart/2018/5/layout/IconCircleLabelList"/>
    <dgm:cxn modelId="{D99EE35D-3468-4ED5-B41D-2E1934C01B2E}" type="presParOf" srcId="{61352BAE-6460-42C8-B222-94B0A3633742}" destId="{A7FDEF25-08B1-4DF5-998C-9AA69F110FF1}" srcOrd="1" destOrd="0" presId="urn:microsoft.com/office/officeart/2018/5/layout/IconCircleLabelList"/>
    <dgm:cxn modelId="{DD8E6225-A6C6-44C1-B9B6-71FD00A9358B}" type="presParOf" srcId="{61352BAE-6460-42C8-B222-94B0A3633742}" destId="{027CD869-E974-4CA9-A737-46FA9B056FD4}" srcOrd="2" destOrd="0" presId="urn:microsoft.com/office/officeart/2018/5/layout/IconCircleLabelList"/>
    <dgm:cxn modelId="{BA358518-7199-433F-B7EC-A4C181235814}" type="presParOf" srcId="{61352BAE-6460-42C8-B222-94B0A3633742}" destId="{C6CBED38-F136-4D76-AD87-82FC6BFE515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A57DC-3402-4A6A-A124-1CFE2E386726}">
      <dsp:nvSpPr>
        <dsp:cNvPr id="0" name=""/>
        <dsp:cNvSpPr/>
      </dsp:nvSpPr>
      <dsp:spPr>
        <a:xfrm>
          <a:off x="5007" y="2450876"/>
          <a:ext cx="1552371" cy="11497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pre-processing and EDA</a:t>
          </a:r>
          <a:endParaRPr lang="en-NL" sz="1700" kern="1200" dirty="0"/>
        </a:p>
      </dsp:txBody>
      <dsp:txXfrm>
        <a:off x="38681" y="2484550"/>
        <a:ext cx="1485023" cy="1082376"/>
      </dsp:txXfrm>
    </dsp:sp>
    <dsp:sp modelId="{7F99DBBC-94D9-4B52-AF05-BAA1C06655FE}">
      <dsp:nvSpPr>
        <dsp:cNvPr id="0" name=""/>
        <dsp:cNvSpPr/>
      </dsp:nvSpPr>
      <dsp:spPr>
        <a:xfrm>
          <a:off x="1712615" y="2833244"/>
          <a:ext cx="329102" cy="3849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NL" sz="1400" kern="1200"/>
        </a:p>
      </dsp:txBody>
      <dsp:txXfrm>
        <a:off x="1712615" y="2910242"/>
        <a:ext cx="230371" cy="230992"/>
      </dsp:txXfrm>
    </dsp:sp>
    <dsp:sp modelId="{016D73BB-C844-4381-B020-F174D29050D8}">
      <dsp:nvSpPr>
        <dsp:cNvPr id="0" name=""/>
        <dsp:cNvSpPr/>
      </dsp:nvSpPr>
      <dsp:spPr>
        <a:xfrm>
          <a:off x="2178327" y="2450876"/>
          <a:ext cx="1552371" cy="11497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Dimensionality reduction</a:t>
          </a:r>
          <a:endParaRPr lang="en-NL" sz="1700" kern="1200" dirty="0"/>
        </a:p>
      </dsp:txBody>
      <dsp:txXfrm>
        <a:off x="2212001" y="2484550"/>
        <a:ext cx="1485023" cy="1082376"/>
      </dsp:txXfrm>
    </dsp:sp>
    <dsp:sp modelId="{60C5D7D1-1DEC-4CAD-BC0D-66BBDB06C428}">
      <dsp:nvSpPr>
        <dsp:cNvPr id="0" name=""/>
        <dsp:cNvSpPr/>
      </dsp:nvSpPr>
      <dsp:spPr>
        <a:xfrm>
          <a:off x="3885935" y="2833244"/>
          <a:ext cx="329102" cy="3849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NL" sz="1400" kern="1200"/>
        </a:p>
      </dsp:txBody>
      <dsp:txXfrm>
        <a:off x="3885935" y="2910242"/>
        <a:ext cx="230371" cy="230992"/>
      </dsp:txXfrm>
    </dsp:sp>
    <dsp:sp modelId="{A748E183-6539-4EC1-BBDF-ED4C71BD50A9}">
      <dsp:nvSpPr>
        <dsp:cNvPr id="0" name=""/>
        <dsp:cNvSpPr/>
      </dsp:nvSpPr>
      <dsp:spPr>
        <a:xfrm>
          <a:off x="4351646" y="2450876"/>
          <a:ext cx="1552371" cy="11497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Finding the optimal number of clusters</a:t>
          </a:r>
          <a:endParaRPr lang="en-NL" sz="1700" kern="1200" dirty="0"/>
        </a:p>
      </dsp:txBody>
      <dsp:txXfrm>
        <a:off x="4385320" y="2484550"/>
        <a:ext cx="1485023" cy="1082376"/>
      </dsp:txXfrm>
    </dsp:sp>
    <dsp:sp modelId="{7A135B80-7FFC-4688-BAF7-2AAF0ECF7767}">
      <dsp:nvSpPr>
        <dsp:cNvPr id="0" name=""/>
        <dsp:cNvSpPr/>
      </dsp:nvSpPr>
      <dsp:spPr>
        <a:xfrm>
          <a:off x="6059254" y="2833244"/>
          <a:ext cx="329102" cy="3849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NL" sz="1400" kern="1200"/>
        </a:p>
      </dsp:txBody>
      <dsp:txXfrm>
        <a:off x="6059254" y="2910242"/>
        <a:ext cx="230371" cy="230992"/>
      </dsp:txXfrm>
    </dsp:sp>
    <dsp:sp modelId="{B7F61B2B-07AC-4BF1-BB92-CE39E47E1241}">
      <dsp:nvSpPr>
        <dsp:cNvPr id="0" name=""/>
        <dsp:cNvSpPr/>
      </dsp:nvSpPr>
      <dsp:spPr>
        <a:xfrm>
          <a:off x="6524965" y="2450876"/>
          <a:ext cx="1552371" cy="11497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Clustering</a:t>
          </a:r>
          <a:endParaRPr lang="en-NL" sz="1700" kern="1200" dirty="0"/>
        </a:p>
      </dsp:txBody>
      <dsp:txXfrm>
        <a:off x="6558639" y="2484550"/>
        <a:ext cx="1485023" cy="1082376"/>
      </dsp:txXfrm>
    </dsp:sp>
    <dsp:sp modelId="{2FEA71B5-09AD-4D4B-85B0-8776683B9386}">
      <dsp:nvSpPr>
        <dsp:cNvPr id="0" name=""/>
        <dsp:cNvSpPr/>
      </dsp:nvSpPr>
      <dsp:spPr>
        <a:xfrm>
          <a:off x="8232574" y="2833244"/>
          <a:ext cx="329102" cy="3849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NL" sz="1400" kern="1200"/>
        </a:p>
      </dsp:txBody>
      <dsp:txXfrm>
        <a:off x="8232574" y="2910242"/>
        <a:ext cx="230371" cy="230992"/>
      </dsp:txXfrm>
    </dsp:sp>
    <dsp:sp modelId="{E7DDFD29-3F93-449F-959F-4AF7E9DE20BB}">
      <dsp:nvSpPr>
        <dsp:cNvPr id="0" name=""/>
        <dsp:cNvSpPr/>
      </dsp:nvSpPr>
      <dsp:spPr>
        <a:xfrm>
          <a:off x="8698285" y="2450876"/>
          <a:ext cx="1552371" cy="11497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Evaluation</a:t>
          </a:r>
          <a:endParaRPr lang="en-NL" sz="1700" kern="1200" dirty="0"/>
        </a:p>
      </dsp:txBody>
      <dsp:txXfrm>
        <a:off x="8731959" y="2484550"/>
        <a:ext cx="1485023" cy="1082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D73A3-A183-4EAC-8593-2A2C1D04FBDC}">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56463-B839-42BD-B3E5-1CD707E26700}">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5F99D2-E629-4FA9-BE51-EB45A63B3C5F}">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Remove empty values</a:t>
          </a:r>
        </a:p>
      </dsp:txBody>
      <dsp:txXfrm>
        <a:off x="35606" y="2725540"/>
        <a:ext cx="2981250" cy="720000"/>
      </dsp:txXfrm>
    </dsp:sp>
    <dsp:sp modelId="{9A9EDE84-56D5-4E5E-8E7C-A23FA8BA8CAD}">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D5E70-DE4C-46AC-B83C-E1DEB18353F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694B57-C957-4726-B796-DFDBD586DF72}">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Standardize data types</a:t>
          </a:r>
        </a:p>
      </dsp:txBody>
      <dsp:txXfrm>
        <a:off x="3538574" y="2725540"/>
        <a:ext cx="2981250" cy="720000"/>
      </dsp:txXfrm>
    </dsp:sp>
    <dsp:sp modelId="{40AA29E9-FFC8-4B50-9221-520573C6620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DEF25-08B1-4DF5-998C-9AA69F110FF1}">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CBED38-F136-4D76-AD87-82FC6BFE5159}">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Scale</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4F351E-F0E0-4767-8AA3-107B1C05B6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a:extLst>
              <a:ext uri="{FF2B5EF4-FFF2-40B4-BE49-F238E27FC236}">
                <a16:creationId xmlns:a16="http://schemas.microsoft.com/office/drawing/2014/main" id="{C17D443B-9AF5-4B0E-BE14-456570BB62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42221A-4DFC-48B7-8AB4-2A73087CEFB1}" type="datetimeFigureOut">
              <a:rPr lang="en-NL" smtClean="0"/>
              <a:t>26/11/2020</a:t>
            </a:fld>
            <a:endParaRPr lang="en-NL"/>
          </a:p>
        </p:txBody>
      </p:sp>
      <p:sp>
        <p:nvSpPr>
          <p:cNvPr id="4" name="Footer Placeholder 3">
            <a:extLst>
              <a:ext uri="{FF2B5EF4-FFF2-40B4-BE49-F238E27FC236}">
                <a16:creationId xmlns:a16="http://schemas.microsoft.com/office/drawing/2014/main" id="{6383C925-FEED-4FDF-8085-9EFC4C5805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5" name="Slide Number Placeholder 4">
            <a:extLst>
              <a:ext uri="{FF2B5EF4-FFF2-40B4-BE49-F238E27FC236}">
                <a16:creationId xmlns:a16="http://schemas.microsoft.com/office/drawing/2014/main" id="{477349F2-D7A6-49AB-8D40-2FA0EE9612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4DA1CE-A802-419A-8D28-2FB11ACF5931}" type="slidenum">
              <a:rPr lang="en-NL" smtClean="0"/>
              <a:t>‹#›</a:t>
            </a:fld>
            <a:endParaRPr lang="en-NL"/>
          </a:p>
        </p:txBody>
      </p:sp>
    </p:spTree>
    <p:extLst>
      <p:ext uri="{BB962C8B-B14F-4D97-AF65-F5344CB8AC3E}">
        <p14:creationId xmlns:p14="http://schemas.microsoft.com/office/powerpoint/2010/main" val="2624531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67BFA-9BD7-43AD-8D6E-AF15562DF3E6}" type="datetimeFigureOut">
              <a:rPr lang="en-NL" smtClean="0"/>
              <a:t>26/11/2020</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7AC39-59C0-4EEA-8338-388ED372F4AE}" type="slidenum">
              <a:rPr lang="en-NL" smtClean="0"/>
              <a:t>‹#›</a:t>
            </a:fld>
            <a:endParaRPr lang="en-NL"/>
          </a:p>
        </p:txBody>
      </p:sp>
    </p:spTree>
    <p:extLst>
      <p:ext uri="{BB962C8B-B14F-4D97-AF65-F5344CB8AC3E}">
        <p14:creationId xmlns:p14="http://schemas.microsoft.com/office/powerpoint/2010/main" val="1626085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92929"/>
                </a:solidFill>
                <a:effectLst/>
                <a:latin typeface="charter"/>
              </a:rPr>
              <a:t>Lloose</a:t>
            </a:r>
            <a:r>
              <a:rPr lang="en-US" b="0" i="0" dirty="0">
                <a:solidFill>
                  <a:srgbClr val="292929"/>
                </a:solidFill>
                <a:effectLst/>
                <a:latin typeface="charter"/>
              </a:rPr>
              <a:t> definition: the process of organizing objects into groups whose members are similar in some way</a:t>
            </a:r>
            <a:endParaRPr lang="en-NL" dirty="0"/>
          </a:p>
        </p:txBody>
      </p:sp>
      <p:sp>
        <p:nvSpPr>
          <p:cNvPr id="4" name="Slide Number Placeholder 3"/>
          <p:cNvSpPr>
            <a:spLocks noGrp="1"/>
          </p:cNvSpPr>
          <p:nvPr>
            <p:ph type="sldNum" sz="quarter" idx="5"/>
          </p:nvPr>
        </p:nvSpPr>
        <p:spPr/>
        <p:txBody>
          <a:bodyPr/>
          <a:lstStyle/>
          <a:p>
            <a:fld id="{8027AC39-59C0-4EEA-8338-388ED372F4AE}" type="slidenum">
              <a:rPr lang="en-NL" smtClean="0"/>
              <a:t>8</a:t>
            </a:fld>
            <a:endParaRPr lang="en-NL"/>
          </a:p>
        </p:txBody>
      </p:sp>
    </p:spTree>
    <p:extLst>
      <p:ext uri="{BB962C8B-B14F-4D97-AF65-F5344CB8AC3E}">
        <p14:creationId xmlns:p14="http://schemas.microsoft.com/office/powerpoint/2010/main" val="174678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Source Sans Pro" panose="020B0503030403020204" pitchFamily="34" charset="0"/>
              </a:rPr>
              <a:t>In this clustering technique, every data is a cluster. The iterative unions between the two nearest clusters reduce the number of clusters.</a:t>
            </a:r>
            <a:endParaRPr lang="en-NL" dirty="0"/>
          </a:p>
        </p:txBody>
      </p:sp>
      <p:sp>
        <p:nvSpPr>
          <p:cNvPr id="4" name="Slide Number Placeholder 3"/>
          <p:cNvSpPr>
            <a:spLocks noGrp="1"/>
          </p:cNvSpPr>
          <p:nvPr>
            <p:ph type="sldNum" sz="quarter" idx="5"/>
          </p:nvPr>
        </p:nvSpPr>
        <p:spPr/>
        <p:txBody>
          <a:bodyPr/>
          <a:lstStyle/>
          <a:p>
            <a:fld id="{8027AC39-59C0-4EEA-8338-388ED372F4AE}" type="slidenum">
              <a:rPr lang="en-NL" smtClean="0"/>
              <a:t>12</a:t>
            </a:fld>
            <a:endParaRPr lang="en-NL"/>
          </a:p>
        </p:txBody>
      </p:sp>
    </p:spTree>
    <p:extLst>
      <p:ext uri="{BB962C8B-B14F-4D97-AF65-F5344CB8AC3E}">
        <p14:creationId xmlns:p14="http://schemas.microsoft.com/office/powerpoint/2010/main" val="6244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Jaccard distance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Euclidean distance</a:t>
            </a:r>
          </a:p>
          <a:p>
            <a:pPr marL="0" indent="0">
              <a:buNone/>
            </a:pPr>
            <a:r>
              <a:rPr lang="en-US" dirty="0"/>
              <a:t>q=2</a:t>
            </a:r>
            <a:endParaRPr lang="en-NL" dirty="0"/>
          </a:p>
          <a:p>
            <a:endParaRPr lang="en-NL" dirty="0"/>
          </a:p>
        </p:txBody>
      </p:sp>
      <p:sp>
        <p:nvSpPr>
          <p:cNvPr id="4" name="Slide Number Placeholder 3"/>
          <p:cNvSpPr>
            <a:spLocks noGrp="1"/>
          </p:cNvSpPr>
          <p:nvPr>
            <p:ph type="sldNum" sz="quarter" idx="5"/>
          </p:nvPr>
        </p:nvSpPr>
        <p:spPr/>
        <p:txBody>
          <a:bodyPr/>
          <a:lstStyle/>
          <a:p>
            <a:fld id="{8027AC39-59C0-4EEA-8338-388ED372F4AE}" type="slidenum">
              <a:rPr lang="en-NL" smtClean="0"/>
              <a:t>14</a:t>
            </a:fld>
            <a:endParaRPr lang="en-NL"/>
          </a:p>
        </p:txBody>
      </p:sp>
    </p:spTree>
    <p:extLst>
      <p:ext uri="{BB962C8B-B14F-4D97-AF65-F5344CB8AC3E}">
        <p14:creationId xmlns:p14="http://schemas.microsoft.com/office/powerpoint/2010/main" val="2905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hne"/>
              </a:rPr>
              <a:t>The Curse of Dimensionality</a:t>
            </a:r>
          </a:p>
          <a:p>
            <a:pPr algn="l"/>
            <a:r>
              <a:rPr lang="en-US" b="0" i="0" dirty="0">
                <a:solidFill>
                  <a:srgbClr val="292929"/>
                </a:solidFill>
                <a:effectLst/>
                <a:latin typeface="charter"/>
              </a:rPr>
              <a:t>We care because the curse of dimensionality demands that we do. The curse of dimensionality refers to all the problems that arise when working with data in the higher dimensions, that did not exist in the lower dimensions.</a:t>
            </a:r>
          </a:p>
          <a:p>
            <a:pPr algn="l"/>
            <a:r>
              <a:rPr lang="en-US" b="0" i="0" dirty="0">
                <a:solidFill>
                  <a:srgbClr val="292929"/>
                </a:solidFill>
                <a:effectLst/>
                <a:latin typeface="charter"/>
              </a:rPr>
              <a:t>As the number of features increase, the number of samples also increases proportionally. The more features we have, the more number of samples we will need to have all combinations of feature values well represented in our sample.</a:t>
            </a:r>
          </a:p>
          <a:p>
            <a:endParaRPr lang="en-NL" dirty="0"/>
          </a:p>
        </p:txBody>
      </p:sp>
      <p:sp>
        <p:nvSpPr>
          <p:cNvPr id="4" name="Slide Number Placeholder 3"/>
          <p:cNvSpPr>
            <a:spLocks noGrp="1"/>
          </p:cNvSpPr>
          <p:nvPr>
            <p:ph type="sldNum" sz="quarter" idx="5"/>
          </p:nvPr>
        </p:nvSpPr>
        <p:spPr/>
        <p:txBody>
          <a:bodyPr/>
          <a:lstStyle/>
          <a:p>
            <a:fld id="{8027AC39-59C0-4EEA-8338-388ED372F4AE}" type="slidenum">
              <a:rPr lang="en-NL" smtClean="0"/>
              <a:t>19</a:t>
            </a:fld>
            <a:endParaRPr lang="en-NL"/>
          </a:p>
        </p:txBody>
      </p:sp>
    </p:spTree>
    <p:extLst>
      <p:ext uri="{BB962C8B-B14F-4D97-AF65-F5344CB8AC3E}">
        <p14:creationId xmlns:p14="http://schemas.microsoft.com/office/powerpoint/2010/main" val="1334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Algorithms for anomaly detection/clustering: https://towardsdatascience.com/best-clustering-algorithms-for-anomaly-detection-d5b7412537c8 </a:t>
            </a:r>
            <a:endParaRPr lang="en-NL" dirty="0"/>
          </a:p>
        </p:txBody>
      </p:sp>
      <p:sp>
        <p:nvSpPr>
          <p:cNvPr id="4" name="Slide Number Placeholder 3"/>
          <p:cNvSpPr>
            <a:spLocks noGrp="1"/>
          </p:cNvSpPr>
          <p:nvPr>
            <p:ph type="sldNum" sz="quarter" idx="5"/>
          </p:nvPr>
        </p:nvSpPr>
        <p:spPr/>
        <p:txBody>
          <a:bodyPr/>
          <a:lstStyle/>
          <a:p>
            <a:fld id="{8027AC39-59C0-4EEA-8338-388ED372F4AE}" type="slidenum">
              <a:rPr lang="en-NL" smtClean="0"/>
              <a:t>34</a:t>
            </a:fld>
            <a:endParaRPr lang="en-NL"/>
          </a:p>
        </p:txBody>
      </p:sp>
    </p:spTree>
    <p:extLst>
      <p:ext uri="{BB962C8B-B14F-4D97-AF65-F5344CB8AC3E}">
        <p14:creationId xmlns:p14="http://schemas.microsoft.com/office/powerpoint/2010/main" val="352995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NL"/>
              <a:t>26/11/2020</a:t>
            </a:r>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53F492B-FE30-47E0-93E2-45A4FA2A9390}" type="slidenum">
              <a:rPr lang="en-NL" smtClean="0"/>
              <a:t>‹#›</a:t>
            </a:fld>
            <a:endParaRPr lang="en-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85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NL"/>
              <a:t>26/11/2020</a:t>
            </a:r>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53F492B-FE30-47E0-93E2-45A4FA2A9390}" type="slidenum">
              <a:rPr lang="en-NL" smtClean="0"/>
              <a:t>‹#›</a:t>
            </a:fld>
            <a:endParaRPr lang="en-NL"/>
          </a:p>
        </p:txBody>
      </p:sp>
    </p:spTree>
    <p:extLst>
      <p:ext uri="{BB962C8B-B14F-4D97-AF65-F5344CB8AC3E}">
        <p14:creationId xmlns:p14="http://schemas.microsoft.com/office/powerpoint/2010/main" val="175135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NL"/>
              <a:t>26/11/2020</a:t>
            </a:r>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53F492B-FE30-47E0-93E2-45A4FA2A9390}" type="slidenum">
              <a:rPr lang="en-NL" smtClean="0"/>
              <a:t>‹#›</a:t>
            </a:fld>
            <a:endParaRPr lang="en-NL"/>
          </a:p>
        </p:txBody>
      </p:sp>
    </p:spTree>
    <p:extLst>
      <p:ext uri="{BB962C8B-B14F-4D97-AF65-F5344CB8AC3E}">
        <p14:creationId xmlns:p14="http://schemas.microsoft.com/office/powerpoint/2010/main" val="34205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NL"/>
              <a:t>26/11/2020</a:t>
            </a:r>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53F492B-FE30-47E0-93E2-45A4FA2A9390}" type="slidenum">
              <a:rPr lang="en-NL" smtClean="0"/>
              <a:t>‹#›</a:t>
            </a:fld>
            <a:endParaRPr lang="en-NL"/>
          </a:p>
        </p:txBody>
      </p:sp>
    </p:spTree>
    <p:extLst>
      <p:ext uri="{BB962C8B-B14F-4D97-AF65-F5344CB8AC3E}">
        <p14:creationId xmlns:p14="http://schemas.microsoft.com/office/powerpoint/2010/main" val="188890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NL"/>
              <a:t>26/11/2020</a:t>
            </a:r>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53F492B-FE30-47E0-93E2-45A4FA2A9390}" type="slidenum">
              <a:rPr lang="en-NL" smtClean="0"/>
              <a:t>‹#›</a:t>
            </a:fld>
            <a:endParaRPr lang="en-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46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NL"/>
              <a:t>26/11/2020</a:t>
            </a:r>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53F492B-FE30-47E0-93E2-45A4FA2A9390}" type="slidenum">
              <a:rPr lang="en-NL" smtClean="0"/>
              <a:t>‹#›</a:t>
            </a:fld>
            <a:endParaRPr lang="en-NL"/>
          </a:p>
        </p:txBody>
      </p:sp>
    </p:spTree>
    <p:extLst>
      <p:ext uri="{BB962C8B-B14F-4D97-AF65-F5344CB8AC3E}">
        <p14:creationId xmlns:p14="http://schemas.microsoft.com/office/powerpoint/2010/main" val="315845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NL"/>
              <a:t>26/11/2020</a:t>
            </a:r>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A53F492B-FE30-47E0-93E2-45A4FA2A9390}" type="slidenum">
              <a:rPr lang="en-NL" smtClean="0"/>
              <a:t>‹#›</a:t>
            </a:fld>
            <a:endParaRPr lang="en-NL"/>
          </a:p>
        </p:txBody>
      </p:sp>
    </p:spTree>
    <p:extLst>
      <p:ext uri="{BB962C8B-B14F-4D97-AF65-F5344CB8AC3E}">
        <p14:creationId xmlns:p14="http://schemas.microsoft.com/office/powerpoint/2010/main" val="2544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NL"/>
              <a:t>26/11/2020</a:t>
            </a:r>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A53F492B-FE30-47E0-93E2-45A4FA2A9390}" type="slidenum">
              <a:rPr lang="en-NL" smtClean="0"/>
              <a:t>‹#›</a:t>
            </a:fld>
            <a:endParaRPr lang="en-NL"/>
          </a:p>
        </p:txBody>
      </p:sp>
    </p:spTree>
    <p:extLst>
      <p:ext uri="{BB962C8B-B14F-4D97-AF65-F5344CB8AC3E}">
        <p14:creationId xmlns:p14="http://schemas.microsoft.com/office/powerpoint/2010/main" val="246811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NL"/>
              <a:t>26/11/2020</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L"/>
          </a:p>
        </p:txBody>
      </p:sp>
      <p:sp>
        <p:nvSpPr>
          <p:cNvPr id="9" name="Slide Number Placeholder 8"/>
          <p:cNvSpPr>
            <a:spLocks noGrp="1"/>
          </p:cNvSpPr>
          <p:nvPr>
            <p:ph type="sldNum" sz="quarter" idx="12"/>
          </p:nvPr>
        </p:nvSpPr>
        <p:spPr/>
        <p:txBody>
          <a:bodyPr/>
          <a:lstStyle/>
          <a:p>
            <a:fld id="{A53F492B-FE30-47E0-93E2-45A4FA2A9390}" type="slidenum">
              <a:rPr lang="en-NL" smtClean="0"/>
              <a:t>‹#›</a:t>
            </a:fld>
            <a:endParaRPr lang="en-NL"/>
          </a:p>
        </p:txBody>
      </p:sp>
    </p:spTree>
    <p:extLst>
      <p:ext uri="{BB962C8B-B14F-4D97-AF65-F5344CB8AC3E}">
        <p14:creationId xmlns:p14="http://schemas.microsoft.com/office/powerpoint/2010/main" val="332714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NL"/>
              <a:t>26/11/2020</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53F492B-FE30-47E0-93E2-45A4FA2A9390}" type="slidenum">
              <a:rPr lang="en-NL" smtClean="0"/>
              <a:t>‹#›</a:t>
            </a:fld>
            <a:endParaRPr lang="en-NL"/>
          </a:p>
        </p:txBody>
      </p:sp>
    </p:spTree>
    <p:extLst>
      <p:ext uri="{BB962C8B-B14F-4D97-AF65-F5344CB8AC3E}">
        <p14:creationId xmlns:p14="http://schemas.microsoft.com/office/powerpoint/2010/main" val="399670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NL"/>
              <a:t>26/11/2020</a:t>
            </a:r>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53F492B-FE30-47E0-93E2-45A4FA2A9390}" type="slidenum">
              <a:rPr lang="en-NL" smtClean="0"/>
              <a:t>‹#›</a:t>
            </a:fld>
            <a:endParaRPr lang="en-NL"/>
          </a:p>
        </p:txBody>
      </p:sp>
    </p:spTree>
    <p:extLst>
      <p:ext uri="{BB962C8B-B14F-4D97-AF65-F5344CB8AC3E}">
        <p14:creationId xmlns:p14="http://schemas.microsoft.com/office/powerpoint/2010/main" val="195584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NL"/>
              <a:t>26/11/2020</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53F492B-FE30-47E0-93E2-45A4FA2A9390}" type="slidenum">
              <a:rPr lang="en-NL" smtClean="0"/>
              <a:t>‹#›</a:t>
            </a:fld>
            <a:endParaRPr lang="en-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BD0A72D-FADF-4CA0-9BBE-C8C5762E665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75242" y="5461905"/>
            <a:ext cx="843041" cy="843041"/>
          </a:xfrm>
          <a:prstGeom prst="rect">
            <a:avLst/>
          </a:prstGeom>
        </p:spPr>
      </p:pic>
      <p:pic>
        <p:nvPicPr>
          <p:cNvPr id="12" name="Picture 11">
            <a:extLst>
              <a:ext uri="{FF2B5EF4-FFF2-40B4-BE49-F238E27FC236}">
                <a16:creationId xmlns:a16="http://schemas.microsoft.com/office/drawing/2014/main" id="{A258140F-EA94-475D-92CE-27938C1503F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947980" y="5747588"/>
            <a:ext cx="2146740" cy="458788"/>
          </a:xfrm>
          <a:prstGeom prst="rect">
            <a:avLst/>
          </a:prstGeom>
        </p:spPr>
      </p:pic>
    </p:spTree>
    <p:extLst>
      <p:ext uri="{BB962C8B-B14F-4D97-AF65-F5344CB8AC3E}">
        <p14:creationId xmlns:p14="http://schemas.microsoft.com/office/powerpoint/2010/main" val="3207529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prateekk94/fuzzy-c-means-clustering-on-iris-dataset"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mixture.html"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scikit-learn.org/stable/modules/generated/sklearn.cluster.AgglomerativeClustering.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hyperlink" Target="https://www.youtube.com/watch?v=FgakZw6K1QQ" TargetMode="Externa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youtube.com/watch?v=FgakZw6K1QQ" TargetMode="Externa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youtube.com/watch?v=FgakZw6K1QQ"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hyperlink" Target="https://www.datatechnotes.com/2020/05/anomaly-detection-with-kmeans-in-python.html" TargetMode="External"/><Relationship Id="rId3" Type="http://schemas.openxmlformats.org/officeDocument/2006/relationships/hyperlink" Target="https://seifip.medium.com/starbucks-offers-advanced-customer-segmentation-with-python-737f22e245a4" TargetMode="External"/><Relationship Id="rId7" Type="http://schemas.openxmlformats.org/officeDocument/2006/relationships/hyperlink" Target="https://towardsdatascience.com/market-basket-analysis-knowledge-discovery-in-database-simplistic-approach-dc41659e1558"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linkedin.com/in/daniela-miranda-restrepo/" TargetMode="Externa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as3k.com/blog/machine_learning/?fbclid=IwAR0NjjOJlZt4-KiaBGi11DskcBHAa2d6xaUchkPZdDch7pxS5sbcrZkUBJA" TargetMode="Externa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E03E-508C-4677-AF02-2768CF917F5E}"/>
              </a:ext>
            </a:extLst>
          </p:cNvPr>
          <p:cNvSpPr>
            <a:spLocks noGrp="1"/>
          </p:cNvSpPr>
          <p:nvPr>
            <p:ph type="ctrTitle"/>
          </p:nvPr>
        </p:nvSpPr>
        <p:spPr>
          <a:xfrm>
            <a:off x="5289754" y="639097"/>
            <a:ext cx="6253317" cy="3686015"/>
          </a:xfrm>
        </p:spPr>
        <p:txBody>
          <a:bodyPr>
            <a:normAutofit/>
          </a:bodyPr>
          <a:lstStyle/>
          <a:p>
            <a:r>
              <a:rPr lang="en" b="1" dirty="0"/>
              <a:t>Unsupervised Learning: Clustering</a:t>
            </a:r>
            <a:endParaRPr lang="en-NL" dirty="0"/>
          </a:p>
        </p:txBody>
      </p:sp>
      <p:sp>
        <p:nvSpPr>
          <p:cNvPr id="3" name="Subtitle 2">
            <a:extLst>
              <a:ext uri="{FF2B5EF4-FFF2-40B4-BE49-F238E27FC236}">
                <a16:creationId xmlns:a16="http://schemas.microsoft.com/office/drawing/2014/main" id="{0C711CF1-CCE0-4F66-9CAB-53637572E8B6}"/>
              </a:ext>
            </a:extLst>
          </p:cNvPr>
          <p:cNvSpPr>
            <a:spLocks noGrp="1"/>
          </p:cNvSpPr>
          <p:nvPr>
            <p:ph type="subTitle" idx="1"/>
          </p:nvPr>
        </p:nvSpPr>
        <p:spPr>
          <a:xfrm>
            <a:off x="5289753" y="4455621"/>
            <a:ext cx="6269347" cy="1238616"/>
          </a:xfrm>
        </p:spPr>
        <p:txBody>
          <a:bodyPr>
            <a:normAutofit/>
          </a:bodyPr>
          <a:lstStyle/>
          <a:p>
            <a:r>
              <a:rPr lang="en-US">
                <a:solidFill>
                  <a:schemeClr val="tx1">
                    <a:lumMod val="85000"/>
                    <a:lumOff val="15000"/>
                  </a:schemeClr>
                </a:solidFill>
              </a:rPr>
              <a:t>29-11-2020</a:t>
            </a:r>
            <a:endParaRPr lang="en-NL">
              <a:solidFill>
                <a:schemeClr val="tx1">
                  <a:lumMod val="85000"/>
                  <a:lumOff val="15000"/>
                </a:schemeClr>
              </a:solidFill>
            </a:endParaRPr>
          </a:p>
        </p:txBody>
      </p:sp>
      <p:pic>
        <p:nvPicPr>
          <p:cNvPr id="7" name="Graphic 6">
            <a:extLst>
              <a:ext uri="{FF2B5EF4-FFF2-40B4-BE49-F238E27FC236}">
                <a16:creationId xmlns:a16="http://schemas.microsoft.com/office/drawing/2014/main" id="{3B0C6338-46F2-48BE-BC7D-9CFEF71282C7}"/>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p:blipFill>
        <p:spPr>
          <a:xfrm>
            <a:off x="481599" y="454306"/>
            <a:ext cx="4001315" cy="4001315"/>
          </a:xfrm>
          <a:prstGeom prst="rect">
            <a:avLst/>
          </a:prstGeom>
        </p:spPr>
      </p:pic>
      <p:pic>
        <p:nvPicPr>
          <p:cNvPr id="1026" name="Picture 2" descr="start [AIS]">
            <a:extLst>
              <a:ext uri="{FF2B5EF4-FFF2-40B4-BE49-F238E27FC236}">
                <a16:creationId xmlns:a16="http://schemas.microsoft.com/office/drawing/2014/main" id="{6F6EA883-7099-4F6E-B9E2-47EDC149A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045" y="5808617"/>
            <a:ext cx="1920169" cy="4102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uitPunch AI – Apply AI for Good">
            <a:extLst>
              <a:ext uri="{FF2B5EF4-FFF2-40B4-BE49-F238E27FC236}">
                <a16:creationId xmlns:a16="http://schemas.microsoft.com/office/drawing/2014/main" id="{55F5A3FB-8DD0-43C6-A441-50D8B89CD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1875" y="5314950"/>
            <a:ext cx="1017510" cy="1017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38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E3E2-74A2-4C9C-8CA8-1996E703C5E1}"/>
              </a:ext>
            </a:extLst>
          </p:cNvPr>
          <p:cNvSpPr>
            <a:spLocks noGrp="1"/>
          </p:cNvSpPr>
          <p:nvPr>
            <p:ph type="title"/>
          </p:nvPr>
        </p:nvSpPr>
        <p:spPr/>
        <p:txBody>
          <a:bodyPr/>
          <a:lstStyle/>
          <a:p>
            <a:r>
              <a:rPr lang="en-US" dirty="0"/>
              <a:t>Types of clustering: Overlapping</a:t>
            </a:r>
            <a:endParaRPr lang="en-NL" dirty="0"/>
          </a:p>
        </p:txBody>
      </p:sp>
      <p:sp>
        <p:nvSpPr>
          <p:cNvPr id="3" name="Content Placeholder 2">
            <a:extLst>
              <a:ext uri="{FF2B5EF4-FFF2-40B4-BE49-F238E27FC236}">
                <a16:creationId xmlns:a16="http://schemas.microsoft.com/office/drawing/2014/main" id="{BF95CCC5-DA41-43A3-8787-3FE22BF4FAD2}"/>
              </a:ext>
            </a:extLst>
          </p:cNvPr>
          <p:cNvSpPr>
            <a:spLocks noGrp="1"/>
          </p:cNvSpPr>
          <p:nvPr>
            <p:ph idx="1"/>
          </p:nvPr>
        </p:nvSpPr>
        <p:spPr/>
        <p:txBody>
          <a:bodyPr>
            <a:normAutofit/>
          </a:bodyPr>
          <a:lstStyle/>
          <a:p>
            <a:pPr marL="0" indent="0">
              <a:buNone/>
            </a:pPr>
            <a:r>
              <a:rPr lang="en-US" sz="2800" dirty="0"/>
              <a:t>Each point may belong to two or more clusters with separate degrees of membership. </a:t>
            </a:r>
          </a:p>
          <a:p>
            <a:pPr marL="0" indent="0">
              <a:buNone/>
            </a:pPr>
            <a:r>
              <a:rPr lang="en-US" sz="2800" b="1" dirty="0"/>
              <a:t>Example: </a:t>
            </a:r>
            <a:r>
              <a:rPr lang="en-US" sz="2800" dirty="0"/>
              <a:t>Fuzzy C-Means </a:t>
            </a:r>
            <a:endParaRPr lang="en-NL" sz="2800" dirty="0"/>
          </a:p>
          <a:p>
            <a:pPr marL="0" indent="0">
              <a:buNone/>
            </a:pPr>
            <a:endParaRPr lang="en-NL" sz="2800" dirty="0"/>
          </a:p>
        </p:txBody>
      </p:sp>
      <p:sp>
        <p:nvSpPr>
          <p:cNvPr id="5" name="Slide Number Placeholder 4">
            <a:extLst>
              <a:ext uri="{FF2B5EF4-FFF2-40B4-BE49-F238E27FC236}">
                <a16:creationId xmlns:a16="http://schemas.microsoft.com/office/drawing/2014/main" id="{7E176F7B-5DF6-424A-B35D-7DE78E42AC14}"/>
              </a:ext>
            </a:extLst>
          </p:cNvPr>
          <p:cNvSpPr>
            <a:spLocks noGrp="1"/>
          </p:cNvSpPr>
          <p:nvPr>
            <p:ph type="sldNum" sz="quarter" idx="12"/>
          </p:nvPr>
        </p:nvSpPr>
        <p:spPr/>
        <p:txBody>
          <a:bodyPr/>
          <a:lstStyle/>
          <a:p>
            <a:fld id="{A53F492B-FE30-47E0-93E2-45A4FA2A9390}" type="slidenum">
              <a:rPr lang="en-NL" smtClean="0"/>
              <a:t>10</a:t>
            </a:fld>
            <a:endParaRPr lang="en-NL"/>
          </a:p>
        </p:txBody>
      </p:sp>
      <p:pic>
        <p:nvPicPr>
          <p:cNvPr id="7" name="Picture 6">
            <a:extLst>
              <a:ext uri="{FF2B5EF4-FFF2-40B4-BE49-F238E27FC236}">
                <a16:creationId xmlns:a16="http://schemas.microsoft.com/office/drawing/2014/main" id="{CDA49CE2-7D59-48E5-ABE1-8A253263A2C8}"/>
              </a:ext>
            </a:extLst>
          </p:cNvPr>
          <p:cNvPicPr>
            <a:picLocks noChangeAspect="1"/>
          </p:cNvPicPr>
          <p:nvPr/>
        </p:nvPicPr>
        <p:blipFill>
          <a:blip r:embed="rId2"/>
          <a:stretch>
            <a:fillRect/>
          </a:stretch>
        </p:blipFill>
        <p:spPr>
          <a:xfrm>
            <a:off x="5400674" y="2905124"/>
            <a:ext cx="3221507" cy="2427163"/>
          </a:xfrm>
          <a:prstGeom prst="rect">
            <a:avLst/>
          </a:prstGeom>
        </p:spPr>
      </p:pic>
      <p:sp>
        <p:nvSpPr>
          <p:cNvPr id="8" name="TextBox 7">
            <a:extLst>
              <a:ext uri="{FF2B5EF4-FFF2-40B4-BE49-F238E27FC236}">
                <a16:creationId xmlns:a16="http://schemas.microsoft.com/office/drawing/2014/main" id="{D1D801B2-FED4-4B3F-B577-AAD2BD410C45}"/>
              </a:ext>
            </a:extLst>
          </p:cNvPr>
          <p:cNvSpPr txBox="1"/>
          <p:nvPr/>
        </p:nvSpPr>
        <p:spPr>
          <a:xfrm>
            <a:off x="0" y="6021115"/>
            <a:ext cx="9400853" cy="523220"/>
          </a:xfrm>
          <a:prstGeom prst="rect">
            <a:avLst/>
          </a:prstGeom>
          <a:noFill/>
        </p:spPr>
        <p:txBody>
          <a:bodyPr wrap="square" rtlCol="0">
            <a:spAutoFit/>
          </a:bodyPr>
          <a:lstStyle/>
          <a:p>
            <a:r>
              <a:rPr lang="en-US" sz="1400" i="1" dirty="0"/>
              <a:t>C-Means clustering on Iris dataset: </a:t>
            </a:r>
            <a:r>
              <a:rPr lang="en-US" sz="1400" i="1" dirty="0">
                <a:hlinkClick r:id="rId3"/>
              </a:rPr>
              <a:t>https://www.kaggle.com/prateekk94/fuzzy-c-means-clustering-on-iris-dataset</a:t>
            </a:r>
            <a:endParaRPr lang="en-US" sz="1400" i="1" dirty="0"/>
          </a:p>
          <a:p>
            <a:endParaRPr lang="en-US" sz="1400" i="1" dirty="0"/>
          </a:p>
        </p:txBody>
      </p:sp>
    </p:spTree>
    <p:extLst>
      <p:ext uri="{BB962C8B-B14F-4D97-AF65-F5344CB8AC3E}">
        <p14:creationId xmlns:p14="http://schemas.microsoft.com/office/powerpoint/2010/main" val="19209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E3E2-74A2-4C9C-8CA8-1996E703C5E1}"/>
              </a:ext>
            </a:extLst>
          </p:cNvPr>
          <p:cNvSpPr>
            <a:spLocks noGrp="1"/>
          </p:cNvSpPr>
          <p:nvPr>
            <p:ph type="title"/>
          </p:nvPr>
        </p:nvSpPr>
        <p:spPr/>
        <p:txBody>
          <a:bodyPr/>
          <a:lstStyle/>
          <a:p>
            <a:r>
              <a:rPr lang="en-US" dirty="0"/>
              <a:t>Types of clustering: Probabilistic</a:t>
            </a:r>
            <a:endParaRPr lang="en-NL" dirty="0"/>
          </a:p>
        </p:txBody>
      </p:sp>
      <p:sp>
        <p:nvSpPr>
          <p:cNvPr id="3" name="Content Placeholder 2">
            <a:extLst>
              <a:ext uri="{FF2B5EF4-FFF2-40B4-BE49-F238E27FC236}">
                <a16:creationId xmlns:a16="http://schemas.microsoft.com/office/drawing/2014/main" id="{BF95CCC5-DA41-43A3-8787-3FE22BF4FAD2}"/>
              </a:ext>
            </a:extLst>
          </p:cNvPr>
          <p:cNvSpPr>
            <a:spLocks noGrp="1"/>
          </p:cNvSpPr>
          <p:nvPr>
            <p:ph idx="1"/>
          </p:nvPr>
        </p:nvSpPr>
        <p:spPr/>
        <p:txBody>
          <a:bodyPr/>
          <a:lstStyle/>
          <a:p>
            <a:pPr marL="0" indent="0">
              <a:buNone/>
            </a:pPr>
            <a:r>
              <a:rPr lang="en-US" dirty="0"/>
              <a:t>This technique uses probability distribution to create the clusters.</a:t>
            </a:r>
          </a:p>
          <a:p>
            <a:pPr marL="0" indent="0">
              <a:buNone/>
            </a:pPr>
            <a:r>
              <a:rPr lang="en-US" dirty="0"/>
              <a:t>Example: Following keywords</a:t>
            </a:r>
          </a:p>
          <a:p>
            <a:pPr lvl="1">
              <a:buFont typeface="Arial" panose="020B0604020202020204" pitchFamily="34" charset="0"/>
              <a:buChar char="•"/>
            </a:pPr>
            <a:r>
              <a:rPr lang="en-US" dirty="0"/>
              <a:t>"man's shoe.“</a:t>
            </a:r>
          </a:p>
          <a:p>
            <a:pPr lvl="1">
              <a:buFont typeface="Arial" panose="020B0604020202020204" pitchFamily="34" charset="0"/>
              <a:buChar char="•"/>
            </a:pPr>
            <a:r>
              <a:rPr lang="en-US" dirty="0"/>
              <a:t>"women's shoe.“</a:t>
            </a:r>
          </a:p>
          <a:p>
            <a:pPr lvl="1">
              <a:buFont typeface="Arial" panose="020B0604020202020204" pitchFamily="34" charset="0"/>
              <a:buChar char="•"/>
            </a:pPr>
            <a:r>
              <a:rPr lang="en-US" dirty="0"/>
              <a:t>"women's glove.“</a:t>
            </a:r>
          </a:p>
          <a:p>
            <a:pPr lvl="1">
              <a:buFont typeface="Arial" panose="020B0604020202020204" pitchFamily="34" charset="0"/>
              <a:buChar char="•"/>
            </a:pPr>
            <a:r>
              <a:rPr lang="en-US" dirty="0"/>
              <a:t>"man's glove."</a:t>
            </a:r>
          </a:p>
          <a:p>
            <a:pPr marL="0" indent="0">
              <a:buNone/>
            </a:pPr>
            <a:r>
              <a:rPr lang="en-US" dirty="0"/>
              <a:t>Can be clustered into two categories "shoe" and "glove" or "man" and "women."</a:t>
            </a:r>
            <a:endParaRPr lang="en-NL" dirty="0"/>
          </a:p>
        </p:txBody>
      </p:sp>
      <p:sp>
        <p:nvSpPr>
          <p:cNvPr id="5" name="Slide Number Placeholder 4">
            <a:extLst>
              <a:ext uri="{FF2B5EF4-FFF2-40B4-BE49-F238E27FC236}">
                <a16:creationId xmlns:a16="http://schemas.microsoft.com/office/drawing/2014/main" id="{7E176F7B-5DF6-424A-B35D-7DE78E42AC14}"/>
              </a:ext>
            </a:extLst>
          </p:cNvPr>
          <p:cNvSpPr>
            <a:spLocks noGrp="1"/>
          </p:cNvSpPr>
          <p:nvPr>
            <p:ph type="sldNum" sz="quarter" idx="12"/>
          </p:nvPr>
        </p:nvSpPr>
        <p:spPr/>
        <p:txBody>
          <a:bodyPr/>
          <a:lstStyle/>
          <a:p>
            <a:fld id="{A53F492B-FE30-47E0-93E2-45A4FA2A9390}" type="slidenum">
              <a:rPr lang="en-NL" smtClean="0"/>
              <a:t>11</a:t>
            </a:fld>
            <a:endParaRPr lang="en-NL"/>
          </a:p>
        </p:txBody>
      </p:sp>
      <p:pic>
        <p:nvPicPr>
          <p:cNvPr id="7170" name="Picture 2" descr="Probabilistic clustering of sequences: Inferring new bacterial regulons by  comparative genomics | PNAS">
            <a:extLst>
              <a:ext uri="{FF2B5EF4-FFF2-40B4-BE49-F238E27FC236}">
                <a16:creationId xmlns:a16="http://schemas.microsoft.com/office/drawing/2014/main" id="{CEF8F4E3-63A0-4C8A-B88D-CCE2F2B97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572" y="2132428"/>
            <a:ext cx="4013771" cy="16901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215E445-19F5-4D48-9206-128E6561C8FA}"/>
              </a:ext>
            </a:extLst>
          </p:cNvPr>
          <p:cNvSpPr txBox="1"/>
          <p:nvPr/>
        </p:nvSpPr>
        <p:spPr>
          <a:xfrm>
            <a:off x="0" y="6021115"/>
            <a:ext cx="9400853" cy="307777"/>
          </a:xfrm>
          <a:prstGeom prst="rect">
            <a:avLst/>
          </a:prstGeom>
          <a:noFill/>
        </p:spPr>
        <p:txBody>
          <a:bodyPr wrap="square" rtlCol="0">
            <a:spAutoFit/>
          </a:bodyPr>
          <a:lstStyle/>
          <a:p>
            <a:r>
              <a:rPr lang="en-US" sz="1400" i="1" dirty="0"/>
              <a:t>Gaussian mixture models in Scikit-learn: </a:t>
            </a:r>
            <a:r>
              <a:rPr lang="en-US" sz="1400" i="1" dirty="0">
                <a:hlinkClick r:id="rId3"/>
              </a:rPr>
              <a:t>https://scikit-learn.org/stable/modules/mixture.html</a:t>
            </a:r>
            <a:r>
              <a:rPr lang="en-US" sz="1400" i="1" dirty="0"/>
              <a:t> </a:t>
            </a:r>
          </a:p>
        </p:txBody>
      </p:sp>
    </p:spTree>
    <p:extLst>
      <p:ext uri="{BB962C8B-B14F-4D97-AF65-F5344CB8AC3E}">
        <p14:creationId xmlns:p14="http://schemas.microsoft.com/office/powerpoint/2010/main" val="14623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E3E2-74A2-4C9C-8CA8-1996E703C5E1}"/>
              </a:ext>
            </a:extLst>
          </p:cNvPr>
          <p:cNvSpPr>
            <a:spLocks noGrp="1"/>
          </p:cNvSpPr>
          <p:nvPr>
            <p:ph type="title"/>
          </p:nvPr>
        </p:nvSpPr>
        <p:spPr/>
        <p:txBody>
          <a:bodyPr/>
          <a:lstStyle/>
          <a:p>
            <a:r>
              <a:rPr lang="en-US" dirty="0"/>
              <a:t>Types of clustering: Agglomerative</a:t>
            </a:r>
            <a:endParaRPr lang="en-NL" dirty="0"/>
          </a:p>
        </p:txBody>
      </p:sp>
      <p:sp>
        <p:nvSpPr>
          <p:cNvPr id="5" name="Slide Number Placeholder 4">
            <a:extLst>
              <a:ext uri="{FF2B5EF4-FFF2-40B4-BE49-F238E27FC236}">
                <a16:creationId xmlns:a16="http://schemas.microsoft.com/office/drawing/2014/main" id="{7E176F7B-5DF6-424A-B35D-7DE78E42AC14}"/>
              </a:ext>
            </a:extLst>
          </p:cNvPr>
          <p:cNvSpPr>
            <a:spLocks noGrp="1"/>
          </p:cNvSpPr>
          <p:nvPr>
            <p:ph type="sldNum" sz="quarter" idx="12"/>
          </p:nvPr>
        </p:nvSpPr>
        <p:spPr/>
        <p:txBody>
          <a:bodyPr/>
          <a:lstStyle/>
          <a:p>
            <a:fld id="{A53F492B-FE30-47E0-93E2-45A4FA2A9390}" type="slidenum">
              <a:rPr lang="en-NL" smtClean="0"/>
              <a:t>12</a:t>
            </a:fld>
            <a:endParaRPr lang="en-NL"/>
          </a:p>
        </p:txBody>
      </p:sp>
      <p:pic>
        <p:nvPicPr>
          <p:cNvPr id="8194" name="Picture 2" descr="Hierarchical Clustering">
            <a:extLst>
              <a:ext uri="{FF2B5EF4-FFF2-40B4-BE49-F238E27FC236}">
                <a16:creationId xmlns:a16="http://schemas.microsoft.com/office/drawing/2014/main" id="{0703A96F-98AA-42CF-9F4D-11A97BC6A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52" y="1912021"/>
            <a:ext cx="7147805" cy="409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34E976-A4B2-4266-9A4F-09B096C57736}"/>
              </a:ext>
            </a:extLst>
          </p:cNvPr>
          <p:cNvSpPr txBox="1"/>
          <p:nvPr/>
        </p:nvSpPr>
        <p:spPr>
          <a:xfrm>
            <a:off x="42601" y="5825906"/>
            <a:ext cx="10294706" cy="523220"/>
          </a:xfrm>
          <a:prstGeom prst="rect">
            <a:avLst/>
          </a:prstGeom>
          <a:noFill/>
        </p:spPr>
        <p:txBody>
          <a:bodyPr wrap="square" rtlCol="0">
            <a:spAutoFit/>
          </a:bodyPr>
          <a:lstStyle/>
          <a:p>
            <a:r>
              <a:rPr lang="en-US" sz="1400" i="1" dirty="0"/>
              <a:t>Agglomerative clustering implementation in Scikit-learn: </a:t>
            </a:r>
            <a:r>
              <a:rPr lang="en-US" sz="1400" i="1" dirty="0">
                <a:hlinkClick r:id="rId4"/>
              </a:rPr>
              <a:t>https://scikit-learn.org/stable/modules/generated/sklearn.cluster.AgglomerativeClustering.html</a:t>
            </a:r>
            <a:r>
              <a:rPr lang="en-US" sz="1400" i="1" dirty="0"/>
              <a:t>  </a:t>
            </a:r>
          </a:p>
        </p:txBody>
      </p:sp>
    </p:spTree>
    <p:extLst>
      <p:ext uri="{BB962C8B-B14F-4D97-AF65-F5344CB8AC3E}">
        <p14:creationId xmlns:p14="http://schemas.microsoft.com/office/powerpoint/2010/main" val="127910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2A3715-D0CF-48F7-ABB6-620BD97EEDE7}"/>
              </a:ext>
            </a:extLst>
          </p:cNvPr>
          <p:cNvSpPr>
            <a:spLocks noGrp="1"/>
          </p:cNvSpPr>
          <p:nvPr>
            <p:ph type="title"/>
          </p:nvPr>
        </p:nvSpPr>
        <p:spPr/>
        <p:txBody>
          <a:bodyPr/>
          <a:lstStyle/>
          <a:p>
            <a:r>
              <a:rPr lang="en-US" dirty="0"/>
              <a:t>Proximity measures</a:t>
            </a:r>
            <a:endParaRPr lang="en-NL" dirty="0"/>
          </a:p>
        </p:txBody>
      </p:sp>
      <p:sp>
        <p:nvSpPr>
          <p:cNvPr id="6" name="Content Placeholder 5">
            <a:extLst>
              <a:ext uri="{FF2B5EF4-FFF2-40B4-BE49-F238E27FC236}">
                <a16:creationId xmlns:a16="http://schemas.microsoft.com/office/drawing/2014/main" id="{0179D865-CC95-4456-BB29-3554ED9D5C5D}"/>
              </a:ext>
            </a:extLst>
          </p:cNvPr>
          <p:cNvSpPr>
            <a:spLocks noGrp="1"/>
          </p:cNvSpPr>
          <p:nvPr>
            <p:ph idx="1"/>
          </p:nvPr>
        </p:nvSpPr>
        <p:spPr>
          <a:xfrm>
            <a:off x="1097280" y="1845734"/>
            <a:ext cx="10058400" cy="2572154"/>
          </a:xfrm>
        </p:spPr>
        <p:txBody>
          <a:bodyPr>
            <a:normAutofit/>
          </a:bodyPr>
          <a:lstStyle/>
          <a:p>
            <a:r>
              <a:rPr lang="en-US" sz="2800" dirty="0"/>
              <a:t>For clustering, we need to define a proximity measure for two data points. Proximity here means how similar/dissimilar the samples are with respect to each other.</a:t>
            </a:r>
          </a:p>
          <a:p>
            <a:r>
              <a:rPr lang="en-US" sz="2800" dirty="0"/>
              <a:t>Similarity measure S(</a:t>
            </a:r>
            <a:r>
              <a:rPr lang="en-US" sz="2800" dirty="0" err="1"/>
              <a:t>xi,xk</a:t>
            </a:r>
            <a:r>
              <a:rPr lang="en-US" sz="2800" dirty="0"/>
              <a:t>): large if </a:t>
            </a:r>
            <a:r>
              <a:rPr lang="en-US" sz="2800" dirty="0" err="1"/>
              <a:t>xi,xk</a:t>
            </a:r>
            <a:r>
              <a:rPr lang="en-US" sz="2800" dirty="0"/>
              <a:t> are similar</a:t>
            </a:r>
          </a:p>
          <a:p>
            <a:r>
              <a:rPr lang="en-US" sz="2800" dirty="0"/>
              <a:t>Dissimilarity(or distance) measure D(</a:t>
            </a:r>
            <a:r>
              <a:rPr lang="en-US" sz="2800" dirty="0" err="1"/>
              <a:t>xi,xk</a:t>
            </a:r>
            <a:r>
              <a:rPr lang="en-US" sz="2800" dirty="0"/>
              <a:t>): small if </a:t>
            </a:r>
            <a:r>
              <a:rPr lang="en-US" sz="2800" dirty="0" err="1"/>
              <a:t>xi,xk</a:t>
            </a:r>
            <a:r>
              <a:rPr lang="en-US" sz="2800" dirty="0"/>
              <a:t> are similar</a:t>
            </a:r>
            <a:endParaRPr lang="en-NL" sz="2800" dirty="0"/>
          </a:p>
        </p:txBody>
      </p:sp>
      <p:sp>
        <p:nvSpPr>
          <p:cNvPr id="4" name="Slide Number Placeholder 3">
            <a:extLst>
              <a:ext uri="{FF2B5EF4-FFF2-40B4-BE49-F238E27FC236}">
                <a16:creationId xmlns:a16="http://schemas.microsoft.com/office/drawing/2014/main" id="{28FB0013-20C7-435F-9979-A707C17EB610}"/>
              </a:ext>
            </a:extLst>
          </p:cNvPr>
          <p:cNvSpPr>
            <a:spLocks noGrp="1"/>
          </p:cNvSpPr>
          <p:nvPr>
            <p:ph type="sldNum" sz="quarter" idx="12"/>
          </p:nvPr>
        </p:nvSpPr>
        <p:spPr/>
        <p:txBody>
          <a:bodyPr/>
          <a:lstStyle/>
          <a:p>
            <a:fld id="{A53F492B-FE30-47E0-93E2-45A4FA2A9390}" type="slidenum">
              <a:rPr lang="en-NL" smtClean="0"/>
              <a:t>13</a:t>
            </a:fld>
            <a:endParaRPr lang="en-NL"/>
          </a:p>
        </p:txBody>
      </p:sp>
      <p:pic>
        <p:nvPicPr>
          <p:cNvPr id="11268" name="Picture 4" descr="Image for post">
            <a:extLst>
              <a:ext uri="{FF2B5EF4-FFF2-40B4-BE49-F238E27FC236}">
                <a16:creationId xmlns:a16="http://schemas.microsoft.com/office/drawing/2014/main" id="{7C531585-D61A-4F1B-95F0-1C9B44665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7" y="4553011"/>
            <a:ext cx="7439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9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D031-2A7A-4483-A98F-462E36388560}"/>
              </a:ext>
            </a:extLst>
          </p:cNvPr>
          <p:cNvSpPr>
            <a:spLocks noGrp="1"/>
          </p:cNvSpPr>
          <p:nvPr>
            <p:ph type="title"/>
          </p:nvPr>
        </p:nvSpPr>
        <p:spPr/>
        <p:txBody>
          <a:bodyPr/>
          <a:lstStyle/>
          <a:p>
            <a:r>
              <a:rPr lang="en-US"/>
              <a:t>Proximity measures</a:t>
            </a:r>
            <a:endParaRPr lang="en-NL" dirty="0"/>
          </a:p>
        </p:txBody>
      </p:sp>
      <p:sp>
        <p:nvSpPr>
          <p:cNvPr id="3" name="Content Placeholder 2">
            <a:extLst>
              <a:ext uri="{FF2B5EF4-FFF2-40B4-BE49-F238E27FC236}">
                <a16:creationId xmlns:a16="http://schemas.microsoft.com/office/drawing/2014/main" id="{7428992D-6852-43C7-8B1A-5E47E24FED28}"/>
              </a:ext>
            </a:extLst>
          </p:cNvPr>
          <p:cNvSpPr>
            <a:spLocks noGrp="1"/>
          </p:cNvSpPr>
          <p:nvPr>
            <p:ph idx="1"/>
          </p:nvPr>
        </p:nvSpPr>
        <p:spPr>
          <a:xfrm>
            <a:off x="1097280" y="1845734"/>
            <a:ext cx="2395933" cy="485987"/>
          </a:xfrm>
        </p:spPr>
        <p:txBody>
          <a:bodyPr>
            <a:normAutofit/>
          </a:bodyPr>
          <a:lstStyle/>
          <a:p>
            <a:pPr marL="0" indent="0" algn="ctr">
              <a:buNone/>
            </a:pPr>
            <a:r>
              <a:rPr lang="en-US" sz="2800" dirty="0"/>
              <a:t>Cosine distance</a:t>
            </a:r>
          </a:p>
        </p:txBody>
      </p:sp>
      <p:sp>
        <p:nvSpPr>
          <p:cNvPr id="5" name="Slide Number Placeholder 4">
            <a:extLst>
              <a:ext uri="{FF2B5EF4-FFF2-40B4-BE49-F238E27FC236}">
                <a16:creationId xmlns:a16="http://schemas.microsoft.com/office/drawing/2014/main" id="{6F10B17A-16E2-417E-8715-7D1F6A0CE8B0}"/>
              </a:ext>
            </a:extLst>
          </p:cNvPr>
          <p:cNvSpPr>
            <a:spLocks noGrp="1"/>
          </p:cNvSpPr>
          <p:nvPr>
            <p:ph type="sldNum" sz="quarter" idx="12"/>
          </p:nvPr>
        </p:nvSpPr>
        <p:spPr/>
        <p:txBody>
          <a:bodyPr/>
          <a:lstStyle/>
          <a:p>
            <a:fld id="{A53F492B-FE30-47E0-93E2-45A4FA2A9390}" type="slidenum">
              <a:rPr lang="en-NL" smtClean="0"/>
              <a:t>14</a:t>
            </a:fld>
            <a:endParaRPr lang="en-NL"/>
          </a:p>
        </p:txBody>
      </p:sp>
      <p:pic>
        <p:nvPicPr>
          <p:cNvPr id="7" name="Picture 6">
            <a:extLst>
              <a:ext uri="{FF2B5EF4-FFF2-40B4-BE49-F238E27FC236}">
                <a16:creationId xmlns:a16="http://schemas.microsoft.com/office/drawing/2014/main" id="{66986B75-AD0C-4397-A67A-4138A98B07A0}"/>
              </a:ext>
            </a:extLst>
          </p:cNvPr>
          <p:cNvPicPr>
            <a:picLocks noChangeAspect="1"/>
          </p:cNvPicPr>
          <p:nvPr/>
        </p:nvPicPr>
        <p:blipFill>
          <a:blip r:embed="rId3"/>
          <a:stretch>
            <a:fillRect/>
          </a:stretch>
        </p:blipFill>
        <p:spPr>
          <a:xfrm>
            <a:off x="1314240" y="2981987"/>
            <a:ext cx="2038350" cy="809625"/>
          </a:xfrm>
          <a:prstGeom prst="rect">
            <a:avLst/>
          </a:prstGeom>
        </p:spPr>
      </p:pic>
      <p:pic>
        <p:nvPicPr>
          <p:cNvPr id="9" name="Picture 8">
            <a:extLst>
              <a:ext uri="{FF2B5EF4-FFF2-40B4-BE49-F238E27FC236}">
                <a16:creationId xmlns:a16="http://schemas.microsoft.com/office/drawing/2014/main" id="{29A848A2-E61A-4F48-A497-C0F5606577BA}"/>
              </a:ext>
            </a:extLst>
          </p:cNvPr>
          <p:cNvPicPr>
            <a:picLocks noChangeAspect="1"/>
          </p:cNvPicPr>
          <p:nvPr/>
        </p:nvPicPr>
        <p:blipFill>
          <a:blip r:embed="rId4"/>
          <a:stretch>
            <a:fillRect/>
          </a:stretch>
        </p:blipFill>
        <p:spPr>
          <a:xfrm>
            <a:off x="8054939" y="2868503"/>
            <a:ext cx="4086225" cy="1285875"/>
          </a:xfrm>
          <a:prstGeom prst="rect">
            <a:avLst/>
          </a:prstGeom>
        </p:spPr>
      </p:pic>
      <p:pic>
        <p:nvPicPr>
          <p:cNvPr id="11" name="Picture 10">
            <a:extLst>
              <a:ext uri="{FF2B5EF4-FFF2-40B4-BE49-F238E27FC236}">
                <a16:creationId xmlns:a16="http://schemas.microsoft.com/office/drawing/2014/main" id="{8E669252-C5D6-4D6E-B6DC-71100682E386}"/>
              </a:ext>
            </a:extLst>
          </p:cNvPr>
          <p:cNvPicPr>
            <a:picLocks noChangeAspect="1"/>
          </p:cNvPicPr>
          <p:nvPr/>
        </p:nvPicPr>
        <p:blipFill>
          <a:blip r:embed="rId5"/>
          <a:stretch>
            <a:fillRect/>
          </a:stretch>
        </p:blipFill>
        <p:spPr>
          <a:xfrm>
            <a:off x="4295775" y="2818406"/>
            <a:ext cx="3600450" cy="1219200"/>
          </a:xfrm>
          <a:prstGeom prst="rect">
            <a:avLst/>
          </a:prstGeom>
        </p:spPr>
      </p:pic>
      <p:pic>
        <p:nvPicPr>
          <p:cNvPr id="12290" name="Picture 2" descr="Five most popular similarity measures implementation in python">
            <a:extLst>
              <a:ext uri="{FF2B5EF4-FFF2-40B4-BE49-F238E27FC236}">
                <a16:creationId xmlns:a16="http://schemas.microsoft.com/office/drawing/2014/main" id="{CD2A08B1-AF60-4E96-BE9A-4A68C33586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7853" y="2635344"/>
            <a:ext cx="3963311" cy="158532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osine similarity | Python">
            <a:extLst>
              <a:ext uri="{FF2B5EF4-FFF2-40B4-BE49-F238E27FC236}">
                <a16:creationId xmlns:a16="http://schemas.microsoft.com/office/drawing/2014/main" id="{35FF06AD-8AB0-4CAC-B59D-35FD28D33D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491" y="2362732"/>
            <a:ext cx="3224806" cy="2475282"/>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Five most popular similarity measures implementation in python">
            <a:extLst>
              <a:ext uri="{FF2B5EF4-FFF2-40B4-BE49-F238E27FC236}">
                <a16:creationId xmlns:a16="http://schemas.microsoft.com/office/drawing/2014/main" id="{99D056BD-5EA0-4BFA-B6C8-E3EB4955E7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9046" y="2494086"/>
            <a:ext cx="3515893" cy="2343928"/>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2F9E71DA-201C-4B20-9FA1-84CDB3BD48B7}"/>
              </a:ext>
            </a:extLst>
          </p:cNvPr>
          <p:cNvSpPr txBox="1">
            <a:spLocks/>
          </p:cNvSpPr>
          <p:nvPr/>
        </p:nvSpPr>
        <p:spPr>
          <a:xfrm>
            <a:off x="4601221" y="1873951"/>
            <a:ext cx="2785898" cy="4859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sz="2800" dirty="0"/>
              <a:t>Euclidean distance</a:t>
            </a:r>
          </a:p>
        </p:txBody>
      </p:sp>
      <p:sp>
        <p:nvSpPr>
          <p:cNvPr id="23" name="Content Placeholder 2">
            <a:extLst>
              <a:ext uri="{FF2B5EF4-FFF2-40B4-BE49-F238E27FC236}">
                <a16:creationId xmlns:a16="http://schemas.microsoft.com/office/drawing/2014/main" id="{4EF3FCFE-A0D2-4156-B695-1F0A4CC7393F}"/>
              </a:ext>
            </a:extLst>
          </p:cNvPr>
          <p:cNvSpPr txBox="1">
            <a:spLocks/>
          </p:cNvSpPr>
          <p:nvPr/>
        </p:nvSpPr>
        <p:spPr>
          <a:xfrm>
            <a:off x="9054522" y="1873951"/>
            <a:ext cx="2395933" cy="4859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sz="2800" dirty="0"/>
              <a:t>Jaccard distance</a:t>
            </a:r>
          </a:p>
        </p:txBody>
      </p:sp>
    </p:spTree>
    <p:extLst>
      <p:ext uri="{BB962C8B-B14F-4D97-AF65-F5344CB8AC3E}">
        <p14:creationId xmlns:p14="http://schemas.microsoft.com/office/powerpoint/2010/main" val="158134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886B-FA71-423A-80D3-472296838394}"/>
              </a:ext>
            </a:extLst>
          </p:cNvPr>
          <p:cNvSpPr>
            <a:spLocks noGrp="1"/>
          </p:cNvSpPr>
          <p:nvPr>
            <p:ph type="title"/>
          </p:nvPr>
        </p:nvSpPr>
        <p:spPr/>
        <p:txBody>
          <a:bodyPr/>
          <a:lstStyle/>
          <a:p>
            <a:r>
              <a:rPr lang="en-US" dirty="0"/>
              <a:t>Agenda</a:t>
            </a:r>
            <a:endParaRPr lang="en-NL" dirty="0"/>
          </a:p>
        </p:txBody>
      </p:sp>
      <p:sp>
        <p:nvSpPr>
          <p:cNvPr id="3" name="Content Placeholder 2">
            <a:extLst>
              <a:ext uri="{FF2B5EF4-FFF2-40B4-BE49-F238E27FC236}">
                <a16:creationId xmlns:a16="http://schemas.microsoft.com/office/drawing/2014/main" id="{F2CE5595-5CE9-4765-9A81-500EEAFC6786}"/>
              </a:ext>
            </a:extLst>
          </p:cNvPr>
          <p:cNvSpPr>
            <a:spLocks noGrp="1"/>
          </p:cNvSpPr>
          <p:nvPr>
            <p:ph idx="1"/>
          </p:nvPr>
        </p:nvSpPr>
        <p:spPr>
          <a:xfrm>
            <a:off x="1097280" y="1845734"/>
            <a:ext cx="10058400" cy="4326466"/>
          </a:xfrm>
        </p:spPr>
        <p:txBody>
          <a:bodyPr>
            <a:normAutofit fontScale="92500" lnSpcReduction="10000"/>
          </a:bodyPr>
          <a:lstStyle/>
          <a:p>
            <a:pPr marL="457200" indent="-457200">
              <a:buFont typeface="+mj-lt"/>
              <a:buAutoNum type="arabicPeriod"/>
            </a:pPr>
            <a:r>
              <a:rPr lang="en-US" dirty="0">
                <a:solidFill>
                  <a:schemeClr val="bg1">
                    <a:lumMod val="75000"/>
                  </a:schemeClr>
                </a:solidFill>
              </a:rPr>
              <a:t>What is Unsupervised Learning?</a:t>
            </a:r>
          </a:p>
          <a:p>
            <a:pPr marL="457200" indent="-457200">
              <a:buFont typeface="+mj-lt"/>
              <a:buAutoNum type="arabicPeriod"/>
            </a:pPr>
            <a:r>
              <a:rPr lang="en-US" dirty="0">
                <a:solidFill>
                  <a:schemeClr val="bg1">
                    <a:lumMod val="75000"/>
                  </a:schemeClr>
                </a:solidFill>
              </a:rPr>
              <a:t>What is clustering?</a:t>
            </a:r>
          </a:p>
          <a:p>
            <a:pPr marL="457200" indent="-457200">
              <a:buFont typeface="+mj-lt"/>
              <a:buAutoNum type="arabicPeriod"/>
            </a:pPr>
            <a:r>
              <a:rPr lang="en-US" dirty="0">
                <a:solidFill>
                  <a:schemeClr val="bg1">
                    <a:lumMod val="75000"/>
                  </a:schemeClr>
                </a:solidFill>
              </a:rPr>
              <a:t>Types of clustering</a:t>
            </a:r>
          </a:p>
          <a:p>
            <a:pPr marL="457200" indent="-457200">
              <a:buFont typeface="+mj-lt"/>
              <a:buAutoNum type="arabicPeriod"/>
            </a:pPr>
            <a:r>
              <a:rPr lang="en-US" dirty="0">
                <a:solidFill>
                  <a:schemeClr val="bg1">
                    <a:lumMod val="75000"/>
                  </a:schemeClr>
                </a:solidFill>
              </a:rPr>
              <a:t>Proximity measures</a:t>
            </a:r>
          </a:p>
          <a:p>
            <a:pPr marL="457200" indent="-457200">
              <a:buFont typeface="+mj-lt"/>
              <a:buAutoNum type="arabicPeriod"/>
            </a:pPr>
            <a:r>
              <a:rPr lang="en-US" b="1" dirty="0"/>
              <a:t>Clustering analysis standard workflow – PART 1</a:t>
            </a:r>
          </a:p>
          <a:p>
            <a:pPr marL="749808" lvl="1" indent="-457200">
              <a:buFont typeface="+mj-lt"/>
              <a:buAutoNum type="alphaLcPeriod"/>
            </a:pPr>
            <a:r>
              <a:rPr lang="en-US" b="1" dirty="0"/>
              <a:t>EDA and data processing</a:t>
            </a:r>
          </a:p>
          <a:p>
            <a:pPr marL="749808" lvl="1" indent="-457200">
              <a:buFont typeface="+mj-lt"/>
              <a:buAutoNum type="alphaLcPeriod"/>
            </a:pPr>
            <a:r>
              <a:rPr lang="en-US" b="1" dirty="0"/>
              <a:t>Dimensionality reduction: PCA</a:t>
            </a:r>
          </a:p>
          <a:p>
            <a:pPr marL="749808" lvl="1" indent="-457200">
              <a:buFont typeface="+mj-lt"/>
              <a:buAutoNum type="alphaLcPeriod"/>
            </a:pPr>
            <a:r>
              <a:rPr lang="en-US" b="1" dirty="0"/>
              <a:t>Finding the optimal number of clusters</a:t>
            </a:r>
          </a:p>
          <a:p>
            <a:pPr marL="457200" indent="-457200">
              <a:buFont typeface="+mj-lt"/>
              <a:buAutoNum type="arabicPeriod"/>
            </a:pPr>
            <a:r>
              <a:rPr lang="en-US" dirty="0"/>
              <a:t>Clustering analysis standard workflow – PART 2</a:t>
            </a:r>
          </a:p>
          <a:p>
            <a:pPr marL="749808" lvl="1" indent="-457200">
              <a:buFont typeface="+mj-lt"/>
              <a:buAutoNum type="alphaLcPeriod"/>
            </a:pPr>
            <a:r>
              <a:rPr lang="en-US" dirty="0"/>
              <a:t>Clustering algorithms: K-means</a:t>
            </a:r>
          </a:p>
          <a:p>
            <a:pPr marL="749808" lvl="1" indent="-457200">
              <a:buFont typeface="+mj-lt"/>
              <a:buAutoNum type="alphaLcPeriod"/>
            </a:pPr>
            <a:r>
              <a:rPr lang="en-US" dirty="0"/>
              <a:t>Evaluation metrics</a:t>
            </a:r>
          </a:p>
          <a:p>
            <a:pPr marL="457200" indent="-457200">
              <a:buFont typeface="+mj-lt"/>
              <a:buAutoNum type="arabicPeriod"/>
            </a:pPr>
            <a:r>
              <a:rPr lang="en-US" dirty="0"/>
              <a:t>Common industry applications</a:t>
            </a:r>
            <a:endParaRPr lang="en-NL" dirty="0"/>
          </a:p>
        </p:txBody>
      </p:sp>
      <p:sp>
        <p:nvSpPr>
          <p:cNvPr id="5" name="Slide Number Placeholder 4">
            <a:extLst>
              <a:ext uri="{FF2B5EF4-FFF2-40B4-BE49-F238E27FC236}">
                <a16:creationId xmlns:a16="http://schemas.microsoft.com/office/drawing/2014/main" id="{3ECDC4FA-7B09-44AC-9A36-AA02E43714C2}"/>
              </a:ext>
            </a:extLst>
          </p:cNvPr>
          <p:cNvSpPr>
            <a:spLocks noGrp="1"/>
          </p:cNvSpPr>
          <p:nvPr>
            <p:ph type="sldNum" sz="quarter" idx="12"/>
          </p:nvPr>
        </p:nvSpPr>
        <p:spPr/>
        <p:txBody>
          <a:bodyPr/>
          <a:lstStyle/>
          <a:p>
            <a:fld id="{A53F492B-FE30-47E0-93E2-45A4FA2A9390}" type="slidenum">
              <a:rPr lang="en-NL" smtClean="0"/>
              <a:t>15</a:t>
            </a:fld>
            <a:endParaRPr lang="en-NL"/>
          </a:p>
        </p:txBody>
      </p:sp>
    </p:spTree>
    <p:extLst>
      <p:ext uri="{BB962C8B-B14F-4D97-AF65-F5344CB8AC3E}">
        <p14:creationId xmlns:p14="http://schemas.microsoft.com/office/powerpoint/2010/main" val="106439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05450263-B550-4135-AF4E-4F9A652DA3C0}"/>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dirty="0"/>
              <a:t>Clustering analysis standard workflow </a:t>
            </a:r>
            <a:endParaRPr lang="en-US"/>
          </a:p>
        </p:txBody>
      </p:sp>
      <p:sp>
        <p:nvSpPr>
          <p:cNvPr id="6" name="Text Placeholder 5">
            <a:extLst>
              <a:ext uri="{FF2B5EF4-FFF2-40B4-BE49-F238E27FC236}">
                <a16:creationId xmlns:a16="http://schemas.microsoft.com/office/drawing/2014/main" id="{2AB5DD9E-F22C-4E59-8499-713BFBFCBF86}"/>
              </a:ext>
            </a:extLst>
          </p:cNvPr>
          <p:cNvSpPr>
            <a:spLocks noGrp="1"/>
          </p:cNvSpPr>
          <p:nvPr>
            <p:ph type="body" idx="1"/>
          </p:nvPr>
        </p:nvSpPr>
        <p:spPr>
          <a:xfrm>
            <a:off x="3836504" y="4455620"/>
            <a:ext cx="7321946" cy="1143000"/>
          </a:xfrm>
        </p:spPr>
        <p:txBody>
          <a:bodyPr vert="horz" lIns="91440" tIns="45720" rIns="91440" bIns="45720" rtlCol="0">
            <a:normAutofit/>
          </a:bodyPr>
          <a:lstStyle/>
          <a:p>
            <a:r>
              <a:rPr lang="en-US" dirty="0"/>
              <a:t>what does a clustering project look like? (in general)</a:t>
            </a:r>
            <a:endParaRPr lang="en-US"/>
          </a:p>
        </p:txBody>
      </p:sp>
      <p:pic>
        <p:nvPicPr>
          <p:cNvPr id="8" name="Graphic 7" descr="Workflow">
            <a:extLst>
              <a:ext uri="{FF2B5EF4-FFF2-40B4-BE49-F238E27FC236}">
                <a16:creationId xmlns:a16="http://schemas.microsoft.com/office/drawing/2014/main" id="{EC7B80FE-DD66-4DB1-8312-37B8BCF786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3" name="Rectangle 22">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3022C4D2-177D-483E-8DCB-C78171BF7875}"/>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53F492B-FE30-47E0-93E2-45A4FA2A9390}" type="slidenum">
              <a:rPr lang="en-US" smtClean="0"/>
              <a:pPr defTabSz="914400">
                <a:spcAft>
                  <a:spcPts val="600"/>
                </a:spcAft>
              </a:pPr>
              <a:t>16</a:t>
            </a:fld>
            <a:endParaRPr lang="en-US"/>
          </a:p>
        </p:txBody>
      </p:sp>
    </p:spTree>
    <p:extLst>
      <p:ext uri="{BB962C8B-B14F-4D97-AF65-F5344CB8AC3E}">
        <p14:creationId xmlns:p14="http://schemas.microsoft.com/office/powerpoint/2010/main" val="185335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CB37F2-87A8-47FC-B5EC-9291DF56089F}"/>
              </a:ext>
            </a:extLst>
          </p:cNvPr>
          <p:cNvSpPr>
            <a:spLocks noGrp="1"/>
          </p:cNvSpPr>
          <p:nvPr>
            <p:ph type="sldNum" sz="quarter" idx="12"/>
          </p:nvPr>
        </p:nvSpPr>
        <p:spPr/>
        <p:txBody>
          <a:bodyPr/>
          <a:lstStyle/>
          <a:p>
            <a:fld id="{A53F492B-FE30-47E0-93E2-45A4FA2A9390}" type="slidenum">
              <a:rPr lang="en-NL" smtClean="0"/>
              <a:t>17</a:t>
            </a:fld>
            <a:endParaRPr lang="en-NL"/>
          </a:p>
        </p:txBody>
      </p:sp>
      <p:graphicFrame>
        <p:nvGraphicFramePr>
          <p:cNvPr id="7" name="Diagram 6">
            <a:extLst>
              <a:ext uri="{FF2B5EF4-FFF2-40B4-BE49-F238E27FC236}">
                <a16:creationId xmlns:a16="http://schemas.microsoft.com/office/drawing/2014/main" id="{6F52942A-8508-4238-A3BC-E7B755F305D8}"/>
              </a:ext>
            </a:extLst>
          </p:cNvPr>
          <p:cNvGraphicFramePr/>
          <p:nvPr>
            <p:extLst>
              <p:ext uri="{D42A27DB-BD31-4B8C-83A1-F6EECF244321}">
                <p14:modId xmlns:p14="http://schemas.microsoft.com/office/powerpoint/2010/main" val="3029086548"/>
              </p:ext>
            </p:extLst>
          </p:nvPr>
        </p:nvGraphicFramePr>
        <p:xfrm>
          <a:off x="1097280" y="318500"/>
          <a:ext cx="10255664" cy="605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B4933286-360F-4E79-AB15-2A3474259ECA}"/>
              </a:ext>
            </a:extLst>
          </p:cNvPr>
          <p:cNvSpPr/>
          <p:nvPr/>
        </p:nvSpPr>
        <p:spPr>
          <a:xfrm>
            <a:off x="678094" y="2075380"/>
            <a:ext cx="6780944" cy="2938409"/>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NL"/>
          </a:p>
        </p:txBody>
      </p:sp>
    </p:spTree>
    <p:extLst>
      <p:ext uri="{BB962C8B-B14F-4D97-AF65-F5344CB8AC3E}">
        <p14:creationId xmlns:p14="http://schemas.microsoft.com/office/powerpoint/2010/main" val="297228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2EE10C-D9C2-415B-BFB2-ADE20184B5B1}"/>
              </a:ext>
            </a:extLst>
          </p:cNvPr>
          <p:cNvSpPr>
            <a:spLocks noGrp="1"/>
          </p:cNvSpPr>
          <p:nvPr>
            <p:ph type="title"/>
          </p:nvPr>
        </p:nvSpPr>
        <p:spPr>
          <a:xfrm>
            <a:off x="1097280" y="286603"/>
            <a:ext cx="10058400" cy="1450757"/>
          </a:xfrm>
        </p:spPr>
        <p:txBody>
          <a:bodyPr>
            <a:normAutofit/>
          </a:bodyPr>
          <a:lstStyle/>
          <a:p>
            <a:r>
              <a:rPr lang="en-US" dirty="0"/>
              <a:t>Data pre-processing and EDA</a:t>
            </a:r>
            <a:endParaRPr lang="en-NL" dirty="0"/>
          </a:p>
        </p:txBody>
      </p:sp>
      <p:sp>
        <p:nvSpPr>
          <p:cNvPr id="4" name="Slide Number Placeholder 3">
            <a:extLst>
              <a:ext uri="{FF2B5EF4-FFF2-40B4-BE49-F238E27FC236}">
                <a16:creationId xmlns:a16="http://schemas.microsoft.com/office/drawing/2014/main" id="{4A09EAB5-0B67-49AB-8617-B627DE28E23E}"/>
              </a:ext>
            </a:extLst>
          </p:cNvPr>
          <p:cNvSpPr>
            <a:spLocks noGrp="1"/>
          </p:cNvSpPr>
          <p:nvPr>
            <p:ph type="sldNum" sz="quarter" idx="12"/>
          </p:nvPr>
        </p:nvSpPr>
        <p:spPr>
          <a:xfrm>
            <a:off x="9900458" y="6459785"/>
            <a:ext cx="1312025" cy="365125"/>
          </a:xfrm>
        </p:spPr>
        <p:txBody>
          <a:bodyPr>
            <a:normAutofit/>
          </a:bodyPr>
          <a:lstStyle/>
          <a:p>
            <a:pPr>
              <a:spcAft>
                <a:spcPts val="600"/>
              </a:spcAft>
            </a:pPr>
            <a:fld id="{A53F492B-FE30-47E0-93E2-45A4FA2A9390}" type="slidenum">
              <a:rPr lang="en-NL" smtClean="0"/>
              <a:pPr>
                <a:spcAft>
                  <a:spcPts val="600"/>
                </a:spcAft>
              </a:pPr>
              <a:t>18</a:t>
            </a:fld>
            <a:endParaRPr lang="en-NL"/>
          </a:p>
        </p:txBody>
      </p:sp>
      <p:graphicFrame>
        <p:nvGraphicFramePr>
          <p:cNvPr id="8" name="Content Placeholder 5">
            <a:extLst>
              <a:ext uri="{FF2B5EF4-FFF2-40B4-BE49-F238E27FC236}">
                <a16:creationId xmlns:a16="http://schemas.microsoft.com/office/drawing/2014/main" id="{6367CB90-9334-494D-992E-206FE824EC18}"/>
              </a:ext>
            </a:extLst>
          </p:cNvPr>
          <p:cNvGraphicFramePr>
            <a:graphicFrameLocks noGrp="1"/>
          </p:cNvGraphicFramePr>
          <p:nvPr>
            <p:ph idx="1"/>
            <p:extLst>
              <p:ext uri="{D42A27DB-BD31-4B8C-83A1-F6EECF244321}">
                <p14:modId xmlns:p14="http://schemas.microsoft.com/office/powerpoint/2010/main" val="37633457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92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B45F-E8FA-45B8-A9EB-ED12EB29B028}"/>
              </a:ext>
            </a:extLst>
          </p:cNvPr>
          <p:cNvSpPr>
            <a:spLocks noGrp="1"/>
          </p:cNvSpPr>
          <p:nvPr>
            <p:ph type="title"/>
          </p:nvPr>
        </p:nvSpPr>
        <p:spPr/>
        <p:txBody>
          <a:bodyPr/>
          <a:lstStyle/>
          <a:p>
            <a:r>
              <a:rPr lang="en-US" dirty="0"/>
              <a:t>Dimensionality reduction</a:t>
            </a:r>
            <a:endParaRPr lang="en-NL" dirty="0"/>
          </a:p>
        </p:txBody>
      </p:sp>
      <p:sp>
        <p:nvSpPr>
          <p:cNvPr id="3" name="Content Placeholder 2">
            <a:extLst>
              <a:ext uri="{FF2B5EF4-FFF2-40B4-BE49-F238E27FC236}">
                <a16:creationId xmlns:a16="http://schemas.microsoft.com/office/drawing/2014/main" id="{ED6AEDA6-A595-47E1-A937-6EC81A4D3AC4}"/>
              </a:ext>
            </a:extLst>
          </p:cNvPr>
          <p:cNvSpPr>
            <a:spLocks noGrp="1"/>
          </p:cNvSpPr>
          <p:nvPr>
            <p:ph idx="1"/>
          </p:nvPr>
        </p:nvSpPr>
        <p:spPr/>
        <p:txBody>
          <a:bodyPr/>
          <a:lstStyle/>
          <a:p>
            <a:pPr algn="just"/>
            <a:r>
              <a:rPr lang="en-US" dirty="0"/>
              <a:t>When data has a high dimension (many features), it is extremely complex to process. Dimensionality reduction refers to techniques that reduce the number of those dimensions, while retaining some meaningful properties of the original data.</a:t>
            </a:r>
          </a:p>
          <a:p>
            <a:pPr algn="just"/>
            <a:endParaRPr lang="en-NL" dirty="0"/>
          </a:p>
        </p:txBody>
      </p:sp>
      <p:sp>
        <p:nvSpPr>
          <p:cNvPr id="4" name="Slide Number Placeholder 3">
            <a:extLst>
              <a:ext uri="{FF2B5EF4-FFF2-40B4-BE49-F238E27FC236}">
                <a16:creationId xmlns:a16="http://schemas.microsoft.com/office/drawing/2014/main" id="{3E407B94-B996-4D1F-9E02-5C1E5A8D07F0}"/>
              </a:ext>
            </a:extLst>
          </p:cNvPr>
          <p:cNvSpPr>
            <a:spLocks noGrp="1"/>
          </p:cNvSpPr>
          <p:nvPr>
            <p:ph type="sldNum" sz="quarter" idx="12"/>
          </p:nvPr>
        </p:nvSpPr>
        <p:spPr/>
        <p:txBody>
          <a:bodyPr/>
          <a:lstStyle/>
          <a:p>
            <a:fld id="{A53F492B-FE30-47E0-93E2-45A4FA2A9390}" type="slidenum">
              <a:rPr lang="en-NL" smtClean="0"/>
              <a:t>19</a:t>
            </a:fld>
            <a:endParaRPr lang="en-NL"/>
          </a:p>
        </p:txBody>
      </p:sp>
      <p:pic>
        <p:nvPicPr>
          <p:cNvPr id="6" name="Picture 5">
            <a:extLst>
              <a:ext uri="{FF2B5EF4-FFF2-40B4-BE49-F238E27FC236}">
                <a16:creationId xmlns:a16="http://schemas.microsoft.com/office/drawing/2014/main" id="{59B1D280-15DE-4904-8C70-486E5C0F52EB}"/>
              </a:ext>
            </a:extLst>
          </p:cNvPr>
          <p:cNvPicPr>
            <a:picLocks noChangeAspect="1"/>
          </p:cNvPicPr>
          <p:nvPr/>
        </p:nvPicPr>
        <p:blipFill>
          <a:blip r:embed="rId3"/>
          <a:stretch>
            <a:fillRect/>
          </a:stretch>
        </p:blipFill>
        <p:spPr>
          <a:xfrm>
            <a:off x="2687014" y="2990850"/>
            <a:ext cx="7105650" cy="2705100"/>
          </a:xfrm>
          <a:prstGeom prst="rect">
            <a:avLst/>
          </a:prstGeom>
        </p:spPr>
      </p:pic>
    </p:spTree>
    <p:extLst>
      <p:ext uri="{BB962C8B-B14F-4D97-AF65-F5344CB8AC3E}">
        <p14:creationId xmlns:p14="http://schemas.microsoft.com/office/powerpoint/2010/main" val="91250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wearing glasses and smiling at the camera&#10;&#10;Description automatically generated">
            <a:extLst>
              <a:ext uri="{FF2B5EF4-FFF2-40B4-BE49-F238E27FC236}">
                <a16:creationId xmlns:a16="http://schemas.microsoft.com/office/drawing/2014/main" id="{1AB871C5-90B5-4585-9138-C1AA2F21FB7E}"/>
              </a:ext>
            </a:extLst>
          </p:cNvPr>
          <p:cNvPicPr>
            <a:picLocks noChangeAspect="1"/>
          </p:cNvPicPr>
          <p:nvPr/>
        </p:nvPicPr>
        <p:blipFill>
          <a:blip r:embed="rId2"/>
          <a:stretch>
            <a:fillRect/>
          </a:stretch>
        </p:blipFill>
        <p:spPr>
          <a:xfrm>
            <a:off x="5149366" y="672892"/>
            <a:ext cx="1893268" cy="1918800"/>
          </a:xfrm>
          <a:prstGeom prst="ellipse">
            <a:avLst/>
          </a:prstGeom>
          <a:ln w="63500" cap="rnd">
            <a:noFill/>
          </a:ln>
          <a:effectLst>
            <a:outerShdw blurRad="381000" dist="292100" dir="5400000" sx="-80000" sy="-18000" rotWithShape="0">
              <a:srgbClr val="000000">
                <a:alpha val="22000"/>
              </a:srgbClr>
            </a:outerShdw>
            <a:softEdge rad="12700"/>
          </a:effectLst>
          <a:scene3d>
            <a:camera prst="orthographicFront"/>
            <a:lightRig rig="contrasting" dir="t">
              <a:rot lat="0" lon="0" rev="3000000"/>
            </a:lightRig>
          </a:scene3d>
          <a:sp3d contourW="7620">
            <a:bevelT w="95250" h="31750"/>
            <a:contourClr>
              <a:srgbClr val="333333"/>
            </a:contourClr>
          </a:sp3d>
        </p:spPr>
      </p:pic>
      <p:sp>
        <p:nvSpPr>
          <p:cNvPr id="9" name="Google Shape;356;p17">
            <a:extLst>
              <a:ext uri="{FF2B5EF4-FFF2-40B4-BE49-F238E27FC236}">
                <a16:creationId xmlns:a16="http://schemas.microsoft.com/office/drawing/2014/main" id="{69D1A71B-0F73-4BDE-A222-E804587D4DA9}"/>
              </a:ext>
            </a:extLst>
          </p:cNvPr>
          <p:cNvSpPr txBox="1">
            <a:spLocks/>
          </p:cNvSpPr>
          <p:nvPr/>
        </p:nvSpPr>
        <p:spPr>
          <a:xfrm>
            <a:off x="2880430" y="2734054"/>
            <a:ext cx="6593700" cy="8997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US" sz="6000" b="1" dirty="0">
                <a:solidFill>
                  <a:schemeClr val="tx2">
                    <a:lumMod val="75000"/>
                  </a:schemeClr>
                </a:solidFill>
              </a:rPr>
              <a:t>Hello!</a:t>
            </a:r>
          </a:p>
        </p:txBody>
      </p:sp>
      <p:sp>
        <p:nvSpPr>
          <p:cNvPr id="10" name="Google Shape;357;p17">
            <a:extLst>
              <a:ext uri="{FF2B5EF4-FFF2-40B4-BE49-F238E27FC236}">
                <a16:creationId xmlns:a16="http://schemas.microsoft.com/office/drawing/2014/main" id="{E9AF3C74-E90A-4158-AA72-6E4C0773D18B}"/>
              </a:ext>
            </a:extLst>
          </p:cNvPr>
          <p:cNvSpPr txBox="1">
            <a:spLocks/>
          </p:cNvSpPr>
          <p:nvPr/>
        </p:nvSpPr>
        <p:spPr>
          <a:xfrm>
            <a:off x="1861537" y="3633754"/>
            <a:ext cx="8468925" cy="1223996"/>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600"/>
              </a:spcBef>
              <a:spcAft>
                <a:spcPts val="0"/>
              </a:spcAft>
              <a:buFont typeface="Calibri" panose="020F0502020204030204" pitchFamily="34" charset="0"/>
              <a:buNone/>
            </a:pPr>
            <a:r>
              <a:rPr lang="en-US" sz="2800" b="1" dirty="0"/>
              <a:t>I am Daniela Miranda</a:t>
            </a:r>
          </a:p>
          <a:p>
            <a:pPr marL="0" indent="0" algn="ctr">
              <a:spcBef>
                <a:spcPts val="600"/>
              </a:spcBef>
              <a:spcAft>
                <a:spcPts val="0"/>
              </a:spcAft>
              <a:buFont typeface="Calibri" panose="020F0502020204030204" pitchFamily="34" charset="0"/>
              <a:buNone/>
            </a:pPr>
            <a:r>
              <a:rPr lang="en-US" sz="2800" dirty="0"/>
              <a:t>And I’m here because I’m passionate about Data Science</a:t>
            </a:r>
          </a:p>
        </p:txBody>
      </p:sp>
      <p:sp>
        <p:nvSpPr>
          <p:cNvPr id="12" name="Slide Number Placeholder 11">
            <a:extLst>
              <a:ext uri="{FF2B5EF4-FFF2-40B4-BE49-F238E27FC236}">
                <a16:creationId xmlns:a16="http://schemas.microsoft.com/office/drawing/2014/main" id="{9D4CC924-083C-4B8A-BB27-84FA0C4421C2}"/>
              </a:ext>
            </a:extLst>
          </p:cNvPr>
          <p:cNvSpPr>
            <a:spLocks noGrp="1"/>
          </p:cNvSpPr>
          <p:nvPr>
            <p:ph type="sldNum" sz="quarter" idx="12"/>
          </p:nvPr>
        </p:nvSpPr>
        <p:spPr/>
        <p:txBody>
          <a:bodyPr/>
          <a:lstStyle/>
          <a:p>
            <a:fld id="{A53F492B-FE30-47E0-93E2-45A4FA2A9390}" type="slidenum">
              <a:rPr lang="en-NL" smtClean="0"/>
              <a:t>2</a:t>
            </a:fld>
            <a:endParaRPr lang="en-NL"/>
          </a:p>
        </p:txBody>
      </p:sp>
      <p:grpSp>
        <p:nvGrpSpPr>
          <p:cNvPr id="13" name="Group 12">
            <a:extLst>
              <a:ext uri="{FF2B5EF4-FFF2-40B4-BE49-F238E27FC236}">
                <a16:creationId xmlns:a16="http://schemas.microsoft.com/office/drawing/2014/main" id="{9FE27153-E5D7-4B90-98A2-2651485BC775}"/>
              </a:ext>
            </a:extLst>
          </p:cNvPr>
          <p:cNvGrpSpPr/>
          <p:nvPr/>
        </p:nvGrpSpPr>
        <p:grpSpPr>
          <a:xfrm>
            <a:off x="5634537" y="4857750"/>
            <a:ext cx="1953280" cy="477425"/>
            <a:chOff x="3939087" y="3820575"/>
            <a:chExt cx="1953280" cy="477425"/>
          </a:xfrm>
        </p:grpSpPr>
        <p:pic>
          <p:nvPicPr>
            <p:cNvPr id="14" name="Picture 2" descr="tue-logo - Van Hout">
              <a:extLst>
                <a:ext uri="{FF2B5EF4-FFF2-40B4-BE49-F238E27FC236}">
                  <a16:creationId xmlns:a16="http://schemas.microsoft.com/office/drawing/2014/main" id="{75C991FA-393D-4BAF-BA19-912C3C9EE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087" y="3914026"/>
              <a:ext cx="632913" cy="2905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Data Science Career Perspective Day 2019">
              <a:extLst>
                <a:ext uri="{FF2B5EF4-FFF2-40B4-BE49-F238E27FC236}">
                  <a16:creationId xmlns:a16="http://schemas.microsoft.com/office/drawing/2014/main" id="{20E2BE30-BFD4-4FDE-9C13-0B800DA49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9134" y="3820575"/>
              <a:ext cx="1283233" cy="477425"/>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6">
            <a:extLst>
              <a:ext uri="{FF2B5EF4-FFF2-40B4-BE49-F238E27FC236}">
                <a16:creationId xmlns:a16="http://schemas.microsoft.com/office/drawing/2014/main" id="{2789A4F5-892A-49D3-968F-1409441CB3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2115" y="4879026"/>
            <a:ext cx="423943" cy="4670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Flag of Colombia image and meaning Colombian flag - country flags">
            <a:extLst>
              <a:ext uri="{FF2B5EF4-FFF2-40B4-BE49-F238E27FC236}">
                <a16:creationId xmlns:a16="http://schemas.microsoft.com/office/drawing/2014/main" id="{C21BFDCB-9298-4E4E-B633-6D50C2E214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511" y="4876270"/>
            <a:ext cx="547499" cy="36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40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ECD33C-815D-45AD-A189-D2C22A2E47A2}"/>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Dimensionality reduction: PCA</a:t>
            </a:r>
            <a:endParaRPr lang="en-NL" sz="3600">
              <a:solidFill>
                <a:srgbClr val="FFFFFF"/>
              </a:solidFill>
            </a:endParaRPr>
          </a:p>
        </p:txBody>
      </p:sp>
      <p:sp>
        <p:nvSpPr>
          <p:cNvPr id="3" name="Content Placeholder 2">
            <a:extLst>
              <a:ext uri="{FF2B5EF4-FFF2-40B4-BE49-F238E27FC236}">
                <a16:creationId xmlns:a16="http://schemas.microsoft.com/office/drawing/2014/main" id="{8140011C-6117-4407-902E-8C1A12835029}"/>
              </a:ext>
            </a:extLst>
          </p:cNvPr>
          <p:cNvSpPr>
            <a:spLocks noGrp="1"/>
          </p:cNvSpPr>
          <p:nvPr>
            <p:ph idx="1"/>
          </p:nvPr>
        </p:nvSpPr>
        <p:spPr>
          <a:xfrm>
            <a:off x="492371" y="2653800"/>
            <a:ext cx="3084844" cy="3335519"/>
          </a:xfrm>
        </p:spPr>
        <p:txBody>
          <a:bodyPr>
            <a:normAutofit/>
          </a:bodyPr>
          <a:lstStyle/>
          <a:p>
            <a:r>
              <a:rPr lang="en-US" sz="1500">
                <a:solidFill>
                  <a:srgbClr val="FFFFFF"/>
                </a:solidFill>
              </a:rPr>
              <a:t>Principal Component Analysis (PCA) identifies variables that are responsible for most of the variance in the data. It enables to identify correlations and patterns in a dataset so it can be transformed into a dataset of significant lower dimensions and keeping the most relevant information.</a:t>
            </a:r>
            <a:endParaRPr lang="en-NL" sz="1500">
              <a:solidFill>
                <a:srgbClr val="FFFFFF"/>
              </a:solidFill>
            </a:endParaRPr>
          </a:p>
        </p:txBody>
      </p:sp>
      <p:sp>
        <p:nvSpPr>
          <p:cNvPr id="75" name="Rectangle 7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314" name="Picture 2" descr="Image for post">
            <a:extLst>
              <a:ext uri="{FF2B5EF4-FFF2-40B4-BE49-F238E27FC236}">
                <a16:creationId xmlns:a16="http://schemas.microsoft.com/office/drawing/2014/main" id="{9025A3F3-64A7-4B77-9AD9-350B3C02DE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270609"/>
            <a:ext cx="6798082" cy="431678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E3538C9-A7E0-4ABE-B1BE-C05613239079}"/>
              </a:ext>
            </a:extLst>
          </p:cNvPr>
          <p:cNvSpPr>
            <a:spLocks noGrp="1"/>
          </p:cNvSpPr>
          <p:nvPr>
            <p:ph type="sldNum" sz="quarter" idx="12"/>
          </p:nvPr>
        </p:nvSpPr>
        <p:spPr>
          <a:xfrm>
            <a:off x="9900458" y="6459785"/>
            <a:ext cx="1312025" cy="365125"/>
          </a:xfrm>
        </p:spPr>
        <p:txBody>
          <a:bodyPr>
            <a:normAutofit/>
          </a:bodyPr>
          <a:lstStyle/>
          <a:p>
            <a:pPr>
              <a:spcAft>
                <a:spcPts val="600"/>
              </a:spcAft>
            </a:pPr>
            <a:fld id="{A53F492B-FE30-47E0-93E2-45A4FA2A9390}" type="slidenum">
              <a:rPr lang="en-NL">
                <a:solidFill>
                  <a:schemeClr val="tx2"/>
                </a:solidFill>
              </a:rPr>
              <a:pPr>
                <a:spcAft>
                  <a:spcPts val="600"/>
                </a:spcAft>
              </a:pPr>
              <a:t>20</a:t>
            </a:fld>
            <a:endParaRPr lang="en-NL">
              <a:solidFill>
                <a:schemeClr val="tx2"/>
              </a:solidFill>
            </a:endParaRPr>
          </a:p>
        </p:txBody>
      </p:sp>
    </p:spTree>
    <p:extLst>
      <p:ext uri="{BB962C8B-B14F-4D97-AF65-F5344CB8AC3E}">
        <p14:creationId xmlns:p14="http://schemas.microsoft.com/office/powerpoint/2010/main" val="467094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rincipal Component Analysis second principal">
            <a:extLst>
              <a:ext uri="{FF2B5EF4-FFF2-40B4-BE49-F238E27FC236}">
                <a16:creationId xmlns:a16="http://schemas.microsoft.com/office/drawing/2014/main" id="{9BEB8957-BFAF-4670-8EA0-562AB17E6F5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535133" y="1845734"/>
            <a:ext cx="9081409" cy="36325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A1A0FC-8A04-4674-878C-CBA606B110C9}"/>
              </a:ext>
            </a:extLst>
          </p:cNvPr>
          <p:cNvSpPr>
            <a:spLocks noGrp="1"/>
          </p:cNvSpPr>
          <p:nvPr>
            <p:ph type="title"/>
          </p:nvPr>
        </p:nvSpPr>
        <p:spPr/>
        <p:txBody>
          <a:bodyPr/>
          <a:lstStyle/>
          <a:p>
            <a:r>
              <a:rPr lang="en-US" dirty="0"/>
              <a:t>PCA under the hood</a:t>
            </a:r>
            <a:endParaRPr lang="en-NL" dirty="0"/>
          </a:p>
        </p:txBody>
      </p:sp>
      <p:sp>
        <p:nvSpPr>
          <p:cNvPr id="3" name="Content Placeholder 2">
            <a:extLst>
              <a:ext uri="{FF2B5EF4-FFF2-40B4-BE49-F238E27FC236}">
                <a16:creationId xmlns:a16="http://schemas.microsoft.com/office/drawing/2014/main" id="{A4EB530F-652B-4D85-9614-78E456A38D9F}"/>
              </a:ext>
            </a:extLst>
          </p:cNvPr>
          <p:cNvSpPr>
            <a:spLocks noGrp="1"/>
          </p:cNvSpPr>
          <p:nvPr>
            <p:ph idx="1"/>
          </p:nvPr>
        </p:nvSpPr>
        <p:spPr/>
        <p:txBody>
          <a:bodyPr/>
          <a:lstStyle/>
          <a:p>
            <a:pPr marL="457200" indent="-457200">
              <a:buFont typeface="+mj-lt"/>
              <a:buAutoNum type="arabicPeriod"/>
            </a:pPr>
            <a:r>
              <a:rPr lang="en-US" dirty="0"/>
              <a:t>Standardize the data</a:t>
            </a:r>
          </a:p>
          <a:p>
            <a:pPr marL="457200" indent="-457200">
              <a:buFont typeface="+mj-lt"/>
              <a:buAutoNum type="arabicPeriod"/>
            </a:pPr>
            <a:r>
              <a:rPr lang="en-US" dirty="0"/>
              <a:t>Build the covariance matrix</a:t>
            </a:r>
          </a:p>
          <a:p>
            <a:pPr marL="457200" indent="-457200">
              <a:buFont typeface="+mj-lt"/>
              <a:buAutoNum type="arabicPeriod"/>
            </a:pPr>
            <a:r>
              <a:rPr lang="en-US" dirty="0"/>
              <a:t>Calculate the Eigenvectors and Eigenvalues</a:t>
            </a:r>
          </a:p>
          <a:p>
            <a:pPr marL="457200" indent="-457200">
              <a:buFont typeface="+mj-lt"/>
              <a:buAutoNum type="arabicPeriod"/>
            </a:pPr>
            <a:r>
              <a:rPr lang="en-US" dirty="0"/>
              <a:t>Compute Principal Components</a:t>
            </a:r>
          </a:p>
          <a:p>
            <a:pPr marL="457200" indent="-457200">
              <a:buFont typeface="+mj-lt"/>
              <a:buAutoNum type="arabicPeriod"/>
            </a:pPr>
            <a:r>
              <a:rPr lang="en-US" dirty="0"/>
              <a:t>Reduce the data dimensions</a:t>
            </a:r>
          </a:p>
        </p:txBody>
      </p:sp>
      <p:sp>
        <p:nvSpPr>
          <p:cNvPr id="4" name="Slide Number Placeholder 3">
            <a:extLst>
              <a:ext uri="{FF2B5EF4-FFF2-40B4-BE49-F238E27FC236}">
                <a16:creationId xmlns:a16="http://schemas.microsoft.com/office/drawing/2014/main" id="{40EC663B-7652-4C09-9A24-C7162625BAF3}"/>
              </a:ext>
            </a:extLst>
          </p:cNvPr>
          <p:cNvSpPr>
            <a:spLocks noGrp="1"/>
          </p:cNvSpPr>
          <p:nvPr>
            <p:ph type="sldNum" sz="quarter" idx="12"/>
          </p:nvPr>
        </p:nvSpPr>
        <p:spPr/>
        <p:txBody>
          <a:bodyPr/>
          <a:lstStyle/>
          <a:p>
            <a:fld id="{A53F492B-FE30-47E0-93E2-45A4FA2A9390}" type="slidenum">
              <a:rPr lang="en-NL" smtClean="0"/>
              <a:t>21</a:t>
            </a:fld>
            <a:endParaRPr lang="en-NL"/>
          </a:p>
        </p:txBody>
      </p:sp>
    </p:spTree>
    <p:extLst>
      <p:ext uri="{BB962C8B-B14F-4D97-AF65-F5344CB8AC3E}">
        <p14:creationId xmlns:p14="http://schemas.microsoft.com/office/powerpoint/2010/main" val="170262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10D1-5421-4413-8780-9FB3B4AC061C}"/>
              </a:ext>
            </a:extLst>
          </p:cNvPr>
          <p:cNvSpPr>
            <a:spLocks noGrp="1"/>
          </p:cNvSpPr>
          <p:nvPr>
            <p:ph type="title"/>
          </p:nvPr>
        </p:nvSpPr>
        <p:spPr/>
        <p:txBody>
          <a:bodyPr/>
          <a:lstStyle/>
          <a:p>
            <a:r>
              <a:rPr lang="en-US" dirty="0"/>
              <a:t>PCA under the hood</a:t>
            </a:r>
            <a:endParaRPr lang="en-NL" dirty="0"/>
          </a:p>
        </p:txBody>
      </p:sp>
      <p:sp>
        <p:nvSpPr>
          <p:cNvPr id="3" name="Content Placeholder 2">
            <a:extLst>
              <a:ext uri="{FF2B5EF4-FFF2-40B4-BE49-F238E27FC236}">
                <a16:creationId xmlns:a16="http://schemas.microsoft.com/office/drawing/2014/main" id="{DFD870F9-931B-4D52-8B75-FC8F37FAF635}"/>
              </a:ext>
            </a:extLst>
          </p:cNvPr>
          <p:cNvSpPr>
            <a:spLocks noGrp="1"/>
          </p:cNvSpPr>
          <p:nvPr>
            <p:ph idx="1"/>
          </p:nvPr>
        </p:nvSpPr>
        <p:spPr>
          <a:xfrm>
            <a:off x="1097280" y="1845734"/>
            <a:ext cx="5878873" cy="609790"/>
          </a:xfrm>
        </p:spPr>
        <p:txBody>
          <a:bodyPr>
            <a:normAutofit/>
          </a:bodyPr>
          <a:lstStyle/>
          <a:p>
            <a:r>
              <a:rPr lang="en-US" sz="3200" dirty="0"/>
              <a:t>Standardize the data</a:t>
            </a:r>
          </a:p>
          <a:p>
            <a:pPr marL="0" indent="0">
              <a:buNone/>
            </a:pPr>
            <a:endParaRPr lang="en-NL" sz="3200" dirty="0"/>
          </a:p>
        </p:txBody>
      </p:sp>
      <p:sp>
        <p:nvSpPr>
          <p:cNvPr id="4" name="Slide Number Placeholder 3">
            <a:extLst>
              <a:ext uri="{FF2B5EF4-FFF2-40B4-BE49-F238E27FC236}">
                <a16:creationId xmlns:a16="http://schemas.microsoft.com/office/drawing/2014/main" id="{0BE010A3-ECC2-42FF-A8F9-45A126EB62DC}"/>
              </a:ext>
            </a:extLst>
          </p:cNvPr>
          <p:cNvSpPr>
            <a:spLocks noGrp="1"/>
          </p:cNvSpPr>
          <p:nvPr>
            <p:ph type="sldNum" sz="quarter" idx="12"/>
          </p:nvPr>
        </p:nvSpPr>
        <p:spPr/>
        <p:txBody>
          <a:bodyPr/>
          <a:lstStyle/>
          <a:p>
            <a:fld id="{A53F492B-FE30-47E0-93E2-45A4FA2A9390}" type="slidenum">
              <a:rPr lang="en-NL" smtClean="0"/>
              <a:t>22</a:t>
            </a:fld>
            <a:endParaRPr lang="en-NL"/>
          </a:p>
        </p:txBody>
      </p:sp>
      <p:pic>
        <p:nvPicPr>
          <p:cNvPr id="5" name="Google Shape;340;p15">
            <a:extLst>
              <a:ext uri="{FF2B5EF4-FFF2-40B4-BE49-F238E27FC236}">
                <a16:creationId xmlns:a16="http://schemas.microsoft.com/office/drawing/2014/main" id="{7A5EF055-244F-470B-9A29-97313EA09A52}"/>
              </a:ext>
            </a:extLst>
          </p:cNvPr>
          <p:cNvPicPr preferRelativeResize="0"/>
          <p:nvPr/>
        </p:nvPicPr>
        <p:blipFill rotWithShape="1">
          <a:blip r:embed="rId2">
            <a:alphaModFix/>
          </a:blip>
          <a:srcRect/>
          <a:stretch/>
        </p:blipFill>
        <p:spPr>
          <a:xfrm>
            <a:off x="4484123" y="2738402"/>
            <a:ext cx="2351098" cy="1896610"/>
          </a:xfrm>
          <a:prstGeom prst="rect">
            <a:avLst/>
          </a:prstGeom>
          <a:noFill/>
          <a:ln>
            <a:noFill/>
          </a:ln>
        </p:spPr>
      </p:pic>
      <p:pic>
        <p:nvPicPr>
          <p:cNvPr id="6" name="Google Shape;341;p15">
            <a:extLst>
              <a:ext uri="{FF2B5EF4-FFF2-40B4-BE49-F238E27FC236}">
                <a16:creationId xmlns:a16="http://schemas.microsoft.com/office/drawing/2014/main" id="{93CF1E48-551D-4C5F-89E1-9D2D5C2637C9}"/>
              </a:ext>
            </a:extLst>
          </p:cNvPr>
          <p:cNvPicPr preferRelativeResize="0"/>
          <p:nvPr/>
        </p:nvPicPr>
        <p:blipFill rotWithShape="1">
          <a:blip r:embed="rId3">
            <a:alphaModFix/>
          </a:blip>
          <a:srcRect/>
          <a:stretch/>
        </p:blipFill>
        <p:spPr>
          <a:xfrm>
            <a:off x="7143092" y="2738402"/>
            <a:ext cx="3038598" cy="1823323"/>
          </a:xfrm>
          <a:prstGeom prst="rect">
            <a:avLst/>
          </a:prstGeom>
          <a:noFill/>
          <a:ln>
            <a:noFill/>
          </a:ln>
        </p:spPr>
      </p:pic>
      <p:pic>
        <p:nvPicPr>
          <p:cNvPr id="7" name="Google Shape;342;p15">
            <a:extLst>
              <a:ext uri="{FF2B5EF4-FFF2-40B4-BE49-F238E27FC236}">
                <a16:creationId xmlns:a16="http://schemas.microsoft.com/office/drawing/2014/main" id="{8B7A497A-E580-463F-9B8C-B3D5BD554062}"/>
              </a:ext>
            </a:extLst>
          </p:cNvPr>
          <p:cNvPicPr preferRelativeResize="0"/>
          <p:nvPr/>
        </p:nvPicPr>
        <p:blipFill rotWithShape="1">
          <a:blip r:embed="rId4">
            <a:alphaModFix/>
          </a:blip>
          <a:srcRect/>
          <a:stretch/>
        </p:blipFill>
        <p:spPr>
          <a:xfrm>
            <a:off x="1243433" y="2738402"/>
            <a:ext cx="2932820" cy="1564210"/>
          </a:xfrm>
          <a:prstGeom prst="rect">
            <a:avLst/>
          </a:prstGeom>
          <a:noFill/>
          <a:ln>
            <a:noFill/>
          </a:ln>
        </p:spPr>
      </p:pic>
      <p:sp>
        <p:nvSpPr>
          <p:cNvPr id="8" name="Google Shape;339;p15">
            <a:extLst>
              <a:ext uri="{FF2B5EF4-FFF2-40B4-BE49-F238E27FC236}">
                <a16:creationId xmlns:a16="http://schemas.microsoft.com/office/drawing/2014/main" id="{9650538C-E961-43F6-9672-1DC329FD3E7F}"/>
              </a:ext>
            </a:extLst>
          </p:cNvPr>
          <p:cNvSpPr txBox="1"/>
          <p:nvPr/>
        </p:nvSpPr>
        <p:spPr>
          <a:xfrm>
            <a:off x="-85626" y="5792861"/>
            <a:ext cx="7837800" cy="527400"/>
          </a:xfrm>
          <a:prstGeom prst="rect">
            <a:avLst/>
          </a:prstGeom>
          <a:noFill/>
          <a:ln>
            <a:noFill/>
          </a:ln>
        </p:spPr>
        <p:txBody>
          <a:bodyPr spcFirstLastPara="1" wrap="square" lIns="17150" tIns="17150" rIns="17150" bIns="17150" anchor="b" anchorCtr="0">
            <a:noAutofit/>
          </a:bodyPr>
          <a:lstStyle/>
          <a:p>
            <a:pPr marL="177800" marR="0" lvl="0" indent="0" algn="just" rtl="0">
              <a:lnSpc>
                <a:spcPct val="100000"/>
              </a:lnSpc>
              <a:spcBef>
                <a:spcPts val="0"/>
              </a:spcBef>
              <a:spcAft>
                <a:spcPts val="0"/>
              </a:spcAft>
              <a:buClr>
                <a:srgbClr val="000000"/>
              </a:buClr>
              <a:buSzPts val="900"/>
              <a:buFont typeface="Arial"/>
              <a:buNone/>
            </a:pPr>
            <a:endParaRPr sz="1050" b="0" i="0" u="none" strike="noStrike" cap="none" dirty="0">
              <a:solidFill>
                <a:srgbClr val="00426E"/>
              </a:solidFill>
              <a:latin typeface="+mj-lt"/>
              <a:ea typeface="Lato"/>
              <a:cs typeface="Lato"/>
              <a:sym typeface="Lato"/>
            </a:endParaRPr>
          </a:p>
          <a:p>
            <a:pPr marL="177800" marR="0" lvl="0" indent="0" algn="just" rtl="0">
              <a:lnSpc>
                <a:spcPct val="100000"/>
              </a:lnSpc>
              <a:spcBef>
                <a:spcPts val="0"/>
              </a:spcBef>
              <a:spcAft>
                <a:spcPts val="0"/>
              </a:spcAft>
              <a:buClr>
                <a:srgbClr val="000000"/>
              </a:buClr>
              <a:buSzPts val="900"/>
              <a:buFont typeface="Arial"/>
              <a:buNone/>
            </a:pPr>
            <a:r>
              <a:rPr lang="es" sz="1050" b="0" i="0" u="none" strike="noStrike" cap="none" dirty="0">
                <a:solidFill>
                  <a:srgbClr val="00426E"/>
                </a:solidFill>
                <a:latin typeface="+mj-lt"/>
                <a:ea typeface="Lato"/>
                <a:cs typeface="Lato"/>
                <a:sym typeface="Lato"/>
              </a:rPr>
              <a:t>Images source: </a:t>
            </a:r>
            <a:r>
              <a:rPr lang="es" sz="1050" b="0" i="0" u="sng" strike="noStrike" cap="none" dirty="0">
                <a:solidFill>
                  <a:schemeClr val="hlink"/>
                </a:solidFill>
                <a:latin typeface="+mj-lt"/>
                <a:ea typeface="Lato"/>
                <a:cs typeface="Lato"/>
                <a:sym typeface="Lato"/>
                <a:hlinkClick r:id="rId5"/>
              </a:rPr>
              <a:t>StatQuest: PCA step by Step</a:t>
            </a:r>
            <a:endParaRPr sz="1050" b="0" i="0" u="none" strike="noStrike" cap="none" dirty="0">
              <a:solidFill>
                <a:srgbClr val="00426E"/>
              </a:solidFill>
              <a:latin typeface="+mj-lt"/>
              <a:ea typeface="Lato"/>
              <a:cs typeface="Lato"/>
              <a:sym typeface="Lato"/>
            </a:endParaRPr>
          </a:p>
        </p:txBody>
      </p:sp>
    </p:spTree>
    <p:extLst>
      <p:ext uri="{BB962C8B-B14F-4D97-AF65-F5344CB8AC3E}">
        <p14:creationId xmlns:p14="http://schemas.microsoft.com/office/powerpoint/2010/main" val="2525504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10D1-5421-4413-8780-9FB3B4AC061C}"/>
              </a:ext>
            </a:extLst>
          </p:cNvPr>
          <p:cNvSpPr>
            <a:spLocks noGrp="1"/>
          </p:cNvSpPr>
          <p:nvPr>
            <p:ph type="title"/>
          </p:nvPr>
        </p:nvSpPr>
        <p:spPr/>
        <p:txBody>
          <a:bodyPr/>
          <a:lstStyle/>
          <a:p>
            <a:r>
              <a:rPr lang="en-US" dirty="0"/>
              <a:t>PCA under the hood</a:t>
            </a:r>
            <a:endParaRPr lang="en-NL" dirty="0"/>
          </a:p>
        </p:txBody>
      </p:sp>
      <p:sp>
        <p:nvSpPr>
          <p:cNvPr id="3" name="Content Placeholder 2">
            <a:extLst>
              <a:ext uri="{FF2B5EF4-FFF2-40B4-BE49-F238E27FC236}">
                <a16:creationId xmlns:a16="http://schemas.microsoft.com/office/drawing/2014/main" id="{DFD870F9-931B-4D52-8B75-FC8F37FAF635}"/>
              </a:ext>
            </a:extLst>
          </p:cNvPr>
          <p:cNvSpPr>
            <a:spLocks noGrp="1"/>
          </p:cNvSpPr>
          <p:nvPr>
            <p:ph idx="1"/>
          </p:nvPr>
        </p:nvSpPr>
        <p:spPr>
          <a:xfrm>
            <a:off x="1097280" y="1845733"/>
            <a:ext cx="9033039" cy="969385"/>
          </a:xfrm>
        </p:spPr>
        <p:txBody>
          <a:bodyPr>
            <a:normAutofit fontScale="92500" lnSpcReduction="20000"/>
          </a:bodyPr>
          <a:lstStyle/>
          <a:p>
            <a:r>
              <a:rPr lang="en-US" sz="3200" dirty="0"/>
              <a:t>Build the covariance matrix</a:t>
            </a:r>
          </a:p>
          <a:p>
            <a:r>
              <a:rPr lang="en-US" sz="3200" dirty="0"/>
              <a:t>Calculate the Eigenvectors and Eigenvalues</a:t>
            </a:r>
          </a:p>
          <a:p>
            <a:pPr marL="0" indent="0">
              <a:buNone/>
            </a:pPr>
            <a:endParaRPr lang="en-NL" sz="3200" dirty="0"/>
          </a:p>
        </p:txBody>
      </p:sp>
      <p:sp>
        <p:nvSpPr>
          <p:cNvPr id="4" name="Slide Number Placeholder 3">
            <a:extLst>
              <a:ext uri="{FF2B5EF4-FFF2-40B4-BE49-F238E27FC236}">
                <a16:creationId xmlns:a16="http://schemas.microsoft.com/office/drawing/2014/main" id="{0BE010A3-ECC2-42FF-A8F9-45A126EB62DC}"/>
              </a:ext>
            </a:extLst>
          </p:cNvPr>
          <p:cNvSpPr>
            <a:spLocks noGrp="1"/>
          </p:cNvSpPr>
          <p:nvPr>
            <p:ph type="sldNum" sz="quarter" idx="12"/>
          </p:nvPr>
        </p:nvSpPr>
        <p:spPr/>
        <p:txBody>
          <a:bodyPr/>
          <a:lstStyle/>
          <a:p>
            <a:fld id="{A53F492B-FE30-47E0-93E2-45A4FA2A9390}" type="slidenum">
              <a:rPr lang="en-NL" smtClean="0"/>
              <a:t>23</a:t>
            </a:fld>
            <a:endParaRPr lang="en-NL"/>
          </a:p>
        </p:txBody>
      </p:sp>
      <p:sp>
        <p:nvSpPr>
          <p:cNvPr id="8" name="Google Shape;339;p15">
            <a:extLst>
              <a:ext uri="{FF2B5EF4-FFF2-40B4-BE49-F238E27FC236}">
                <a16:creationId xmlns:a16="http://schemas.microsoft.com/office/drawing/2014/main" id="{9650538C-E961-43F6-9672-1DC329FD3E7F}"/>
              </a:ext>
            </a:extLst>
          </p:cNvPr>
          <p:cNvSpPr txBox="1"/>
          <p:nvPr/>
        </p:nvSpPr>
        <p:spPr>
          <a:xfrm>
            <a:off x="-85626" y="5792861"/>
            <a:ext cx="7837800" cy="527400"/>
          </a:xfrm>
          <a:prstGeom prst="rect">
            <a:avLst/>
          </a:prstGeom>
          <a:noFill/>
          <a:ln>
            <a:noFill/>
          </a:ln>
        </p:spPr>
        <p:txBody>
          <a:bodyPr spcFirstLastPara="1" wrap="square" lIns="17150" tIns="17150" rIns="17150" bIns="17150" anchor="b" anchorCtr="0">
            <a:noAutofit/>
          </a:bodyPr>
          <a:lstStyle/>
          <a:p>
            <a:pPr marL="177800" marR="0" lvl="0" indent="0" algn="just" rtl="0">
              <a:lnSpc>
                <a:spcPct val="100000"/>
              </a:lnSpc>
              <a:spcBef>
                <a:spcPts val="0"/>
              </a:spcBef>
              <a:spcAft>
                <a:spcPts val="0"/>
              </a:spcAft>
              <a:buClr>
                <a:srgbClr val="000000"/>
              </a:buClr>
              <a:buSzPts val="900"/>
              <a:buFont typeface="Arial"/>
              <a:buNone/>
            </a:pPr>
            <a:endParaRPr sz="1050" b="0" i="0" u="none" strike="noStrike" cap="none" dirty="0">
              <a:solidFill>
                <a:srgbClr val="00426E"/>
              </a:solidFill>
              <a:latin typeface="+mj-lt"/>
              <a:ea typeface="Lato"/>
              <a:cs typeface="Lato"/>
              <a:sym typeface="Lato"/>
            </a:endParaRPr>
          </a:p>
          <a:p>
            <a:pPr marL="177800" marR="0" lvl="0" indent="0" algn="just" rtl="0">
              <a:lnSpc>
                <a:spcPct val="100000"/>
              </a:lnSpc>
              <a:spcBef>
                <a:spcPts val="0"/>
              </a:spcBef>
              <a:spcAft>
                <a:spcPts val="0"/>
              </a:spcAft>
              <a:buClr>
                <a:srgbClr val="000000"/>
              </a:buClr>
              <a:buSzPts val="900"/>
              <a:buFont typeface="Arial"/>
              <a:buNone/>
            </a:pPr>
            <a:r>
              <a:rPr lang="es" sz="1050" b="0" i="0" u="none" strike="noStrike" cap="none" dirty="0">
                <a:solidFill>
                  <a:srgbClr val="00426E"/>
                </a:solidFill>
                <a:latin typeface="+mj-lt"/>
                <a:ea typeface="Lato"/>
                <a:cs typeface="Lato"/>
                <a:sym typeface="Lato"/>
              </a:rPr>
              <a:t>Images source: </a:t>
            </a:r>
            <a:r>
              <a:rPr lang="es" sz="1050" b="0" i="0" u="sng" strike="noStrike" cap="none" dirty="0">
                <a:solidFill>
                  <a:schemeClr val="hlink"/>
                </a:solidFill>
                <a:latin typeface="+mj-lt"/>
                <a:ea typeface="Lato"/>
                <a:cs typeface="Lato"/>
                <a:sym typeface="Lato"/>
                <a:hlinkClick r:id="rId2"/>
              </a:rPr>
              <a:t>StatQuest: PCA step by Step</a:t>
            </a:r>
            <a:endParaRPr sz="1050" b="0" i="0" u="none" strike="noStrike" cap="none" dirty="0">
              <a:solidFill>
                <a:srgbClr val="00426E"/>
              </a:solidFill>
              <a:latin typeface="+mj-lt"/>
              <a:ea typeface="Lato"/>
              <a:cs typeface="Lato"/>
              <a:sym typeface="Lato"/>
            </a:endParaRPr>
          </a:p>
        </p:txBody>
      </p:sp>
      <p:pic>
        <p:nvPicPr>
          <p:cNvPr id="9" name="Google Shape;355;p16">
            <a:extLst>
              <a:ext uri="{FF2B5EF4-FFF2-40B4-BE49-F238E27FC236}">
                <a16:creationId xmlns:a16="http://schemas.microsoft.com/office/drawing/2014/main" id="{B4290F77-94DC-458D-B3B4-88E9C84DD43B}"/>
              </a:ext>
            </a:extLst>
          </p:cNvPr>
          <p:cNvPicPr preferRelativeResize="0"/>
          <p:nvPr/>
        </p:nvPicPr>
        <p:blipFill rotWithShape="1">
          <a:blip r:embed="rId3">
            <a:alphaModFix/>
          </a:blip>
          <a:srcRect/>
          <a:stretch/>
        </p:blipFill>
        <p:spPr>
          <a:xfrm>
            <a:off x="4517679" y="3394822"/>
            <a:ext cx="3082183" cy="1831291"/>
          </a:xfrm>
          <a:prstGeom prst="rect">
            <a:avLst/>
          </a:prstGeom>
          <a:noFill/>
          <a:ln>
            <a:noFill/>
          </a:ln>
        </p:spPr>
      </p:pic>
      <p:pic>
        <p:nvPicPr>
          <p:cNvPr id="10" name="Google Shape;356;p16">
            <a:extLst>
              <a:ext uri="{FF2B5EF4-FFF2-40B4-BE49-F238E27FC236}">
                <a16:creationId xmlns:a16="http://schemas.microsoft.com/office/drawing/2014/main" id="{7CE1C8A4-6E83-412F-AAE0-0A3CCD4C9DBA}"/>
              </a:ext>
            </a:extLst>
          </p:cNvPr>
          <p:cNvPicPr preferRelativeResize="0"/>
          <p:nvPr/>
        </p:nvPicPr>
        <p:blipFill rotWithShape="1">
          <a:blip r:embed="rId4">
            <a:alphaModFix/>
          </a:blip>
          <a:srcRect/>
          <a:stretch/>
        </p:blipFill>
        <p:spPr>
          <a:xfrm>
            <a:off x="1097280" y="3352133"/>
            <a:ext cx="3268195" cy="1943136"/>
          </a:xfrm>
          <a:prstGeom prst="rect">
            <a:avLst/>
          </a:prstGeom>
          <a:noFill/>
          <a:ln>
            <a:noFill/>
          </a:ln>
        </p:spPr>
      </p:pic>
      <p:pic>
        <p:nvPicPr>
          <p:cNvPr id="11" name="Google Shape;357;p16">
            <a:extLst>
              <a:ext uri="{FF2B5EF4-FFF2-40B4-BE49-F238E27FC236}">
                <a16:creationId xmlns:a16="http://schemas.microsoft.com/office/drawing/2014/main" id="{0986EF6D-F482-4BD1-9669-BCA24AAEDA0D}"/>
              </a:ext>
            </a:extLst>
          </p:cNvPr>
          <p:cNvPicPr preferRelativeResize="0"/>
          <p:nvPr/>
        </p:nvPicPr>
        <p:blipFill rotWithShape="1">
          <a:blip r:embed="rId5">
            <a:alphaModFix/>
          </a:blip>
          <a:srcRect/>
          <a:stretch/>
        </p:blipFill>
        <p:spPr>
          <a:xfrm>
            <a:off x="7823513" y="3394822"/>
            <a:ext cx="2732957" cy="1786613"/>
          </a:xfrm>
          <a:prstGeom prst="rect">
            <a:avLst/>
          </a:prstGeom>
          <a:noFill/>
          <a:ln>
            <a:noFill/>
          </a:ln>
        </p:spPr>
      </p:pic>
      <p:sp>
        <p:nvSpPr>
          <p:cNvPr id="12" name="Google Shape;358;p16">
            <a:extLst>
              <a:ext uri="{FF2B5EF4-FFF2-40B4-BE49-F238E27FC236}">
                <a16:creationId xmlns:a16="http://schemas.microsoft.com/office/drawing/2014/main" id="{F94F82D2-C568-484B-8B77-89B563CBCB56}"/>
              </a:ext>
            </a:extLst>
          </p:cNvPr>
          <p:cNvSpPr txBox="1"/>
          <p:nvPr/>
        </p:nvSpPr>
        <p:spPr>
          <a:xfrm>
            <a:off x="7656901" y="3079934"/>
            <a:ext cx="3066180" cy="192576"/>
          </a:xfrm>
          <a:prstGeom prst="rect">
            <a:avLst/>
          </a:prstGeom>
          <a:noFill/>
          <a:ln>
            <a:noFill/>
          </a:ln>
        </p:spPr>
        <p:txBody>
          <a:bodyPr spcFirstLastPara="1" wrap="square" lIns="34300" tIns="34300" rIns="34300" bIns="34300" anchor="t" anchorCtr="0">
            <a:noAutofit/>
          </a:bodyPr>
          <a:lstStyle/>
          <a:p>
            <a:pPr marL="0" marR="0" lvl="0" indent="0" algn="ctr" rtl="0">
              <a:lnSpc>
                <a:spcPct val="150000"/>
              </a:lnSpc>
              <a:spcBef>
                <a:spcPts val="0"/>
              </a:spcBef>
              <a:spcAft>
                <a:spcPts val="0"/>
              </a:spcAft>
              <a:buClr>
                <a:srgbClr val="000000"/>
              </a:buClr>
              <a:buSzPts val="900"/>
              <a:buFont typeface="Arial"/>
              <a:buNone/>
            </a:pPr>
            <a:r>
              <a:rPr lang="es" sz="1400" b="0" i="0" u="none" strike="noStrike" cap="none" dirty="0">
                <a:solidFill>
                  <a:schemeClr val="accent2"/>
                </a:solidFill>
                <a:latin typeface="+mj-lt"/>
                <a:ea typeface="Lato"/>
                <a:cs typeface="Lato"/>
                <a:sym typeface="Lato"/>
              </a:rPr>
              <a:t>Orthogonal transformation feature 2</a:t>
            </a:r>
            <a:endParaRPr sz="1400" b="0" i="0" u="none" strike="noStrike" cap="none" dirty="0">
              <a:solidFill>
                <a:schemeClr val="accent2"/>
              </a:solidFill>
              <a:latin typeface="+mj-lt"/>
              <a:ea typeface="Lato"/>
              <a:cs typeface="Lato"/>
              <a:sym typeface="Lato"/>
            </a:endParaRPr>
          </a:p>
        </p:txBody>
      </p:sp>
      <p:sp>
        <p:nvSpPr>
          <p:cNvPr id="13" name="Google Shape;359;p16">
            <a:extLst>
              <a:ext uri="{FF2B5EF4-FFF2-40B4-BE49-F238E27FC236}">
                <a16:creationId xmlns:a16="http://schemas.microsoft.com/office/drawing/2014/main" id="{EFDD5440-478E-4D01-AE6F-F9C6FBDDC935}"/>
              </a:ext>
            </a:extLst>
          </p:cNvPr>
          <p:cNvSpPr txBox="1"/>
          <p:nvPr/>
        </p:nvSpPr>
        <p:spPr>
          <a:xfrm>
            <a:off x="4652036" y="3079934"/>
            <a:ext cx="2884915" cy="314888"/>
          </a:xfrm>
          <a:prstGeom prst="rect">
            <a:avLst/>
          </a:prstGeom>
          <a:noFill/>
          <a:ln>
            <a:noFill/>
          </a:ln>
        </p:spPr>
        <p:txBody>
          <a:bodyPr spcFirstLastPara="1" wrap="square" lIns="34300" tIns="34300" rIns="34300" bIns="34300" anchor="t" anchorCtr="0">
            <a:noAutofit/>
          </a:bodyPr>
          <a:lstStyle/>
          <a:p>
            <a:pPr marL="0" marR="0" lvl="0" indent="0" algn="just" rtl="0">
              <a:lnSpc>
                <a:spcPct val="150000"/>
              </a:lnSpc>
              <a:spcBef>
                <a:spcPts val="0"/>
              </a:spcBef>
              <a:spcAft>
                <a:spcPts val="0"/>
              </a:spcAft>
              <a:buClr>
                <a:srgbClr val="000000"/>
              </a:buClr>
              <a:buSzPts val="900"/>
              <a:buFont typeface="Arial"/>
              <a:buNone/>
            </a:pPr>
            <a:r>
              <a:rPr lang="es" sz="1400" b="0" i="0" u="none" strike="noStrike" cap="none" dirty="0">
                <a:solidFill>
                  <a:schemeClr val="accent2"/>
                </a:solidFill>
                <a:latin typeface="+mj-lt"/>
                <a:ea typeface="Lato"/>
                <a:cs typeface="Lato"/>
                <a:sym typeface="Lato"/>
              </a:rPr>
              <a:t>Orthogonal transformation feature 1</a:t>
            </a:r>
            <a:endParaRPr sz="1400" b="0" i="0" u="none" strike="noStrike" cap="none" dirty="0">
              <a:solidFill>
                <a:schemeClr val="accent2"/>
              </a:solidFill>
              <a:latin typeface="+mj-lt"/>
              <a:ea typeface="Lato"/>
              <a:cs typeface="Lato"/>
              <a:sym typeface="Lato"/>
            </a:endParaRPr>
          </a:p>
        </p:txBody>
      </p:sp>
    </p:spTree>
    <p:extLst>
      <p:ext uri="{BB962C8B-B14F-4D97-AF65-F5344CB8AC3E}">
        <p14:creationId xmlns:p14="http://schemas.microsoft.com/office/powerpoint/2010/main" val="1925563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10D1-5421-4413-8780-9FB3B4AC061C}"/>
              </a:ext>
            </a:extLst>
          </p:cNvPr>
          <p:cNvSpPr>
            <a:spLocks noGrp="1"/>
          </p:cNvSpPr>
          <p:nvPr>
            <p:ph type="title"/>
          </p:nvPr>
        </p:nvSpPr>
        <p:spPr/>
        <p:txBody>
          <a:bodyPr/>
          <a:lstStyle/>
          <a:p>
            <a:r>
              <a:rPr lang="en-US" dirty="0"/>
              <a:t>PCA under the hood</a:t>
            </a:r>
            <a:endParaRPr lang="en-NL" dirty="0"/>
          </a:p>
        </p:txBody>
      </p:sp>
      <p:sp>
        <p:nvSpPr>
          <p:cNvPr id="3" name="Content Placeholder 2">
            <a:extLst>
              <a:ext uri="{FF2B5EF4-FFF2-40B4-BE49-F238E27FC236}">
                <a16:creationId xmlns:a16="http://schemas.microsoft.com/office/drawing/2014/main" id="{DFD870F9-931B-4D52-8B75-FC8F37FAF635}"/>
              </a:ext>
            </a:extLst>
          </p:cNvPr>
          <p:cNvSpPr>
            <a:spLocks noGrp="1"/>
          </p:cNvSpPr>
          <p:nvPr>
            <p:ph idx="1"/>
          </p:nvPr>
        </p:nvSpPr>
        <p:spPr>
          <a:xfrm>
            <a:off x="1097280" y="1845733"/>
            <a:ext cx="9033039" cy="969385"/>
          </a:xfrm>
        </p:spPr>
        <p:txBody>
          <a:bodyPr>
            <a:normAutofit fontScale="92500" lnSpcReduction="20000"/>
          </a:bodyPr>
          <a:lstStyle/>
          <a:p>
            <a:r>
              <a:rPr lang="en-US" sz="3200" dirty="0"/>
              <a:t>Compute Principal Components</a:t>
            </a:r>
          </a:p>
          <a:p>
            <a:r>
              <a:rPr lang="en-US" sz="3200" dirty="0"/>
              <a:t>Reduce the data dimensions</a:t>
            </a:r>
          </a:p>
          <a:p>
            <a:pPr marL="0" indent="0">
              <a:buNone/>
            </a:pPr>
            <a:endParaRPr lang="en-NL" sz="3200" dirty="0"/>
          </a:p>
        </p:txBody>
      </p:sp>
      <p:sp>
        <p:nvSpPr>
          <p:cNvPr id="4" name="Slide Number Placeholder 3">
            <a:extLst>
              <a:ext uri="{FF2B5EF4-FFF2-40B4-BE49-F238E27FC236}">
                <a16:creationId xmlns:a16="http://schemas.microsoft.com/office/drawing/2014/main" id="{0BE010A3-ECC2-42FF-A8F9-45A126EB62DC}"/>
              </a:ext>
            </a:extLst>
          </p:cNvPr>
          <p:cNvSpPr>
            <a:spLocks noGrp="1"/>
          </p:cNvSpPr>
          <p:nvPr>
            <p:ph type="sldNum" sz="quarter" idx="12"/>
          </p:nvPr>
        </p:nvSpPr>
        <p:spPr/>
        <p:txBody>
          <a:bodyPr/>
          <a:lstStyle/>
          <a:p>
            <a:fld id="{A53F492B-FE30-47E0-93E2-45A4FA2A9390}" type="slidenum">
              <a:rPr lang="en-NL" smtClean="0"/>
              <a:t>24</a:t>
            </a:fld>
            <a:endParaRPr lang="en-NL"/>
          </a:p>
        </p:txBody>
      </p:sp>
      <p:sp>
        <p:nvSpPr>
          <p:cNvPr id="8" name="Google Shape;339;p15">
            <a:extLst>
              <a:ext uri="{FF2B5EF4-FFF2-40B4-BE49-F238E27FC236}">
                <a16:creationId xmlns:a16="http://schemas.microsoft.com/office/drawing/2014/main" id="{9650538C-E961-43F6-9672-1DC329FD3E7F}"/>
              </a:ext>
            </a:extLst>
          </p:cNvPr>
          <p:cNvSpPr txBox="1"/>
          <p:nvPr/>
        </p:nvSpPr>
        <p:spPr>
          <a:xfrm>
            <a:off x="-85626" y="5792861"/>
            <a:ext cx="7837800" cy="527400"/>
          </a:xfrm>
          <a:prstGeom prst="rect">
            <a:avLst/>
          </a:prstGeom>
          <a:noFill/>
          <a:ln>
            <a:noFill/>
          </a:ln>
        </p:spPr>
        <p:txBody>
          <a:bodyPr spcFirstLastPara="1" wrap="square" lIns="17150" tIns="17150" rIns="17150" bIns="17150" anchor="b" anchorCtr="0">
            <a:noAutofit/>
          </a:bodyPr>
          <a:lstStyle/>
          <a:p>
            <a:pPr marL="177800" marR="0" lvl="0" indent="0" algn="just" rtl="0">
              <a:lnSpc>
                <a:spcPct val="100000"/>
              </a:lnSpc>
              <a:spcBef>
                <a:spcPts val="0"/>
              </a:spcBef>
              <a:spcAft>
                <a:spcPts val="0"/>
              </a:spcAft>
              <a:buClr>
                <a:srgbClr val="000000"/>
              </a:buClr>
              <a:buSzPts val="900"/>
              <a:buFont typeface="Arial"/>
              <a:buNone/>
            </a:pPr>
            <a:endParaRPr sz="1050" b="0" i="0" u="none" strike="noStrike" cap="none" dirty="0">
              <a:solidFill>
                <a:srgbClr val="00426E"/>
              </a:solidFill>
              <a:latin typeface="+mj-lt"/>
              <a:ea typeface="Lato"/>
              <a:cs typeface="Lato"/>
              <a:sym typeface="Lato"/>
            </a:endParaRPr>
          </a:p>
          <a:p>
            <a:pPr marL="177800" marR="0" lvl="0" indent="0" algn="just" rtl="0">
              <a:lnSpc>
                <a:spcPct val="100000"/>
              </a:lnSpc>
              <a:spcBef>
                <a:spcPts val="0"/>
              </a:spcBef>
              <a:spcAft>
                <a:spcPts val="0"/>
              </a:spcAft>
              <a:buClr>
                <a:srgbClr val="000000"/>
              </a:buClr>
              <a:buSzPts val="900"/>
              <a:buFont typeface="Arial"/>
              <a:buNone/>
            </a:pPr>
            <a:r>
              <a:rPr lang="es" sz="1050" b="0" i="0" u="none" strike="noStrike" cap="none" dirty="0">
                <a:solidFill>
                  <a:srgbClr val="00426E"/>
                </a:solidFill>
                <a:latin typeface="+mj-lt"/>
                <a:ea typeface="Lato"/>
                <a:cs typeface="Lato"/>
                <a:sym typeface="Lato"/>
              </a:rPr>
              <a:t>Images source: </a:t>
            </a:r>
            <a:r>
              <a:rPr lang="es" sz="1050" b="0" i="0" u="sng" strike="noStrike" cap="none" dirty="0">
                <a:solidFill>
                  <a:schemeClr val="hlink"/>
                </a:solidFill>
                <a:latin typeface="+mj-lt"/>
                <a:ea typeface="Lato"/>
                <a:cs typeface="Lato"/>
                <a:sym typeface="Lato"/>
                <a:hlinkClick r:id="rId2"/>
              </a:rPr>
              <a:t>StatQuest: PCA step by Step</a:t>
            </a:r>
            <a:endParaRPr sz="1050" b="0" i="0" u="none" strike="noStrike" cap="none" dirty="0">
              <a:solidFill>
                <a:srgbClr val="00426E"/>
              </a:solidFill>
              <a:latin typeface="+mj-lt"/>
              <a:ea typeface="Lato"/>
              <a:cs typeface="Lato"/>
              <a:sym typeface="Lato"/>
            </a:endParaRPr>
          </a:p>
        </p:txBody>
      </p:sp>
      <p:pic>
        <p:nvPicPr>
          <p:cNvPr id="14" name="Google Shape;372;p17">
            <a:extLst>
              <a:ext uri="{FF2B5EF4-FFF2-40B4-BE49-F238E27FC236}">
                <a16:creationId xmlns:a16="http://schemas.microsoft.com/office/drawing/2014/main" id="{83D0C42E-979D-4E42-80A1-76BE9B40B238}"/>
              </a:ext>
            </a:extLst>
          </p:cNvPr>
          <p:cNvPicPr preferRelativeResize="0"/>
          <p:nvPr/>
        </p:nvPicPr>
        <p:blipFill rotWithShape="1">
          <a:blip r:embed="rId3">
            <a:alphaModFix/>
          </a:blip>
          <a:srcRect/>
          <a:stretch/>
        </p:blipFill>
        <p:spPr>
          <a:xfrm>
            <a:off x="4731687" y="3635255"/>
            <a:ext cx="6040974" cy="2004393"/>
          </a:xfrm>
          <a:prstGeom prst="rect">
            <a:avLst/>
          </a:prstGeom>
          <a:noFill/>
          <a:ln>
            <a:noFill/>
          </a:ln>
        </p:spPr>
      </p:pic>
      <p:pic>
        <p:nvPicPr>
          <p:cNvPr id="15" name="Google Shape;373;p17">
            <a:extLst>
              <a:ext uri="{FF2B5EF4-FFF2-40B4-BE49-F238E27FC236}">
                <a16:creationId xmlns:a16="http://schemas.microsoft.com/office/drawing/2014/main" id="{0B503506-B3B9-4C15-AFD9-1669B6925AFC}"/>
              </a:ext>
            </a:extLst>
          </p:cNvPr>
          <p:cNvPicPr preferRelativeResize="0"/>
          <p:nvPr/>
        </p:nvPicPr>
        <p:blipFill rotWithShape="1">
          <a:blip r:embed="rId4">
            <a:alphaModFix/>
          </a:blip>
          <a:srcRect/>
          <a:stretch/>
        </p:blipFill>
        <p:spPr>
          <a:xfrm>
            <a:off x="1633591" y="3274035"/>
            <a:ext cx="2490566" cy="2518826"/>
          </a:xfrm>
          <a:prstGeom prst="rect">
            <a:avLst/>
          </a:prstGeom>
          <a:noFill/>
          <a:ln>
            <a:noFill/>
          </a:ln>
        </p:spPr>
      </p:pic>
      <p:sp>
        <p:nvSpPr>
          <p:cNvPr id="16" name="Google Shape;374;p17">
            <a:extLst>
              <a:ext uri="{FF2B5EF4-FFF2-40B4-BE49-F238E27FC236}">
                <a16:creationId xmlns:a16="http://schemas.microsoft.com/office/drawing/2014/main" id="{F7981400-782F-4708-87BD-CE4592E5D78D}"/>
              </a:ext>
            </a:extLst>
          </p:cNvPr>
          <p:cNvSpPr txBox="1"/>
          <p:nvPr/>
        </p:nvSpPr>
        <p:spPr>
          <a:xfrm>
            <a:off x="1546137" y="3038900"/>
            <a:ext cx="2491847" cy="364482"/>
          </a:xfrm>
          <a:prstGeom prst="rect">
            <a:avLst/>
          </a:prstGeom>
          <a:noFill/>
          <a:ln>
            <a:noFill/>
          </a:ln>
        </p:spPr>
        <p:txBody>
          <a:bodyPr spcFirstLastPara="1" wrap="square" lIns="34300" tIns="34300" rIns="34300" bIns="34300" anchor="t" anchorCtr="0">
            <a:noAutofit/>
          </a:bodyPr>
          <a:lstStyle/>
          <a:p>
            <a:pPr marL="0" marR="0" lvl="0" indent="0" algn="ctr" rtl="0">
              <a:lnSpc>
                <a:spcPct val="150000"/>
              </a:lnSpc>
              <a:spcBef>
                <a:spcPts val="0"/>
              </a:spcBef>
              <a:spcAft>
                <a:spcPts val="0"/>
              </a:spcAft>
              <a:buClr>
                <a:srgbClr val="000000"/>
              </a:buClr>
              <a:buSzPts val="900"/>
              <a:buFont typeface="Arial"/>
              <a:buNone/>
            </a:pPr>
            <a:r>
              <a:rPr lang="es" sz="1200" b="0" i="0" u="none" strike="noStrike" cap="none" dirty="0">
                <a:solidFill>
                  <a:schemeClr val="accent2"/>
                </a:solidFill>
                <a:latin typeface="+mj-lt"/>
                <a:ea typeface="Lato"/>
                <a:cs typeface="Lato"/>
                <a:sym typeface="Lato"/>
              </a:rPr>
              <a:t>Compute Principal Components</a:t>
            </a:r>
            <a:endParaRPr sz="1200" b="0" i="0" u="none" strike="noStrike" cap="none" dirty="0">
              <a:solidFill>
                <a:schemeClr val="accent2"/>
              </a:solidFill>
              <a:latin typeface="+mj-lt"/>
              <a:ea typeface="Lato"/>
              <a:cs typeface="Lato"/>
              <a:sym typeface="Lato"/>
            </a:endParaRPr>
          </a:p>
        </p:txBody>
      </p:sp>
      <p:sp>
        <p:nvSpPr>
          <p:cNvPr id="17" name="Google Shape;375;p17">
            <a:extLst>
              <a:ext uri="{FF2B5EF4-FFF2-40B4-BE49-F238E27FC236}">
                <a16:creationId xmlns:a16="http://schemas.microsoft.com/office/drawing/2014/main" id="{D4F024F9-D0D2-449B-9A98-06D054282C07}"/>
              </a:ext>
            </a:extLst>
          </p:cNvPr>
          <p:cNvSpPr txBox="1"/>
          <p:nvPr/>
        </p:nvSpPr>
        <p:spPr>
          <a:xfrm>
            <a:off x="6956284" y="3135858"/>
            <a:ext cx="2491847" cy="364482"/>
          </a:xfrm>
          <a:prstGeom prst="rect">
            <a:avLst/>
          </a:prstGeom>
          <a:noFill/>
          <a:ln>
            <a:noFill/>
          </a:ln>
        </p:spPr>
        <p:txBody>
          <a:bodyPr spcFirstLastPara="1" wrap="square" lIns="34300" tIns="34300" rIns="34300" bIns="34300" anchor="t" anchorCtr="0">
            <a:noAutofit/>
          </a:bodyPr>
          <a:lstStyle/>
          <a:p>
            <a:pPr marL="0" marR="0" lvl="0" indent="0" algn="ctr" rtl="0">
              <a:lnSpc>
                <a:spcPct val="150000"/>
              </a:lnSpc>
              <a:spcBef>
                <a:spcPts val="0"/>
              </a:spcBef>
              <a:spcAft>
                <a:spcPts val="0"/>
              </a:spcAft>
              <a:buClr>
                <a:srgbClr val="000000"/>
              </a:buClr>
              <a:buSzPts val="900"/>
              <a:buFont typeface="Arial"/>
              <a:buNone/>
            </a:pPr>
            <a:r>
              <a:rPr lang="es" sz="1400" b="0" i="0" u="none" strike="noStrike" cap="none" dirty="0">
                <a:solidFill>
                  <a:schemeClr val="accent2"/>
                </a:solidFill>
                <a:latin typeface="+mj-lt"/>
                <a:ea typeface="Lato"/>
                <a:cs typeface="Lato"/>
                <a:sym typeface="Lato"/>
              </a:rPr>
              <a:t>Percentages of variation (%)s</a:t>
            </a:r>
            <a:endParaRPr sz="1400" b="0" i="0" u="none" strike="noStrike" cap="none" dirty="0">
              <a:solidFill>
                <a:schemeClr val="accent2"/>
              </a:solidFill>
              <a:latin typeface="+mj-lt"/>
              <a:ea typeface="Lato"/>
              <a:cs typeface="Lato"/>
              <a:sym typeface="Lato"/>
            </a:endParaRPr>
          </a:p>
        </p:txBody>
      </p:sp>
      <p:sp>
        <p:nvSpPr>
          <p:cNvPr id="18" name="Google Shape;376;p17">
            <a:extLst>
              <a:ext uri="{FF2B5EF4-FFF2-40B4-BE49-F238E27FC236}">
                <a16:creationId xmlns:a16="http://schemas.microsoft.com/office/drawing/2014/main" id="{7010F454-AB3A-4BD6-8BC4-3928B89EAACF}"/>
              </a:ext>
            </a:extLst>
          </p:cNvPr>
          <p:cNvSpPr txBox="1"/>
          <p:nvPr/>
        </p:nvSpPr>
        <p:spPr>
          <a:xfrm>
            <a:off x="4464437" y="3135858"/>
            <a:ext cx="2491847" cy="364482"/>
          </a:xfrm>
          <a:prstGeom prst="rect">
            <a:avLst/>
          </a:prstGeom>
          <a:noFill/>
          <a:ln>
            <a:noFill/>
          </a:ln>
        </p:spPr>
        <p:txBody>
          <a:bodyPr spcFirstLastPara="1" wrap="square" lIns="34300" tIns="34300" rIns="34300" bIns="34300" anchor="t" anchorCtr="0">
            <a:noAutofit/>
          </a:bodyPr>
          <a:lstStyle/>
          <a:p>
            <a:pPr marL="0" marR="0" lvl="0" indent="0" algn="ctr" rtl="0">
              <a:lnSpc>
                <a:spcPct val="150000"/>
              </a:lnSpc>
              <a:spcBef>
                <a:spcPts val="0"/>
              </a:spcBef>
              <a:spcAft>
                <a:spcPts val="0"/>
              </a:spcAft>
              <a:buClr>
                <a:srgbClr val="000000"/>
              </a:buClr>
              <a:buSzPts val="900"/>
              <a:buFont typeface="Arial"/>
              <a:buNone/>
            </a:pPr>
            <a:r>
              <a:rPr lang="es" sz="1400" b="0" i="0" u="none" strike="noStrike" cap="none" dirty="0">
                <a:solidFill>
                  <a:schemeClr val="accent2"/>
                </a:solidFill>
                <a:latin typeface="+mj-lt"/>
                <a:ea typeface="Lato"/>
                <a:cs typeface="Lato"/>
                <a:sym typeface="Lato"/>
              </a:rPr>
              <a:t>Selected PC</a:t>
            </a:r>
            <a:endParaRPr sz="1400" b="0" i="0" u="none" strike="noStrike" cap="none" dirty="0">
              <a:solidFill>
                <a:schemeClr val="accent2"/>
              </a:solidFill>
              <a:latin typeface="+mj-lt"/>
              <a:ea typeface="Lato"/>
              <a:cs typeface="Lato"/>
              <a:sym typeface="Lato"/>
            </a:endParaRPr>
          </a:p>
        </p:txBody>
      </p:sp>
    </p:spTree>
    <p:extLst>
      <p:ext uri="{BB962C8B-B14F-4D97-AF65-F5344CB8AC3E}">
        <p14:creationId xmlns:p14="http://schemas.microsoft.com/office/powerpoint/2010/main" val="203215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D067-0765-47B9-9E32-0B8D7BD2A9E6}"/>
              </a:ext>
            </a:extLst>
          </p:cNvPr>
          <p:cNvSpPr>
            <a:spLocks noGrp="1"/>
          </p:cNvSpPr>
          <p:nvPr>
            <p:ph type="title"/>
          </p:nvPr>
        </p:nvSpPr>
        <p:spPr/>
        <p:txBody>
          <a:bodyPr/>
          <a:lstStyle/>
          <a:p>
            <a:r>
              <a:rPr lang="en-US" dirty="0"/>
              <a:t>Number of clusters</a:t>
            </a:r>
            <a:endParaRPr lang="en-NL" dirty="0"/>
          </a:p>
        </p:txBody>
      </p:sp>
      <p:sp>
        <p:nvSpPr>
          <p:cNvPr id="3" name="Content Placeholder 2">
            <a:extLst>
              <a:ext uri="{FF2B5EF4-FFF2-40B4-BE49-F238E27FC236}">
                <a16:creationId xmlns:a16="http://schemas.microsoft.com/office/drawing/2014/main" id="{95077301-0C3F-4643-9815-8325BDD3069B}"/>
              </a:ext>
            </a:extLst>
          </p:cNvPr>
          <p:cNvSpPr>
            <a:spLocks noGrp="1"/>
          </p:cNvSpPr>
          <p:nvPr>
            <p:ph idx="1"/>
          </p:nvPr>
        </p:nvSpPr>
        <p:spPr/>
        <p:txBody>
          <a:bodyPr>
            <a:normAutofit/>
          </a:bodyPr>
          <a:lstStyle/>
          <a:p>
            <a:pPr algn="just">
              <a:buFont typeface="Arial" panose="020B0604020202020204" pitchFamily="34" charset="0"/>
              <a:buChar char="•"/>
            </a:pPr>
            <a:r>
              <a:rPr lang="en-US" sz="2400" b="1" u="sng" dirty="0">
                <a:solidFill>
                  <a:schemeClr val="accent2"/>
                </a:solidFill>
              </a:rPr>
              <a:t>Elbow method: </a:t>
            </a:r>
            <a:r>
              <a:rPr lang="en-US" sz="2400" dirty="0"/>
              <a:t>A heuristic used in determining the number of clusters in a data set. The method consists of plotting the explained variation as a function of the number of clusters and picking the elbow of the curve as the number of clusters to use. The same method can be used to choose the number of parameters in other data-driven models, such as the number of principal components to describe a data set.</a:t>
            </a:r>
          </a:p>
          <a:p>
            <a:pPr algn="just">
              <a:buFont typeface="Arial" panose="020B0604020202020204" pitchFamily="34" charset="0"/>
              <a:buChar char="•"/>
            </a:pPr>
            <a:r>
              <a:rPr lang="en-US" sz="2400" u="sng" dirty="0">
                <a:solidFill>
                  <a:schemeClr val="accent2"/>
                </a:solidFill>
              </a:rPr>
              <a:t>Silhouette method:</a:t>
            </a:r>
            <a:r>
              <a:rPr lang="en-US" sz="2400" dirty="0"/>
              <a:t> method of interpretation and validation of consistency within clusters of data. The technique provides a succinct graphical representation of how well each object has been classified.</a:t>
            </a:r>
            <a:endParaRPr lang="en-NL" sz="2400" dirty="0"/>
          </a:p>
        </p:txBody>
      </p:sp>
      <p:sp>
        <p:nvSpPr>
          <p:cNvPr id="4" name="Slide Number Placeholder 3">
            <a:extLst>
              <a:ext uri="{FF2B5EF4-FFF2-40B4-BE49-F238E27FC236}">
                <a16:creationId xmlns:a16="http://schemas.microsoft.com/office/drawing/2014/main" id="{EF8CF4A6-918C-42C0-9CD4-4EABB2D2E168}"/>
              </a:ext>
            </a:extLst>
          </p:cNvPr>
          <p:cNvSpPr>
            <a:spLocks noGrp="1"/>
          </p:cNvSpPr>
          <p:nvPr>
            <p:ph type="sldNum" sz="quarter" idx="12"/>
          </p:nvPr>
        </p:nvSpPr>
        <p:spPr/>
        <p:txBody>
          <a:bodyPr/>
          <a:lstStyle/>
          <a:p>
            <a:fld id="{A53F492B-FE30-47E0-93E2-45A4FA2A9390}" type="slidenum">
              <a:rPr lang="en-NL" smtClean="0"/>
              <a:t>25</a:t>
            </a:fld>
            <a:endParaRPr lang="en-NL"/>
          </a:p>
        </p:txBody>
      </p:sp>
      <p:pic>
        <p:nvPicPr>
          <p:cNvPr id="17410" name="Picture 2" descr="Determining The Optimal Number Of Clusters: 3 Must Know Methods - Datanovia">
            <a:extLst>
              <a:ext uri="{FF2B5EF4-FFF2-40B4-BE49-F238E27FC236}">
                <a16:creationId xmlns:a16="http://schemas.microsoft.com/office/drawing/2014/main" id="{8309C730-6539-42A4-9B9C-043A1CF51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39" y="1845734"/>
            <a:ext cx="3948702" cy="394870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Determining The Optimal Number Of Clusters: 3 Must Know Methods - Datanovia">
            <a:extLst>
              <a:ext uri="{FF2B5EF4-FFF2-40B4-BE49-F238E27FC236}">
                <a16:creationId xmlns:a16="http://schemas.microsoft.com/office/drawing/2014/main" id="{5F011B54-DABF-410A-9057-0C08D0ED4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161" y="1717307"/>
            <a:ext cx="4205555" cy="420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58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4338" name="Picture 2" descr="bol.com | Super Mario Bros 1-1 - Poster 61 x 91 cm">
            <a:extLst>
              <a:ext uri="{FF2B5EF4-FFF2-40B4-BE49-F238E27FC236}">
                <a16:creationId xmlns:a16="http://schemas.microsoft.com/office/drawing/2014/main" id="{72997614-FD77-4597-B1A2-2688DDF4463E}"/>
              </a:ext>
            </a:extLst>
          </p:cNvPr>
          <p:cNvPicPr>
            <a:picLocks noGrp="1" noChangeAspect="1" noChangeArrowheads="1"/>
          </p:cNvPicPr>
          <p:nvPr>
            <p:ph idx="1"/>
          </p:nvPr>
        </p:nvPicPr>
        <p:blipFill rotWithShape="1">
          <a:blip r:embed="rId2">
            <a:alphaModFix amt="35000"/>
            <a:extLst>
              <a:ext uri="{28A0092B-C50C-407E-A947-70E740481C1C}">
                <a14:useLocalDpi xmlns:a14="http://schemas.microsoft.com/office/drawing/2010/main" val="0"/>
              </a:ext>
            </a:extLst>
          </a:blip>
          <a:srcRect t="1541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0DF864-B9B7-44DE-9DFA-28EBC445B18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rgbClr val="FFFFFF"/>
                </a:solidFill>
              </a:rPr>
              <a:t>Let’s work on the challenge (Part 1)</a:t>
            </a:r>
          </a:p>
        </p:txBody>
      </p:sp>
      <p:cxnSp>
        <p:nvCxnSpPr>
          <p:cNvPr id="77" name="Straight Connector 76">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281F1D25-9AE8-4FF7-814F-099A1040276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53F492B-FE30-47E0-93E2-45A4FA2A9390}" type="slidenum">
              <a:rPr lang="en-US"/>
              <a:pPr defTabSz="914400">
                <a:spcAft>
                  <a:spcPts val="600"/>
                </a:spcAft>
              </a:pPr>
              <a:t>26</a:t>
            </a:fld>
            <a:endParaRPr lang="en-US"/>
          </a:p>
        </p:txBody>
      </p:sp>
    </p:spTree>
    <p:extLst>
      <p:ext uri="{BB962C8B-B14F-4D97-AF65-F5344CB8AC3E}">
        <p14:creationId xmlns:p14="http://schemas.microsoft.com/office/powerpoint/2010/main" val="298959999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886B-FA71-423A-80D3-472296838394}"/>
              </a:ext>
            </a:extLst>
          </p:cNvPr>
          <p:cNvSpPr>
            <a:spLocks noGrp="1"/>
          </p:cNvSpPr>
          <p:nvPr>
            <p:ph type="title"/>
          </p:nvPr>
        </p:nvSpPr>
        <p:spPr/>
        <p:txBody>
          <a:bodyPr/>
          <a:lstStyle/>
          <a:p>
            <a:r>
              <a:rPr lang="en-US" dirty="0"/>
              <a:t>Agenda</a:t>
            </a:r>
            <a:endParaRPr lang="en-NL" dirty="0"/>
          </a:p>
        </p:txBody>
      </p:sp>
      <p:sp>
        <p:nvSpPr>
          <p:cNvPr id="3" name="Content Placeholder 2">
            <a:extLst>
              <a:ext uri="{FF2B5EF4-FFF2-40B4-BE49-F238E27FC236}">
                <a16:creationId xmlns:a16="http://schemas.microsoft.com/office/drawing/2014/main" id="{F2CE5595-5CE9-4765-9A81-500EEAFC6786}"/>
              </a:ext>
            </a:extLst>
          </p:cNvPr>
          <p:cNvSpPr>
            <a:spLocks noGrp="1"/>
          </p:cNvSpPr>
          <p:nvPr>
            <p:ph idx="1"/>
          </p:nvPr>
        </p:nvSpPr>
        <p:spPr>
          <a:xfrm>
            <a:off x="1097280" y="1845734"/>
            <a:ext cx="10058400" cy="4326466"/>
          </a:xfrm>
        </p:spPr>
        <p:txBody>
          <a:bodyPr>
            <a:normAutofit fontScale="92500" lnSpcReduction="10000"/>
          </a:bodyPr>
          <a:lstStyle/>
          <a:p>
            <a:pPr marL="457200" indent="-457200">
              <a:buFont typeface="+mj-lt"/>
              <a:buAutoNum type="arabicPeriod"/>
            </a:pPr>
            <a:r>
              <a:rPr lang="en-US" dirty="0">
                <a:solidFill>
                  <a:schemeClr val="bg1">
                    <a:lumMod val="75000"/>
                  </a:schemeClr>
                </a:solidFill>
              </a:rPr>
              <a:t>What is Unsupervised Learning?</a:t>
            </a:r>
          </a:p>
          <a:p>
            <a:pPr marL="457200" indent="-457200">
              <a:buFont typeface="+mj-lt"/>
              <a:buAutoNum type="arabicPeriod"/>
            </a:pPr>
            <a:r>
              <a:rPr lang="en-US" dirty="0">
                <a:solidFill>
                  <a:schemeClr val="bg1">
                    <a:lumMod val="75000"/>
                  </a:schemeClr>
                </a:solidFill>
              </a:rPr>
              <a:t>What is clustering?</a:t>
            </a:r>
          </a:p>
          <a:p>
            <a:pPr marL="457200" indent="-457200">
              <a:buFont typeface="+mj-lt"/>
              <a:buAutoNum type="arabicPeriod"/>
            </a:pPr>
            <a:r>
              <a:rPr lang="en-US" dirty="0">
                <a:solidFill>
                  <a:schemeClr val="bg1">
                    <a:lumMod val="75000"/>
                  </a:schemeClr>
                </a:solidFill>
              </a:rPr>
              <a:t>Types of clustering</a:t>
            </a:r>
          </a:p>
          <a:p>
            <a:pPr marL="457200" indent="-457200">
              <a:buFont typeface="+mj-lt"/>
              <a:buAutoNum type="arabicPeriod"/>
            </a:pPr>
            <a:r>
              <a:rPr lang="en-US" dirty="0">
                <a:solidFill>
                  <a:schemeClr val="bg1">
                    <a:lumMod val="75000"/>
                  </a:schemeClr>
                </a:solidFill>
              </a:rPr>
              <a:t>Proximity measures</a:t>
            </a:r>
          </a:p>
          <a:p>
            <a:pPr marL="457200" indent="-457200">
              <a:buFont typeface="+mj-lt"/>
              <a:buAutoNum type="arabicPeriod"/>
            </a:pPr>
            <a:r>
              <a:rPr lang="en-US" dirty="0">
                <a:solidFill>
                  <a:schemeClr val="bg1">
                    <a:lumMod val="75000"/>
                  </a:schemeClr>
                </a:solidFill>
              </a:rPr>
              <a:t>Clustering analysis standard workflow – PART 1</a:t>
            </a:r>
          </a:p>
          <a:p>
            <a:pPr marL="749808" lvl="1" indent="-457200">
              <a:buFont typeface="+mj-lt"/>
              <a:buAutoNum type="alphaLcPeriod"/>
            </a:pPr>
            <a:r>
              <a:rPr lang="en-US" dirty="0">
                <a:solidFill>
                  <a:schemeClr val="bg1">
                    <a:lumMod val="75000"/>
                  </a:schemeClr>
                </a:solidFill>
              </a:rPr>
              <a:t>EDA and data processing</a:t>
            </a:r>
          </a:p>
          <a:p>
            <a:pPr marL="749808" lvl="1" indent="-457200">
              <a:buFont typeface="+mj-lt"/>
              <a:buAutoNum type="alphaLcPeriod"/>
            </a:pPr>
            <a:r>
              <a:rPr lang="en-US" dirty="0">
                <a:solidFill>
                  <a:schemeClr val="bg1">
                    <a:lumMod val="75000"/>
                  </a:schemeClr>
                </a:solidFill>
              </a:rPr>
              <a:t>Dimensionality reduction: PCA</a:t>
            </a:r>
          </a:p>
          <a:p>
            <a:pPr marL="749808" lvl="1" indent="-457200">
              <a:buFont typeface="+mj-lt"/>
              <a:buAutoNum type="alphaLcPeriod"/>
            </a:pPr>
            <a:r>
              <a:rPr lang="en-US" dirty="0">
                <a:solidFill>
                  <a:schemeClr val="bg1">
                    <a:lumMod val="75000"/>
                  </a:schemeClr>
                </a:solidFill>
              </a:rPr>
              <a:t>Finding the optimal number of clusters</a:t>
            </a:r>
          </a:p>
          <a:p>
            <a:pPr marL="457200" indent="-457200">
              <a:buFont typeface="+mj-lt"/>
              <a:buAutoNum type="arabicPeriod"/>
            </a:pPr>
            <a:r>
              <a:rPr lang="en-US" b="1" dirty="0"/>
              <a:t>Clustering analysis standard workflow – PART 2</a:t>
            </a:r>
          </a:p>
          <a:p>
            <a:pPr marL="749808" lvl="1" indent="-457200">
              <a:buFont typeface="+mj-lt"/>
              <a:buAutoNum type="alphaLcPeriod"/>
            </a:pPr>
            <a:r>
              <a:rPr lang="en-US" b="1" dirty="0"/>
              <a:t>Clustering algorithms: K-means</a:t>
            </a:r>
          </a:p>
          <a:p>
            <a:pPr marL="749808" lvl="1" indent="-457200">
              <a:buFont typeface="+mj-lt"/>
              <a:buAutoNum type="alphaLcPeriod"/>
            </a:pPr>
            <a:r>
              <a:rPr lang="en-US" b="1" dirty="0"/>
              <a:t>Evaluation metrics</a:t>
            </a:r>
          </a:p>
          <a:p>
            <a:pPr marL="457200" indent="-457200">
              <a:buFont typeface="+mj-lt"/>
              <a:buAutoNum type="arabicPeriod"/>
            </a:pPr>
            <a:r>
              <a:rPr lang="en-US" dirty="0"/>
              <a:t>Common industry applications</a:t>
            </a:r>
            <a:endParaRPr lang="en-NL" dirty="0"/>
          </a:p>
        </p:txBody>
      </p:sp>
      <p:sp>
        <p:nvSpPr>
          <p:cNvPr id="5" name="Slide Number Placeholder 4">
            <a:extLst>
              <a:ext uri="{FF2B5EF4-FFF2-40B4-BE49-F238E27FC236}">
                <a16:creationId xmlns:a16="http://schemas.microsoft.com/office/drawing/2014/main" id="{3ECDC4FA-7B09-44AC-9A36-AA02E43714C2}"/>
              </a:ext>
            </a:extLst>
          </p:cNvPr>
          <p:cNvSpPr>
            <a:spLocks noGrp="1"/>
          </p:cNvSpPr>
          <p:nvPr>
            <p:ph type="sldNum" sz="quarter" idx="12"/>
          </p:nvPr>
        </p:nvSpPr>
        <p:spPr/>
        <p:txBody>
          <a:bodyPr/>
          <a:lstStyle/>
          <a:p>
            <a:fld id="{A53F492B-FE30-47E0-93E2-45A4FA2A9390}" type="slidenum">
              <a:rPr lang="en-NL" smtClean="0"/>
              <a:t>27</a:t>
            </a:fld>
            <a:endParaRPr lang="en-NL"/>
          </a:p>
        </p:txBody>
      </p:sp>
    </p:spTree>
    <p:extLst>
      <p:ext uri="{BB962C8B-B14F-4D97-AF65-F5344CB8AC3E}">
        <p14:creationId xmlns:p14="http://schemas.microsoft.com/office/powerpoint/2010/main" val="2808086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734122-E141-47D1-A376-41E69AFFB520}"/>
              </a:ext>
            </a:extLst>
          </p:cNvPr>
          <p:cNvSpPr>
            <a:spLocks noGrp="1"/>
          </p:cNvSpPr>
          <p:nvPr>
            <p:ph type="title"/>
          </p:nvPr>
        </p:nvSpPr>
        <p:spPr/>
        <p:txBody>
          <a:bodyPr/>
          <a:lstStyle/>
          <a:p>
            <a:r>
              <a:rPr lang="en-US" dirty="0"/>
              <a:t>K-means</a:t>
            </a:r>
            <a:endParaRPr lang="en-NL" dirty="0"/>
          </a:p>
        </p:txBody>
      </p:sp>
      <p:sp>
        <p:nvSpPr>
          <p:cNvPr id="6" name="Content Placeholder 5">
            <a:extLst>
              <a:ext uri="{FF2B5EF4-FFF2-40B4-BE49-F238E27FC236}">
                <a16:creationId xmlns:a16="http://schemas.microsoft.com/office/drawing/2014/main" id="{5304D037-3ED7-4759-85C0-1EB3224210A2}"/>
              </a:ext>
            </a:extLst>
          </p:cNvPr>
          <p:cNvSpPr>
            <a:spLocks noGrp="1"/>
          </p:cNvSpPr>
          <p:nvPr>
            <p:ph idx="1"/>
          </p:nvPr>
        </p:nvSpPr>
        <p:spPr>
          <a:xfrm>
            <a:off x="1097280" y="1845734"/>
            <a:ext cx="6094630" cy="4023360"/>
          </a:xfrm>
        </p:spPr>
        <p:txBody>
          <a:bodyPr>
            <a:normAutofit/>
          </a:bodyPr>
          <a:lstStyle/>
          <a:p>
            <a:pPr>
              <a:buFont typeface="Arial" panose="020B0604020202020204" pitchFamily="34" charset="0"/>
              <a:buChar char="•"/>
            </a:pPr>
            <a:r>
              <a:rPr lang="en-US" sz="2400" b="1" dirty="0">
                <a:solidFill>
                  <a:schemeClr val="accent2">
                    <a:lumMod val="60000"/>
                    <a:lumOff val="40000"/>
                  </a:schemeClr>
                </a:solidFill>
              </a:rPr>
              <a:t>Step 1:</a:t>
            </a:r>
            <a:r>
              <a:rPr lang="en-US" sz="2400" dirty="0"/>
              <a:t> Choose the number of clusters k</a:t>
            </a:r>
          </a:p>
          <a:p>
            <a:pPr>
              <a:buFont typeface="Arial" panose="020B0604020202020204" pitchFamily="34" charset="0"/>
              <a:buChar char="•"/>
            </a:pPr>
            <a:r>
              <a:rPr lang="en-US" sz="2400" b="1" dirty="0">
                <a:solidFill>
                  <a:schemeClr val="accent2">
                    <a:lumMod val="60000"/>
                    <a:lumOff val="40000"/>
                  </a:schemeClr>
                </a:solidFill>
              </a:rPr>
              <a:t>Step 2: </a:t>
            </a:r>
            <a:r>
              <a:rPr lang="en-US" sz="2400" dirty="0"/>
              <a:t>Select k random points from the data as centroids</a:t>
            </a:r>
          </a:p>
          <a:p>
            <a:pPr>
              <a:buFont typeface="Arial" panose="020B0604020202020204" pitchFamily="34" charset="0"/>
              <a:buChar char="•"/>
            </a:pPr>
            <a:r>
              <a:rPr lang="en-US" sz="2400" b="1" dirty="0">
                <a:solidFill>
                  <a:schemeClr val="accent2">
                    <a:lumMod val="60000"/>
                    <a:lumOff val="40000"/>
                  </a:schemeClr>
                </a:solidFill>
              </a:rPr>
              <a:t>Step 3: </a:t>
            </a:r>
            <a:r>
              <a:rPr lang="en-US" sz="2400" dirty="0"/>
              <a:t>Assign all the points to the closest cluster centroid</a:t>
            </a:r>
          </a:p>
          <a:p>
            <a:pPr>
              <a:buFont typeface="Arial" panose="020B0604020202020204" pitchFamily="34" charset="0"/>
              <a:buChar char="•"/>
            </a:pPr>
            <a:r>
              <a:rPr lang="en-US" sz="2400" b="1" dirty="0">
                <a:solidFill>
                  <a:schemeClr val="accent2">
                    <a:lumMod val="60000"/>
                    <a:lumOff val="40000"/>
                  </a:schemeClr>
                </a:solidFill>
              </a:rPr>
              <a:t>Step 4: </a:t>
            </a:r>
            <a:r>
              <a:rPr lang="en-US" sz="2400" dirty="0"/>
              <a:t>Recompute the centroids of newly formed clusters</a:t>
            </a:r>
          </a:p>
          <a:p>
            <a:pPr>
              <a:buFont typeface="Arial" panose="020B0604020202020204" pitchFamily="34" charset="0"/>
              <a:buChar char="•"/>
            </a:pPr>
            <a:r>
              <a:rPr lang="en-US" sz="2400" b="1" dirty="0">
                <a:solidFill>
                  <a:schemeClr val="accent2">
                    <a:lumMod val="60000"/>
                    <a:lumOff val="40000"/>
                  </a:schemeClr>
                </a:solidFill>
              </a:rPr>
              <a:t>Step 5: </a:t>
            </a:r>
            <a:r>
              <a:rPr lang="en-US" sz="2400" dirty="0"/>
              <a:t>Repeat steps 3 and 4</a:t>
            </a:r>
          </a:p>
          <a:p>
            <a:endParaRPr lang="en-NL" sz="2400" dirty="0"/>
          </a:p>
        </p:txBody>
      </p:sp>
      <p:sp>
        <p:nvSpPr>
          <p:cNvPr id="4" name="Slide Number Placeholder 3">
            <a:extLst>
              <a:ext uri="{FF2B5EF4-FFF2-40B4-BE49-F238E27FC236}">
                <a16:creationId xmlns:a16="http://schemas.microsoft.com/office/drawing/2014/main" id="{FDD1BA9D-C47D-43AC-B248-0B494DE98BC3}"/>
              </a:ext>
            </a:extLst>
          </p:cNvPr>
          <p:cNvSpPr>
            <a:spLocks noGrp="1"/>
          </p:cNvSpPr>
          <p:nvPr>
            <p:ph type="sldNum" sz="quarter" idx="12"/>
          </p:nvPr>
        </p:nvSpPr>
        <p:spPr/>
        <p:txBody>
          <a:bodyPr/>
          <a:lstStyle/>
          <a:p>
            <a:fld id="{A53F492B-FE30-47E0-93E2-45A4FA2A9390}" type="slidenum">
              <a:rPr lang="en-NL" smtClean="0"/>
              <a:t>28</a:t>
            </a:fld>
            <a:endParaRPr lang="en-NL"/>
          </a:p>
        </p:txBody>
      </p:sp>
      <p:pic>
        <p:nvPicPr>
          <p:cNvPr id="18434" name="Picture 2" descr="K-Means Clustering Algorithm - Javatpoint">
            <a:extLst>
              <a:ext uri="{FF2B5EF4-FFF2-40B4-BE49-F238E27FC236}">
                <a16:creationId xmlns:a16="http://schemas.microsoft.com/office/drawing/2014/main" id="{37AE1930-5DB0-40A4-A059-A297D799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072" y="2509627"/>
            <a:ext cx="4852780" cy="244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883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3354-065D-4BFF-9703-5DC050C68C22}"/>
              </a:ext>
            </a:extLst>
          </p:cNvPr>
          <p:cNvSpPr>
            <a:spLocks noGrp="1"/>
          </p:cNvSpPr>
          <p:nvPr>
            <p:ph type="title"/>
          </p:nvPr>
        </p:nvSpPr>
        <p:spPr/>
        <p:txBody>
          <a:bodyPr/>
          <a:lstStyle/>
          <a:p>
            <a:r>
              <a:rPr lang="en-US" dirty="0"/>
              <a:t>Other algorithms</a:t>
            </a:r>
            <a:endParaRPr lang="en-NL" dirty="0"/>
          </a:p>
        </p:txBody>
      </p:sp>
      <p:sp>
        <p:nvSpPr>
          <p:cNvPr id="3" name="Content Placeholder 2">
            <a:extLst>
              <a:ext uri="{FF2B5EF4-FFF2-40B4-BE49-F238E27FC236}">
                <a16:creationId xmlns:a16="http://schemas.microsoft.com/office/drawing/2014/main" id="{F43E4C5B-F3B5-40D9-B66A-72AD96346C98}"/>
              </a:ext>
            </a:extLst>
          </p:cNvPr>
          <p:cNvSpPr>
            <a:spLocks noGrp="1"/>
          </p:cNvSpPr>
          <p:nvPr>
            <p:ph idx="1"/>
          </p:nvPr>
        </p:nvSpPr>
        <p:spPr/>
        <p:txBody>
          <a:bodyPr/>
          <a:lstStyle/>
          <a:p>
            <a:pPr marL="358775" lvl="2" indent="-2286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Hierarchical clustering</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58775" lvl="2" indent="-2286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DBSCAN</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58775" lvl="2" indent="-22860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Spectral clustering</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358775" lvl="2" indent="-22860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When the data is categorical: K-modes and k-prototypes</a:t>
            </a:r>
            <a:endParaRPr lang="en-NL"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NL" dirty="0"/>
          </a:p>
        </p:txBody>
      </p:sp>
      <p:sp>
        <p:nvSpPr>
          <p:cNvPr id="4" name="Slide Number Placeholder 3">
            <a:extLst>
              <a:ext uri="{FF2B5EF4-FFF2-40B4-BE49-F238E27FC236}">
                <a16:creationId xmlns:a16="http://schemas.microsoft.com/office/drawing/2014/main" id="{A7477B40-6734-4AF7-9843-4CCCCB3317B7}"/>
              </a:ext>
            </a:extLst>
          </p:cNvPr>
          <p:cNvSpPr>
            <a:spLocks noGrp="1"/>
          </p:cNvSpPr>
          <p:nvPr>
            <p:ph type="sldNum" sz="quarter" idx="12"/>
          </p:nvPr>
        </p:nvSpPr>
        <p:spPr/>
        <p:txBody>
          <a:bodyPr/>
          <a:lstStyle/>
          <a:p>
            <a:fld id="{A53F492B-FE30-47E0-93E2-45A4FA2A9390}" type="slidenum">
              <a:rPr lang="en-NL" smtClean="0"/>
              <a:t>29</a:t>
            </a:fld>
            <a:endParaRPr lang="en-NL"/>
          </a:p>
        </p:txBody>
      </p:sp>
    </p:spTree>
    <p:extLst>
      <p:ext uri="{BB962C8B-B14F-4D97-AF65-F5344CB8AC3E}">
        <p14:creationId xmlns:p14="http://schemas.microsoft.com/office/powerpoint/2010/main" val="146734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FC2787B-F4AF-4E91-8442-403CB4A94280}"/>
              </a:ext>
            </a:extLst>
          </p:cNvPr>
          <p:cNvSpPr>
            <a:spLocks noGrp="1"/>
          </p:cNvSpPr>
          <p:nvPr>
            <p:ph type="title"/>
          </p:nvPr>
        </p:nvSpPr>
        <p:spPr>
          <a:xfrm>
            <a:off x="965030" y="963997"/>
            <a:ext cx="3254691" cy="4938361"/>
          </a:xfrm>
        </p:spPr>
        <p:txBody>
          <a:bodyPr anchor="ctr">
            <a:normAutofit/>
          </a:bodyPr>
          <a:lstStyle/>
          <a:p>
            <a:pPr algn="r"/>
            <a:r>
              <a:rPr lang="en-US" sz="4400" dirty="0"/>
              <a:t>Where are we in the Bootcamp?</a:t>
            </a:r>
            <a:endParaRPr lang="en-NL" sz="4400" dirty="0"/>
          </a:p>
        </p:txBody>
      </p:sp>
      <p:cxnSp>
        <p:nvCxnSpPr>
          <p:cNvPr id="14" name="Straight Connector 13">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B39F06F-F00D-45ED-892D-501D438CB915}"/>
              </a:ext>
            </a:extLst>
          </p:cNvPr>
          <p:cNvSpPr>
            <a:spLocks noGrp="1"/>
          </p:cNvSpPr>
          <p:nvPr>
            <p:ph idx="1"/>
          </p:nvPr>
        </p:nvSpPr>
        <p:spPr>
          <a:xfrm>
            <a:off x="5134882" y="963507"/>
            <a:ext cx="6135097" cy="4938851"/>
          </a:xfrm>
        </p:spPr>
        <p:txBody>
          <a:bodyPr anchor="ctr">
            <a:normAutofit/>
          </a:bodyPr>
          <a:lstStyle/>
          <a:p>
            <a:pPr marL="457200" indent="-457200">
              <a:buFont typeface="+mj-lt"/>
              <a:buAutoNum type="arabicPeriod"/>
            </a:pPr>
            <a:r>
              <a:rPr lang="en-US" sz="1800" dirty="0">
                <a:solidFill>
                  <a:schemeClr val="tx1">
                    <a:lumMod val="50000"/>
                    <a:lumOff val="50000"/>
                  </a:schemeClr>
                </a:solidFill>
              </a:rPr>
              <a:t>Linear Regression</a:t>
            </a:r>
          </a:p>
          <a:p>
            <a:pPr marL="457200" indent="-457200">
              <a:buFont typeface="+mj-lt"/>
              <a:buAutoNum type="arabicPeriod"/>
            </a:pPr>
            <a:r>
              <a:rPr lang="en-US" sz="1800" dirty="0">
                <a:solidFill>
                  <a:schemeClr val="tx1">
                    <a:lumMod val="50000"/>
                    <a:lumOff val="50000"/>
                  </a:schemeClr>
                </a:solidFill>
              </a:rPr>
              <a:t>Exploratory Data Analysis</a:t>
            </a:r>
          </a:p>
          <a:p>
            <a:pPr marL="457200" indent="-457200">
              <a:buFont typeface="+mj-lt"/>
              <a:buAutoNum type="arabicPeriod"/>
            </a:pPr>
            <a:r>
              <a:rPr lang="en-US" sz="1800" b="1" dirty="0"/>
              <a:t>Unsupervised Learning + Clustering</a:t>
            </a:r>
          </a:p>
          <a:p>
            <a:pPr marL="457200" indent="-457200">
              <a:buFont typeface="+mj-lt"/>
              <a:buAutoNum type="arabicPeriod"/>
            </a:pPr>
            <a:r>
              <a:rPr lang="en-US" sz="1800" dirty="0"/>
              <a:t>Supervised Learning (Random Forest)</a:t>
            </a:r>
          </a:p>
          <a:p>
            <a:pPr marL="457200" indent="-457200">
              <a:buFont typeface="+mj-lt"/>
              <a:buAutoNum type="arabicPeriod"/>
            </a:pPr>
            <a:r>
              <a:rPr lang="en-US" sz="1800" dirty="0"/>
              <a:t>Neural Networks</a:t>
            </a:r>
          </a:p>
          <a:p>
            <a:pPr marL="457200" indent="-457200">
              <a:buFont typeface="+mj-lt"/>
              <a:buAutoNum type="arabicPeriod"/>
            </a:pPr>
            <a:r>
              <a:rPr lang="en-US" sz="1800" dirty="0"/>
              <a:t>Convolutional Neural Networks (CNN)</a:t>
            </a:r>
          </a:p>
          <a:p>
            <a:pPr marL="457200" indent="-457200">
              <a:buFont typeface="+mj-lt"/>
              <a:buAutoNum type="arabicPeriod"/>
            </a:pPr>
            <a:r>
              <a:rPr lang="en-US" sz="1800" dirty="0"/>
              <a:t>Natural Language Processing</a:t>
            </a:r>
          </a:p>
          <a:p>
            <a:pPr marL="457200" indent="-457200">
              <a:buFont typeface="+mj-lt"/>
              <a:buAutoNum type="arabicPeriod"/>
            </a:pPr>
            <a:r>
              <a:rPr lang="en-US" sz="1800" dirty="0"/>
              <a:t>Special topic</a:t>
            </a:r>
          </a:p>
          <a:p>
            <a:pPr marL="457200" indent="-457200">
              <a:buFont typeface="+mj-lt"/>
              <a:buAutoNum type="arabicPeriod"/>
            </a:pPr>
            <a:r>
              <a:rPr lang="en-US" sz="1800" dirty="0"/>
              <a:t>Real-Life project</a:t>
            </a:r>
            <a:endParaRPr lang="en-NL" sz="1800" dirty="0"/>
          </a:p>
        </p:txBody>
      </p:sp>
      <p:sp>
        <p:nvSpPr>
          <p:cNvPr id="3" name="Slide Number Placeholder 2">
            <a:extLst>
              <a:ext uri="{FF2B5EF4-FFF2-40B4-BE49-F238E27FC236}">
                <a16:creationId xmlns:a16="http://schemas.microsoft.com/office/drawing/2014/main" id="{8CE21B3A-B364-429D-8487-6A4CD170B8DE}"/>
              </a:ext>
            </a:extLst>
          </p:cNvPr>
          <p:cNvSpPr>
            <a:spLocks noGrp="1"/>
          </p:cNvSpPr>
          <p:nvPr>
            <p:ph type="sldNum" sz="quarter" idx="12"/>
          </p:nvPr>
        </p:nvSpPr>
        <p:spPr>
          <a:xfrm>
            <a:off x="9900458" y="6459785"/>
            <a:ext cx="1312025" cy="365125"/>
          </a:xfrm>
        </p:spPr>
        <p:txBody>
          <a:bodyPr>
            <a:normAutofit/>
          </a:bodyPr>
          <a:lstStyle/>
          <a:p>
            <a:pPr>
              <a:spcAft>
                <a:spcPts val="600"/>
              </a:spcAft>
            </a:pPr>
            <a:fld id="{A53F492B-FE30-47E0-93E2-45A4FA2A9390}" type="slidenum">
              <a:rPr lang="en-NL">
                <a:solidFill>
                  <a:schemeClr val="tx1">
                    <a:lumMod val="65000"/>
                    <a:lumOff val="35000"/>
                  </a:schemeClr>
                </a:solidFill>
              </a:rPr>
              <a:pPr>
                <a:spcAft>
                  <a:spcPts val="600"/>
                </a:spcAft>
              </a:pPr>
              <a:t>3</a:t>
            </a:fld>
            <a:endParaRPr lang="en-NL">
              <a:solidFill>
                <a:schemeClr val="tx1">
                  <a:lumMod val="65000"/>
                  <a:lumOff val="35000"/>
                </a:schemeClr>
              </a:solidFill>
            </a:endParaRPr>
          </a:p>
        </p:txBody>
      </p:sp>
      <p:pic>
        <p:nvPicPr>
          <p:cNvPr id="3074" name="Picture 2" descr="Mango Icon of Colored Outline style - Available in SVG, PNG, EPS, AI &amp; Icon  fonts">
            <a:extLst>
              <a:ext uri="{FF2B5EF4-FFF2-40B4-BE49-F238E27FC236}">
                <a16:creationId xmlns:a16="http://schemas.microsoft.com/office/drawing/2014/main" id="{7366DBAD-788D-4795-B815-17D0C1DC4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680" y="2341880"/>
            <a:ext cx="416560" cy="4165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emon free vector icons designed by Freepik | Free icons, Vector icon  design, Vector free">
            <a:extLst>
              <a:ext uri="{FF2B5EF4-FFF2-40B4-BE49-F238E27FC236}">
                <a16:creationId xmlns:a16="http://schemas.microsoft.com/office/drawing/2014/main" id="{3F5AF1D0-5401-40EF-A80F-8F2CEC84C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5866" y="4043679"/>
            <a:ext cx="417600" cy="41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3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B218-9C3F-4925-9709-5110BEF448EE}"/>
              </a:ext>
            </a:extLst>
          </p:cNvPr>
          <p:cNvSpPr>
            <a:spLocks noGrp="1"/>
          </p:cNvSpPr>
          <p:nvPr>
            <p:ph type="title"/>
          </p:nvPr>
        </p:nvSpPr>
        <p:spPr/>
        <p:txBody>
          <a:bodyPr/>
          <a:lstStyle/>
          <a:p>
            <a:r>
              <a:rPr lang="en-US" dirty="0"/>
              <a:t>Evaluation metrics</a:t>
            </a:r>
            <a:endParaRPr lang="en-NL" dirty="0"/>
          </a:p>
        </p:txBody>
      </p:sp>
      <p:sp>
        <p:nvSpPr>
          <p:cNvPr id="3" name="Content Placeholder 2">
            <a:extLst>
              <a:ext uri="{FF2B5EF4-FFF2-40B4-BE49-F238E27FC236}">
                <a16:creationId xmlns:a16="http://schemas.microsoft.com/office/drawing/2014/main" id="{489A5799-BFA1-41A8-98E8-B267EE870012}"/>
              </a:ext>
            </a:extLst>
          </p:cNvPr>
          <p:cNvSpPr>
            <a:spLocks noGrp="1"/>
          </p:cNvSpPr>
          <p:nvPr>
            <p:ph idx="1"/>
          </p:nvPr>
        </p:nvSpPr>
        <p:spPr/>
        <p:txBody>
          <a:bodyPr/>
          <a:lstStyle/>
          <a:p>
            <a:pPr>
              <a:buFont typeface="Arial" panose="020B0604020202020204" pitchFamily="34" charset="0"/>
              <a:buChar char="•"/>
            </a:pPr>
            <a:r>
              <a:rPr lang="en-US" sz="2800" dirty="0"/>
              <a:t>Adjusted rand index</a:t>
            </a:r>
          </a:p>
          <a:p>
            <a:pPr>
              <a:buFont typeface="Arial" panose="020B0604020202020204" pitchFamily="34" charset="0"/>
              <a:buChar char="•"/>
            </a:pPr>
            <a:r>
              <a:rPr lang="en-US" sz="2800" dirty="0"/>
              <a:t>Fowlkes Mallows Score</a:t>
            </a:r>
          </a:p>
          <a:p>
            <a:pPr>
              <a:buFont typeface="Arial" panose="020B0604020202020204" pitchFamily="34" charset="0"/>
              <a:buChar char="•"/>
            </a:pPr>
            <a:r>
              <a:rPr lang="en-US" sz="2800" dirty="0"/>
              <a:t>Silhouette score</a:t>
            </a:r>
          </a:p>
          <a:p>
            <a:pPr>
              <a:buFont typeface="Arial" panose="020B0604020202020204" pitchFamily="34" charset="0"/>
              <a:buChar char="•"/>
            </a:pPr>
            <a:r>
              <a:rPr lang="en-US" sz="2800" dirty="0" err="1"/>
              <a:t>Calinski</a:t>
            </a:r>
            <a:r>
              <a:rPr lang="en-US" sz="2800" dirty="0"/>
              <a:t> </a:t>
            </a:r>
            <a:r>
              <a:rPr lang="en-US" sz="2800" dirty="0" err="1"/>
              <a:t>Harabaz</a:t>
            </a:r>
            <a:r>
              <a:rPr lang="en-US" sz="2800" dirty="0"/>
              <a:t> index</a:t>
            </a:r>
          </a:p>
          <a:p>
            <a:endParaRPr lang="en-NL" dirty="0"/>
          </a:p>
        </p:txBody>
      </p:sp>
      <p:sp>
        <p:nvSpPr>
          <p:cNvPr id="4" name="Slide Number Placeholder 3">
            <a:extLst>
              <a:ext uri="{FF2B5EF4-FFF2-40B4-BE49-F238E27FC236}">
                <a16:creationId xmlns:a16="http://schemas.microsoft.com/office/drawing/2014/main" id="{E4E518B5-B2D8-4901-A22E-C4278BADB6B0}"/>
              </a:ext>
            </a:extLst>
          </p:cNvPr>
          <p:cNvSpPr>
            <a:spLocks noGrp="1"/>
          </p:cNvSpPr>
          <p:nvPr>
            <p:ph type="sldNum" sz="quarter" idx="12"/>
          </p:nvPr>
        </p:nvSpPr>
        <p:spPr/>
        <p:txBody>
          <a:bodyPr/>
          <a:lstStyle/>
          <a:p>
            <a:fld id="{A53F492B-FE30-47E0-93E2-45A4FA2A9390}" type="slidenum">
              <a:rPr lang="en-NL" smtClean="0"/>
              <a:t>30</a:t>
            </a:fld>
            <a:endParaRPr lang="en-NL"/>
          </a:p>
        </p:txBody>
      </p:sp>
      <p:pic>
        <p:nvPicPr>
          <p:cNvPr id="19460" name="Picture 4" descr="Evaluation - Free education icons">
            <a:extLst>
              <a:ext uri="{FF2B5EF4-FFF2-40B4-BE49-F238E27FC236}">
                <a16:creationId xmlns:a16="http://schemas.microsoft.com/office/drawing/2014/main" id="{F8F6C832-36B7-4820-A9F1-EB624AD62485}"/>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39155" y="2018390"/>
            <a:ext cx="3153075" cy="31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560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4338" name="Picture 2" descr="bol.com | Super Mario Bros 1-1 - Poster 61 x 91 cm">
            <a:extLst>
              <a:ext uri="{FF2B5EF4-FFF2-40B4-BE49-F238E27FC236}">
                <a16:creationId xmlns:a16="http://schemas.microsoft.com/office/drawing/2014/main" id="{72997614-FD77-4597-B1A2-2688DDF4463E}"/>
              </a:ext>
            </a:extLst>
          </p:cNvPr>
          <p:cNvPicPr>
            <a:picLocks noGrp="1" noChangeAspect="1" noChangeArrowheads="1"/>
          </p:cNvPicPr>
          <p:nvPr>
            <p:ph idx="1"/>
          </p:nvPr>
        </p:nvPicPr>
        <p:blipFill rotWithShape="1">
          <a:blip r:embed="rId2">
            <a:alphaModFix amt="35000"/>
            <a:extLst>
              <a:ext uri="{28A0092B-C50C-407E-A947-70E740481C1C}">
                <a14:useLocalDpi xmlns:a14="http://schemas.microsoft.com/office/drawing/2010/main" val="0"/>
              </a:ext>
            </a:extLst>
          </a:blip>
          <a:srcRect t="1541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0DF864-B9B7-44DE-9DFA-28EBC445B18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rgbClr val="FFFFFF"/>
                </a:solidFill>
              </a:rPr>
              <a:t>Let’s work on the challenge (Part 2)</a:t>
            </a:r>
          </a:p>
        </p:txBody>
      </p:sp>
      <p:cxnSp>
        <p:nvCxnSpPr>
          <p:cNvPr id="77" name="Straight Connector 76">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281F1D25-9AE8-4FF7-814F-099A1040276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53F492B-FE30-47E0-93E2-45A4FA2A9390}" type="slidenum">
              <a:rPr lang="en-US"/>
              <a:pPr defTabSz="914400">
                <a:spcAft>
                  <a:spcPts val="600"/>
                </a:spcAft>
              </a:pPr>
              <a:t>31</a:t>
            </a:fld>
            <a:endParaRPr lang="en-US"/>
          </a:p>
        </p:txBody>
      </p:sp>
    </p:spTree>
    <p:extLst>
      <p:ext uri="{BB962C8B-B14F-4D97-AF65-F5344CB8AC3E}">
        <p14:creationId xmlns:p14="http://schemas.microsoft.com/office/powerpoint/2010/main" val="133010989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886B-FA71-423A-80D3-472296838394}"/>
              </a:ext>
            </a:extLst>
          </p:cNvPr>
          <p:cNvSpPr>
            <a:spLocks noGrp="1"/>
          </p:cNvSpPr>
          <p:nvPr>
            <p:ph type="title"/>
          </p:nvPr>
        </p:nvSpPr>
        <p:spPr/>
        <p:txBody>
          <a:bodyPr/>
          <a:lstStyle/>
          <a:p>
            <a:r>
              <a:rPr lang="en-US" dirty="0"/>
              <a:t>Agenda</a:t>
            </a:r>
            <a:endParaRPr lang="en-NL" dirty="0"/>
          </a:p>
        </p:txBody>
      </p:sp>
      <p:sp>
        <p:nvSpPr>
          <p:cNvPr id="3" name="Content Placeholder 2">
            <a:extLst>
              <a:ext uri="{FF2B5EF4-FFF2-40B4-BE49-F238E27FC236}">
                <a16:creationId xmlns:a16="http://schemas.microsoft.com/office/drawing/2014/main" id="{F2CE5595-5CE9-4765-9A81-500EEAFC6786}"/>
              </a:ext>
            </a:extLst>
          </p:cNvPr>
          <p:cNvSpPr>
            <a:spLocks noGrp="1"/>
          </p:cNvSpPr>
          <p:nvPr>
            <p:ph idx="1"/>
          </p:nvPr>
        </p:nvSpPr>
        <p:spPr>
          <a:xfrm>
            <a:off x="1097280" y="1845734"/>
            <a:ext cx="10058400" cy="4326466"/>
          </a:xfrm>
        </p:spPr>
        <p:txBody>
          <a:bodyPr>
            <a:normAutofit fontScale="92500" lnSpcReduction="10000"/>
          </a:bodyPr>
          <a:lstStyle/>
          <a:p>
            <a:pPr marL="457200" indent="-457200">
              <a:buFont typeface="+mj-lt"/>
              <a:buAutoNum type="arabicPeriod"/>
            </a:pPr>
            <a:r>
              <a:rPr lang="en-US" dirty="0">
                <a:solidFill>
                  <a:schemeClr val="bg1">
                    <a:lumMod val="75000"/>
                  </a:schemeClr>
                </a:solidFill>
              </a:rPr>
              <a:t>What is Unsupervised Learning?</a:t>
            </a:r>
          </a:p>
          <a:p>
            <a:pPr marL="457200" indent="-457200">
              <a:buFont typeface="+mj-lt"/>
              <a:buAutoNum type="arabicPeriod"/>
            </a:pPr>
            <a:r>
              <a:rPr lang="en-US" dirty="0">
                <a:solidFill>
                  <a:schemeClr val="bg1">
                    <a:lumMod val="75000"/>
                  </a:schemeClr>
                </a:solidFill>
              </a:rPr>
              <a:t>What is clustering?</a:t>
            </a:r>
          </a:p>
          <a:p>
            <a:pPr marL="457200" indent="-457200">
              <a:buFont typeface="+mj-lt"/>
              <a:buAutoNum type="arabicPeriod"/>
            </a:pPr>
            <a:r>
              <a:rPr lang="en-US" dirty="0">
                <a:solidFill>
                  <a:schemeClr val="bg1">
                    <a:lumMod val="75000"/>
                  </a:schemeClr>
                </a:solidFill>
              </a:rPr>
              <a:t>Types of clustering</a:t>
            </a:r>
          </a:p>
          <a:p>
            <a:pPr marL="457200" indent="-457200">
              <a:buFont typeface="+mj-lt"/>
              <a:buAutoNum type="arabicPeriod"/>
            </a:pPr>
            <a:r>
              <a:rPr lang="en-US" dirty="0">
                <a:solidFill>
                  <a:schemeClr val="bg1">
                    <a:lumMod val="75000"/>
                  </a:schemeClr>
                </a:solidFill>
              </a:rPr>
              <a:t>Proximity measures</a:t>
            </a:r>
          </a:p>
          <a:p>
            <a:pPr marL="457200" indent="-457200">
              <a:buFont typeface="+mj-lt"/>
              <a:buAutoNum type="arabicPeriod"/>
            </a:pPr>
            <a:r>
              <a:rPr lang="en-US" dirty="0">
                <a:solidFill>
                  <a:schemeClr val="bg1">
                    <a:lumMod val="75000"/>
                  </a:schemeClr>
                </a:solidFill>
              </a:rPr>
              <a:t>Clustering analysis standard workflow – PART 1</a:t>
            </a:r>
          </a:p>
          <a:p>
            <a:pPr marL="749808" lvl="1" indent="-457200">
              <a:buFont typeface="+mj-lt"/>
              <a:buAutoNum type="alphaLcPeriod"/>
            </a:pPr>
            <a:r>
              <a:rPr lang="en-US" dirty="0">
                <a:solidFill>
                  <a:schemeClr val="bg1">
                    <a:lumMod val="75000"/>
                  </a:schemeClr>
                </a:solidFill>
              </a:rPr>
              <a:t>EDA and data processing</a:t>
            </a:r>
          </a:p>
          <a:p>
            <a:pPr marL="749808" lvl="1" indent="-457200">
              <a:buFont typeface="+mj-lt"/>
              <a:buAutoNum type="alphaLcPeriod"/>
            </a:pPr>
            <a:r>
              <a:rPr lang="en-US" dirty="0">
                <a:solidFill>
                  <a:schemeClr val="bg1">
                    <a:lumMod val="75000"/>
                  </a:schemeClr>
                </a:solidFill>
              </a:rPr>
              <a:t>Dimensionality reduction: PCA</a:t>
            </a:r>
          </a:p>
          <a:p>
            <a:pPr marL="749808" lvl="1" indent="-457200">
              <a:buFont typeface="+mj-lt"/>
              <a:buAutoNum type="alphaLcPeriod"/>
            </a:pPr>
            <a:r>
              <a:rPr lang="en-US" dirty="0">
                <a:solidFill>
                  <a:schemeClr val="bg1">
                    <a:lumMod val="75000"/>
                  </a:schemeClr>
                </a:solidFill>
              </a:rPr>
              <a:t>Finding the optimal number of clusters</a:t>
            </a:r>
          </a:p>
          <a:p>
            <a:pPr marL="457200" indent="-457200">
              <a:buFont typeface="+mj-lt"/>
              <a:buAutoNum type="arabicPeriod"/>
            </a:pPr>
            <a:r>
              <a:rPr lang="en-US" dirty="0">
                <a:solidFill>
                  <a:schemeClr val="bg1">
                    <a:lumMod val="75000"/>
                  </a:schemeClr>
                </a:solidFill>
              </a:rPr>
              <a:t>Clustering analysis standard workflow – PART 2</a:t>
            </a:r>
          </a:p>
          <a:p>
            <a:pPr marL="749808" lvl="1" indent="-457200">
              <a:buFont typeface="+mj-lt"/>
              <a:buAutoNum type="alphaLcPeriod"/>
            </a:pPr>
            <a:r>
              <a:rPr lang="en-US" dirty="0">
                <a:solidFill>
                  <a:schemeClr val="bg1">
                    <a:lumMod val="75000"/>
                  </a:schemeClr>
                </a:solidFill>
              </a:rPr>
              <a:t>Clustering algorithms: K-means</a:t>
            </a:r>
          </a:p>
          <a:p>
            <a:pPr marL="749808" lvl="1" indent="-457200">
              <a:buFont typeface="+mj-lt"/>
              <a:buAutoNum type="alphaLcPeriod"/>
            </a:pPr>
            <a:r>
              <a:rPr lang="en-US" dirty="0">
                <a:solidFill>
                  <a:schemeClr val="bg1">
                    <a:lumMod val="75000"/>
                  </a:schemeClr>
                </a:solidFill>
              </a:rPr>
              <a:t>Evaluation metrics</a:t>
            </a:r>
          </a:p>
          <a:p>
            <a:pPr marL="457200" indent="-457200">
              <a:buFont typeface="+mj-lt"/>
              <a:buAutoNum type="arabicPeriod"/>
            </a:pPr>
            <a:r>
              <a:rPr lang="en-US" b="1" dirty="0"/>
              <a:t>Common industry applications</a:t>
            </a:r>
            <a:endParaRPr lang="en-NL" b="1" dirty="0"/>
          </a:p>
        </p:txBody>
      </p:sp>
      <p:sp>
        <p:nvSpPr>
          <p:cNvPr id="5" name="Slide Number Placeholder 4">
            <a:extLst>
              <a:ext uri="{FF2B5EF4-FFF2-40B4-BE49-F238E27FC236}">
                <a16:creationId xmlns:a16="http://schemas.microsoft.com/office/drawing/2014/main" id="{3ECDC4FA-7B09-44AC-9A36-AA02E43714C2}"/>
              </a:ext>
            </a:extLst>
          </p:cNvPr>
          <p:cNvSpPr>
            <a:spLocks noGrp="1"/>
          </p:cNvSpPr>
          <p:nvPr>
            <p:ph type="sldNum" sz="quarter" idx="12"/>
          </p:nvPr>
        </p:nvSpPr>
        <p:spPr/>
        <p:txBody>
          <a:bodyPr/>
          <a:lstStyle/>
          <a:p>
            <a:fld id="{A53F492B-FE30-47E0-93E2-45A4FA2A9390}" type="slidenum">
              <a:rPr lang="en-NL" smtClean="0"/>
              <a:t>32</a:t>
            </a:fld>
            <a:endParaRPr lang="en-NL"/>
          </a:p>
        </p:txBody>
      </p:sp>
    </p:spTree>
    <p:extLst>
      <p:ext uri="{BB962C8B-B14F-4D97-AF65-F5344CB8AC3E}">
        <p14:creationId xmlns:p14="http://schemas.microsoft.com/office/powerpoint/2010/main" val="645440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05450263-B550-4135-AF4E-4F9A652DA3C0}"/>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dirty="0"/>
              <a:t>Clustering applications</a:t>
            </a:r>
          </a:p>
        </p:txBody>
      </p:sp>
      <p:sp>
        <p:nvSpPr>
          <p:cNvPr id="6" name="Text Placeholder 5">
            <a:extLst>
              <a:ext uri="{FF2B5EF4-FFF2-40B4-BE49-F238E27FC236}">
                <a16:creationId xmlns:a16="http://schemas.microsoft.com/office/drawing/2014/main" id="{2AB5DD9E-F22C-4E59-8499-713BFBFCBF86}"/>
              </a:ext>
            </a:extLst>
          </p:cNvPr>
          <p:cNvSpPr>
            <a:spLocks noGrp="1"/>
          </p:cNvSpPr>
          <p:nvPr>
            <p:ph type="body" idx="1"/>
          </p:nvPr>
        </p:nvSpPr>
        <p:spPr>
          <a:xfrm>
            <a:off x="3836504" y="4455620"/>
            <a:ext cx="7321946" cy="1143000"/>
          </a:xfrm>
        </p:spPr>
        <p:txBody>
          <a:bodyPr vert="horz" lIns="91440" tIns="45720" rIns="91440" bIns="45720" rtlCol="0">
            <a:normAutofit/>
          </a:bodyPr>
          <a:lstStyle/>
          <a:p>
            <a:r>
              <a:rPr lang="en-US" dirty="0"/>
              <a:t>Common applications in the industry</a:t>
            </a:r>
          </a:p>
        </p:txBody>
      </p:sp>
      <p:pic>
        <p:nvPicPr>
          <p:cNvPr id="8" name="Graphic 7" descr="Factory">
            <a:extLst>
              <a:ext uri="{FF2B5EF4-FFF2-40B4-BE49-F238E27FC236}">
                <a16:creationId xmlns:a16="http://schemas.microsoft.com/office/drawing/2014/main" id="{EC7B80FE-DD66-4DB1-8312-37B8BCF786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3" name="Rectangle 22">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3022C4D2-177D-483E-8DCB-C78171BF7875}"/>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53F492B-FE30-47E0-93E2-45A4FA2A9390}" type="slidenum">
              <a:rPr lang="en-US" smtClean="0"/>
              <a:pPr defTabSz="914400">
                <a:spcAft>
                  <a:spcPts val="600"/>
                </a:spcAft>
              </a:pPr>
              <a:t>33</a:t>
            </a:fld>
            <a:endParaRPr lang="en-US"/>
          </a:p>
        </p:txBody>
      </p:sp>
    </p:spTree>
    <p:extLst>
      <p:ext uri="{BB962C8B-B14F-4D97-AF65-F5344CB8AC3E}">
        <p14:creationId xmlns:p14="http://schemas.microsoft.com/office/powerpoint/2010/main" val="2285599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88A5AE-5F99-4A87-9A38-01F19DF20DFE}"/>
              </a:ext>
            </a:extLst>
          </p:cNvPr>
          <p:cNvSpPr>
            <a:spLocks noGrp="1"/>
          </p:cNvSpPr>
          <p:nvPr>
            <p:ph type="sldNum" sz="quarter" idx="12"/>
          </p:nvPr>
        </p:nvSpPr>
        <p:spPr/>
        <p:txBody>
          <a:bodyPr/>
          <a:lstStyle/>
          <a:p>
            <a:fld id="{A53F492B-FE30-47E0-93E2-45A4FA2A9390}" type="slidenum">
              <a:rPr lang="en-NL" smtClean="0"/>
              <a:t>34</a:t>
            </a:fld>
            <a:endParaRPr lang="en-NL"/>
          </a:p>
        </p:txBody>
      </p:sp>
      <p:sp>
        <p:nvSpPr>
          <p:cNvPr id="9" name="TextBox 8">
            <a:extLst>
              <a:ext uri="{FF2B5EF4-FFF2-40B4-BE49-F238E27FC236}">
                <a16:creationId xmlns:a16="http://schemas.microsoft.com/office/drawing/2014/main" id="{98E475FA-1628-4A1A-B8A3-F8E3F9A491E6}"/>
              </a:ext>
            </a:extLst>
          </p:cNvPr>
          <p:cNvSpPr txBox="1"/>
          <p:nvPr/>
        </p:nvSpPr>
        <p:spPr>
          <a:xfrm>
            <a:off x="386994" y="5058754"/>
            <a:ext cx="3387648" cy="1384995"/>
          </a:xfrm>
          <a:prstGeom prst="rect">
            <a:avLst/>
          </a:prstGeom>
          <a:noFill/>
        </p:spPr>
        <p:txBody>
          <a:bodyPr wrap="square" rtlCol="0">
            <a:spAutoFit/>
          </a:bodyPr>
          <a:lstStyle/>
          <a:p>
            <a:pPr algn="ctr"/>
            <a:r>
              <a:rPr lang="en-US" sz="1400" dirty="0"/>
              <a:t>Cluster analysis to target marketing outreach - Starbucks:</a:t>
            </a:r>
          </a:p>
          <a:p>
            <a:pPr algn="ctr"/>
            <a:r>
              <a:rPr lang="en-US" sz="1400" dirty="0">
                <a:hlinkClick r:id="rId3"/>
              </a:rPr>
              <a:t>https://seifip.medium.com/starbucks-offers-advanced-customer-segmentation-with-python-737f22e245a4</a:t>
            </a:r>
            <a:r>
              <a:rPr lang="en-US" sz="1400" dirty="0"/>
              <a:t> </a:t>
            </a:r>
          </a:p>
          <a:p>
            <a:pPr algn="ctr"/>
            <a:endParaRPr lang="en-NL" sz="1400" dirty="0"/>
          </a:p>
        </p:txBody>
      </p:sp>
      <p:grpSp>
        <p:nvGrpSpPr>
          <p:cNvPr id="11" name="Group 10">
            <a:extLst>
              <a:ext uri="{FF2B5EF4-FFF2-40B4-BE49-F238E27FC236}">
                <a16:creationId xmlns:a16="http://schemas.microsoft.com/office/drawing/2014/main" id="{52A9387C-71DA-43A5-B01C-8937A61C4E14}"/>
              </a:ext>
            </a:extLst>
          </p:cNvPr>
          <p:cNvGrpSpPr/>
          <p:nvPr/>
        </p:nvGrpSpPr>
        <p:grpSpPr>
          <a:xfrm>
            <a:off x="4267601" y="1120604"/>
            <a:ext cx="3656798" cy="3084232"/>
            <a:chOff x="4267601" y="1120604"/>
            <a:chExt cx="3656798" cy="3084232"/>
          </a:xfrm>
        </p:grpSpPr>
        <p:pic>
          <p:nvPicPr>
            <p:cNvPr id="9224" name="Picture 8" descr="Anomaly And Fraud Detection - Anomaly Detection Clipart - Png Download -  Full Size Clipart (#1568617) - PinClipart">
              <a:extLst>
                <a:ext uri="{FF2B5EF4-FFF2-40B4-BE49-F238E27FC236}">
                  <a16:creationId xmlns:a16="http://schemas.microsoft.com/office/drawing/2014/main" id="{09709478-00E5-4838-99D8-72E323EB8D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601" y="1120604"/>
              <a:ext cx="3656798" cy="189228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4FA39C2-A735-4C60-94A7-95D51F499C6C}"/>
                </a:ext>
              </a:extLst>
            </p:cNvPr>
            <p:cNvSpPr txBox="1"/>
            <p:nvPr/>
          </p:nvSpPr>
          <p:spPr>
            <a:xfrm>
              <a:off x="4326060" y="3743171"/>
              <a:ext cx="3387648" cy="461665"/>
            </a:xfrm>
            <a:prstGeom prst="rect">
              <a:avLst/>
            </a:prstGeom>
            <a:noFill/>
          </p:spPr>
          <p:txBody>
            <a:bodyPr wrap="square" rtlCol="0">
              <a:spAutoFit/>
            </a:bodyPr>
            <a:lstStyle/>
            <a:p>
              <a:pPr algn="ctr"/>
              <a:r>
                <a:rPr lang="en-US" sz="2400" dirty="0"/>
                <a:t>Anomaly detection</a:t>
              </a:r>
              <a:endParaRPr lang="en-NL" sz="2400" dirty="0"/>
            </a:p>
          </p:txBody>
        </p:sp>
      </p:grpSp>
      <p:grpSp>
        <p:nvGrpSpPr>
          <p:cNvPr id="12" name="Group 11">
            <a:extLst>
              <a:ext uri="{FF2B5EF4-FFF2-40B4-BE49-F238E27FC236}">
                <a16:creationId xmlns:a16="http://schemas.microsoft.com/office/drawing/2014/main" id="{7D9378BC-C4F4-4E99-B8C3-0AC90408E150}"/>
              </a:ext>
            </a:extLst>
          </p:cNvPr>
          <p:cNvGrpSpPr/>
          <p:nvPr/>
        </p:nvGrpSpPr>
        <p:grpSpPr>
          <a:xfrm>
            <a:off x="8306455" y="414251"/>
            <a:ext cx="3609855" cy="3848852"/>
            <a:chOff x="8306455" y="414251"/>
            <a:chExt cx="3609855" cy="3848852"/>
          </a:xfrm>
        </p:grpSpPr>
        <p:pic>
          <p:nvPicPr>
            <p:cNvPr id="9226" name="Picture 10" descr="Analysis, basket, graph, marketing, report, shopping icon - Download on  Iconfinder">
              <a:extLst>
                <a:ext uri="{FF2B5EF4-FFF2-40B4-BE49-F238E27FC236}">
                  <a16:creationId xmlns:a16="http://schemas.microsoft.com/office/drawing/2014/main" id="{2D677689-419F-46AF-A37B-434A240C87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6455" y="414251"/>
              <a:ext cx="3498551" cy="349855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A259307-A472-4546-8A43-70EEB9F2CA73}"/>
                </a:ext>
              </a:extLst>
            </p:cNvPr>
            <p:cNvSpPr txBox="1"/>
            <p:nvPr/>
          </p:nvSpPr>
          <p:spPr>
            <a:xfrm>
              <a:off x="8528662" y="3801438"/>
              <a:ext cx="3387648" cy="461665"/>
            </a:xfrm>
            <a:prstGeom prst="rect">
              <a:avLst/>
            </a:prstGeom>
            <a:noFill/>
          </p:spPr>
          <p:txBody>
            <a:bodyPr wrap="square" rtlCol="0">
              <a:spAutoFit/>
            </a:bodyPr>
            <a:lstStyle/>
            <a:p>
              <a:pPr algn="ctr"/>
              <a:r>
                <a:rPr lang="en-US" sz="2400" dirty="0"/>
                <a:t>Association mining</a:t>
              </a:r>
              <a:endParaRPr lang="en-NL" sz="2400" dirty="0"/>
            </a:p>
          </p:txBody>
        </p:sp>
      </p:grpSp>
      <p:grpSp>
        <p:nvGrpSpPr>
          <p:cNvPr id="10" name="Group 9">
            <a:extLst>
              <a:ext uri="{FF2B5EF4-FFF2-40B4-BE49-F238E27FC236}">
                <a16:creationId xmlns:a16="http://schemas.microsoft.com/office/drawing/2014/main" id="{729D3273-0CEE-4118-91EF-6AD3E6316F30}"/>
              </a:ext>
            </a:extLst>
          </p:cNvPr>
          <p:cNvGrpSpPr/>
          <p:nvPr/>
        </p:nvGrpSpPr>
        <p:grpSpPr>
          <a:xfrm>
            <a:off x="345666" y="414251"/>
            <a:ext cx="3387648" cy="3766658"/>
            <a:chOff x="345666" y="414251"/>
            <a:chExt cx="3387648" cy="3766658"/>
          </a:xfrm>
        </p:grpSpPr>
        <p:pic>
          <p:nvPicPr>
            <p:cNvPr id="9220" name="Picture 4" descr="Segment - Kostenlose menschen Icons">
              <a:extLst>
                <a:ext uri="{FF2B5EF4-FFF2-40B4-BE49-F238E27FC236}">
                  <a16:creationId xmlns:a16="http://schemas.microsoft.com/office/drawing/2014/main" id="{E7E83CB2-FC1F-4C89-AD0B-93B2A1F1D3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994" y="414251"/>
              <a:ext cx="3304993" cy="330499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B3672BF-FE71-4554-BD41-F7DAD282CAEE}"/>
                </a:ext>
              </a:extLst>
            </p:cNvPr>
            <p:cNvSpPr txBox="1"/>
            <p:nvPr/>
          </p:nvSpPr>
          <p:spPr>
            <a:xfrm>
              <a:off x="345666" y="3719244"/>
              <a:ext cx="3387648" cy="461665"/>
            </a:xfrm>
            <a:prstGeom prst="rect">
              <a:avLst/>
            </a:prstGeom>
            <a:noFill/>
          </p:spPr>
          <p:txBody>
            <a:bodyPr wrap="square" rtlCol="0">
              <a:spAutoFit/>
            </a:bodyPr>
            <a:lstStyle/>
            <a:p>
              <a:pPr algn="ctr"/>
              <a:r>
                <a:rPr lang="en-US" sz="2400" dirty="0"/>
                <a:t>Customer segmentation</a:t>
              </a:r>
              <a:endParaRPr lang="en-NL" sz="2400" dirty="0"/>
            </a:p>
          </p:txBody>
        </p:sp>
      </p:grpSp>
      <p:sp>
        <p:nvSpPr>
          <p:cNvPr id="20" name="TextBox 19">
            <a:extLst>
              <a:ext uri="{FF2B5EF4-FFF2-40B4-BE49-F238E27FC236}">
                <a16:creationId xmlns:a16="http://schemas.microsoft.com/office/drawing/2014/main" id="{220D3B26-CD21-4A04-99FD-036205EC5764}"/>
              </a:ext>
            </a:extLst>
          </p:cNvPr>
          <p:cNvSpPr txBox="1"/>
          <p:nvPr/>
        </p:nvSpPr>
        <p:spPr>
          <a:xfrm>
            <a:off x="8804352" y="5030637"/>
            <a:ext cx="3387648" cy="1384995"/>
          </a:xfrm>
          <a:prstGeom prst="rect">
            <a:avLst/>
          </a:prstGeom>
          <a:noFill/>
        </p:spPr>
        <p:txBody>
          <a:bodyPr wrap="square" rtlCol="0">
            <a:spAutoFit/>
          </a:bodyPr>
          <a:lstStyle/>
          <a:p>
            <a:pPr algn="ctr"/>
            <a:r>
              <a:rPr lang="en-US" sz="1400" dirty="0"/>
              <a:t>Association Rule Mining using Market Basket Analysis:</a:t>
            </a:r>
          </a:p>
          <a:p>
            <a:pPr algn="ctr"/>
            <a:r>
              <a:rPr lang="en-US" sz="1400" dirty="0">
                <a:hlinkClick r:id="rId7"/>
              </a:rPr>
              <a:t>https://towardsdatascience.com/market-basket-analysis-knowledge-discovery-in-database-simplistic-approach-dc41659e1558</a:t>
            </a:r>
            <a:r>
              <a:rPr lang="en-US" sz="1400" dirty="0"/>
              <a:t> </a:t>
            </a:r>
            <a:endParaRPr lang="en-NL" sz="1400" dirty="0"/>
          </a:p>
        </p:txBody>
      </p:sp>
      <p:sp>
        <p:nvSpPr>
          <p:cNvPr id="21" name="TextBox 20">
            <a:extLst>
              <a:ext uri="{FF2B5EF4-FFF2-40B4-BE49-F238E27FC236}">
                <a16:creationId xmlns:a16="http://schemas.microsoft.com/office/drawing/2014/main" id="{39BBFF23-F058-4BFF-BF7D-2DB71E2345E1}"/>
              </a:ext>
            </a:extLst>
          </p:cNvPr>
          <p:cNvSpPr txBox="1"/>
          <p:nvPr/>
        </p:nvSpPr>
        <p:spPr>
          <a:xfrm>
            <a:off x="4568931" y="5086970"/>
            <a:ext cx="3387648" cy="1169551"/>
          </a:xfrm>
          <a:prstGeom prst="rect">
            <a:avLst/>
          </a:prstGeom>
          <a:noFill/>
        </p:spPr>
        <p:txBody>
          <a:bodyPr wrap="square" rtlCol="0">
            <a:spAutoFit/>
          </a:bodyPr>
          <a:lstStyle/>
          <a:p>
            <a:pPr algn="ctr"/>
            <a:r>
              <a:rPr lang="en-US" sz="1400" dirty="0"/>
              <a:t>Anomaly Detection Example with K-means in Python:</a:t>
            </a:r>
          </a:p>
          <a:p>
            <a:pPr algn="ctr"/>
            <a:r>
              <a:rPr lang="en-US" sz="1400" dirty="0">
                <a:hlinkClick r:id="rId8"/>
              </a:rPr>
              <a:t>https://www.datatechnotes.com/2020/05/anomaly-detection-with-kmeans-in-python.html</a:t>
            </a:r>
            <a:r>
              <a:rPr lang="en-US" sz="1400" dirty="0"/>
              <a:t> </a:t>
            </a:r>
            <a:endParaRPr lang="en-NL" sz="1400" dirty="0"/>
          </a:p>
        </p:txBody>
      </p:sp>
    </p:spTree>
    <p:extLst>
      <p:ext uri="{BB962C8B-B14F-4D97-AF65-F5344CB8AC3E}">
        <p14:creationId xmlns:p14="http://schemas.microsoft.com/office/powerpoint/2010/main" val="283468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033DFB-7203-4078-9EEE-5A3128A3E82D}"/>
              </a:ext>
            </a:extLst>
          </p:cNvPr>
          <p:cNvSpPr>
            <a:spLocks noGrp="1"/>
          </p:cNvSpPr>
          <p:nvPr>
            <p:ph type="ctrTitle"/>
          </p:nvPr>
        </p:nvSpPr>
        <p:spPr/>
        <p:txBody>
          <a:bodyPr/>
          <a:lstStyle/>
          <a:p>
            <a:r>
              <a:rPr lang="en-US" dirty="0"/>
              <a:t>Thanks!</a:t>
            </a:r>
            <a:endParaRPr lang="en-NL" dirty="0"/>
          </a:p>
        </p:txBody>
      </p:sp>
      <p:sp>
        <p:nvSpPr>
          <p:cNvPr id="8" name="Subtitle 7">
            <a:extLst>
              <a:ext uri="{FF2B5EF4-FFF2-40B4-BE49-F238E27FC236}">
                <a16:creationId xmlns:a16="http://schemas.microsoft.com/office/drawing/2014/main" id="{4F182D33-8444-428A-994D-0DA5BC3BA4B4}"/>
              </a:ext>
            </a:extLst>
          </p:cNvPr>
          <p:cNvSpPr>
            <a:spLocks noGrp="1"/>
          </p:cNvSpPr>
          <p:nvPr>
            <p:ph type="subTitle" idx="1"/>
          </p:nvPr>
        </p:nvSpPr>
        <p:spPr/>
        <p:txBody>
          <a:bodyPr/>
          <a:lstStyle/>
          <a:p>
            <a:r>
              <a:rPr lang="en-US" dirty="0"/>
              <a:t>Any questions?</a:t>
            </a:r>
            <a:endParaRPr lang="en-NL" dirty="0"/>
          </a:p>
        </p:txBody>
      </p:sp>
      <p:sp>
        <p:nvSpPr>
          <p:cNvPr id="9" name="Google Shape;552;p36">
            <a:extLst>
              <a:ext uri="{FF2B5EF4-FFF2-40B4-BE49-F238E27FC236}">
                <a16:creationId xmlns:a16="http://schemas.microsoft.com/office/drawing/2014/main" id="{E077B879-A965-4BCB-AC3A-AC1FF5276BE8}"/>
              </a:ext>
            </a:extLst>
          </p:cNvPr>
          <p:cNvSpPr txBox="1">
            <a:spLocks/>
          </p:cNvSpPr>
          <p:nvPr/>
        </p:nvSpPr>
        <p:spPr>
          <a:xfrm>
            <a:off x="6670954" y="4968478"/>
            <a:ext cx="4863900" cy="15213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600"/>
              </a:spcBef>
              <a:spcAft>
                <a:spcPts val="0"/>
              </a:spcAft>
              <a:buFont typeface="Calibri" panose="020F0502020204030204" pitchFamily="34" charset="0"/>
              <a:buNone/>
            </a:pPr>
            <a:r>
              <a:rPr lang="en-US" sz="1800" dirty="0"/>
              <a:t>You can find me at:</a:t>
            </a:r>
          </a:p>
          <a:p>
            <a:pPr marL="0" indent="0" algn="r">
              <a:spcBef>
                <a:spcPts val="600"/>
              </a:spcBef>
              <a:spcAft>
                <a:spcPts val="0"/>
              </a:spcAft>
              <a:buFont typeface="Calibri" panose="020F0502020204030204" pitchFamily="34" charset="0"/>
              <a:buNone/>
            </a:pPr>
            <a:r>
              <a:rPr lang="en-US" sz="1800" dirty="0">
                <a:hlinkClick r:id="rId2"/>
              </a:rPr>
              <a:t>https://www.linkedin.com/in/daniela-miranda-restrepo/</a:t>
            </a:r>
            <a:endParaRPr lang="en-US" sz="1800" dirty="0"/>
          </a:p>
          <a:p>
            <a:pPr marL="0" indent="0" algn="r">
              <a:spcBef>
                <a:spcPts val="600"/>
              </a:spcBef>
              <a:spcAft>
                <a:spcPts val="0"/>
              </a:spcAft>
              <a:buFont typeface="Calibri" panose="020F0502020204030204" pitchFamily="34" charset="0"/>
              <a:buNone/>
            </a:pPr>
            <a:r>
              <a:rPr lang="en-US" sz="1800" dirty="0"/>
              <a:t>Daniela.Miranda@unilever.com</a:t>
            </a:r>
          </a:p>
        </p:txBody>
      </p:sp>
      <p:pic>
        <p:nvPicPr>
          <p:cNvPr id="10242" name="Picture 2" descr="LinkedIn Icon - Free Download, PNG and Vector">
            <a:extLst>
              <a:ext uri="{FF2B5EF4-FFF2-40B4-BE49-F238E27FC236}">
                <a16:creationId xmlns:a16="http://schemas.microsoft.com/office/drawing/2014/main" id="{5AA71D92-69EE-4441-853F-1E2E7755294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534854" y="5523766"/>
            <a:ext cx="410724" cy="41072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Email gmail mail message service icon -">
            <a:extLst>
              <a:ext uri="{FF2B5EF4-FFF2-40B4-BE49-F238E27FC236}">
                <a16:creationId xmlns:a16="http://schemas.microsoft.com/office/drawing/2014/main" id="{673DC021-9BFE-4D9F-95D1-B96C82555838}"/>
              </a:ext>
            </a:extLst>
          </p:cNvPr>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8849" t="18433" r="8778" b="18433"/>
          <a:stretch/>
        </p:blipFill>
        <p:spPr bwMode="auto">
          <a:xfrm>
            <a:off x="11534854" y="5975586"/>
            <a:ext cx="410724" cy="31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54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886B-FA71-423A-80D3-472296838394}"/>
              </a:ext>
            </a:extLst>
          </p:cNvPr>
          <p:cNvSpPr>
            <a:spLocks noGrp="1"/>
          </p:cNvSpPr>
          <p:nvPr>
            <p:ph type="title"/>
          </p:nvPr>
        </p:nvSpPr>
        <p:spPr/>
        <p:txBody>
          <a:bodyPr/>
          <a:lstStyle/>
          <a:p>
            <a:r>
              <a:rPr lang="en-US" dirty="0"/>
              <a:t>Agenda</a:t>
            </a:r>
            <a:endParaRPr lang="en-NL" dirty="0"/>
          </a:p>
        </p:txBody>
      </p:sp>
      <p:sp>
        <p:nvSpPr>
          <p:cNvPr id="3" name="Content Placeholder 2">
            <a:extLst>
              <a:ext uri="{FF2B5EF4-FFF2-40B4-BE49-F238E27FC236}">
                <a16:creationId xmlns:a16="http://schemas.microsoft.com/office/drawing/2014/main" id="{F2CE5595-5CE9-4765-9A81-500EEAFC6786}"/>
              </a:ext>
            </a:extLst>
          </p:cNvPr>
          <p:cNvSpPr>
            <a:spLocks noGrp="1"/>
          </p:cNvSpPr>
          <p:nvPr>
            <p:ph idx="1"/>
          </p:nvPr>
        </p:nvSpPr>
        <p:spPr>
          <a:xfrm>
            <a:off x="1097280" y="1845734"/>
            <a:ext cx="10058400" cy="4326466"/>
          </a:xfrm>
        </p:spPr>
        <p:txBody>
          <a:bodyPr>
            <a:normAutofit fontScale="92500" lnSpcReduction="10000"/>
          </a:bodyPr>
          <a:lstStyle/>
          <a:p>
            <a:pPr marL="457200" indent="-457200">
              <a:buFont typeface="+mj-lt"/>
              <a:buAutoNum type="arabicPeriod"/>
            </a:pPr>
            <a:r>
              <a:rPr lang="en-US" dirty="0"/>
              <a:t>What is Unsupervised Learning?</a:t>
            </a:r>
          </a:p>
          <a:p>
            <a:pPr marL="457200" indent="-457200">
              <a:buFont typeface="+mj-lt"/>
              <a:buAutoNum type="arabicPeriod"/>
            </a:pPr>
            <a:r>
              <a:rPr lang="en-US" dirty="0"/>
              <a:t>What is clustering?</a:t>
            </a:r>
          </a:p>
          <a:p>
            <a:pPr marL="457200" indent="-457200">
              <a:buFont typeface="+mj-lt"/>
              <a:buAutoNum type="arabicPeriod"/>
            </a:pPr>
            <a:r>
              <a:rPr lang="en-US" dirty="0"/>
              <a:t>Types of clustering</a:t>
            </a:r>
          </a:p>
          <a:p>
            <a:pPr marL="457200" indent="-457200">
              <a:buFont typeface="+mj-lt"/>
              <a:buAutoNum type="arabicPeriod"/>
            </a:pPr>
            <a:r>
              <a:rPr lang="en-US" dirty="0"/>
              <a:t>Proximity measures</a:t>
            </a:r>
          </a:p>
          <a:p>
            <a:pPr marL="457200" indent="-457200">
              <a:buFont typeface="+mj-lt"/>
              <a:buAutoNum type="arabicPeriod"/>
            </a:pPr>
            <a:r>
              <a:rPr lang="en-US" dirty="0"/>
              <a:t>Clustering analysis standard workflow – PART 1</a:t>
            </a:r>
          </a:p>
          <a:p>
            <a:pPr marL="749808" lvl="1" indent="-457200">
              <a:buFont typeface="+mj-lt"/>
              <a:buAutoNum type="alphaLcPeriod"/>
            </a:pPr>
            <a:r>
              <a:rPr lang="en-US" dirty="0"/>
              <a:t>EDA and data processing</a:t>
            </a:r>
          </a:p>
          <a:p>
            <a:pPr marL="749808" lvl="1" indent="-457200">
              <a:buFont typeface="+mj-lt"/>
              <a:buAutoNum type="alphaLcPeriod"/>
            </a:pPr>
            <a:r>
              <a:rPr lang="en-US" dirty="0"/>
              <a:t>Dimensionality reduction: PCA</a:t>
            </a:r>
          </a:p>
          <a:p>
            <a:pPr marL="749808" lvl="1" indent="-457200">
              <a:buFont typeface="+mj-lt"/>
              <a:buAutoNum type="alphaLcPeriod"/>
            </a:pPr>
            <a:r>
              <a:rPr lang="en-US" dirty="0"/>
              <a:t>Finding the optimal number of clusters</a:t>
            </a:r>
          </a:p>
          <a:p>
            <a:pPr marL="457200" indent="-457200">
              <a:buFont typeface="+mj-lt"/>
              <a:buAutoNum type="arabicPeriod"/>
            </a:pPr>
            <a:r>
              <a:rPr lang="en-US" dirty="0"/>
              <a:t>Clustering analysis standard workflow – PART 2</a:t>
            </a:r>
          </a:p>
          <a:p>
            <a:pPr marL="749808" lvl="1" indent="-457200">
              <a:buFont typeface="+mj-lt"/>
              <a:buAutoNum type="alphaLcPeriod"/>
            </a:pPr>
            <a:r>
              <a:rPr lang="en-US" dirty="0"/>
              <a:t>Clustering algorithms: K-means</a:t>
            </a:r>
          </a:p>
          <a:p>
            <a:pPr marL="749808" lvl="1" indent="-457200">
              <a:buFont typeface="+mj-lt"/>
              <a:buAutoNum type="alphaLcPeriod"/>
            </a:pPr>
            <a:r>
              <a:rPr lang="en-US" dirty="0"/>
              <a:t>Evaluation metrics</a:t>
            </a:r>
          </a:p>
          <a:p>
            <a:pPr marL="457200" indent="-457200">
              <a:buFont typeface="+mj-lt"/>
              <a:buAutoNum type="arabicPeriod"/>
            </a:pPr>
            <a:r>
              <a:rPr lang="en-US" dirty="0"/>
              <a:t>Common industry applications</a:t>
            </a:r>
            <a:endParaRPr lang="en-NL" dirty="0"/>
          </a:p>
        </p:txBody>
      </p:sp>
      <p:sp>
        <p:nvSpPr>
          <p:cNvPr id="5" name="Slide Number Placeholder 4">
            <a:extLst>
              <a:ext uri="{FF2B5EF4-FFF2-40B4-BE49-F238E27FC236}">
                <a16:creationId xmlns:a16="http://schemas.microsoft.com/office/drawing/2014/main" id="{3ECDC4FA-7B09-44AC-9A36-AA02E43714C2}"/>
              </a:ext>
            </a:extLst>
          </p:cNvPr>
          <p:cNvSpPr>
            <a:spLocks noGrp="1"/>
          </p:cNvSpPr>
          <p:nvPr>
            <p:ph type="sldNum" sz="quarter" idx="12"/>
          </p:nvPr>
        </p:nvSpPr>
        <p:spPr/>
        <p:txBody>
          <a:bodyPr/>
          <a:lstStyle/>
          <a:p>
            <a:fld id="{A53F492B-FE30-47E0-93E2-45A4FA2A9390}" type="slidenum">
              <a:rPr lang="en-NL" smtClean="0"/>
              <a:t>4</a:t>
            </a:fld>
            <a:endParaRPr lang="en-NL"/>
          </a:p>
        </p:txBody>
      </p:sp>
    </p:spTree>
    <p:extLst>
      <p:ext uri="{BB962C8B-B14F-4D97-AF65-F5344CB8AC3E}">
        <p14:creationId xmlns:p14="http://schemas.microsoft.com/office/powerpoint/2010/main" val="370767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2ABF-0D9C-4C0D-A476-0644FAD893A5}"/>
              </a:ext>
            </a:extLst>
          </p:cNvPr>
          <p:cNvSpPr>
            <a:spLocks noGrp="1"/>
          </p:cNvSpPr>
          <p:nvPr>
            <p:ph type="title"/>
          </p:nvPr>
        </p:nvSpPr>
        <p:spPr/>
        <p:txBody>
          <a:bodyPr/>
          <a:lstStyle/>
          <a:p>
            <a:r>
              <a:rPr lang="en-US" dirty="0"/>
              <a:t>Today’s challenge</a:t>
            </a:r>
            <a:endParaRPr lang="en-NL" dirty="0"/>
          </a:p>
        </p:txBody>
      </p:sp>
      <p:sp>
        <p:nvSpPr>
          <p:cNvPr id="5" name="Slide Number Placeholder 4">
            <a:extLst>
              <a:ext uri="{FF2B5EF4-FFF2-40B4-BE49-F238E27FC236}">
                <a16:creationId xmlns:a16="http://schemas.microsoft.com/office/drawing/2014/main" id="{098CA899-04F9-4174-AEC6-763B2F3DCC98}"/>
              </a:ext>
            </a:extLst>
          </p:cNvPr>
          <p:cNvSpPr>
            <a:spLocks noGrp="1"/>
          </p:cNvSpPr>
          <p:nvPr>
            <p:ph type="sldNum" sz="quarter" idx="12"/>
          </p:nvPr>
        </p:nvSpPr>
        <p:spPr/>
        <p:txBody>
          <a:bodyPr/>
          <a:lstStyle/>
          <a:p>
            <a:fld id="{A53F492B-FE30-47E0-93E2-45A4FA2A9390}" type="slidenum">
              <a:rPr lang="en-NL" smtClean="0"/>
              <a:t>5</a:t>
            </a:fld>
            <a:endParaRPr lang="en-NL"/>
          </a:p>
        </p:txBody>
      </p:sp>
      <p:pic>
        <p:nvPicPr>
          <p:cNvPr id="4098" name="Picture 2" descr="Avatar, face, flat icon, game, man, mario bros, person icon - Download on  Iconfinder">
            <a:extLst>
              <a:ext uri="{FF2B5EF4-FFF2-40B4-BE49-F238E27FC236}">
                <a16:creationId xmlns:a16="http://schemas.microsoft.com/office/drawing/2014/main" id="{7C3FCAF5-BB91-4284-80C2-1D658186E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0" y="2897721"/>
            <a:ext cx="1894840" cy="18948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ario Brothers Vector 1 up free vector | Download it now!">
            <a:extLst>
              <a:ext uri="{FF2B5EF4-FFF2-40B4-BE49-F238E27FC236}">
                <a16:creationId xmlns:a16="http://schemas.microsoft.com/office/drawing/2014/main" id="{49A0DF06-6266-4D8A-B25C-E63106BC1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214" y="2569575"/>
            <a:ext cx="3342640" cy="25069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7D4442-03D5-4A67-BCB8-1E50F765A48D}"/>
              </a:ext>
            </a:extLst>
          </p:cNvPr>
          <p:cNvSpPr txBox="1"/>
          <p:nvPr/>
        </p:nvSpPr>
        <p:spPr>
          <a:xfrm>
            <a:off x="110490" y="2043288"/>
            <a:ext cx="3190240" cy="461665"/>
          </a:xfrm>
          <a:prstGeom prst="rect">
            <a:avLst/>
          </a:prstGeom>
          <a:noFill/>
        </p:spPr>
        <p:txBody>
          <a:bodyPr wrap="square" rtlCol="0">
            <a:spAutoFit/>
          </a:bodyPr>
          <a:lstStyle/>
          <a:p>
            <a:pPr algn="ctr"/>
            <a:r>
              <a:rPr lang="en-US" sz="2400" dirty="0">
                <a:solidFill>
                  <a:schemeClr val="tx1">
                    <a:lumMod val="75000"/>
                    <a:lumOff val="25000"/>
                  </a:schemeClr>
                </a:solidFill>
              </a:rPr>
              <a:t>The stakeholder</a:t>
            </a:r>
            <a:endParaRPr lang="en-NL" sz="2400" dirty="0">
              <a:solidFill>
                <a:schemeClr val="tx1">
                  <a:lumMod val="75000"/>
                  <a:lumOff val="25000"/>
                </a:schemeClr>
              </a:solidFill>
            </a:endParaRPr>
          </a:p>
        </p:txBody>
      </p:sp>
      <p:sp>
        <p:nvSpPr>
          <p:cNvPr id="9" name="TextBox 8">
            <a:extLst>
              <a:ext uri="{FF2B5EF4-FFF2-40B4-BE49-F238E27FC236}">
                <a16:creationId xmlns:a16="http://schemas.microsoft.com/office/drawing/2014/main" id="{59540ECA-4524-4C99-A50A-5D504509188B}"/>
              </a:ext>
            </a:extLst>
          </p:cNvPr>
          <p:cNvSpPr txBox="1"/>
          <p:nvPr/>
        </p:nvSpPr>
        <p:spPr>
          <a:xfrm>
            <a:off x="3941214" y="2043288"/>
            <a:ext cx="3190240" cy="461665"/>
          </a:xfrm>
          <a:prstGeom prst="rect">
            <a:avLst/>
          </a:prstGeom>
          <a:noFill/>
        </p:spPr>
        <p:txBody>
          <a:bodyPr wrap="square" rtlCol="0">
            <a:spAutoFit/>
          </a:bodyPr>
          <a:lstStyle/>
          <a:p>
            <a:pPr algn="ctr"/>
            <a:r>
              <a:rPr lang="en-US" sz="2400" dirty="0">
                <a:solidFill>
                  <a:schemeClr val="tx1">
                    <a:lumMod val="75000"/>
                    <a:lumOff val="25000"/>
                  </a:schemeClr>
                </a:solidFill>
              </a:rPr>
              <a:t>The situation</a:t>
            </a:r>
            <a:endParaRPr lang="en-NL" sz="2400" dirty="0">
              <a:solidFill>
                <a:schemeClr val="tx1">
                  <a:lumMod val="75000"/>
                  <a:lumOff val="25000"/>
                </a:schemeClr>
              </a:solidFill>
            </a:endParaRPr>
          </a:p>
        </p:txBody>
      </p:sp>
      <p:sp>
        <p:nvSpPr>
          <p:cNvPr id="10" name="TextBox 9">
            <a:extLst>
              <a:ext uri="{FF2B5EF4-FFF2-40B4-BE49-F238E27FC236}">
                <a16:creationId xmlns:a16="http://schemas.microsoft.com/office/drawing/2014/main" id="{15C3348E-61F3-4BF8-AF89-2807839FFE20}"/>
              </a:ext>
            </a:extLst>
          </p:cNvPr>
          <p:cNvSpPr txBox="1"/>
          <p:nvPr/>
        </p:nvSpPr>
        <p:spPr>
          <a:xfrm>
            <a:off x="7924338" y="2043289"/>
            <a:ext cx="3190240" cy="461665"/>
          </a:xfrm>
          <a:prstGeom prst="rect">
            <a:avLst/>
          </a:prstGeom>
          <a:noFill/>
        </p:spPr>
        <p:txBody>
          <a:bodyPr wrap="square" rtlCol="0">
            <a:spAutoFit/>
          </a:bodyPr>
          <a:lstStyle/>
          <a:p>
            <a:pPr algn="ctr"/>
            <a:r>
              <a:rPr lang="en-US" sz="2400" dirty="0">
                <a:solidFill>
                  <a:schemeClr val="tx1">
                    <a:lumMod val="75000"/>
                    <a:lumOff val="25000"/>
                  </a:schemeClr>
                </a:solidFill>
              </a:rPr>
              <a:t>The questions</a:t>
            </a:r>
            <a:endParaRPr lang="en-NL" sz="2400" dirty="0">
              <a:solidFill>
                <a:schemeClr val="tx1">
                  <a:lumMod val="75000"/>
                  <a:lumOff val="25000"/>
                </a:schemeClr>
              </a:solidFill>
            </a:endParaRPr>
          </a:p>
        </p:txBody>
      </p:sp>
      <p:sp>
        <p:nvSpPr>
          <p:cNvPr id="11" name="TextBox 10">
            <a:extLst>
              <a:ext uri="{FF2B5EF4-FFF2-40B4-BE49-F238E27FC236}">
                <a16:creationId xmlns:a16="http://schemas.microsoft.com/office/drawing/2014/main" id="{B7BFE0AB-65C2-4B0D-8607-18F77EFE5421}"/>
              </a:ext>
            </a:extLst>
          </p:cNvPr>
          <p:cNvSpPr txBox="1"/>
          <p:nvPr/>
        </p:nvSpPr>
        <p:spPr>
          <a:xfrm>
            <a:off x="8022243" y="2853569"/>
            <a:ext cx="3190240"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solidFill>
                  <a:schemeClr val="tx1">
                    <a:lumMod val="75000"/>
                    <a:lumOff val="25000"/>
                  </a:schemeClr>
                </a:solidFill>
              </a:rPr>
              <a:t>What kind of mushrooms?</a:t>
            </a:r>
          </a:p>
          <a:p>
            <a:pPr marL="457200" indent="-457200" algn="just">
              <a:buFont typeface="Arial" panose="020B0604020202020204" pitchFamily="34" charset="0"/>
              <a:buChar char="•"/>
            </a:pPr>
            <a:r>
              <a:rPr lang="en-US" sz="2400" dirty="0">
                <a:solidFill>
                  <a:schemeClr val="tx1">
                    <a:lumMod val="75000"/>
                    <a:lumOff val="25000"/>
                  </a:schemeClr>
                </a:solidFill>
              </a:rPr>
              <a:t>Which ones are better for the stakeholder?</a:t>
            </a:r>
          </a:p>
          <a:p>
            <a:pPr marL="457200" indent="-457200" algn="just">
              <a:buFont typeface="Arial" panose="020B0604020202020204" pitchFamily="34" charset="0"/>
              <a:buChar char="•"/>
            </a:pPr>
            <a:r>
              <a:rPr lang="en-US" sz="2400" dirty="0">
                <a:solidFill>
                  <a:schemeClr val="tx1">
                    <a:lumMod val="75000"/>
                    <a:lumOff val="25000"/>
                  </a:schemeClr>
                </a:solidFill>
              </a:rPr>
              <a:t>…</a:t>
            </a:r>
            <a:endParaRPr lang="en-NL" sz="2400" dirty="0">
              <a:solidFill>
                <a:schemeClr val="tx1">
                  <a:lumMod val="75000"/>
                  <a:lumOff val="25000"/>
                </a:schemeClr>
              </a:solidFill>
            </a:endParaRPr>
          </a:p>
        </p:txBody>
      </p:sp>
    </p:spTree>
    <p:extLst>
      <p:ext uri="{BB962C8B-B14F-4D97-AF65-F5344CB8AC3E}">
        <p14:creationId xmlns:p14="http://schemas.microsoft.com/office/powerpoint/2010/main" val="332617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BACB0B-006F-48A5-82E3-09AE125CE5C4}"/>
              </a:ext>
            </a:extLst>
          </p:cNvPr>
          <p:cNvSpPr>
            <a:spLocks noGrp="1"/>
          </p:cNvSpPr>
          <p:nvPr>
            <p:ph type="title"/>
          </p:nvPr>
        </p:nvSpPr>
        <p:spPr/>
        <p:txBody>
          <a:bodyPr/>
          <a:lstStyle/>
          <a:p>
            <a:r>
              <a:rPr lang="en-US" dirty="0"/>
              <a:t>Unsupervised Learning</a:t>
            </a:r>
            <a:endParaRPr lang="en-NL" dirty="0"/>
          </a:p>
        </p:txBody>
      </p:sp>
      <p:sp>
        <p:nvSpPr>
          <p:cNvPr id="7" name="Content Placeholder 6">
            <a:extLst>
              <a:ext uri="{FF2B5EF4-FFF2-40B4-BE49-F238E27FC236}">
                <a16:creationId xmlns:a16="http://schemas.microsoft.com/office/drawing/2014/main" id="{4416BACA-A2CB-4DFA-BD01-88DDF4C55142}"/>
              </a:ext>
            </a:extLst>
          </p:cNvPr>
          <p:cNvSpPr>
            <a:spLocks noGrp="1"/>
          </p:cNvSpPr>
          <p:nvPr>
            <p:ph idx="1"/>
          </p:nvPr>
        </p:nvSpPr>
        <p:spPr/>
        <p:txBody>
          <a:bodyPr/>
          <a:lstStyle/>
          <a:p>
            <a:r>
              <a:rPr lang="en-US" dirty="0"/>
              <a:t>A machine learning technique in which the model (algorithm) works on its own to discover patterns and information that was previously undetected. No labels are given</a:t>
            </a:r>
            <a:endParaRPr lang="en-NL" dirty="0"/>
          </a:p>
        </p:txBody>
      </p:sp>
      <p:sp>
        <p:nvSpPr>
          <p:cNvPr id="4" name="Slide Number Placeholder 3">
            <a:extLst>
              <a:ext uri="{FF2B5EF4-FFF2-40B4-BE49-F238E27FC236}">
                <a16:creationId xmlns:a16="http://schemas.microsoft.com/office/drawing/2014/main" id="{3C5763BF-E4DD-4016-9A18-5E402C602B82}"/>
              </a:ext>
            </a:extLst>
          </p:cNvPr>
          <p:cNvSpPr>
            <a:spLocks noGrp="1"/>
          </p:cNvSpPr>
          <p:nvPr>
            <p:ph type="sldNum" sz="quarter" idx="12"/>
          </p:nvPr>
        </p:nvSpPr>
        <p:spPr/>
        <p:txBody>
          <a:bodyPr/>
          <a:lstStyle/>
          <a:p>
            <a:fld id="{A53F492B-FE30-47E0-93E2-45A4FA2A9390}" type="slidenum">
              <a:rPr lang="en-NL" smtClean="0"/>
              <a:t>6</a:t>
            </a:fld>
            <a:endParaRPr lang="en-NL"/>
          </a:p>
        </p:txBody>
      </p:sp>
      <p:sp>
        <p:nvSpPr>
          <p:cNvPr id="8" name="Content Placeholder 6">
            <a:extLst>
              <a:ext uri="{FF2B5EF4-FFF2-40B4-BE49-F238E27FC236}">
                <a16:creationId xmlns:a16="http://schemas.microsoft.com/office/drawing/2014/main" id="{16E2E43D-FB99-4273-99D0-84EBE49360AA}"/>
              </a:ext>
            </a:extLst>
          </p:cNvPr>
          <p:cNvSpPr txBox="1">
            <a:spLocks/>
          </p:cNvSpPr>
          <p:nvPr/>
        </p:nvSpPr>
        <p:spPr>
          <a:xfrm>
            <a:off x="1097280" y="30268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Common situations:</a:t>
            </a:r>
          </a:p>
          <a:p>
            <a:pPr>
              <a:buFont typeface="Arial" panose="020B0604020202020204" pitchFamily="34" charset="0"/>
              <a:buChar char="•"/>
            </a:pPr>
            <a:r>
              <a:rPr lang="en-US" dirty="0"/>
              <a:t>High dimensional data that needs further investigation</a:t>
            </a:r>
          </a:p>
          <a:p>
            <a:pPr>
              <a:buFont typeface="Arial" panose="020B0604020202020204" pitchFamily="34" charset="0"/>
              <a:buChar char="•"/>
            </a:pPr>
            <a:r>
              <a:rPr lang="en-US" dirty="0"/>
              <a:t>Pattern detection</a:t>
            </a:r>
          </a:p>
          <a:p>
            <a:pPr>
              <a:buFont typeface="Arial" panose="020B0604020202020204" pitchFamily="34" charset="0"/>
              <a:buChar char="•"/>
            </a:pPr>
            <a:r>
              <a:rPr lang="en-US" dirty="0"/>
              <a:t>Data exploration in an organized way</a:t>
            </a:r>
            <a:endParaRPr lang="en-NL" dirty="0"/>
          </a:p>
        </p:txBody>
      </p:sp>
    </p:spTree>
    <p:extLst>
      <p:ext uri="{BB962C8B-B14F-4D97-AF65-F5344CB8AC3E}">
        <p14:creationId xmlns:p14="http://schemas.microsoft.com/office/powerpoint/2010/main" val="293086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BACB0B-006F-48A5-82E3-09AE125CE5C4}"/>
              </a:ext>
            </a:extLst>
          </p:cNvPr>
          <p:cNvSpPr>
            <a:spLocks noGrp="1"/>
          </p:cNvSpPr>
          <p:nvPr>
            <p:ph type="title"/>
          </p:nvPr>
        </p:nvSpPr>
        <p:spPr/>
        <p:txBody>
          <a:bodyPr/>
          <a:lstStyle/>
          <a:p>
            <a:r>
              <a:rPr lang="en-US" dirty="0"/>
              <a:t>Unsupervised Learning</a:t>
            </a:r>
            <a:endParaRPr lang="en-NL" dirty="0"/>
          </a:p>
        </p:txBody>
      </p:sp>
      <p:sp>
        <p:nvSpPr>
          <p:cNvPr id="4" name="Slide Number Placeholder 3">
            <a:extLst>
              <a:ext uri="{FF2B5EF4-FFF2-40B4-BE49-F238E27FC236}">
                <a16:creationId xmlns:a16="http://schemas.microsoft.com/office/drawing/2014/main" id="{3C5763BF-E4DD-4016-9A18-5E402C602B82}"/>
              </a:ext>
            </a:extLst>
          </p:cNvPr>
          <p:cNvSpPr>
            <a:spLocks noGrp="1"/>
          </p:cNvSpPr>
          <p:nvPr>
            <p:ph type="sldNum" sz="quarter" idx="12"/>
          </p:nvPr>
        </p:nvSpPr>
        <p:spPr/>
        <p:txBody>
          <a:bodyPr/>
          <a:lstStyle/>
          <a:p>
            <a:fld id="{A53F492B-FE30-47E0-93E2-45A4FA2A9390}" type="slidenum">
              <a:rPr lang="en-NL" smtClean="0"/>
              <a:t>7</a:t>
            </a:fld>
            <a:endParaRPr lang="en-NL"/>
          </a:p>
        </p:txBody>
      </p:sp>
      <p:pic>
        <p:nvPicPr>
          <p:cNvPr id="6" name="Picture 5">
            <a:extLst>
              <a:ext uri="{FF2B5EF4-FFF2-40B4-BE49-F238E27FC236}">
                <a16:creationId xmlns:a16="http://schemas.microsoft.com/office/drawing/2014/main" id="{CDF4FD69-8E56-4457-8670-C93483C68B9D}"/>
              </a:ext>
            </a:extLst>
          </p:cNvPr>
          <p:cNvPicPr>
            <a:picLocks noChangeAspect="1"/>
          </p:cNvPicPr>
          <p:nvPr/>
        </p:nvPicPr>
        <p:blipFill>
          <a:blip r:embed="rId2"/>
          <a:stretch>
            <a:fillRect/>
          </a:stretch>
        </p:blipFill>
        <p:spPr>
          <a:xfrm>
            <a:off x="2160695" y="1810806"/>
            <a:ext cx="6383865" cy="4394189"/>
          </a:xfrm>
          <a:prstGeom prst="rect">
            <a:avLst/>
          </a:prstGeom>
        </p:spPr>
      </p:pic>
      <p:sp>
        <p:nvSpPr>
          <p:cNvPr id="8" name="Oval 7">
            <a:extLst>
              <a:ext uri="{FF2B5EF4-FFF2-40B4-BE49-F238E27FC236}">
                <a16:creationId xmlns:a16="http://schemas.microsoft.com/office/drawing/2014/main" id="{422125D4-8DA1-432A-8AD3-2A04926E4DB2}"/>
              </a:ext>
            </a:extLst>
          </p:cNvPr>
          <p:cNvSpPr/>
          <p:nvPr/>
        </p:nvSpPr>
        <p:spPr>
          <a:xfrm>
            <a:off x="4981575" y="2726886"/>
            <a:ext cx="3819524" cy="3219953"/>
          </a:xfrm>
          <a:prstGeom prst="ellipse">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L"/>
          </a:p>
        </p:txBody>
      </p:sp>
      <p:sp>
        <p:nvSpPr>
          <p:cNvPr id="9" name="TextBox 8">
            <a:extLst>
              <a:ext uri="{FF2B5EF4-FFF2-40B4-BE49-F238E27FC236}">
                <a16:creationId xmlns:a16="http://schemas.microsoft.com/office/drawing/2014/main" id="{5CD49ACF-5F89-4137-A29E-38AD9A32A2DF}"/>
              </a:ext>
            </a:extLst>
          </p:cNvPr>
          <p:cNvSpPr txBox="1"/>
          <p:nvPr/>
        </p:nvSpPr>
        <p:spPr>
          <a:xfrm>
            <a:off x="0" y="6061139"/>
            <a:ext cx="9496426" cy="430887"/>
          </a:xfrm>
          <a:prstGeom prst="rect">
            <a:avLst/>
          </a:prstGeom>
          <a:noFill/>
        </p:spPr>
        <p:txBody>
          <a:bodyPr wrap="square" rtlCol="0">
            <a:spAutoFit/>
          </a:bodyPr>
          <a:lstStyle/>
          <a:p>
            <a:r>
              <a:rPr lang="en-US" sz="1100" i="1" dirty="0"/>
              <a:t>Source (Highly recommended): </a:t>
            </a:r>
            <a:r>
              <a:rPr lang="en-US" sz="1100" i="1" dirty="0">
                <a:hlinkClick r:id="rId3"/>
              </a:rPr>
              <a:t>https://vas3k.com/blog/machine_learning/?fbclid=IwAR0NjjOJlZt4-KiaBGi11DskcBHAa2d6xaUchkPZdDch7pxS5sbcrZkUBJA</a:t>
            </a:r>
            <a:endParaRPr lang="en-US" sz="1100" i="1" dirty="0"/>
          </a:p>
          <a:p>
            <a:endParaRPr lang="en-NL" sz="1100" i="1" dirty="0"/>
          </a:p>
        </p:txBody>
      </p:sp>
    </p:spTree>
    <p:extLst>
      <p:ext uri="{BB962C8B-B14F-4D97-AF65-F5344CB8AC3E}">
        <p14:creationId xmlns:p14="http://schemas.microsoft.com/office/powerpoint/2010/main" val="75596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093BFE-7312-4736-941D-1D672B0C253F}"/>
              </a:ext>
            </a:extLst>
          </p:cNvPr>
          <p:cNvSpPr>
            <a:spLocks noGrp="1"/>
          </p:cNvSpPr>
          <p:nvPr>
            <p:ph type="title"/>
          </p:nvPr>
        </p:nvSpPr>
        <p:spPr/>
        <p:txBody>
          <a:bodyPr/>
          <a:lstStyle/>
          <a:p>
            <a:r>
              <a:rPr lang="en-US" dirty="0"/>
              <a:t>Clustering</a:t>
            </a:r>
            <a:endParaRPr lang="en-NL" dirty="0"/>
          </a:p>
        </p:txBody>
      </p:sp>
      <p:sp>
        <p:nvSpPr>
          <p:cNvPr id="6" name="Content Placeholder 5">
            <a:extLst>
              <a:ext uri="{FF2B5EF4-FFF2-40B4-BE49-F238E27FC236}">
                <a16:creationId xmlns:a16="http://schemas.microsoft.com/office/drawing/2014/main" id="{483B062A-A347-4A99-9F6A-9FC28D6F77F5}"/>
              </a:ext>
            </a:extLst>
          </p:cNvPr>
          <p:cNvSpPr>
            <a:spLocks noGrp="1"/>
          </p:cNvSpPr>
          <p:nvPr>
            <p:ph idx="1"/>
          </p:nvPr>
        </p:nvSpPr>
        <p:spPr/>
        <p:txBody>
          <a:bodyPr/>
          <a:lstStyle/>
          <a:p>
            <a:r>
              <a:rPr lang="en-US" dirty="0"/>
              <a:t>It mainly deals with finding a structure or pattern in a collection of uncategorized data. Clustering algorithms will process your data and find natural clusters(groups) if they exist in the data. You can also modify how many clusters your algorithms should identify. It allows you to adjust the granularity of these groups.</a:t>
            </a:r>
          </a:p>
          <a:p>
            <a:endParaRPr lang="en-US" dirty="0"/>
          </a:p>
          <a:p>
            <a:r>
              <a:rPr lang="en-US" dirty="0"/>
              <a:t>Cluster:</a:t>
            </a:r>
          </a:p>
          <a:p>
            <a:r>
              <a:rPr lang="en-US" dirty="0"/>
              <a:t>A collection of objects which are “similar” between them and are “dissimilar” to the objects belonging to other clusters.</a:t>
            </a:r>
            <a:endParaRPr lang="en-NL" dirty="0"/>
          </a:p>
        </p:txBody>
      </p:sp>
      <p:sp>
        <p:nvSpPr>
          <p:cNvPr id="4" name="Slide Number Placeholder 3">
            <a:extLst>
              <a:ext uri="{FF2B5EF4-FFF2-40B4-BE49-F238E27FC236}">
                <a16:creationId xmlns:a16="http://schemas.microsoft.com/office/drawing/2014/main" id="{4291FF3C-8CD3-4FEC-92D9-DF2392048E8C}"/>
              </a:ext>
            </a:extLst>
          </p:cNvPr>
          <p:cNvSpPr>
            <a:spLocks noGrp="1"/>
          </p:cNvSpPr>
          <p:nvPr>
            <p:ph type="sldNum" sz="quarter" idx="12"/>
          </p:nvPr>
        </p:nvSpPr>
        <p:spPr/>
        <p:txBody>
          <a:bodyPr/>
          <a:lstStyle/>
          <a:p>
            <a:fld id="{A53F492B-FE30-47E0-93E2-45A4FA2A9390}" type="slidenum">
              <a:rPr lang="en-NL" smtClean="0"/>
              <a:t>8</a:t>
            </a:fld>
            <a:endParaRPr lang="en-NL"/>
          </a:p>
        </p:txBody>
      </p:sp>
    </p:spTree>
    <p:extLst>
      <p:ext uri="{BB962C8B-B14F-4D97-AF65-F5344CB8AC3E}">
        <p14:creationId xmlns:p14="http://schemas.microsoft.com/office/powerpoint/2010/main" val="1539216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E3E2-74A2-4C9C-8CA8-1996E703C5E1}"/>
              </a:ext>
            </a:extLst>
          </p:cNvPr>
          <p:cNvSpPr>
            <a:spLocks noGrp="1"/>
          </p:cNvSpPr>
          <p:nvPr>
            <p:ph type="title"/>
          </p:nvPr>
        </p:nvSpPr>
        <p:spPr/>
        <p:txBody>
          <a:bodyPr/>
          <a:lstStyle/>
          <a:p>
            <a:r>
              <a:rPr lang="en-US" dirty="0"/>
              <a:t>Types of clustering: Exclusive</a:t>
            </a:r>
            <a:endParaRPr lang="en-NL" dirty="0"/>
          </a:p>
        </p:txBody>
      </p:sp>
      <p:sp>
        <p:nvSpPr>
          <p:cNvPr id="3" name="Content Placeholder 2">
            <a:extLst>
              <a:ext uri="{FF2B5EF4-FFF2-40B4-BE49-F238E27FC236}">
                <a16:creationId xmlns:a16="http://schemas.microsoft.com/office/drawing/2014/main" id="{BF95CCC5-DA41-43A3-8787-3FE22BF4FAD2}"/>
              </a:ext>
            </a:extLst>
          </p:cNvPr>
          <p:cNvSpPr>
            <a:spLocks noGrp="1"/>
          </p:cNvSpPr>
          <p:nvPr>
            <p:ph idx="1"/>
          </p:nvPr>
        </p:nvSpPr>
        <p:spPr>
          <a:xfrm>
            <a:off x="1097280" y="1845734"/>
            <a:ext cx="10058400" cy="1450757"/>
          </a:xfrm>
        </p:spPr>
        <p:txBody>
          <a:bodyPr>
            <a:normAutofit/>
          </a:bodyPr>
          <a:lstStyle/>
          <a:p>
            <a:pPr marL="0" indent="0">
              <a:buNone/>
            </a:pPr>
            <a:r>
              <a:rPr lang="en-US" sz="2800" dirty="0"/>
              <a:t>Data are grouped in such a way that one data can belong to one cluster only.</a:t>
            </a:r>
          </a:p>
          <a:p>
            <a:pPr marL="0" indent="0">
              <a:buNone/>
            </a:pPr>
            <a:r>
              <a:rPr lang="en-US" sz="2800" b="1" dirty="0"/>
              <a:t>Example: </a:t>
            </a:r>
            <a:r>
              <a:rPr lang="en-US" sz="2800" dirty="0"/>
              <a:t>K-means </a:t>
            </a:r>
            <a:endParaRPr lang="en-NL" sz="2800" dirty="0"/>
          </a:p>
        </p:txBody>
      </p:sp>
      <p:sp>
        <p:nvSpPr>
          <p:cNvPr id="5" name="Slide Number Placeholder 4">
            <a:extLst>
              <a:ext uri="{FF2B5EF4-FFF2-40B4-BE49-F238E27FC236}">
                <a16:creationId xmlns:a16="http://schemas.microsoft.com/office/drawing/2014/main" id="{7E176F7B-5DF6-424A-B35D-7DE78E42AC14}"/>
              </a:ext>
            </a:extLst>
          </p:cNvPr>
          <p:cNvSpPr>
            <a:spLocks noGrp="1"/>
          </p:cNvSpPr>
          <p:nvPr>
            <p:ph type="sldNum" sz="quarter" idx="12"/>
          </p:nvPr>
        </p:nvSpPr>
        <p:spPr/>
        <p:txBody>
          <a:bodyPr/>
          <a:lstStyle/>
          <a:p>
            <a:fld id="{A53F492B-FE30-47E0-93E2-45A4FA2A9390}" type="slidenum">
              <a:rPr lang="en-NL" smtClean="0"/>
              <a:t>9</a:t>
            </a:fld>
            <a:endParaRPr lang="en-NL"/>
          </a:p>
        </p:txBody>
      </p:sp>
      <p:pic>
        <p:nvPicPr>
          <p:cNvPr id="5122" name="Picture 2" descr="Machine Learning -3. Clustering and association | by Yohoshiva Basaraboyina  | Medium">
            <a:extLst>
              <a:ext uri="{FF2B5EF4-FFF2-40B4-BE49-F238E27FC236}">
                <a16:creationId xmlns:a16="http://schemas.microsoft.com/office/drawing/2014/main" id="{EB314464-890D-4109-A1AE-DAB3FD0EE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131" y="2905862"/>
            <a:ext cx="4990512" cy="278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68669"/>
      </p:ext>
    </p:extLst>
  </p:cSld>
  <p:clrMapOvr>
    <a:masterClrMapping/>
  </p:clrMapOvr>
</p:sld>
</file>

<file path=ppt/theme/theme1.xml><?xml version="1.0" encoding="utf-8"?>
<a:theme xmlns:a="http://schemas.openxmlformats.org/drawingml/2006/main" name="Retrospect">
  <a:themeElements>
    <a:clrScheme name="fruitpunch">
      <a:dk1>
        <a:sysClr val="windowText" lastClr="000000"/>
      </a:dk1>
      <a:lt1>
        <a:sysClr val="window" lastClr="FFFFFF"/>
      </a:lt1>
      <a:dk2>
        <a:srgbClr val="00CB77"/>
      </a:dk2>
      <a:lt2>
        <a:srgbClr val="D9E0E6"/>
      </a:lt2>
      <a:accent1>
        <a:srgbClr val="F57FA7"/>
      </a:accent1>
      <a:accent2>
        <a:srgbClr val="EF2B6D"/>
      </a:accent2>
      <a:accent3>
        <a:srgbClr val="28C4CC"/>
      </a:accent3>
      <a:accent4>
        <a:srgbClr val="42BA97"/>
      </a:accent4>
      <a:accent5>
        <a:srgbClr val="3E8853"/>
      </a:accent5>
      <a:accent6>
        <a:srgbClr val="62A39F"/>
      </a:accent6>
      <a:hlink>
        <a:srgbClr val="6EAC1C"/>
      </a:hlink>
      <a:folHlink>
        <a:srgbClr val="EF2B6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1421</Words>
  <Application>Microsoft Office PowerPoint</Application>
  <PresentationFormat>Widescreen</PresentationFormat>
  <Paragraphs>241</Paragraphs>
  <Slides>35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charter</vt:lpstr>
      <vt:lpstr>sohne</vt:lpstr>
      <vt:lpstr>Source Sans Pro</vt:lpstr>
      <vt:lpstr>Wingdings</vt:lpstr>
      <vt:lpstr>Retrospect</vt:lpstr>
      <vt:lpstr>Unsupervised Learning: Clustering</vt:lpstr>
      <vt:lpstr>PowerPoint Presentation</vt:lpstr>
      <vt:lpstr>Where are we in the Bootcamp?</vt:lpstr>
      <vt:lpstr>Agenda</vt:lpstr>
      <vt:lpstr>Today’s challenge</vt:lpstr>
      <vt:lpstr>Unsupervised Learning</vt:lpstr>
      <vt:lpstr>Unsupervised Learning</vt:lpstr>
      <vt:lpstr>Clustering</vt:lpstr>
      <vt:lpstr>Types of clustering: Exclusive</vt:lpstr>
      <vt:lpstr>Types of clustering: Overlapping</vt:lpstr>
      <vt:lpstr>Types of clustering: Probabilistic</vt:lpstr>
      <vt:lpstr>Types of clustering: Agglomerative</vt:lpstr>
      <vt:lpstr>Proximity measures</vt:lpstr>
      <vt:lpstr>Proximity measures</vt:lpstr>
      <vt:lpstr>Agenda</vt:lpstr>
      <vt:lpstr>Clustering analysis standard workflow </vt:lpstr>
      <vt:lpstr>PowerPoint Presentation</vt:lpstr>
      <vt:lpstr>Data pre-processing and EDA</vt:lpstr>
      <vt:lpstr>Dimensionality reduction</vt:lpstr>
      <vt:lpstr>Dimensionality reduction: PCA</vt:lpstr>
      <vt:lpstr>PCA under the hood</vt:lpstr>
      <vt:lpstr>PCA under the hood</vt:lpstr>
      <vt:lpstr>PCA under the hood</vt:lpstr>
      <vt:lpstr>PCA under the hood</vt:lpstr>
      <vt:lpstr>Number of clusters</vt:lpstr>
      <vt:lpstr>Let’s work on the challenge (Part 1)</vt:lpstr>
      <vt:lpstr>Agenda</vt:lpstr>
      <vt:lpstr>K-means</vt:lpstr>
      <vt:lpstr>Other algorithms</vt:lpstr>
      <vt:lpstr>Evaluation metrics</vt:lpstr>
      <vt:lpstr>Let’s work on the challenge (Part 2)</vt:lpstr>
      <vt:lpstr>Agenda</vt:lpstr>
      <vt:lpstr>Clustering applications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 Clustering</dc:title>
  <dc:creator>Miranda, Daniela</dc:creator>
  <cp:lastModifiedBy>Anbtawi, W.</cp:lastModifiedBy>
  <cp:revision>1</cp:revision>
  <dcterms:created xsi:type="dcterms:W3CDTF">2020-11-26T04:14:12Z</dcterms:created>
  <dcterms:modified xsi:type="dcterms:W3CDTF">2020-11-26T10:50:20Z</dcterms:modified>
</cp:coreProperties>
</file>