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oboto"/>
      <p:regular r:id="rId49"/>
      <p:bold r:id="rId50"/>
      <p:italic r:id="rId51"/>
      <p:boldItalic r:id="rId52"/>
    </p:embeddedFont>
    <p:embeddedFont>
      <p:font typeface="Merriweather"/>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Merriweather-regular.fntdata"/><Relationship Id="rId52" Type="http://schemas.openxmlformats.org/officeDocument/2006/relationships/font" Target="fonts/Roboto-boldItalic.fntdata"/><Relationship Id="rId11" Type="http://schemas.openxmlformats.org/officeDocument/2006/relationships/slide" Target="slides/slide6.xml"/><Relationship Id="rId55" Type="http://schemas.openxmlformats.org/officeDocument/2006/relationships/font" Target="fonts/Merriweather-italic.fntdata"/><Relationship Id="rId10" Type="http://schemas.openxmlformats.org/officeDocument/2006/relationships/slide" Target="slides/slide5.xml"/><Relationship Id="rId54"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4c6e093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b4c6e093d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4c6e093d2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b4c6e093d2_1_3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4c6e093d2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b4c6e093d2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4c6e093d2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b4c6e093d2_1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4c6e093d2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b4c6e093d2_1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4c6e093d2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b4c6e093d2_1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4c6e093d2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b4c6e093d2_1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4c6e093d2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b4c6e093d2_1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4c6e093d2_1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b4c6e093d2_1_3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4c6e093d2_1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b4c6e093d2_1_4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4ce61a3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b4ce61a394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4c6e093d2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b4c6e093d2_0_3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4c6e093d2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b4c6e093d2_1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4c6e093d2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b4c6e093d2_1_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4c6e093d2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b4c6e093d2_1_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4c6e093d2_1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b4c6e093d2_1_3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4c6e093d2_1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b4c6e093d2_1_3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4ce61a39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b4ce61a39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4c6e093d2_1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b4c6e093d2_1_3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4ce61a39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b4ce61a394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4ce61a39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b4ce61a394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4c6e093d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b4c6e093d2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4c6e093d2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b4c6e093d2_1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4c6e093d2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b4c6e093d2_1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4c6e093d2_1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b4c6e093d2_1_3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b4c6e093d2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b4c6e093d2_1_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b4c6e093d2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b4c6e093d2_1_2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4ce61a39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b4ce61a394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b4c6e093d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b4c6e093d2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b4c6e093d2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b4c6e093d2_1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b4ce61a39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gb4ce61a394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b4ce61a39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b4ce61a394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b4c6e093d2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b4c6e093d2_1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4c6e093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b4c6e093d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b4c6e093d2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b4c6e093d2_1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4c6e093d2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b4c6e093d2_1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b4c6e093d2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b4c6e093d2_1_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b4c6e093d2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b4c6e093d2_1_2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4c6e093d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b4c6e093d2_0_3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4c6e093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b4c6e093d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4c6e093d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b4c6e093d2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4c6e093d2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b4c6e093d2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4c6e093d2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b4c6e093d2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63" name="Google Shape;6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4" name="Google Shape;6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5" name="Google Shape;6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6.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hyperlink" Target="http://www.furidamu.org/blog/2020/12/22/muzero-intuition/" TargetMode="External"/><Relationship Id="rId5" Type="http://schemas.openxmlformats.org/officeDocument/2006/relationships/hyperlink" Target="https://pathak22.github.io/noreward-rl/" TargetMode="External"/><Relationship Id="rId6" Type="http://schemas.openxmlformats.org/officeDocument/2006/relationships/hyperlink" Target="https://deepmind.com/blog/article/grid-cells" TargetMode="External"/><Relationship Id="rId7"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6.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234325" y="1832400"/>
            <a:ext cx="7131900" cy="10314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EF2B6D"/>
              </a:buClr>
              <a:buSzPts val="4500"/>
              <a:buFont typeface="Arial"/>
              <a:buNone/>
            </a:pPr>
            <a:r>
              <a:rPr lang="en-GB">
                <a:solidFill>
                  <a:srgbClr val="EF2B6D"/>
                </a:solidFill>
                <a:latin typeface="Arial"/>
                <a:ea typeface="Arial"/>
                <a:cs typeface="Arial"/>
                <a:sym typeface="Arial"/>
              </a:rPr>
              <a:t>Introduction to the World of Reinforcement Learning</a:t>
            </a:r>
            <a:endParaRPr>
              <a:solidFill>
                <a:srgbClr val="EF2B6D"/>
              </a:solidFill>
              <a:latin typeface="Arial"/>
              <a:ea typeface="Arial"/>
              <a:cs typeface="Arial"/>
              <a:sym typeface="Arial"/>
            </a:endParaRPr>
          </a:p>
        </p:txBody>
      </p:sp>
      <p:sp>
        <p:nvSpPr>
          <p:cNvPr id="71" name="Google Shape;71;p14"/>
          <p:cNvSpPr txBox="1"/>
          <p:nvPr>
            <p:ph idx="1" type="subTitle"/>
          </p:nvPr>
        </p:nvSpPr>
        <p:spPr>
          <a:xfrm>
            <a:off x="2153500" y="3915716"/>
            <a:ext cx="6858000" cy="1061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00CB77"/>
              </a:buClr>
              <a:buSzPts val="1800"/>
              <a:buNone/>
            </a:pPr>
            <a:r>
              <a:rPr lang="en-GB">
                <a:solidFill>
                  <a:srgbClr val="00CB77"/>
                </a:solidFill>
                <a:latin typeface="Arial"/>
                <a:ea typeface="Arial"/>
                <a:cs typeface="Arial"/>
                <a:sym typeface="Arial"/>
              </a:rPr>
              <a:t>ML Bootcamp Special Topic</a:t>
            </a:r>
            <a:endParaRPr>
              <a:solidFill>
                <a:srgbClr val="00CB77"/>
              </a:solidFill>
              <a:latin typeface="Arial"/>
              <a:ea typeface="Arial"/>
              <a:cs typeface="Arial"/>
              <a:sym typeface="Arial"/>
            </a:endParaRPr>
          </a:p>
          <a:p>
            <a:pPr indent="0" lvl="0" marL="0" rtl="0" algn="ctr">
              <a:lnSpc>
                <a:spcPct val="90000"/>
              </a:lnSpc>
              <a:spcBef>
                <a:spcPts val="0"/>
              </a:spcBef>
              <a:spcAft>
                <a:spcPts val="0"/>
              </a:spcAft>
              <a:buClr>
                <a:srgbClr val="00CB77"/>
              </a:buClr>
              <a:buSzPts val="1800"/>
              <a:buNone/>
            </a:pPr>
            <a:r>
              <a:t/>
            </a:r>
            <a:endParaRPr>
              <a:solidFill>
                <a:srgbClr val="00CB77"/>
              </a:solidFill>
              <a:latin typeface="Arial"/>
              <a:ea typeface="Arial"/>
              <a:cs typeface="Arial"/>
              <a:sym typeface="Arial"/>
            </a:endParaRPr>
          </a:p>
          <a:p>
            <a:pPr indent="0" lvl="0" marL="0" rtl="0" algn="ctr">
              <a:lnSpc>
                <a:spcPct val="90000"/>
              </a:lnSpc>
              <a:spcBef>
                <a:spcPts val="0"/>
              </a:spcBef>
              <a:spcAft>
                <a:spcPts val="0"/>
              </a:spcAft>
              <a:buClr>
                <a:srgbClr val="00CB77"/>
              </a:buClr>
              <a:buSzPts val="1800"/>
              <a:buNone/>
            </a:pPr>
            <a:r>
              <a:rPr lang="en-GB">
                <a:solidFill>
                  <a:srgbClr val="00CB77"/>
                </a:solidFill>
                <a:latin typeface="Arial"/>
                <a:ea typeface="Arial"/>
                <a:cs typeface="Arial"/>
                <a:sym typeface="Arial"/>
              </a:rPr>
              <a:t>By Dani Christiaans</a:t>
            </a:r>
            <a:endParaRPr>
              <a:solidFill>
                <a:srgbClr val="00CB77"/>
              </a:solidFill>
              <a:latin typeface="Arial"/>
              <a:ea typeface="Arial"/>
              <a:cs typeface="Arial"/>
              <a:sym typeface="Arial"/>
            </a:endParaRPr>
          </a:p>
        </p:txBody>
      </p:sp>
      <p:pic>
        <p:nvPicPr>
          <p:cNvPr id="72" name="Google Shape;72;p14"/>
          <p:cNvPicPr preferRelativeResize="0"/>
          <p:nvPr/>
        </p:nvPicPr>
        <p:blipFill rotWithShape="1">
          <a:blip r:embed="rId3">
            <a:alphaModFix/>
          </a:blip>
          <a:srcRect b="0" l="0" r="0" t="0"/>
          <a:stretch/>
        </p:blipFill>
        <p:spPr>
          <a:xfrm>
            <a:off x="446260" y="68660"/>
            <a:ext cx="1806130" cy="1806130"/>
          </a:xfrm>
          <a:prstGeom prst="rect">
            <a:avLst/>
          </a:prstGeom>
          <a:noFill/>
          <a:ln>
            <a:noFill/>
          </a:ln>
        </p:spPr>
      </p:pic>
      <p:sp>
        <p:nvSpPr>
          <p:cNvPr id="73" name="Google Shape;73;p14"/>
          <p:cNvSpPr txBox="1"/>
          <p:nvPr/>
        </p:nvSpPr>
        <p:spPr>
          <a:xfrm>
            <a:off x="2480325" y="904500"/>
            <a:ext cx="572400" cy="6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a:t>
            </a:r>
            <a:endParaRPr>
              <a:latin typeface="Roboto"/>
              <a:ea typeface="Roboto"/>
              <a:cs typeface="Roboto"/>
              <a:sym typeface="Roboto"/>
            </a:endParaRPr>
          </a:p>
        </p:txBody>
      </p:sp>
      <p:pic>
        <p:nvPicPr>
          <p:cNvPr id="74" name="Google Shape;74;p14"/>
          <p:cNvPicPr preferRelativeResize="0"/>
          <p:nvPr/>
        </p:nvPicPr>
        <p:blipFill>
          <a:blip r:embed="rId4">
            <a:alphaModFix/>
          </a:blip>
          <a:stretch>
            <a:fillRect/>
          </a:stretch>
        </p:blipFill>
        <p:spPr>
          <a:xfrm>
            <a:off x="2943175" y="644577"/>
            <a:ext cx="3257650" cy="888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23"/>
          <p:cNvGrpSpPr/>
          <p:nvPr/>
        </p:nvGrpSpPr>
        <p:grpSpPr>
          <a:xfrm>
            <a:off x="8248475" y="4240635"/>
            <a:ext cx="814725" cy="814725"/>
            <a:chOff x="11056690" y="5771626"/>
            <a:chExt cx="1086300" cy="1086300"/>
          </a:xfrm>
        </p:grpSpPr>
        <p:pic>
          <p:nvPicPr>
            <p:cNvPr id="178" name="Google Shape;178;p23"/>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179" name="Google Shape;179;p23"/>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180" name="Google Shape;180;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Episodic</a:t>
            </a:r>
            <a:r>
              <a:rPr lang="en-GB"/>
              <a:t> vs Continuing</a:t>
            </a:r>
            <a:endParaRPr/>
          </a:p>
        </p:txBody>
      </p:sp>
      <p:sp>
        <p:nvSpPr>
          <p:cNvPr id="181" name="Google Shape;181;p23"/>
          <p:cNvSpPr txBox="1"/>
          <p:nvPr>
            <p:ph idx="4294967295" type="body"/>
          </p:nvPr>
        </p:nvSpPr>
        <p:spPr>
          <a:xfrm>
            <a:off x="3455075" y="1311650"/>
            <a:ext cx="4793400" cy="25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An environment can be episodic or continuing.</a:t>
            </a:r>
            <a:endParaRPr sz="1500"/>
          </a:p>
          <a:p>
            <a:pPr indent="0" lvl="0" marL="0" rtl="0" algn="l">
              <a:spcBef>
                <a:spcPts val="1600"/>
              </a:spcBef>
              <a:spcAft>
                <a:spcPts val="0"/>
              </a:spcAft>
              <a:buNone/>
            </a:pPr>
            <a:r>
              <a:rPr lang="en-GB" sz="1500"/>
              <a:t>Episodic:</a:t>
            </a:r>
            <a:br>
              <a:rPr lang="en-GB" sz="1500"/>
            </a:br>
            <a:r>
              <a:rPr lang="en-GB" sz="1500"/>
              <a:t>Divides naturally into episodes; each episode has a clear start and a clear end. Learning can occur at the end of each episode. (But it isn’t limited to that of course.)</a:t>
            </a:r>
            <a:endParaRPr sz="1500"/>
          </a:p>
          <a:p>
            <a:pPr indent="0" lvl="0" marL="0" rtl="0" algn="l">
              <a:spcBef>
                <a:spcPts val="1600"/>
              </a:spcBef>
              <a:spcAft>
                <a:spcPts val="1600"/>
              </a:spcAft>
              <a:buNone/>
            </a:pPr>
            <a:r>
              <a:rPr lang="en-GB" sz="1500"/>
              <a:t>Continuing:</a:t>
            </a:r>
            <a:br>
              <a:rPr lang="en-GB" sz="1500"/>
            </a:br>
            <a:r>
              <a:rPr lang="en-GB" sz="1500"/>
              <a:t>The task is essentially one episode with no clear start and no clear end; the agent must learn </a:t>
            </a:r>
            <a:r>
              <a:rPr lang="en-GB" sz="1500"/>
              <a:t>while interacting with the environment.</a:t>
            </a:r>
            <a:endParaRPr sz="1500"/>
          </a:p>
        </p:txBody>
      </p:sp>
      <p:pic>
        <p:nvPicPr>
          <p:cNvPr id="182" name="Google Shape;182;p23"/>
          <p:cNvPicPr preferRelativeResize="0"/>
          <p:nvPr/>
        </p:nvPicPr>
        <p:blipFill>
          <a:blip r:embed="rId4">
            <a:alphaModFix/>
          </a:blip>
          <a:stretch>
            <a:fillRect/>
          </a:stretch>
        </p:blipFill>
        <p:spPr>
          <a:xfrm>
            <a:off x="495150" y="1793650"/>
            <a:ext cx="2381250" cy="2305050"/>
          </a:xfrm>
          <a:prstGeom prst="rect">
            <a:avLst/>
          </a:prstGeom>
          <a:noFill/>
          <a:ln>
            <a:noFill/>
          </a:ln>
        </p:spPr>
      </p:pic>
      <p:pic>
        <p:nvPicPr>
          <p:cNvPr id="183" name="Google Shape;183;p23"/>
          <p:cNvPicPr preferRelativeResize="0"/>
          <p:nvPr/>
        </p:nvPicPr>
        <p:blipFill>
          <a:blip r:embed="rId5">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24"/>
          <p:cNvGrpSpPr/>
          <p:nvPr/>
        </p:nvGrpSpPr>
        <p:grpSpPr>
          <a:xfrm>
            <a:off x="8248475" y="4240635"/>
            <a:ext cx="814725" cy="814725"/>
            <a:chOff x="11056690" y="5771626"/>
            <a:chExt cx="1086300" cy="1086300"/>
          </a:xfrm>
        </p:grpSpPr>
        <p:pic>
          <p:nvPicPr>
            <p:cNvPr id="189" name="Google Shape;189;p24"/>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190" name="Google Shape;190;p24"/>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191" name="Google Shape;191;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Environments wrap-up</a:t>
            </a:r>
            <a:endParaRPr/>
          </a:p>
        </p:txBody>
      </p:sp>
      <p:sp>
        <p:nvSpPr>
          <p:cNvPr id="192" name="Google Shape;192;p24"/>
          <p:cNvSpPr txBox="1"/>
          <p:nvPr>
            <p:ph idx="4294967295" type="body"/>
          </p:nvPr>
        </p:nvSpPr>
        <p:spPr>
          <a:xfrm>
            <a:off x="3455075" y="1364750"/>
            <a:ext cx="4793400" cy="21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Part of the goal of RL is to learn to solve all kinds of environments that have mixes of</a:t>
            </a:r>
            <a:endParaRPr sz="1500"/>
          </a:p>
          <a:p>
            <a:pPr indent="-323850" lvl="0" marL="457200" rtl="0" algn="l">
              <a:spcBef>
                <a:spcPts val="1600"/>
              </a:spcBef>
              <a:spcAft>
                <a:spcPts val="0"/>
              </a:spcAft>
              <a:buSzPts val="1500"/>
              <a:buChar char="-"/>
            </a:pPr>
            <a:r>
              <a:rPr lang="en-GB" sz="1500"/>
              <a:t>Discrete and continuous states and actions</a:t>
            </a:r>
            <a:endParaRPr sz="1500"/>
          </a:p>
          <a:p>
            <a:pPr indent="-323850" lvl="0" marL="457200" rtl="0" algn="l">
              <a:spcBef>
                <a:spcPts val="0"/>
              </a:spcBef>
              <a:spcAft>
                <a:spcPts val="0"/>
              </a:spcAft>
              <a:buSzPts val="1500"/>
              <a:buChar char="-"/>
            </a:pPr>
            <a:r>
              <a:rPr lang="en-GB" sz="1500"/>
              <a:t>Stationary and </a:t>
            </a:r>
            <a:r>
              <a:rPr lang="en-GB" sz="1500"/>
              <a:t>Non-stationary </a:t>
            </a:r>
            <a:r>
              <a:rPr lang="en-GB" sz="1500"/>
              <a:t>transitions</a:t>
            </a:r>
            <a:endParaRPr sz="1500"/>
          </a:p>
          <a:p>
            <a:pPr indent="-323850" lvl="0" marL="457200" rtl="0" algn="l">
              <a:spcBef>
                <a:spcPts val="0"/>
              </a:spcBef>
              <a:spcAft>
                <a:spcPts val="0"/>
              </a:spcAft>
              <a:buSzPts val="1500"/>
              <a:buChar char="-"/>
            </a:pPr>
            <a:r>
              <a:rPr lang="en-GB" sz="1500"/>
              <a:t>Deterministic and Stochastic transitions</a:t>
            </a:r>
            <a:endParaRPr sz="1500"/>
          </a:p>
          <a:p>
            <a:pPr indent="0" lvl="0" marL="0" rtl="0" algn="l">
              <a:spcBef>
                <a:spcPts val="1600"/>
              </a:spcBef>
              <a:spcAft>
                <a:spcPts val="1600"/>
              </a:spcAft>
              <a:buNone/>
            </a:pPr>
            <a:r>
              <a:rPr lang="en-GB" sz="1500"/>
              <a:t>This is because real life is often like this.</a:t>
            </a:r>
            <a:endParaRPr sz="1500"/>
          </a:p>
        </p:txBody>
      </p:sp>
      <p:pic>
        <p:nvPicPr>
          <p:cNvPr id="193" name="Google Shape;193;p24"/>
          <p:cNvPicPr preferRelativeResize="0"/>
          <p:nvPr/>
        </p:nvPicPr>
        <p:blipFill>
          <a:blip r:embed="rId4">
            <a:alphaModFix/>
          </a:blip>
          <a:stretch>
            <a:fillRect/>
          </a:stretch>
        </p:blipFill>
        <p:spPr>
          <a:xfrm>
            <a:off x="495150" y="1793650"/>
            <a:ext cx="2381250" cy="2305050"/>
          </a:xfrm>
          <a:prstGeom prst="rect">
            <a:avLst/>
          </a:prstGeom>
          <a:noFill/>
          <a:ln>
            <a:noFill/>
          </a:ln>
        </p:spPr>
      </p:pic>
      <p:sp>
        <p:nvSpPr>
          <p:cNvPr id="194" name="Google Shape;194;p24"/>
          <p:cNvSpPr txBox="1"/>
          <p:nvPr>
            <p:ph idx="4294967295" type="body"/>
          </p:nvPr>
        </p:nvSpPr>
        <p:spPr>
          <a:xfrm>
            <a:off x="3455075" y="3578163"/>
            <a:ext cx="4793400" cy="43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500"/>
              <a:t>Or is it?</a:t>
            </a:r>
            <a:endParaRPr sz="1500"/>
          </a:p>
        </p:txBody>
      </p:sp>
      <p:sp>
        <p:nvSpPr>
          <p:cNvPr id="195" name="Google Shape;195;p24"/>
          <p:cNvSpPr txBox="1"/>
          <p:nvPr>
            <p:ph idx="4294967295" type="body"/>
          </p:nvPr>
        </p:nvSpPr>
        <p:spPr>
          <a:xfrm>
            <a:off x="3455075" y="4013475"/>
            <a:ext cx="4793400" cy="98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500"/>
              <a:t>This is a subject of metaphysical debate, but we are not here for that. For us it is like this, because of the mathematical framework we use to do RL.</a:t>
            </a:r>
            <a:endParaRPr sz="1500"/>
          </a:p>
        </p:txBody>
      </p:sp>
      <p:pic>
        <p:nvPicPr>
          <p:cNvPr id="196" name="Google Shape;196;p24"/>
          <p:cNvPicPr preferRelativeResize="0"/>
          <p:nvPr/>
        </p:nvPicPr>
        <p:blipFill>
          <a:blip r:embed="rId5">
            <a:alphaModFix/>
          </a:blip>
          <a:stretch>
            <a:fillRect/>
          </a:stretch>
        </p:blipFill>
        <p:spPr>
          <a:xfrm>
            <a:off x="8220200" y="3888125"/>
            <a:ext cx="771875" cy="2105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25"/>
          <p:cNvGrpSpPr/>
          <p:nvPr/>
        </p:nvGrpSpPr>
        <p:grpSpPr>
          <a:xfrm>
            <a:off x="8248475" y="4240635"/>
            <a:ext cx="814725" cy="814725"/>
            <a:chOff x="11056690" y="5771626"/>
            <a:chExt cx="1086300" cy="1086300"/>
          </a:xfrm>
        </p:grpSpPr>
        <p:pic>
          <p:nvPicPr>
            <p:cNvPr id="202" name="Google Shape;202;p25"/>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203" name="Google Shape;203;p25"/>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204" name="Google Shape;204;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Markov Decision Process (MDP)</a:t>
            </a:r>
            <a:endParaRPr/>
          </a:p>
        </p:txBody>
      </p:sp>
      <p:sp>
        <p:nvSpPr>
          <p:cNvPr id="205" name="Google Shape;205;p25"/>
          <p:cNvSpPr txBox="1"/>
          <p:nvPr>
            <p:ph idx="4294967295" type="body"/>
          </p:nvPr>
        </p:nvSpPr>
        <p:spPr>
          <a:xfrm>
            <a:off x="3179500" y="1398625"/>
            <a:ext cx="5608200" cy="25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The mathematical model that most of RL is based on.</a:t>
            </a:r>
            <a:endParaRPr sz="1500"/>
          </a:p>
          <a:p>
            <a:pPr indent="0" lvl="0" marL="0" rtl="0" algn="l">
              <a:spcBef>
                <a:spcPts val="1600"/>
              </a:spcBef>
              <a:spcAft>
                <a:spcPts val="0"/>
              </a:spcAft>
              <a:buNone/>
            </a:pPr>
            <a:r>
              <a:rPr lang="en-GB" sz="1500"/>
              <a:t>If you can turn your problem into an MDP, you can use RL on it.</a:t>
            </a:r>
            <a:endParaRPr sz="1500"/>
          </a:p>
          <a:p>
            <a:pPr indent="0" lvl="0" marL="0" rtl="0" algn="l">
              <a:spcBef>
                <a:spcPts val="1600"/>
              </a:spcBef>
              <a:spcAft>
                <a:spcPts val="0"/>
              </a:spcAft>
              <a:buNone/>
            </a:pPr>
            <a:r>
              <a:rPr lang="en-GB" sz="1500"/>
              <a:t>Everything in this presentation so far has been based on MDP’s or extensions of the standard MDP. </a:t>
            </a:r>
            <a:endParaRPr sz="1500"/>
          </a:p>
          <a:p>
            <a:pPr indent="0" lvl="0" marL="0" rtl="0" algn="l">
              <a:spcBef>
                <a:spcPts val="1600"/>
              </a:spcBef>
              <a:spcAft>
                <a:spcPts val="0"/>
              </a:spcAft>
              <a:buNone/>
            </a:pPr>
            <a:r>
              <a:rPr lang="en-GB" sz="1500"/>
              <a:t>From states you can take actions that lead you to other states.</a:t>
            </a:r>
            <a:endParaRPr sz="1500"/>
          </a:p>
          <a:p>
            <a:pPr indent="0" lvl="0" marL="0" rtl="0" algn="l">
              <a:spcBef>
                <a:spcPts val="1600"/>
              </a:spcBef>
              <a:spcAft>
                <a:spcPts val="1600"/>
              </a:spcAft>
              <a:buNone/>
            </a:pPr>
            <a:r>
              <a:rPr lang="en-GB" sz="1500"/>
              <a:t>What are the numbers next to the state transition arrows? And the numbers next to the orange arrows?</a:t>
            </a:r>
            <a:endParaRPr sz="1500"/>
          </a:p>
        </p:txBody>
      </p:sp>
      <p:pic>
        <p:nvPicPr>
          <p:cNvPr id="206" name="Google Shape;206;p25"/>
          <p:cNvPicPr preferRelativeResize="0"/>
          <p:nvPr/>
        </p:nvPicPr>
        <p:blipFill>
          <a:blip r:embed="rId4">
            <a:alphaModFix/>
          </a:blip>
          <a:stretch>
            <a:fillRect/>
          </a:stretch>
        </p:blipFill>
        <p:spPr>
          <a:xfrm>
            <a:off x="311725" y="2006950"/>
            <a:ext cx="2792100" cy="2233675"/>
          </a:xfrm>
          <a:prstGeom prst="rect">
            <a:avLst/>
          </a:prstGeom>
          <a:noFill/>
          <a:ln>
            <a:noFill/>
          </a:ln>
        </p:spPr>
      </p:pic>
      <p:sp>
        <p:nvSpPr>
          <p:cNvPr id="207" name="Google Shape;207;p25"/>
          <p:cNvSpPr txBox="1"/>
          <p:nvPr>
            <p:ph idx="4294967295" type="body"/>
          </p:nvPr>
        </p:nvSpPr>
        <p:spPr>
          <a:xfrm>
            <a:off x="3179500" y="4240625"/>
            <a:ext cx="4793400" cy="69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500"/>
              <a:t>State transition numbers: probabilities</a:t>
            </a:r>
            <a:br>
              <a:rPr lang="en-GB" sz="1500"/>
            </a:br>
            <a:r>
              <a:rPr lang="en-GB" sz="1500"/>
              <a:t>Orange arrow numbers: rewards</a:t>
            </a:r>
            <a:endParaRPr sz="1500"/>
          </a:p>
        </p:txBody>
      </p:sp>
      <p:pic>
        <p:nvPicPr>
          <p:cNvPr id="208" name="Google Shape;208;p25"/>
          <p:cNvPicPr preferRelativeResize="0"/>
          <p:nvPr/>
        </p:nvPicPr>
        <p:blipFill>
          <a:blip r:embed="rId5">
            <a:alphaModFix/>
          </a:blip>
          <a:stretch>
            <a:fillRect/>
          </a:stretch>
        </p:blipFill>
        <p:spPr>
          <a:xfrm>
            <a:off x="7017000" y="4677300"/>
            <a:ext cx="1148300" cy="31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pSp>
        <p:nvGrpSpPr>
          <p:cNvPr id="213" name="Google Shape;213;p26"/>
          <p:cNvGrpSpPr/>
          <p:nvPr/>
        </p:nvGrpSpPr>
        <p:grpSpPr>
          <a:xfrm>
            <a:off x="8248475" y="4240635"/>
            <a:ext cx="814725" cy="814725"/>
            <a:chOff x="11056690" y="5771626"/>
            <a:chExt cx="1086300" cy="1086300"/>
          </a:xfrm>
        </p:grpSpPr>
        <p:pic>
          <p:nvPicPr>
            <p:cNvPr id="214" name="Google Shape;214;p26"/>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215" name="Google Shape;215;p26"/>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216" name="Google Shape;216;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Markov Property</a:t>
            </a:r>
            <a:endParaRPr/>
          </a:p>
        </p:txBody>
      </p:sp>
      <p:sp>
        <p:nvSpPr>
          <p:cNvPr id="217" name="Google Shape;217;p26"/>
          <p:cNvSpPr txBox="1"/>
          <p:nvPr>
            <p:ph idx="4294967295" type="body"/>
          </p:nvPr>
        </p:nvSpPr>
        <p:spPr>
          <a:xfrm>
            <a:off x="3179500" y="1237275"/>
            <a:ext cx="5608200" cy="28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MDP’s have one underlying assumption: the </a:t>
            </a:r>
            <a:r>
              <a:rPr b="1" lang="en-GB" sz="1500"/>
              <a:t>Markov Property</a:t>
            </a:r>
            <a:r>
              <a:rPr lang="en-GB" sz="1500"/>
              <a:t>.</a:t>
            </a:r>
            <a:endParaRPr sz="1500"/>
          </a:p>
          <a:p>
            <a:pPr indent="0" lvl="0" marL="0" rtl="0" algn="l">
              <a:spcBef>
                <a:spcPts val="1600"/>
              </a:spcBef>
              <a:spcAft>
                <a:spcPts val="0"/>
              </a:spcAft>
              <a:buNone/>
            </a:pPr>
            <a:r>
              <a:rPr lang="en-GB" sz="1500"/>
              <a:t>Definition of Markov Property:</a:t>
            </a:r>
            <a:br>
              <a:rPr lang="en-GB" sz="1500"/>
            </a:br>
            <a:r>
              <a:rPr i="1" lang="en-GB" sz="1100">
                <a:solidFill>
                  <a:srgbClr val="000000"/>
                </a:solidFill>
              </a:rPr>
              <a:t>The next state only depends on the current state and the action you take.</a:t>
            </a:r>
            <a:endParaRPr i="1" sz="1100">
              <a:solidFill>
                <a:srgbClr val="000000"/>
              </a:solidFill>
            </a:endParaRPr>
          </a:p>
          <a:p>
            <a:pPr indent="0" lvl="0" marL="0" rtl="0" algn="l">
              <a:spcBef>
                <a:spcPts val="1600"/>
              </a:spcBef>
              <a:spcAft>
                <a:spcPts val="0"/>
              </a:spcAft>
              <a:buNone/>
            </a:pPr>
            <a:r>
              <a:rPr lang="en-GB" sz="1500"/>
              <a:t>This means that previous states do not have to be remembered when choosing an action.</a:t>
            </a:r>
            <a:endParaRPr sz="1500"/>
          </a:p>
          <a:p>
            <a:pPr indent="0" lvl="0" marL="0" rtl="0" algn="l">
              <a:spcBef>
                <a:spcPts val="1600"/>
              </a:spcBef>
              <a:spcAft>
                <a:spcPts val="1600"/>
              </a:spcAft>
              <a:buNone/>
            </a:pPr>
            <a:r>
              <a:rPr lang="en-GB" sz="1500"/>
              <a:t>This sounds very limiting; we very often do things that require a memory of previous states. How can you make problems like these satisfy the Markov property?</a:t>
            </a:r>
            <a:r>
              <a:rPr lang="en-GB" sz="1500"/>
              <a:t> </a:t>
            </a:r>
            <a:endParaRPr i="1" sz="1100">
              <a:solidFill>
                <a:srgbClr val="000000"/>
              </a:solidFill>
            </a:endParaRPr>
          </a:p>
        </p:txBody>
      </p:sp>
      <p:pic>
        <p:nvPicPr>
          <p:cNvPr id="218" name="Google Shape;218;p26"/>
          <p:cNvPicPr preferRelativeResize="0"/>
          <p:nvPr/>
        </p:nvPicPr>
        <p:blipFill>
          <a:blip r:embed="rId4">
            <a:alphaModFix/>
          </a:blip>
          <a:stretch>
            <a:fillRect/>
          </a:stretch>
        </p:blipFill>
        <p:spPr>
          <a:xfrm>
            <a:off x="311725" y="2006950"/>
            <a:ext cx="2792100" cy="2233675"/>
          </a:xfrm>
          <a:prstGeom prst="rect">
            <a:avLst/>
          </a:prstGeom>
          <a:noFill/>
          <a:ln>
            <a:noFill/>
          </a:ln>
        </p:spPr>
      </p:pic>
      <p:sp>
        <p:nvSpPr>
          <p:cNvPr id="219" name="Google Shape;219;p26"/>
          <p:cNvSpPr txBox="1"/>
          <p:nvPr>
            <p:ph idx="4294967295" type="body"/>
          </p:nvPr>
        </p:nvSpPr>
        <p:spPr>
          <a:xfrm>
            <a:off x="3179500" y="3986650"/>
            <a:ext cx="4793400" cy="69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t>Split each state up into different states depending on how you get there. Then the information you needed to remember is contained in the state you are in, and the Markov property is satisfied again.</a:t>
            </a:r>
            <a:endParaRPr sz="1400"/>
          </a:p>
        </p:txBody>
      </p:sp>
      <p:pic>
        <p:nvPicPr>
          <p:cNvPr id="220" name="Google Shape;220;p26"/>
          <p:cNvPicPr preferRelativeResize="0"/>
          <p:nvPr/>
        </p:nvPicPr>
        <p:blipFill>
          <a:blip r:embed="rId5">
            <a:alphaModFix/>
          </a:blip>
          <a:stretch>
            <a:fillRect/>
          </a:stretch>
        </p:blipFill>
        <p:spPr>
          <a:xfrm>
            <a:off x="8353750" y="3907050"/>
            <a:ext cx="604174" cy="16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pSp>
        <p:nvGrpSpPr>
          <p:cNvPr id="225" name="Google Shape;225;p27"/>
          <p:cNvGrpSpPr/>
          <p:nvPr/>
        </p:nvGrpSpPr>
        <p:grpSpPr>
          <a:xfrm>
            <a:off x="8248475" y="4240635"/>
            <a:ext cx="814725" cy="814725"/>
            <a:chOff x="11056690" y="5771626"/>
            <a:chExt cx="1086300" cy="1086300"/>
          </a:xfrm>
        </p:grpSpPr>
        <p:pic>
          <p:nvPicPr>
            <p:cNvPr id="226" name="Google Shape;226;p27"/>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227" name="Google Shape;227;p27"/>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228" name="Google Shape;228;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Large MDP’s and practical constraints</a:t>
            </a:r>
            <a:endParaRPr/>
          </a:p>
        </p:txBody>
      </p:sp>
      <p:sp>
        <p:nvSpPr>
          <p:cNvPr id="229" name="Google Shape;229;p27"/>
          <p:cNvSpPr txBox="1"/>
          <p:nvPr>
            <p:ph idx="4294967295" type="body"/>
          </p:nvPr>
        </p:nvSpPr>
        <p:spPr>
          <a:xfrm>
            <a:off x="3179500" y="1244325"/>
            <a:ext cx="5608200" cy="26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If we split up our states into a huge amount to satisfy the Markov property, that creates a lot of states that have a lot of state transitions. Our MDP becomes really large. </a:t>
            </a:r>
            <a:endParaRPr sz="1500"/>
          </a:p>
          <a:p>
            <a:pPr indent="0" lvl="0" marL="0" rtl="0" algn="l">
              <a:spcBef>
                <a:spcPts val="1600"/>
              </a:spcBef>
              <a:spcAft>
                <a:spcPts val="0"/>
              </a:spcAft>
              <a:buNone/>
            </a:pPr>
            <a:r>
              <a:rPr lang="en-GB" sz="1500"/>
              <a:t>Large MDP’s lead to a practical challenge: The amount of possible decisions to be taken increases. This makes finding the best possible solution harder or even impossible.</a:t>
            </a:r>
            <a:endParaRPr sz="1500"/>
          </a:p>
          <a:p>
            <a:pPr indent="0" lvl="0" marL="0" rtl="0" algn="l">
              <a:spcBef>
                <a:spcPts val="1600"/>
              </a:spcBef>
              <a:spcAft>
                <a:spcPts val="0"/>
              </a:spcAft>
              <a:buNone/>
            </a:pPr>
            <a:r>
              <a:rPr lang="en-GB" sz="1500"/>
              <a:t>There are two big trade-offs in this area of practical constraints:</a:t>
            </a:r>
            <a:endParaRPr sz="1500"/>
          </a:p>
          <a:p>
            <a:pPr indent="0" lvl="0" marL="0" rtl="0" algn="l">
              <a:spcBef>
                <a:spcPts val="1600"/>
              </a:spcBef>
              <a:spcAft>
                <a:spcPts val="1600"/>
              </a:spcAft>
              <a:buNone/>
            </a:pPr>
            <a:r>
              <a:t/>
            </a:r>
            <a:endParaRPr sz="1500"/>
          </a:p>
        </p:txBody>
      </p:sp>
      <p:pic>
        <p:nvPicPr>
          <p:cNvPr id="230" name="Google Shape;230;p27"/>
          <p:cNvPicPr preferRelativeResize="0"/>
          <p:nvPr/>
        </p:nvPicPr>
        <p:blipFill>
          <a:blip r:embed="rId4">
            <a:alphaModFix/>
          </a:blip>
          <a:stretch>
            <a:fillRect/>
          </a:stretch>
        </p:blipFill>
        <p:spPr>
          <a:xfrm>
            <a:off x="311725" y="2006950"/>
            <a:ext cx="2792100" cy="2233675"/>
          </a:xfrm>
          <a:prstGeom prst="rect">
            <a:avLst/>
          </a:prstGeom>
          <a:noFill/>
          <a:ln>
            <a:noFill/>
          </a:ln>
        </p:spPr>
      </p:pic>
      <p:sp>
        <p:nvSpPr>
          <p:cNvPr id="231" name="Google Shape;231;p27"/>
          <p:cNvSpPr txBox="1"/>
          <p:nvPr>
            <p:ph idx="4294967295" type="body"/>
          </p:nvPr>
        </p:nvSpPr>
        <p:spPr>
          <a:xfrm>
            <a:off x="3179500" y="3801625"/>
            <a:ext cx="5608200" cy="1081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Generalization vs Discrimination trade-off</a:t>
            </a:r>
            <a:endParaRPr sz="1500"/>
          </a:p>
          <a:p>
            <a:pPr indent="-323850" lvl="0" marL="457200" rtl="0" algn="l">
              <a:spcBef>
                <a:spcPts val="0"/>
              </a:spcBef>
              <a:spcAft>
                <a:spcPts val="0"/>
              </a:spcAft>
              <a:buSzPts val="1500"/>
              <a:buChar char="-"/>
            </a:pPr>
            <a:r>
              <a:rPr lang="en-GB" sz="1500"/>
              <a:t>Exploration vs Exploitation trade-off</a:t>
            </a:r>
            <a:endParaRPr sz="1500"/>
          </a:p>
        </p:txBody>
      </p:sp>
      <p:pic>
        <p:nvPicPr>
          <p:cNvPr id="232" name="Google Shape;232;p27"/>
          <p:cNvPicPr preferRelativeResize="0"/>
          <p:nvPr/>
        </p:nvPicPr>
        <p:blipFill>
          <a:blip r:embed="rId5">
            <a:alphaModFix/>
          </a:blip>
          <a:stretch>
            <a:fillRect/>
          </a:stretch>
        </p:blipFill>
        <p:spPr>
          <a:xfrm>
            <a:off x="7017000" y="4677300"/>
            <a:ext cx="1148300" cy="31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pSp>
        <p:nvGrpSpPr>
          <p:cNvPr id="237" name="Google Shape;237;p28"/>
          <p:cNvGrpSpPr/>
          <p:nvPr/>
        </p:nvGrpSpPr>
        <p:grpSpPr>
          <a:xfrm>
            <a:off x="8248475" y="4240635"/>
            <a:ext cx="814725" cy="814725"/>
            <a:chOff x="11056690" y="5771626"/>
            <a:chExt cx="1086300" cy="1086300"/>
          </a:xfrm>
        </p:grpSpPr>
        <p:pic>
          <p:nvPicPr>
            <p:cNvPr id="238" name="Google Shape;238;p28"/>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239" name="Google Shape;239;p28"/>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240" name="Google Shape;240;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Generalization vs Discrimination trade-off</a:t>
            </a:r>
            <a:endParaRPr/>
          </a:p>
        </p:txBody>
      </p:sp>
      <p:sp>
        <p:nvSpPr>
          <p:cNvPr id="241" name="Google Shape;241;p28"/>
          <p:cNvSpPr txBox="1"/>
          <p:nvPr>
            <p:ph idx="4294967295" type="body"/>
          </p:nvPr>
        </p:nvSpPr>
        <p:spPr>
          <a:xfrm>
            <a:off x="3179500" y="1315000"/>
            <a:ext cx="5608200" cy="29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Generalization: use information gathered in one state to adjust behaviour of a different state. This can decrease the amount of training needed, at a cost to performance that correlates with how different the generalized states are.</a:t>
            </a:r>
            <a:endParaRPr sz="1500"/>
          </a:p>
          <a:p>
            <a:pPr indent="0" lvl="0" marL="0" rtl="0" algn="l">
              <a:spcBef>
                <a:spcPts val="1600"/>
              </a:spcBef>
              <a:spcAft>
                <a:spcPts val="0"/>
              </a:spcAft>
              <a:buNone/>
            </a:pPr>
            <a:r>
              <a:rPr lang="en-GB" sz="1500"/>
              <a:t>100% Discrimination increases training time needed but gives better performance than generalization.</a:t>
            </a:r>
            <a:endParaRPr sz="1500"/>
          </a:p>
          <a:p>
            <a:pPr indent="0" lvl="0" marL="0" rtl="0" algn="l">
              <a:spcBef>
                <a:spcPts val="1600"/>
              </a:spcBef>
              <a:spcAft>
                <a:spcPts val="0"/>
              </a:spcAft>
              <a:buNone/>
            </a:pPr>
            <a:r>
              <a:rPr lang="en-GB" sz="1500"/>
              <a:t>An agent that generalizes where it can and discriminates where it must is an agent that performs almost as good as its discriminating counterparts at a hugely reduced training time.</a:t>
            </a:r>
            <a:endParaRPr sz="1500"/>
          </a:p>
          <a:p>
            <a:pPr indent="0" lvl="0" marL="0" rtl="0" algn="l">
              <a:spcBef>
                <a:spcPts val="1600"/>
              </a:spcBef>
              <a:spcAft>
                <a:spcPts val="1600"/>
              </a:spcAft>
              <a:buNone/>
            </a:pPr>
            <a:r>
              <a:t/>
            </a:r>
            <a:endParaRPr sz="1500"/>
          </a:p>
        </p:txBody>
      </p:sp>
      <p:pic>
        <p:nvPicPr>
          <p:cNvPr id="242" name="Google Shape;242;p28"/>
          <p:cNvPicPr preferRelativeResize="0"/>
          <p:nvPr/>
        </p:nvPicPr>
        <p:blipFill>
          <a:blip r:embed="rId4">
            <a:alphaModFix/>
          </a:blip>
          <a:stretch>
            <a:fillRect/>
          </a:stretch>
        </p:blipFill>
        <p:spPr>
          <a:xfrm>
            <a:off x="311725" y="2006950"/>
            <a:ext cx="2792100" cy="2233675"/>
          </a:xfrm>
          <a:prstGeom prst="rect">
            <a:avLst/>
          </a:prstGeom>
          <a:noFill/>
          <a:ln>
            <a:noFill/>
          </a:ln>
        </p:spPr>
      </p:pic>
      <p:pic>
        <p:nvPicPr>
          <p:cNvPr id="243" name="Google Shape;243;p28"/>
          <p:cNvPicPr preferRelativeResize="0"/>
          <p:nvPr/>
        </p:nvPicPr>
        <p:blipFill>
          <a:blip r:embed="rId5">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pSp>
        <p:nvGrpSpPr>
          <p:cNvPr id="248" name="Google Shape;248;p29"/>
          <p:cNvGrpSpPr/>
          <p:nvPr/>
        </p:nvGrpSpPr>
        <p:grpSpPr>
          <a:xfrm>
            <a:off x="8248475" y="4240635"/>
            <a:ext cx="814725" cy="814725"/>
            <a:chOff x="11056690" y="5771626"/>
            <a:chExt cx="1086300" cy="1086300"/>
          </a:xfrm>
        </p:grpSpPr>
        <p:pic>
          <p:nvPicPr>
            <p:cNvPr id="249" name="Google Shape;249;p29"/>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250" name="Google Shape;250;p29"/>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251" name="Google Shape;251;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Exploration vs Exploitation trade-off</a:t>
            </a:r>
            <a:endParaRPr/>
          </a:p>
        </p:txBody>
      </p:sp>
      <p:sp>
        <p:nvSpPr>
          <p:cNvPr id="252" name="Google Shape;252;p29"/>
          <p:cNvSpPr txBox="1"/>
          <p:nvPr>
            <p:ph idx="4294967295" type="body"/>
          </p:nvPr>
        </p:nvSpPr>
        <p:spPr>
          <a:xfrm>
            <a:off x="3179500" y="1315000"/>
            <a:ext cx="5608200" cy="31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Exploration: choosing actions to gain more information</a:t>
            </a:r>
            <a:endParaRPr sz="1500"/>
          </a:p>
          <a:p>
            <a:pPr indent="0" lvl="0" marL="0" rtl="0" algn="l">
              <a:spcBef>
                <a:spcPts val="1600"/>
              </a:spcBef>
              <a:spcAft>
                <a:spcPts val="0"/>
              </a:spcAft>
              <a:buNone/>
            </a:pPr>
            <a:r>
              <a:rPr lang="en-GB" sz="1500"/>
              <a:t>Exploitation: choosing actions to maximize rewards now</a:t>
            </a:r>
            <a:endParaRPr sz="1500"/>
          </a:p>
          <a:p>
            <a:pPr indent="0" lvl="0" marL="0" rtl="0" algn="l">
              <a:spcBef>
                <a:spcPts val="1600"/>
              </a:spcBef>
              <a:spcAft>
                <a:spcPts val="0"/>
              </a:spcAft>
              <a:buNone/>
            </a:pPr>
            <a:r>
              <a:rPr lang="en-GB" sz="1500"/>
              <a:t>Exploit to do as well as you can now, and explore to hopefully find a better action to take to get more reward in the future.</a:t>
            </a:r>
            <a:endParaRPr sz="1500"/>
          </a:p>
          <a:p>
            <a:pPr indent="0" lvl="0" marL="0" rtl="0" algn="l">
              <a:spcBef>
                <a:spcPts val="1600"/>
              </a:spcBef>
              <a:spcAft>
                <a:spcPts val="0"/>
              </a:spcAft>
              <a:buNone/>
            </a:pPr>
            <a:r>
              <a:rPr lang="en-GB" sz="1500"/>
              <a:t>You can’t do both at once, so you need to balance them.</a:t>
            </a:r>
            <a:endParaRPr sz="1500"/>
          </a:p>
          <a:p>
            <a:pPr indent="0" lvl="0" marL="0" rtl="0" algn="l">
              <a:spcBef>
                <a:spcPts val="1600"/>
              </a:spcBef>
              <a:spcAft>
                <a:spcPts val="0"/>
              </a:spcAft>
              <a:buNone/>
            </a:pPr>
            <a:r>
              <a:rPr lang="en-GB" sz="1500"/>
              <a:t>The more you can target exploration towards states that are the least known to the agent, the more efficient exploration becomes. This reduces the time required for training.</a:t>
            </a:r>
            <a:endParaRPr sz="1500"/>
          </a:p>
          <a:p>
            <a:pPr indent="0" lvl="0" marL="0" rtl="0" algn="l">
              <a:spcBef>
                <a:spcPts val="1600"/>
              </a:spcBef>
              <a:spcAft>
                <a:spcPts val="1600"/>
              </a:spcAft>
              <a:buNone/>
            </a:pPr>
            <a:r>
              <a:t/>
            </a:r>
            <a:endParaRPr sz="1500"/>
          </a:p>
        </p:txBody>
      </p:sp>
      <p:pic>
        <p:nvPicPr>
          <p:cNvPr id="253" name="Google Shape;253;p29"/>
          <p:cNvPicPr preferRelativeResize="0"/>
          <p:nvPr/>
        </p:nvPicPr>
        <p:blipFill>
          <a:blip r:embed="rId4">
            <a:alphaModFix/>
          </a:blip>
          <a:stretch>
            <a:fillRect/>
          </a:stretch>
        </p:blipFill>
        <p:spPr>
          <a:xfrm>
            <a:off x="311725" y="2006950"/>
            <a:ext cx="2792100" cy="2233675"/>
          </a:xfrm>
          <a:prstGeom prst="rect">
            <a:avLst/>
          </a:prstGeom>
          <a:noFill/>
          <a:ln>
            <a:noFill/>
          </a:ln>
        </p:spPr>
      </p:pic>
      <p:pic>
        <p:nvPicPr>
          <p:cNvPr id="254" name="Google Shape;254;p29"/>
          <p:cNvPicPr preferRelativeResize="0"/>
          <p:nvPr/>
        </p:nvPicPr>
        <p:blipFill>
          <a:blip r:embed="rId5">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pSp>
        <p:nvGrpSpPr>
          <p:cNvPr id="259" name="Google Shape;259;p30"/>
          <p:cNvGrpSpPr/>
          <p:nvPr/>
        </p:nvGrpSpPr>
        <p:grpSpPr>
          <a:xfrm>
            <a:off x="8248475" y="4240635"/>
            <a:ext cx="814725" cy="814725"/>
            <a:chOff x="11056690" y="5771626"/>
            <a:chExt cx="1086300" cy="1086300"/>
          </a:xfrm>
        </p:grpSpPr>
        <p:pic>
          <p:nvPicPr>
            <p:cNvPr id="260" name="Google Shape;260;p30"/>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261" name="Google Shape;261;p30"/>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262" name="Google Shape;262;p30"/>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Break</a:t>
            </a:r>
            <a:endParaRPr/>
          </a:p>
        </p:txBody>
      </p:sp>
      <p:sp>
        <p:nvSpPr>
          <p:cNvPr id="263" name="Google Shape;263;p30"/>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Take a break or ask some questions!</a:t>
            </a:r>
            <a:endParaRPr/>
          </a:p>
        </p:txBody>
      </p:sp>
      <p:pic>
        <p:nvPicPr>
          <p:cNvPr id="264" name="Google Shape;264;p30"/>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grpSp>
        <p:nvGrpSpPr>
          <p:cNvPr id="269" name="Google Shape;269;p31"/>
          <p:cNvGrpSpPr/>
          <p:nvPr/>
        </p:nvGrpSpPr>
        <p:grpSpPr>
          <a:xfrm>
            <a:off x="8248475" y="4240635"/>
            <a:ext cx="814725" cy="814725"/>
            <a:chOff x="11056690" y="5771626"/>
            <a:chExt cx="1086300" cy="1086300"/>
          </a:xfrm>
        </p:grpSpPr>
        <p:pic>
          <p:nvPicPr>
            <p:cNvPr id="270" name="Google Shape;270;p31"/>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271" name="Google Shape;271;p31"/>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272" name="Google Shape;272;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Q-learning</a:t>
            </a:r>
            <a:endParaRPr/>
          </a:p>
        </p:txBody>
      </p:sp>
      <p:sp>
        <p:nvSpPr>
          <p:cNvPr id="273" name="Google Shape;273;p3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Now that we have discussed what properties environments can have and what MDP’s are useful for, we will dive into the theory of the RL agent.</a:t>
            </a:r>
            <a:endParaRPr sz="1500"/>
          </a:p>
          <a:p>
            <a:pPr indent="0" lvl="0" marL="0" rtl="0" algn="l">
              <a:spcBef>
                <a:spcPts val="1600"/>
              </a:spcBef>
              <a:spcAft>
                <a:spcPts val="0"/>
              </a:spcAft>
              <a:buNone/>
            </a:pPr>
            <a:r>
              <a:rPr lang="en-GB" sz="1500"/>
              <a:t>We are going to do that using the well-known Q-learning algorithm.</a:t>
            </a:r>
            <a:endParaRPr sz="1500"/>
          </a:p>
          <a:p>
            <a:pPr indent="0" lvl="0" marL="0" rtl="0" algn="l">
              <a:spcBef>
                <a:spcPts val="1600"/>
              </a:spcBef>
              <a:spcAft>
                <a:spcPts val="1600"/>
              </a:spcAft>
              <a:buNone/>
            </a:pPr>
            <a:r>
              <a:rPr lang="en-GB" sz="1500"/>
              <a:t>But first...</a:t>
            </a:r>
            <a:endParaRPr sz="1500"/>
          </a:p>
        </p:txBody>
      </p:sp>
      <p:pic>
        <p:nvPicPr>
          <p:cNvPr id="274" name="Google Shape;274;p31"/>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grpSp>
        <p:nvGrpSpPr>
          <p:cNvPr id="279" name="Google Shape;279;p32"/>
          <p:cNvGrpSpPr/>
          <p:nvPr/>
        </p:nvGrpSpPr>
        <p:grpSpPr>
          <a:xfrm>
            <a:off x="8248475" y="4240635"/>
            <a:ext cx="814725" cy="814725"/>
            <a:chOff x="11056690" y="5771626"/>
            <a:chExt cx="1086300" cy="1086300"/>
          </a:xfrm>
        </p:grpSpPr>
        <p:pic>
          <p:nvPicPr>
            <p:cNvPr id="280" name="Google Shape;280;p32"/>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281" name="Google Shape;281;p32"/>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282" name="Google Shape;282;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general anatomy of an online RL algorithm</a:t>
            </a:r>
            <a:endParaRPr/>
          </a:p>
        </p:txBody>
      </p:sp>
      <p:sp>
        <p:nvSpPr>
          <p:cNvPr id="283" name="Google Shape;283;p3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An RL agent consists of:</a:t>
            </a:r>
            <a:endParaRPr sz="1500"/>
          </a:p>
          <a:p>
            <a:pPr indent="0" lvl="0" marL="0" rtl="0" algn="l">
              <a:spcBef>
                <a:spcPts val="1600"/>
              </a:spcBef>
              <a:spcAft>
                <a:spcPts val="0"/>
              </a:spcAft>
              <a:buNone/>
            </a:pPr>
            <a:r>
              <a:rPr lang="en-GB" sz="1500"/>
              <a:t>A value function or value function approximator. </a:t>
            </a:r>
            <a:endParaRPr sz="1500"/>
          </a:p>
          <a:p>
            <a:pPr indent="-323850" lvl="0" marL="457200" rtl="0" algn="l">
              <a:spcBef>
                <a:spcPts val="1600"/>
              </a:spcBef>
              <a:spcAft>
                <a:spcPts val="0"/>
              </a:spcAft>
              <a:buSzPts val="1500"/>
              <a:buChar char="●"/>
            </a:pPr>
            <a:r>
              <a:rPr lang="en-GB" sz="1500"/>
              <a:t>Table</a:t>
            </a:r>
            <a:endParaRPr sz="1500"/>
          </a:p>
          <a:p>
            <a:pPr indent="-323850" lvl="0" marL="457200" rtl="0" algn="l">
              <a:spcBef>
                <a:spcPts val="0"/>
              </a:spcBef>
              <a:spcAft>
                <a:spcPts val="0"/>
              </a:spcAft>
              <a:buSzPts val="1500"/>
              <a:buChar char="●"/>
            </a:pPr>
            <a:r>
              <a:rPr lang="en-GB" sz="1500"/>
              <a:t>Neural network</a:t>
            </a:r>
            <a:endParaRPr sz="1500"/>
          </a:p>
          <a:p>
            <a:pPr indent="0" lvl="0" marL="0" rtl="0" algn="l">
              <a:spcBef>
                <a:spcPts val="1600"/>
              </a:spcBef>
              <a:spcAft>
                <a:spcPts val="1600"/>
              </a:spcAft>
              <a:buNone/>
            </a:pPr>
            <a:r>
              <a:rPr lang="en-GB" sz="1500"/>
              <a:t>A policy that uses this value function or approximator to produce an action when given a state.</a:t>
            </a:r>
            <a:endParaRPr sz="1500"/>
          </a:p>
        </p:txBody>
      </p:sp>
      <p:sp>
        <p:nvSpPr>
          <p:cNvPr id="284" name="Google Shape;284;p32"/>
          <p:cNvSpPr txBox="1"/>
          <p:nvPr>
            <p:ph idx="1" type="body"/>
          </p:nvPr>
        </p:nvSpPr>
        <p:spPr>
          <a:xfrm>
            <a:off x="45720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A learning loop where each step:</a:t>
            </a:r>
            <a:endParaRPr sz="1500"/>
          </a:p>
          <a:p>
            <a:pPr indent="457200" lvl="0" marL="0" rtl="0" algn="l">
              <a:spcBef>
                <a:spcPts val="1600"/>
              </a:spcBef>
              <a:spcAft>
                <a:spcPts val="0"/>
              </a:spcAft>
              <a:buNone/>
            </a:pPr>
            <a:r>
              <a:rPr lang="en-GB" sz="1500"/>
              <a:t>An action is taken according to a</a:t>
            </a:r>
            <a:br>
              <a:rPr lang="en-GB" sz="1500"/>
            </a:br>
            <a:r>
              <a:rPr lang="en-GB" sz="1500"/>
              <a:t>	Policy, reward and next state observed</a:t>
            </a:r>
            <a:endParaRPr sz="1500"/>
          </a:p>
          <a:p>
            <a:pPr indent="457200" lvl="0" marL="0" rtl="0" algn="l">
              <a:spcBef>
                <a:spcPts val="1600"/>
              </a:spcBef>
              <a:spcAft>
                <a:spcPts val="0"/>
              </a:spcAft>
              <a:buNone/>
            </a:pPr>
            <a:r>
              <a:rPr lang="en-GB" sz="1500"/>
              <a:t>The expected reward from the value</a:t>
            </a:r>
            <a:br>
              <a:rPr lang="en-GB" sz="1500"/>
            </a:br>
            <a:r>
              <a:rPr lang="en-GB" sz="1500"/>
              <a:t>	function/approximator is compared</a:t>
            </a:r>
            <a:br>
              <a:rPr lang="en-GB" sz="1500"/>
            </a:br>
            <a:r>
              <a:rPr lang="en-GB" sz="1500"/>
              <a:t>	with the actual reward (the difference</a:t>
            </a:r>
            <a:br>
              <a:rPr lang="en-GB" sz="1500"/>
            </a:br>
            <a:r>
              <a:rPr lang="en-GB" sz="1500"/>
              <a:t>	In this is called the “error”).</a:t>
            </a:r>
            <a:endParaRPr sz="1500"/>
          </a:p>
          <a:p>
            <a:pPr indent="457200" lvl="0" marL="0" rtl="0" algn="l">
              <a:spcBef>
                <a:spcPts val="1600"/>
              </a:spcBef>
              <a:spcAft>
                <a:spcPts val="0"/>
              </a:spcAft>
              <a:buNone/>
            </a:pPr>
            <a:r>
              <a:rPr lang="en-GB" sz="1500"/>
              <a:t>The error is used to update the value</a:t>
            </a:r>
            <a:br>
              <a:rPr lang="en-GB" sz="1500"/>
            </a:br>
            <a:r>
              <a:rPr lang="en-GB" sz="1500"/>
              <a:t>	function in the direction of the actual</a:t>
            </a:r>
            <a:br>
              <a:rPr lang="en-GB" sz="1500"/>
            </a:br>
            <a:r>
              <a:rPr lang="en-GB" sz="1500"/>
              <a:t>	reward found. Stop when converges.</a:t>
            </a:r>
            <a:endParaRPr sz="1500"/>
          </a:p>
          <a:p>
            <a:pPr indent="457200" lvl="0" marL="0" rtl="0" algn="l">
              <a:spcBef>
                <a:spcPts val="1600"/>
              </a:spcBef>
              <a:spcAft>
                <a:spcPts val="1600"/>
              </a:spcAft>
              <a:buNone/>
            </a:pPr>
            <a:r>
              <a:t/>
            </a:r>
            <a:endParaRPr sz="1500"/>
          </a:p>
        </p:txBody>
      </p:sp>
      <p:pic>
        <p:nvPicPr>
          <p:cNvPr id="285" name="Google Shape;285;p32"/>
          <p:cNvPicPr preferRelativeResize="0"/>
          <p:nvPr/>
        </p:nvPicPr>
        <p:blipFill>
          <a:blip r:embed="rId4">
            <a:alphaModFix/>
          </a:blip>
          <a:stretch>
            <a:fillRect/>
          </a:stretch>
        </p:blipFill>
        <p:spPr>
          <a:xfrm>
            <a:off x="8324750" y="3956525"/>
            <a:ext cx="738450" cy="201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grpSp>
        <p:nvGrpSpPr>
          <p:cNvPr id="79" name="Google Shape;79;p15"/>
          <p:cNvGrpSpPr/>
          <p:nvPr/>
        </p:nvGrpSpPr>
        <p:grpSpPr>
          <a:xfrm>
            <a:off x="8248475" y="4240635"/>
            <a:ext cx="814725" cy="814725"/>
            <a:chOff x="11056690" y="5771626"/>
            <a:chExt cx="1086300" cy="1086300"/>
          </a:xfrm>
        </p:grpSpPr>
        <p:pic>
          <p:nvPicPr>
            <p:cNvPr id="80" name="Google Shape;80;p15"/>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81" name="Google Shape;81;p15"/>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82" name="Google Shape;82;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structure of this session</a:t>
            </a:r>
            <a:endParaRPr/>
          </a:p>
        </p:txBody>
      </p:sp>
      <p:sp>
        <p:nvSpPr>
          <p:cNvPr id="83" name="Google Shape;83;p15"/>
          <p:cNvSpPr txBox="1"/>
          <p:nvPr>
            <p:ph idx="1" type="body"/>
          </p:nvPr>
        </p:nvSpPr>
        <p:spPr>
          <a:xfrm>
            <a:off x="311700" y="1505700"/>
            <a:ext cx="39999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goal of this session:</a:t>
            </a:r>
            <a:br>
              <a:rPr lang="en-GB"/>
            </a:br>
            <a:r>
              <a:rPr lang="en-GB"/>
              <a:t>I want to give you a strong foundational knowledge of concepts that are important to the field of RL.</a:t>
            </a:r>
            <a:endParaRPr/>
          </a:p>
          <a:p>
            <a:pPr indent="0" lvl="0" marL="0" rtl="0" algn="l">
              <a:spcBef>
                <a:spcPts val="1600"/>
              </a:spcBef>
              <a:spcAft>
                <a:spcPts val="0"/>
              </a:spcAft>
              <a:buNone/>
            </a:pPr>
            <a:r>
              <a:rPr lang="en-GB"/>
              <a:t>The programming part is not so much a challenge to complete in groups like in the other sessions, but it is more intended to let you in apply some of these concepts so that you will remember them better.</a:t>
            </a:r>
            <a:endParaRPr/>
          </a:p>
          <a:p>
            <a:pPr indent="0" lvl="0" marL="0" rtl="0" algn="l">
              <a:spcBef>
                <a:spcPts val="1600"/>
              </a:spcBef>
              <a:spcAft>
                <a:spcPts val="1600"/>
              </a:spcAft>
              <a:buNone/>
            </a:pPr>
            <a:r>
              <a:rPr lang="en-GB"/>
              <a:t>After this session you will be able to start your own journey into the world of RL without getting lost immediately. RL is a very diverse field, and just teaching you an algorithm won’t be very useful without this foundational knowledge.</a:t>
            </a:r>
            <a:endParaRPr/>
          </a:p>
        </p:txBody>
      </p:sp>
      <p:sp>
        <p:nvSpPr>
          <p:cNvPr id="84" name="Google Shape;84;p1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Slides: An intro to the world of RL</a:t>
            </a:r>
            <a:endParaRPr/>
          </a:p>
          <a:p>
            <a:pPr indent="-311150" lvl="0" marL="457200" rtl="0" algn="l">
              <a:spcBef>
                <a:spcPts val="0"/>
              </a:spcBef>
              <a:spcAft>
                <a:spcPts val="0"/>
              </a:spcAft>
              <a:buSzPts val="1300"/>
              <a:buChar char="●"/>
            </a:pPr>
            <a:r>
              <a:rPr lang="en-GB"/>
              <a:t>Break: 15 minutes</a:t>
            </a:r>
            <a:endParaRPr/>
          </a:p>
          <a:p>
            <a:pPr indent="-311150" lvl="0" marL="457200" rtl="0" algn="l">
              <a:spcBef>
                <a:spcPts val="0"/>
              </a:spcBef>
              <a:spcAft>
                <a:spcPts val="0"/>
              </a:spcAft>
              <a:buSzPts val="1300"/>
              <a:buChar char="●"/>
            </a:pPr>
            <a:r>
              <a:rPr lang="en-GB"/>
              <a:t>Slides: Q-learning</a:t>
            </a:r>
            <a:endParaRPr/>
          </a:p>
          <a:p>
            <a:pPr indent="-311150" lvl="0" marL="457200" rtl="0" algn="l">
              <a:spcBef>
                <a:spcPts val="0"/>
              </a:spcBef>
              <a:spcAft>
                <a:spcPts val="0"/>
              </a:spcAft>
              <a:buSzPts val="1300"/>
              <a:buChar char="●"/>
            </a:pPr>
            <a:r>
              <a:rPr lang="en-GB"/>
              <a:t>Challenge: Q-learning on OpenAI Gym Taxi-v3</a:t>
            </a:r>
            <a:endParaRPr/>
          </a:p>
          <a:p>
            <a:pPr indent="-311150" lvl="0" marL="457200" rtl="0" algn="l">
              <a:spcBef>
                <a:spcPts val="0"/>
              </a:spcBef>
              <a:spcAft>
                <a:spcPts val="0"/>
              </a:spcAft>
              <a:buSzPts val="1300"/>
              <a:buChar char="●"/>
            </a:pPr>
            <a:r>
              <a:rPr lang="en-GB"/>
              <a:t>Break: 15 minutes</a:t>
            </a:r>
            <a:endParaRPr/>
          </a:p>
          <a:p>
            <a:pPr indent="-311150" lvl="0" marL="457200" rtl="0" algn="l">
              <a:spcBef>
                <a:spcPts val="0"/>
              </a:spcBef>
              <a:spcAft>
                <a:spcPts val="0"/>
              </a:spcAft>
              <a:buSzPts val="1300"/>
              <a:buChar char="●"/>
            </a:pPr>
            <a:r>
              <a:rPr lang="en-GB"/>
              <a:t>Slides: Starting your own RL adventure</a:t>
            </a:r>
            <a:endParaRPr/>
          </a:p>
        </p:txBody>
      </p:sp>
      <p:pic>
        <p:nvPicPr>
          <p:cNvPr id="85" name="Google Shape;85;p15"/>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grpSp>
        <p:nvGrpSpPr>
          <p:cNvPr id="290" name="Google Shape;290;p33"/>
          <p:cNvGrpSpPr/>
          <p:nvPr/>
        </p:nvGrpSpPr>
        <p:grpSpPr>
          <a:xfrm>
            <a:off x="8248475" y="4240635"/>
            <a:ext cx="814725" cy="814725"/>
            <a:chOff x="11056690" y="5771626"/>
            <a:chExt cx="1086300" cy="1086300"/>
          </a:xfrm>
        </p:grpSpPr>
        <p:pic>
          <p:nvPicPr>
            <p:cNvPr id="291" name="Google Shape;291;p33"/>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292" name="Google Shape;292;p33"/>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293" name="Google Shape;293;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Q-learning?</a:t>
            </a:r>
            <a:endParaRPr/>
          </a:p>
        </p:txBody>
      </p:sp>
      <p:sp>
        <p:nvSpPr>
          <p:cNvPr id="294" name="Google Shape;294;p33"/>
          <p:cNvSpPr txBox="1"/>
          <p:nvPr>
            <p:ph idx="1" type="body"/>
          </p:nvPr>
        </p:nvSpPr>
        <p:spPr>
          <a:xfrm>
            <a:off x="311725" y="1498950"/>
            <a:ext cx="3999900" cy="3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Analyse the pseudocode. What do you see?</a:t>
            </a:r>
            <a:endParaRPr/>
          </a:p>
        </p:txBody>
      </p:sp>
      <p:pic>
        <p:nvPicPr>
          <p:cNvPr id="295" name="Google Shape;295;p33"/>
          <p:cNvPicPr preferRelativeResize="0"/>
          <p:nvPr/>
        </p:nvPicPr>
        <p:blipFill rotWithShape="1">
          <a:blip r:embed="rId4">
            <a:alphaModFix/>
          </a:blip>
          <a:srcRect b="0" l="1097" r="0" t="0"/>
          <a:stretch/>
        </p:blipFill>
        <p:spPr>
          <a:xfrm>
            <a:off x="3521441" y="1763525"/>
            <a:ext cx="5622558" cy="2389224"/>
          </a:xfrm>
          <a:prstGeom prst="rect">
            <a:avLst/>
          </a:prstGeom>
          <a:noFill/>
          <a:ln>
            <a:noFill/>
          </a:ln>
        </p:spPr>
      </p:pic>
      <p:sp>
        <p:nvSpPr>
          <p:cNvPr id="296" name="Google Shape;296;p33"/>
          <p:cNvSpPr txBox="1"/>
          <p:nvPr>
            <p:ph idx="1" type="body"/>
          </p:nvPr>
        </p:nvSpPr>
        <p:spPr>
          <a:xfrm>
            <a:off x="311725" y="1886850"/>
            <a:ext cx="39999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Parameters: 𝛼, 𝜀, 𝛾</a:t>
            </a:r>
            <a:br>
              <a:rPr lang="en-GB"/>
            </a:br>
            <a:r>
              <a:rPr lang="en-GB"/>
              <a:t>Something called Q(s,a) to initialize</a:t>
            </a:r>
            <a:endParaRPr/>
          </a:p>
          <a:p>
            <a:pPr indent="0" lvl="0" marL="0" rtl="0" algn="l">
              <a:spcBef>
                <a:spcPts val="1600"/>
              </a:spcBef>
              <a:spcAft>
                <a:spcPts val="1600"/>
              </a:spcAft>
              <a:buNone/>
            </a:pPr>
            <a:r>
              <a:t/>
            </a:r>
            <a:endParaRPr/>
          </a:p>
        </p:txBody>
      </p:sp>
      <p:sp>
        <p:nvSpPr>
          <p:cNvPr id="297" name="Google Shape;297;p33"/>
          <p:cNvSpPr txBox="1"/>
          <p:nvPr>
            <p:ph idx="1" type="body"/>
          </p:nvPr>
        </p:nvSpPr>
        <p:spPr>
          <a:xfrm>
            <a:off x="311725" y="2510550"/>
            <a:ext cx="3999900" cy="20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Inside the learning loop:</a:t>
            </a:r>
            <a:endParaRPr/>
          </a:p>
          <a:p>
            <a:pPr indent="0" lvl="0" marL="0" rtl="0" algn="l">
              <a:spcBef>
                <a:spcPts val="1600"/>
              </a:spcBef>
              <a:spcAft>
                <a:spcPts val="0"/>
              </a:spcAft>
              <a:buNone/>
            </a:pPr>
            <a:r>
              <a:rPr lang="en-GB"/>
              <a:t>An action is taken according to a policy </a:t>
            </a:r>
            <a:br>
              <a:rPr lang="en-GB"/>
            </a:br>
            <a:r>
              <a:rPr lang="en-GB"/>
              <a:t>derived from that Q called 𝜀-greedy. </a:t>
            </a:r>
            <a:br>
              <a:rPr lang="en-GB"/>
            </a:br>
            <a:r>
              <a:rPr lang="en-GB"/>
              <a:t>R and S’ are observed.</a:t>
            </a:r>
            <a:endParaRPr/>
          </a:p>
          <a:p>
            <a:pPr indent="0" lvl="0" marL="0" rtl="0" algn="l">
              <a:spcBef>
                <a:spcPts val="1600"/>
              </a:spcBef>
              <a:spcAft>
                <a:spcPts val="0"/>
              </a:spcAft>
              <a:buNone/>
            </a:pPr>
            <a:r>
              <a:rPr lang="en-GB"/>
              <a:t>Q is updated according to this new data.</a:t>
            </a:r>
            <a:endParaRPr/>
          </a:p>
          <a:p>
            <a:pPr indent="0" lvl="0" marL="0" rtl="0" algn="l">
              <a:spcBef>
                <a:spcPts val="1600"/>
              </a:spcBef>
              <a:spcAft>
                <a:spcPts val="0"/>
              </a:spcAft>
              <a:buNone/>
            </a:pPr>
            <a:r>
              <a:rPr lang="en-GB"/>
              <a:t>Until S is the final state.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98" name="Google Shape;298;p33"/>
          <p:cNvPicPr preferRelativeResize="0"/>
          <p:nvPr/>
        </p:nvPicPr>
        <p:blipFill>
          <a:blip r:embed="rId5">
            <a:alphaModFix/>
          </a:blip>
          <a:stretch>
            <a:fillRect/>
          </a:stretch>
        </p:blipFill>
        <p:spPr>
          <a:xfrm>
            <a:off x="7017000" y="4677300"/>
            <a:ext cx="1148300" cy="31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grpSp>
        <p:nvGrpSpPr>
          <p:cNvPr id="303" name="Google Shape;303;p34"/>
          <p:cNvGrpSpPr/>
          <p:nvPr/>
        </p:nvGrpSpPr>
        <p:grpSpPr>
          <a:xfrm>
            <a:off x="8248475" y="4240635"/>
            <a:ext cx="814725" cy="814725"/>
            <a:chOff x="11056690" y="5771626"/>
            <a:chExt cx="1086300" cy="1086300"/>
          </a:xfrm>
        </p:grpSpPr>
        <p:pic>
          <p:nvPicPr>
            <p:cNvPr id="304" name="Google Shape;304;p34"/>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305" name="Google Shape;305;p34"/>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306" name="Google Shape;306;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RL algorithms</a:t>
            </a:r>
            <a:endParaRPr/>
          </a:p>
        </p:txBody>
      </p:sp>
      <p:sp>
        <p:nvSpPr>
          <p:cNvPr id="307" name="Google Shape;307;p3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Something called Q(s,a) to initialize</a:t>
            </a:r>
            <a:endParaRPr/>
          </a:p>
          <a:p>
            <a:pPr indent="0" lvl="0" marL="0" rtl="0" algn="l">
              <a:spcBef>
                <a:spcPts val="1600"/>
              </a:spcBef>
              <a:spcAft>
                <a:spcPts val="0"/>
              </a:spcAft>
              <a:buNone/>
            </a:pPr>
            <a:r>
              <a:rPr lang="en-GB"/>
              <a:t>Inside the learning loop:</a:t>
            </a:r>
            <a:endParaRPr/>
          </a:p>
          <a:p>
            <a:pPr indent="0" lvl="0" marL="0" rtl="0" algn="l">
              <a:spcBef>
                <a:spcPts val="1600"/>
              </a:spcBef>
              <a:spcAft>
                <a:spcPts val="0"/>
              </a:spcAft>
              <a:buNone/>
            </a:pPr>
            <a:r>
              <a:rPr lang="en-GB"/>
              <a:t>An action is taken according to a policy </a:t>
            </a:r>
            <a:br>
              <a:rPr lang="en-GB"/>
            </a:br>
            <a:r>
              <a:rPr lang="en-GB"/>
              <a:t>derived from that Q called 𝜀-greedy. </a:t>
            </a:r>
            <a:br>
              <a:rPr lang="en-GB"/>
            </a:br>
            <a:r>
              <a:rPr lang="en-GB"/>
              <a:t>R and S’ are observed.</a:t>
            </a:r>
            <a:endParaRPr/>
          </a:p>
          <a:p>
            <a:pPr indent="0" lvl="0" marL="0" rtl="0" algn="l">
              <a:spcBef>
                <a:spcPts val="1600"/>
              </a:spcBef>
              <a:spcAft>
                <a:spcPts val="0"/>
              </a:spcAft>
              <a:buNone/>
            </a:pPr>
            <a:r>
              <a:rPr lang="en-GB"/>
              <a:t>Q is updated according to this new data.</a:t>
            </a:r>
            <a:endParaRPr/>
          </a:p>
          <a:p>
            <a:pPr indent="0" lvl="0" marL="0" rtl="0" algn="l">
              <a:spcBef>
                <a:spcPts val="1600"/>
              </a:spcBef>
              <a:spcAft>
                <a:spcPts val="0"/>
              </a:spcAft>
              <a:buNone/>
            </a:pPr>
            <a:r>
              <a:rPr lang="en-GB"/>
              <a:t>Until S is the final state.</a:t>
            </a:r>
            <a:endParaRPr/>
          </a:p>
          <a:p>
            <a:pPr indent="0" lvl="0" marL="0" rtl="0" algn="l">
              <a:spcBef>
                <a:spcPts val="1600"/>
              </a:spcBef>
              <a:spcAft>
                <a:spcPts val="0"/>
              </a:spcAft>
              <a:buNone/>
            </a:pPr>
            <a:r>
              <a:t/>
            </a:r>
            <a:endParaRPr/>
          </a:p>
          <a:p>
            <a:pPr indent="0" lvl="0" marL="0" rtl="0" algn="l">
              <a:spcBef>
                <a:spcPts val="1600"/>
              </a:spcBef>
              <a:spcAft>
                <a:spcPts val="1600"/>
              </a:spcAft>
              <a:buNone/>
            </a:pPr>
            <a:br>
              <a:rPr lang="en-GB"/>
            </a:br>
            <a:endParaRPr/>
          </a:p>
        </p:txBody>
      </p:sp>
      <p:sp>
        <p:nvSpPr>
          <p:cNvPr id="308" name="Google Shape;308;p3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Policies</a:t>
            </a:r>
            <a:endParaRPr sz="1500"/>
          </a:p>
          <a:p>
            <a:pPr indent="-323850" lvl="0" marL="457200" rtl="0" algn="l">
              <a:spcBef>
                <a:spcPts val="0"/>
              </a:spcBef>
              <a:spcAft>
                <a:spcPts val="0"/>
              </a:spcAft>
              <a:buSzPts val="1500"/>
              <a:buChar char="●"/>
            </a:pPr>
            <a:r>
              <a:rPr lang="en-GB" sz="1500"/>
              <a:t>On-policy vs off-policy</a:t>
            </a:r>
            <a:endParaRPr sz="1500"/>
          </a:p>
          <a:p>
            <a:pPr indent="-323850" lvl="0" marL="457200" rtl="0" algn="l">
              <a:spcBef>
                <a:spcPts val="0"/>
              </a:spcBef>
              <a:spcAft>
                <a:spcPts val="0"/>
              </a:spcAft>
              <a:buSzPts val="1500"/>
              <a:buChar char="●"/>
            </a:pPr>
            <a:r>
              <a:rPr lang="en-GB" sz="1500"/>
              <a:t>𝜀-greedy exploration</a:t>
            </a:r>
            <a:endParaRPr sz="1500"/>
          </a:p>
          <a:p>
            <a:pPr indent="-323850" lvl="0" marL="457200" rtl="0" algn="l">
              <a:spcBef>
                <a:spcPts val="0"/>
              </a:spcBef>
              <a:spcAft>
                <a:spcPts val="0"/>
              </a:spcAft>
              <a:buSzPts val="1500"/>
              <a:buChar char="●"/>
            </a:pPr>
            <a:r>
              <a:rPr lang="en-GB" sz="1500"/>
              <a:t>Q-learning: on- or off-policy?</a:t>
            </a:r>
            <a:endParaRPr sz="1500"/>
          </a:p>
          <a:p>
            <a:pPr indent="-323850" lvl="0" marL="457200" rtl="0" algn="l">
              <a:spcBef>
                <a:spcPts val="0"/>
              </a:spcBef>
              <a:spcAft>
                <a:spcPts val="0"/>
              </a:spcAft>
              <a:buSzPts val="1500"/>
              <a:buChar char="●"/>
            </a:pPr>
            <a:r>
              <a:rPr lang="en-GB" sz="1500"/>
              <a:t>What is Q(s,a)? Value functions</a:t>
            </a:r>
            <a:endParaRPr sz="1500"/>
          </a:p>
          <a:p>
            <a:pPr indent="-323850" lvl="0" marL="457200" rtl="0" algn="l">
              <a:spcBef>
                <a:spcPts val="0"/>
              </a:spcBef>
              <a:spcAft>
                <a:spcPts val="0"/>
              </a:spcAft>
              <a:buSzPts val="1500"/>
              <a:buChar char="●"/>
            </a:pPr>
            <a:r>
              <a:rPr lang="en-GB" sz="1500"/>
              <a:t>Temporal difference learning</a:t>
            </a:r>
            <a:endParaRPr sz="1500"/>
          </a:p>
          <a:p>
            <a:pPr indent="-323850" lvl="0" marL="457200" rtl="0" algn="l">
              <a:spcBef>
                <a:spcPts val="0"/>
              </a:spcBef>
              <a:spcAft>
                <a:spcPts val="0"/>
              </a:spcAft>
              <a:buSzPts val="1500"/>
              <a:buChar char="●"/>
            </a:pPr>
            <a:r>
              <a:rPr lang="en-GB" sz="1500"/>
              <a:t>The TD error</a:t>
            </a:r>
            <a:endParaRPr sz="1500"/>
          </a:p>
        </p:txBody>
      </p:sp>
      <p:cxnSp>
        <p:nvCxnSpPr>
          <p:cNvPr id="309" name="Google Shape;309;p34"/>
          <p:cNvCxnSpPr/>
          <p:nvPr/>
        </p:nvCxnSpPr>
        <p:spPr>
          <a:xfrm flipH="1" rot="10800000">
            <a:off x="3073900" y="2275375"/>
            <a:ext cx="1950300" cy="5088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p34"/>
          <p:cNvCxnSpPr/>
          <p:nvPr/>
        </p:nvCxnSpPr>
        <p:spPr>
          <a:xfrm flipH="1" rot="10800000">
            <a:off x="3278850" y="1886650"/>
            <a:ext cx="1780800" cy="6714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p34"/>
          <p:cNvCxnSpPr/>
          <p:nvPr/>
        </p:nvCxnSpPr>
        <p:spPr>
          <a:xfrm>
            <a:off x="3017375" y="1724225"/>
            <a:ext cx="2013900" cy="10458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34"/>
          <p:cNvCxnSpPr/>
          <p:nvPr/>
        </p:nvCxnSpPr>
        <p:spPr>
          <a:xfrm flipH="1" rot="10800000">
            <a:off x="3455500" y="3186875"/>
            <a:ext cx="1611300" cy="275700"/>
          </a:xfrm>
          <a:prstGeom prst="straightConnector1">
            <a:avLst/>
          </a:prstGeom>
          <a:noFill/>
          <a:ln cap="flat" cmpd="sng" w="9525">
            <a:solidFill>
              <a:schemeClr val="dk2"/>
            </a:solidFill>
            <a:prstDash val="solid"/>
            <a:round/>
            <a:headEnd len="med" w="med" type="none"/>
            <a:tailEnd len="med" w="med" type="triangle"/>
          </a:ln>
        </p:spPr>
      </p:cxnSp>
      <p:pic>
        <p:nvPicPr>
          <p:cNvPr id="313" name="Google Shape;313;p34"/>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grpSp>
        <p:nvGrpSpPr>
          <p:cNvPr id="318" name="Google Shape;318;p35"/>
          <p:cNvGrpSpPr/>
          <p:nvPr/>
        </p:nvGrpSpPr>
        <p:grpSpPr>
          <a:xfrm>
            <a:off x="8248475" y="4240635"/>
            <a:ext cx="814725" cy="814725"/>
            <a:chOff x="11056690" y="5771626"/>
            <a:chExt cx="1086300" cy="1086300"/>
          </a:xfrm>
        </p:grpSpPr>
        <p:pic>
          <p:nvPicPr>
            <p:cNvPr id="319" name="Google Shape;319;p35"/>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320" name="Google Shape;320;p35"/>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321" name="Google Shape;321;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Policies</a:t>
            </a:r>
            <a:endParaRPr/>
          </a:p>
        </p:txBody>
      </p:sp>
      <p:sp>
        <p:nvSpPr>
          <p:cNvPr id="322" name="Google Shape;322;p3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An RL agent has one policy or multiple policies.</a:t>
            </a:r>
            <a:endParaRPr sz="1500"/>
          </a:p>
          <a:p>
            <a:pPr indent="0" lvl="0" marL="0" rtl="0" algn="l">
              <a:spcBef>
                <a:spcPts val="1600"/>
              </a:spcBef>
              <a:spcAft>
                <a:spcPts val="0"/>
              </a:spcAft>
              <a:buNone/>
            </a:pPr>
            <a:r>
              <a:rPr lang="en-GB" sz="1500"/>
              <a:t>A policy is a rule by which an agent selects an action based on a given state.</a:t>
            </a:r>
            <a:endParaRPr sz="1500"/>
          </a:p>
          <a:p>
            <a:pPr indent="0" lvl="0" marL="0" rtl="0" algn="l">
              <a:spcBef>
                <a:spcPts val="1600"/>
              </a:spcBef>
              <a:spcAft>
                <a:spcPts val="0"/>
              </a:spcAft>
              <a:buNone/>
            </a:pPr>
            <a:r>
              <a:rPr lang="en-GB" sz="1500"/>
              <a:t>Deterministic policy: 𝜋(s) = a</a:t>
            </a:r>
            <a:br>
              <a:rPr lang="en-GB" sz="1500"/>
            </a:br>
            <a:r>
              <a:rPr lang="en-GB" sz="1500"/>
              <a:t>Stochastic policy: </a:t>
            </a:r>
            <a:r>
              <a:rPr lang="en-GB" sz="1500"/>
              <a:t>𝜋(a|s) where: </a:t>
            </a:r>
            <a:br>
              <a:rPr lang="en-GB" sz="1500"/>
            </a:br>
            <a:r>
              <a:rPr lang="en-GB" sz="1500"/>
              <a:t>				𝛴</a:t>
            </a:r>
            <a:r>
              <a:rPr baseline="-25000" lang="en-GB" sz="1500"/>
              <a:t>a∈A(s)</a:t>
            </a:r>
            <a:r>
              <a:rPr lang="en-GB" sz="1500"/>
              <a:t>𝜋(a|s) = 1, and</a:t>
            </a:r>
            <a:br>
              <a:rPr lang="en-GB" sz="1500"/>
            </a:br>
            <a:r>
              <a:rPr lang="en-GB" sz="1500"/>
              <a:t>				𝜋(a|s) ≥ 0</a:t>
            </a:r>
            <a:endParaRPr sz="1500"/>
          </a:p>
          <a:p>
            <a:pPr indent="0" lvl="0" marL="0" rtl="0" algn="l">
              <a:spcBef>
                <a:spcPts val="1600"/>
              </a:spcBef>
              <a:spcAft>
                <a:spcPts val="1600"/>
              </a:spcAft>
              <a:buNone/>
            </a:pPr>
            <a:r>
              <a:t/>
            </a:r>
            <a:endParaRPr sz="1500"/>
          </a:p>
        </p:txBody>
      </p:sp>
      <p:sp>
        <p:nvSpPr>
          <p:cNvPr id="323" name="Google Shape;323;p3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This is a policy on an MDP. Policies choose actions only based on given state s. (Markov property.) </a:t>
            </a:r>
            <a:endParaRPr sz="1500"/>
          </a:p>
          <a:p>
            <a:pPr indent="0" lvl="0" marL="0" rtl="0" algn="l">
              <a:spcBef>
                <a:spcPts val="1600"/>
              </a:spcBef>
              <a:spcAft>
                <a:spcPts val="0"/>
              </a:spcAft>
              <a:buNone/>
            </a:pPr>
            <a:r>
              <a:rPr lang="en-GB" sz="1500"/>
              <a:t>Remember Markov Property slide: s must contain all information required to be able to make the right decision, so we can ignore all previous states.</a:t>
            </a:r>
            <a:endParaRPr sz="1500"/>
          </a:p>
          <a:p>
            <a:pPr indent="0" lvl="0" marL="0" rtl="0" algn="l">
              <a:spcBef>
                <a:spcPts val="1600"/>
              </a:spcBef>
              <a:spcAft>
                <a:spcPts val="1600"/>
              </a:spcAft>
              <a:buNone/>
            </a:pPr>
            <a:r>
              <a:t/>
            </a:r>
            <a:endParaRPr sz="1500"/>
          </a:p>
        </p:txBody>
      </p:sp>
      <p:pic>
        <p:nvPicPr>
          <p:cNvPr id="324" name="Google Shape;324;p35"/>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grpSp>
        <p:nvGrpSpPr>
          <p:cNvPr id="329" name="Google Shape;329;p36"/>
          <p:cNvGrpSpPr/>
          <p:nvPr/>
        </p:nvGrpSpPr>
        <p:grpSpPr>
          <a:xfrm>
            <a:off x="8248475" y="4240635"/>
            <a:ext cx="814725" cy="814725"/>
            <a:chOff x="11056690" y="5771626"/>
            <a:chExt cx="1086300" cy="1086300"/>
          </a:xfrm>
        </p:grpSpPr>
        <p:pic>
          <p:nvPicPr>
            <p:cNvPr id="330" name="Google Shape;330;p36"/>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331" name="Google Shape;331;p36"/>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332" name="Google Shape;332;p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On-po</a:t>
            </a:r>
            <a:r>
              <a:rPr lang="en-GB"/>
              <a:t>licy vs off-policy learning</a:t>
            </a:r>
            <a:endParaRPr/>
          </a:p>
        </p:txBody>
      </p:sp>
      <p:sp>
        <p:nvSpPr>
          <p:cNvPr id="333" name="Google Shape;333;p3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An RL agent has </a:t>
            </a:r>
            <a:r>
              <a:rPr b="1" lang="en-GB" sz="1500"/>
              <a:t>one policy</a:t>
            </a:r>
            <a:r>
              <a:rPr lang="en-GB" sz="1500"/>
              <a:t> or </a:t>
            </a:r>
            <a:r>
              <a:rPr b="1" lang="en-GB" sz="1500"/>
              <a:t>multiple policies.</a:t>
            </a:r>
            <a:endParaRPr b="1" sz="1500"/>
          </a:p>
          <a:p>
            <a:pPr indent="0" lvl="0" marL="0" rtl="0" algn="l">
              <a:spcBef>
                <a:spcPts val="1600"/>
              </a:spcBef>
              <a:spcAft>
                <a:spcPts val="0"/>
              </a:spcAft>
              <a:buNone/>
            </a:pPr>
            <a:r>
              <a:rPr lang="en-GB" sz="1500"/>
              <a:t>A policy is a rule by which an agent selects an action based on a given state.</a:t>
            </a:r>
            <a:endParaRPr sz="1500"/>
          </a:p>
          <a:p>
            <a:pPr indent="0" lvl="0" marL="0" rtl="0" algn="l">
              <a:spcBef>
                <a:spcPts val="1600"/>
              </a:spcBef>
              <a:spcAft>
                <a:spcPts val="0"/>
              </a:spcAft>
              <a:buNone/>
            </a:pPr>
            <a:r>
              <a:rPr lang="en-GB" sz="1500"/>
              <a:t>Deterministic policy: 𝜋(s) = a</a:t>
            </a:r>
            <a:br>
              <a:rPr lang="en-GB" sz="1500"/>
            </a:br>
            <a:r>
              <a:rPr lang="en-GB" sz="1500"/>
              <a:t>Stochastic policy: 𝜋(a|s) where: </a:t>
            </a:r>
            <a:br>
              <a:rPr lang="en-GB" sz="1500"/>
            </a:br>
            <a:r>
              <a:rPr lang="en-GB" sz="1500"/>
              <a:t>				𝛴</a:t>
            </a:r>
            <a:r>
              <a:rPr baseline="-25000" lang="en-GB" sz="1500"/>
              <a:t>a∈A(s)</a:t>
            </a:r>
            <a:r>
              <a:rPr lang="en-GB" sz="1500"/>
              <a:t>𝜋(a|s) = 1, and</a:t>
            </a:r>
            <a:br>
              <a:rPr lang="en-GB" sz="1500"/>
            </a:br>
            <a:r>
              <a:rPr lang="en-GB" sz="1500"/>
              <a:t>				𝜋(a|s) ≥ 0</a:t>
            </a:r>
            <a:endParaRPr sz="1500"/>
          </a:p>
          <a:p>
            <a:pPr indent="0" lvl="0" marL="0" rtl="0" algn="l">
              <a:spcBef>
                <a:spcPts val="1600"/>
              </a:spcBef>
              <a:spcAft>
                <a:spcPts val="1600"/>
              </a:spcAft>
              <a:buNone/>
            </a:pPr>
            <a:r>
              <a:t/>
            </a:r>
            <a:endParaRPr sz="1500"/>
          </a:p>
        </p:txBody>
      </p:sp>
      <p:sp>
        <p:nvSpPr>
          <p:cNvPr id="334" name="Google Shape;334;p3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On-policy learning: The agent has one policy. It improves that policy with information gathered by following that same policy.</a:t>
            </a:r>
            <a:endParaRPr sz="1500"/>
          </a:p>
          <a:p>
            <a:pPr indent="0" lvl="0" marL="0" rtl="0" algn="l">
              <a:spcBef>
                <a:spcPts val="1600"/>
              </a:spcBef>
              <a:spcAft>
                <a:spcPts val="0"/>
              </a:spcAft>
              <a:buNone/>
            </a:pPr>
            <a:r>
              <a:rPr lang="en-GB" sz="1500"/>
              <a:t>Off-policy learning: The agent has multiple policies. Usually:</a:t>
            </a:r>
            <a:br>
              <a:rPr lang="en-GB" sz="1500"/>
            </a:br>
            <a:r>
              <a:rPr lang="en-GB" sz="1500"/>
              <a:t>Behaviour policy b(a|s) is used to explore the environment, and target policy </a:t>
            </a:r>
            <a:r>
              <a:rPr lang="en-GB" sz="1500"/>
              <a:t>𝜋(s) = a</a:t>
            </a:r>
            <a:r>
              <a:rPr lang="en-GB" sz="1500"/>
              <a:t> selects actions greedily, after learning from the information gathered by b.</a:t>
            </a:r>
            <a:endParaRPr sz="1500"/>
          </a:p>
          <a:p>
            <a:pPr indent="0" lvl="0" marL="0" rtl="0" algn="l">
              <a:spcBef>
                <a:spcPts val="1600"/>
              </a:spcBef>
              <a:spcAft>
                <a:spcPts val="1600"/>
              </a:spcAft>
              <a:buNone/>
            </a:pPr>
            <a:r>
              <a:t/>
            </a:r>
            <a:endParaRPr sz="1500"/>
          </a:p>
        </p:txBody>
      </p:sp>
      <p:pic>
        <p:nvPicPr>
          <p:cNvPr id="335" name="Google Shape;335;p36"/>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grpSp>
        <p:nvGrpSpPr>
          <p:cNvPr id="340" name="Google Shape;340;p37"/>
          <p:cNvGrpSpPr/>
          <p:nvPr/>
        </p:nvGrpSpPr>
        <p:grpSpPr>
          <a:xfrm>
            <a:off x="8248475" y="4240635"/>
            <a:ext cx="814725" cy="814725"/>
            <a:chOff x="11056690" y="5771626"/>
            <a:chExt cx="1086300" cy="1086300"/>
          </a:xfrm>
        </p:grpSpPr>
        <p:pic>
          <p:nvPicPr>
            <p:cNvPr id="341" name="Google Shape;341;p37"/>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342" name="Google Shape;342;p37"/>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343" name="Google Shape;343;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t>
            </a:r>
            <a:r>
              <a:rPr lang="en-GB"/>
              <a:t>𝜀-greedy policy</a:t>
            </a:r>
            <a:endParaRPr/>
          </a:p>
        </p:txBody>
      </p:sp>
      <p:sp>
        <p:nvSpPr>
          <p:cNvPr id="344" name="Google Shape;344;p3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How it works -</a:t>
            </a:r>
            <a:endParaRPr sz="1500"/>
          </a:p>
          <a:p>
            <a:pPr indent="0" lvl="0" marL="0" rtl="0" algn="l">
              <a:spcBef>
                <a:spcPts val="1600"/>
              </a:spcBef>
              <a:spcAft>
                <a:spcPts val="0"/>
              </a:spcAft>
              <a:buNone/>
            </a:pPr>
            <a:r>
              <a:rPr lang="en-GB" sz="1500"/>
              <a:t>𝜀-greedy action given s, Q(s,a) and </a:t>
            </a:r>
            <a:r>
              <a:rPr lang="en-GB" sz="1500"/>
              <a:t>𝜀 ∈ (0, 1]:</a:t>
            </a:r>
            <a:endParaRPr sz="1500"/>
          </a:p>
          <a:p>
            <a:pPr indent="0" lvl="0" marL="0" rtl="0" algn="l">
              <a:spcBef>
                <a:spcPts val="1600"/>
              </a:spcBef>
              <a:spcAft>
                <a:spcPts val="0"/>
              </a:spcAft>
              <a:buNone/>
            </a:pPr>
            <a:r>
              <a:rPr lang="en-GB" sz="1500"/>
              <a:t>Take a random number between 0 and 1.</a:t>
            </a:r>
            <a:endParaRPr sz="1500"/>
          </a:p>
          <a:p>
            <a:pPr indent="0" lvl="0" marL="0" rtl="0" algn="l">
              <a:spcBef>
                <a:spcPts val="1600"/>
              </a:spcBef>
              <a:spcAft>
                <a:spcPts val="1600"/>
              </a:spcAft>
              <a:buNone/>
            </a:pPr>
            <a:r>
              <a:rPr lang="en-GB" sz="1500"/>
              <a:t>If that number &lt; </a:t>
            </a:r>
            <a:r>
              <a:rPr lang="en-GB" sz="1500"/>
              <a:t>𝜀:</a:t>
            </a:r>
            <a:br>
              <a:rPr lang="en-GB" sz="1500"/>
            </a:br>
            <a:r>
              <a:rPr lang="en-GB" sz="1500"/>
              <a:t>	Choose random action</a:t>
            </a:r>
            <a:br>
              <a:rPr lang="en-GB" sz="1500"/>
            </a:br>
            <a:r>
              <a:rPr lang="en-GB" sz="1500"/>
              <a:t>Else:</a:t>
            </a:r>
            <a:br>
              <a:rPr lang="en-GB" sz="1500"/>
            </a:br>
            <a:r>
              <a:rPr lang="en-GB" sz="1500"/>
              <a:t>	Choose the best action for s using the</a:t>
            </a:r>
            <a:br>
              <a:rPr lang="en-GB" sz="1500"/>
            </a:br>
            <a:r>
              <a:rPr lang="en-GB" sz="1500"/>
              <a:t>	current values in Q(s,a)</a:t>
            </a:r>
            <a:endParaRPr sz="1500"/>
          </a:p>
        </p:txBody>
      </p:sp>
      <p:sp>
        <p:nvSpPr>
          <p:cNvPr id="345" name="Google Shape;345;p3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This is a policy commonly used for balancing exploration and exploitation.</a:t>
            </a:r>
            <a:endParaRPr sz="1500"/>
          </a:p>
          <a:p>
            <a:pPr indent="0" lvl="0" marL="0" rtl="0" algn="l">
              <a:spcBef>
                <a:spcPts val="1600"/>
              </a:spcBef>
              <a:spcAft>
                <a:spcPts val="0"/>
              </a:spcAft>
              <a:buNone/>
            </a:pPr>
            <a:r>
              <a:rPr lang="en-GB" sz="1500"/>
              <a:t>It is simple and flawed, but it is popular because it works with Deep RL.</a:t>
            </a:r>
            <a:endParaRPr sz="1500"/>
          </a:p>
          <a:p>
            <a:pPr indent="0" lvl="0" marL="0" rtl="0" algn="l">
              <a:spcBef>
                <a:spcPts val="1600"/>
              </a:spcBef>
              <a:spcAft>
                <a:spcPts val="1600"/>
              </a:spcAft>
              <a:buNone/>
            </a:pPr>
            <a:r>
              <a:rPr lang="en-GB" sz="1500"/>
              <a:t>There are many better policies for more targeted exploration in tabular environments, a quick web search will give you good results.</a:t>
            </a:r>
            <a:endParaRPr sz="1500"/>
          </a:p>
        </p:txBody>
      </p:sp>
      <p:pic>
        <p:nvPicPr>
          <p:cNvPr id="346" name="Google Shape;346;p37"/>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grpSp>
        <p:nvGrpSpPr>
          <p:cNvPr id="351" name="Google Shape;351;p38"/>
          <p:cNvGrpSpPr/>
          <p:nvPr/>
        </p:nvGrpSpPr>
        <p:grpSpPr>
          <a:xfrm>
            <a:off x="8248475" y="4240635"/>
            <a:ext cx="814725" cy="814725"/>
            <a:chOff x="11056690" y="5771626"/>
            <a:chExt cx="1086300" cy="1086300"/>
          </a:xfrm>
        </p:grpSpPr>
        <p:pic>
          <p:nvPicPr>
            <p:cNvPr id="352" name="Google Shape;352;p38"/>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353" name="Google Shape;353;p38"/>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354" name="Google Shape;354;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Is Q-learning on- or off-policy?</a:t>
            </a:r>
            <a:endParaRPr/>
          </a:p>
        </p:txBody>
      </p:sp>
      <p:sp>
        <p:nvSpPr>
          <p:cNvPr id="355" name="Google Shape;355;p38"/>
          <p:cNvSpPr txBox="1"/>
          <p:nvPr>
            <p:ph idx="1" type="body"/>
          </p:nvPr>
        </p:nvSpPr>
        <p:spPr>
          <a:xfrm>
            <a:off x="5858100" y="1503250"/>
            <a:ext cx="3165900" cy="29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Off-policy!</a:t>
            </a:r>
            <a:endParaRPr sz="1500"/>
          </a:p>
          <a:p>
            <a:pPr indent="0" lvl="0" marL="0" rtl="0" algn="l">
              <a:spcBef>
                <a:spcPts val="1600"/>
              </a:spcBef>
              <a:spcAft>
                <a:spcPts val="0"/>
              </a:spcAft>
              <a:buNone/>
            </a:pPr>
            <a:r>
              <a:rPr lang="en-GB" sz="1500"/>
              <a:t>The behaviour policy b(a|s) is </a:t>
            </a:r>
            <a:r>
              <a:rPr lang="en-GB" sz="1500"/>
              <a:t>𝜀-greedy (or something else that always continues exploring).</a:t>
            </a:r>
            <a:endParaRPr sz="1500"/>
          </a:p>
          <a:p>
            <a:pPr indent="0" lvl="0" marL="0" rtl="0" algn="l">
              <a:spcBef>
                <a:spcPts val="1600"/>
              </a:spcBef>
              <a:spcAft>
                <a:spcPts val="1600"/>
              </a:spcAft>
              <a:buNone/>
            </a:pPr>
            <a:r>
              <a:rPr lang="en-GB" sz="1500"/>
              <a:t>The greedy target policy </a:t>
            </a:r>
            <a:br>
              <a:rPr lang="en-GB" sz="1500"/>
            </a:br>
            <a:r>
              <a:rPr lang="en-GB" sz="1500"/>
              <a:t>𝜋 = argmax</a:t>
            </a:r>
            <a:r>
              <a:rPr baseline="-25000" lang="en-GB" sz="1500"/>
              <a:t>a</a:t>
            </a:r>
            <a:r>
              <a:rPr lang="en-GB" sz="1500"/>
              <a:t>Q(s,a) is being improved using action values taken from a greedy policy. </a:t>
            </a:r>
            <a:endParaRPr sz="1500"/>
          </a:p>
        </p:txBody>
      </p:sp>
      <p:pic>
        <p:nvPicPr>
          <p:cNvPr id="356" name="Google Shape;356;p38"/>
          <p:cNvPicPr preferRelativeResize="0"/>
          <p:nvPr/>
        </p:nvPicPr>
        <p:blipFill rotWithShape="1">
          <a:blip r:embed="rId4">
            <a:alphaModFix/>
          </a:blip>
          <a:srcRect b="0" l="1097" r="0" t="0"/>
          <a:stretch/>
        </p:blipFill>
        <p:spPr>
          <a:xfrm>
            <a:off x="178266" y="1595100"/>
            <a:ext cx="5622558" cy="2389224"/>
          </a:xfrm>
          <a:prstGeom prst="rect">
            <a:avLst/>
          </a:prstGeom>
          <a:noFill/>
          <a:ln>
            <a:noFill/>
          </a:ln>
        </p:spPr>
      </p:pic>
      <p:pic>
        <p:nvPicPr>
          <p:cNvPr id="357" name="Google Shape;357;p38"/>
          <p:cNvPicPr preferRelativeResize="0"/>
          <p:nvPr/>
        </p:nvPicPr>
        <p:blipFill>
          <a:blip r:embed="rId5">
            <a:alphaModFix/>
          </a:blip>
          <a:stretch>
            <a:fillRect/>
          </a:stretch>
        </p:blipFill>
        <p:spPr>
          <a:xfrm>
            <a:off x="7017000" y="4677300"/>
            <a:ext cx="1148300" cy="31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grpSp>
        <p:nvGrpSpPr>
          <p:cNvPr id="362" name="Google Shape;362;p39"/>
          <p:cNvGrpSpPr/>
          <p:nvPr/>
        </p:nvGrpSpPr>
        <p:grpSpPr>
          <a:xfrm>
            <a:off x="8248475" y="4240635"/>
            <a:ext cx="814725" cy="814725"/>
            <a:chOff x="11056690" y="5771626"/>
            <a:chExt cx="1086300" cy="1086300"/>
          </a:xfrm>
        </p:grpSpPr>
        <p:pic>
          <p:nvPicPr>
            <p:cNvPr id="363" name="Google Shape;363;p39"/>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364" name="Google Shape;364;p39"/>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365" name="Google Shape;365;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Q(s,a)? Value functions</a:t>
            </a:r>
            <a:endParaRPr/>
          </a:p>
        </p:txBody>
      </p:sp>
      <p:sp>
        <p:nvSpPr>
          <p:cNvPr id="366" name="Google Shape;366;p39"/>
          <p:cNvSpPr txBox="1"/>
          <p:nvPr>
            <p:ph idx="1" type="body"/>
          </p:nvPr>
        </p:nvSpPr>
        <p:spPr>
          <a:xfrm>
            <a:off x="311725" y="1427975"/>
            <a:ext cx="49245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State-value function:</a:t>
            </a:r>
            <a:endParaRPr sz="1500"/>
          </a:p>
          <a:p>
            <a:pPr indent="0" lvl="0" marL="0" rtl="0" algn="l">
              <a:spcBef>
                <a:spcPts val="1600"/>
              </a:spcBef>
              <a:spcAft>
                <a:spcPts val="0"/>
              </a:spcAft>
              <a:buNone/>
            </a:pPr>
            <a:r>
              <a:rPr lang="en-GB" sz="1500"/>
              <a:t>v</a:t>
            </a:r>
            <a:r>
              <a:rPr baseline="-25000" lang="en-GB" sz="1500"/>
              <a:t>𝜋</a:t>
            </a:r>
            <a:r>
              <a:rPr lang="en-GB" sz="1500"/>
              <a:t>(s) ≝ 𝔼</a:t>
            </a:r>
            <a:r>
              <a:rPr baseline="-25000" lang="en-GB" sz="1500"/>
              <a:t>𝜋</a:t>
            </a:r>
            <a:r>
              <a:rPr lang="en-GB" sz="1500"/>
              <a:t>[ G</a:t>
            </a:r>
            <a:r>
              <a:rPr baseline="-25000" lang="en-GB" sz="1500"/>
              <a:t>t </a:t>
            </a:r>
            <a:r>
              <a:rPr lang="en-GB" sz="1500"/>
              <a:t>| S</a:t>
            </a:r>
            <a:r>
              <a:rPr baseline="-25000" lang="en-GB" sz="1500"/>
              <a:t>t</a:t>
            </a:r>
            <a:r>
              <a:rPr lang="en-GB" sz="1500"/>
              <a:t>= s ]</a:t>
            </a:r>
            <a:endParaRPr sz="1500"/>
          </a:p>
          <a:p>
            <a:pPr indent="0" lvl="0" marL="0" rtl="0" algn="l">
              <a:spcBef>
                <a:spcPts val="1600"/>
              </a:spcBef>
              <a:spcAft>
                <a:spcPts val="0"/>
              </a:spcAft>
              <a:buNone/>
            </a:pPr>
            <a:r>
              <a:rPr lang="en-GB" sz="1500"/>
              <a:t>The value of a state in policy </a:t>
            </a:r>
            <a:r>
              <a:rPr lang="en-GB" sz="1500"/>
              <a:t>𝜋 is the expected return in that state according to that policy.</a:t>
            </a:r>
            <a:endParaRPr sz="1500"/>
          </a:p>
          <a:p>
            <a:pPr indent="0" lvl="0" marL="0" rtl="0" algn="l">
              <a:spcBef>
                <a:spcPts val="1600"/>
              </a:spcBef>
              <a:spcAft>
                <a:spcPts val="0"/>
              </a:spcAft>
              <a:buNone/>
            </a:pPr>
            <a:r>
              <a:rPr lang="en-GB" sz="1500"/>
              <a:t>Action-value function:</a:t>
            </a:r>
            <a:endParaRPr sz="1500"/>
          </a:p>
          <a:p>
            <a:pPr indent="0" lvl="0" marL="0" rtl="0" algn="l">
              <a:spcBef>
                <a:spcPts val="1600"/>
              </a:spcBef>
              <a:spcAft>
                <a:spcPts val="0"/>
              </a:spcAft>
              <a:buNone/>
            </a:pPr>
            <a:r>
              <a:rPr lang="en-GB" sz="1500"/>
              <a:t>q</a:t>
            </a:r>
            <a:r>
              <a:rPr baseline="-25000" lang="en-GB" sz="1500"/>
              <a:t>𝜋</a:t>
            </a:r>
            <a:r>
              <a:rPr lang="en-GB" sz="1500"/>
              <a:t>(s, a) ≝ 𝔼</a:t>
            </a:r>
            <a:r>
              <a:rPr baseline="-25000" lang="en-GB" sz="1500"/>
              <a:t>𝜋</a:t>
            </a:r>
            <a:r>
              <a:rPr lang="en-GB" sz="1500"/>
              <a:t>[ G</a:t>
            </a:r>
            <a:r>
              <a:rPr baseline="-25000" lang="en-GB" sz="1500"/>
              <a:t>t </a:t>
            </a:r>
            <a:r>
              <a:rPr lang="en-GB" sz="1500"/>
              <a:t>| S</a:t>
            </a:r>
            <a:r>
              <a:rPr baseline="-25000" lang="en-GB" sz="1500"/>
              <a:t>t</a:t>
            </a:r>
            <a:r>
              <a:rPr lang="en-GB" sz="1500"/>
              <a:t>= s, A</a:t>
            </a:r>
            <a:r>
              <a:rPr baseline="-25000" lang="en-GB" sz="1500"/>
              <a:t>t</a:t>
            </a:r>
            <a:r>
              <a:rPr lang="en-GB" sz="1500"/>
              <a:t>= a ]</a:t>
            </a:r>
            <a:endParaRPr sz="1500"/>
          </a:p>
          <a:p>
            <a:pPr indent="0" lvl="0" marL="0" rtl="0" algn="l">
              <a:spcBef>
                <a:spcPts val="1600"/>
              </a:spcBef>
              <a:spcAft>
                <a:spcPts val="0"/>
              </a:spcAft>
              <a:buNone/>
            </a:pPr>
            <a:r>
              <a:rPr lang="en-GB" sz="1500"/>
              <a:t>The value of a state-action pair in policy 𝜋 is the expected return from taking that action from that state according to that policy.</a:t>
            </a:r>
            <a:endParaRPr sz="1500"/>
          </a:p>
          <a:p>
            <a:pPr indent="0" lvl="0" marL="0" rtl="0" algn="l">
              <a:spcBef>
                <a:spcPts val="1600"/>
              </a:spcBef>
              <a:spcAft>
                <a:spcPts val="1600"/>
              </a:spcAft>
              <a:buNone/>
            </a:pPr>
            <a:r>
              <a:t/>
            </a:r>
            <a:endParaRPr sz="1500"/>
          </a:p>
        </p:txBody>
      </p:sp>
      <p:sp>
        <p:nvSpPr>
          <p:cNvPr id="367" name="Google Shape;367;p39"/>
          <p:cNvSpPr txBox="1"/>
          <p:nvPr>
            <p:ph idx="2" type="body"/>
          </p:nvPr>
        </p:nvSpPr>
        <p:spPr>
          <a:xfrm>
            <a:off x="5434100" y="1505700"/>
            <a:ext cx="33981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These value functions can be rewritten as the state-value and action-value Bellman equations, which makes them usable for computations. We only need the intuition for now though.</a:t>
            </a:r>
            <a:endParaRPr sz="1500"/>
          </a:p>
          <a:p>
            <a:pPr indent="0" lvl="0" marL="0" rtl="0" algn="l">
              <a:spcBef>
                <a:spcPts val="1600"/>
              </a:spcBef>
              <a:spcAft>
                <a:spcPts val="1600"/>
              </a:spcAft>
              <a:buNone/>
            </a:pPr>
            <a:r>
              <a:rPr lang="en-GB" sz="1500"/>
              <a:t>Q(s,a) contains these </a:t>
            </a:r>
            <a:r>
              <a:rPr lang="en-GB" sz="1500"/>
              <a:t>q</a:t>
            </a:r>
            <a:r>
              <a:rPr baseline="-25000" lang="en-GB" sz="1500"/>
              <a:t>𝜋</a:t>
            </a:r>
            <a:r>
              <a:rPr lang="en-GB" sz="1500"/>
              <a:t>(s, a) values for each state-action pair.</a:t>
            </a:r>
            <a:endParaRPr sz="1500"/>
          </a:p>
        </p:txBody>
      </p:sp>
      <p:pic>
        <p:nvPicPr>
          <p:cNvPr id="368" name="Google Shape;368;p39"/>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pSp>
        <p:nvGrpSpPr>
          <p:cNvPr id="373" name="Google Shape;373;p40"/>
          <p:cNvGrpSpPr/>
          <p:nvPr/>
        </p:nvGrpSpPr>
        <p:grpSpPr>
          <a:xfrm>
            <a:off x="8248475" y="4240635"/>
            <a:ext cx="814725" cy="814725"/>
            <a:chOff x="11056690" y="5771626"/>
            <a:chExt cx="1086300" cy="1086300"/>
          </a:xfrm>
        </p:grpSpPr>
        <p:pic>
          <p:nvPicPr>
            <p:cNvPr id="374" name="Google Shape;374;p40"/>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375" name="Google Shape;375;p40"/>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376" name="Google Shape;376;p4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Temporal difference learning</a:t>
            </a:r>
            <a:endParaRPr/>
          </a:p>
        </p:txBody>
      </p:sp>
      <p:sp>
        <p:nvSpPr>
          <p:cNvPr id="377" name="Google Shape;377;p40"/>
          <p:cNvSpPr txBox="1"/>
          <p:nvPr>
            <p:ph idx="1" type="body"/>
          </p:nvPr>
        </p:nvSpPr>
        <p:spPr>
          <a:xfrm>
            <a:off x="311725" y="1427975"/>
            <a:ext cx="46560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The value update step of Q-learning uses temporal difference learning. This refers to learning using the TD error. TD learning is an online learning method: it adjusts the value function (in our case Q(s,a)) on each step, during play.</a:t>
            </a:r>
            <a:endParaRPr sz="1500"/>
          </a:p>
          <a:p>
            <a:pPr indent="0" lvl="0" marL="0" rtl="0" algn="l">
              <a:spcBef>
                <a:spcPts val="1600"/>
              </a:spcBef>
              <a:spcAft>
                <a:spcPts val="0"/>
              </a:spcAft>
              <a:buNone/>
            </a:pPr>
            <a:r>
              <a:rPr lang="en-GB" sz="1500"/>
              <a:t>TD update:</a:t>
            </a:r>
            <a:br>
              <a:rPr lang="en-GB" sz="1500"/>
            </a:br>
            <a:r>
              <a:rPr lang="en-GB" sz="1500"/>
              <a:t>Q(S</a:t>
            </a:r>
            <a:r>
              <a:rPr baseline="-25000" lang="en-GB" sz="1500"/>
              <a:t>t</a:t>
            </a:r>
            <a:r>
              <a:rPr lang="en-GB" sz="1500"/>
              <a:t>, A</a:t>
            </a:r>
            <a:r>
              <a:rPr baseline="-25000" lang="en-GB" sz="1500"/>
              <a:t>t</a:t>
            </a:r>
            <a:r>
              <a:rPr lang="en-GB" sz="1500"/>
              <a:t>) ← </a:t>
            </a:r>
            <a:r>
              <a:rPr lang="en-GB" sz="1500"/>
              <a:t>Q(S</a:t>
            </a:r>
            <a:r>
              <a:rPr baseline="-25000" lang="en-GB" sz="1500"/>
              <a:t>t</a:t>
            </a:r>
            <a:r>
              <a:rPr lang="en-GB" sz="1500"/>
              <a:t>, A</a:t>
            </a:r>
            <a:r>
              <a:rPr baseline="-25000" lang="en-GB" sz="1500"/>
              <a:t>t</a:t>
            </a:r>
            <a:r>
              <a:rPr lang="en-GB" sz="1500"/>
              <a:t>) + ⍺ (R</a:t>
            </a:r>
            <a:r>
              <a:rPr baseline="-25000" lang="en-GB" sz="1500"/>
              <a:t>t+1</a:t>
            </a:r>
            <a:r>
              <a:rPr lang="en-GB" sz="1500"/>
              <a:t> + 𝛾 Q(S</a:t>
            </a:r>
            <a:r>
              <a:rPr baseline="-25000" lang="en-GB" sz="1500"/>
              <a:t>t+1</a:t>
            </a:r>
            <a:r>
              <a:rPr lang="en-GB" sz="1500"/>
              <a:t>, A</a:t>
            </a:r>
            <a:r>
              <a:rPr baseline="-25000" lang="en-GB" sz="1500"/>
              <a:t>t+1</a:t>
            </a:r>
            <a:r>
              <a:rPr lang="en-GB" sz="1500"/>
              <a:t>) - Q(S</a:t>
            </a:r>
            <a:r>
              <a:rPr baseline="-25000" lang="en-GB" sz="1500"/>
              <a:t>t</a:t>
            </a:r>
            <a:r>
              <a:rPr lang="en-GB" sz="1500"/>
              <a:t>, A</a:t>
            </a:r>
            <a:r>
              <a:rPr baseline="-25000" lang="en-GB" sz="1500"/>
              <a:t>t</a:t>
            </a:r>
            <a:r>
              <a:rPr lang="en-GB" sz="1500"/>
              <a:t>))</a:t>
            </a:r>
            <a:endParaRPr sz="1500"/>
          </a:p>
          <a:p>
            <a:pPr indent="0" lvl="0" marL="0" rtl="0" algn="l">
              <a:spcBef>
                <a:spcPts val="1600"/>
              </a:spcBef>
              <a:spcAft>
                <a:spcPts val="1600"/>
              </a:spcAft>
              <a:buNone/>
            </a:pPr>
            <a:r>
              <a:rPr lang="en-GB" sz="1500"/>
              <a:t>New value of (S</a:t>
            </a:r>
            <a:r>
              <a:rPr baseline="-25000" lang="en-GB" sz="1500"/>
              <a:t>t</a:t>
            </a:r>
            <a:r>
              <a:rPr lang="en-GB" sz="1500"/>
              <a:t>, A</a:t>
            </a:r>
            <a:r>
              <a:rPr baseline="-25000" lang="en-GB" sz="1500"/>
              <a:t>t</a:t>
            </a:r>
            <a:r>
              <a:rPr lang="en-GB" sz="1500"/>
              <a:t>) = Current value of (S</a:t>
            </a:r>
            <a:r>
              <a:rPr baseline="-25000" lang="en-GB" sz="1500"/>
              <a:t>t</a:t>
            </a:r>
            <a:r>
              <a:rPr lang="en-GB" sz="1500"/>
              <a:t>, A</a:t>
            </a:r>
            <a:r>
              <a:rPr baseline="-25000" lang="en-GB" sz="1500"/>
              <a:t>t</a:t>
            </a:r>
            <a:r>
              <a:rPr lang="en-GB" sz="1500"/>
              <a:t>) + step size * TD error.</a:t>
            </a:r>
            <a:endParaRPr sz="1500"/>
          </a:p>
        </p:txBody>
      </p:sp>
      <p:sp>
        <p:nvSpPr>
          <p:cNvPr id="378" name="Google Shape;378;p40"/>
          <p:cNvSpPr txBox="1"/>
          <p:nvPr>
            <p:ph idx="2" type="body"/>
          </p:nvPr>
        </p:nvSpPr>
        <p:spPr>
          <a:xfrm>
            <a:off x="5215050" y="1505700"/>
            <a:ext cx="36171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So we adjust the value of our state action pair by step-size * TD error.</a:t>
            </a:r>
            <a:endParaRPr sz="1500"/>
          </a:p>
          <a:p>
            <a:pPr indent="0" lvl="0" marL="0" rtl="0" algn="l">
              <a:spcBef>
                <a:spcPts val="1600"/>
              </a:spcBef>
              <a:spcAft>
                <a:spcPts val="0"/>
              </a:spcAft>
              <a:buNone/>
            </a:pPr>
            <a:r>
              <a:rPr lang="en-GB" sz="1500"/>
              <a:t>⍺ = step size, how much the TD error changes the state-action value.</a:t>
            </a:r>
            <a:endParaRPr sz="1500"/>
          </a:p>
          <a:p>
            <a:pPr indent="0" lvl="0" marL="0" rtl="0" algn="l">
              <a:spcBef>
                <a:spcPts val="1600"/>
              </a:spcBef>
              <a:spcAft>
                <a:spcPts val="1600"/>
              </a:spcAft>
              <a:buNone/>
            </a:pPr>
            <a:r>
              <a:rPr lang="en-GB" sz="1500"/>
              <a:t>TD error?</a:t>
            </a:r>
            <a:endParaRPr sz="1500"/>
          </a:p>
        </p:txBody>
      </p:sp>
      <p:pic>
        <p:nvPicPr>
          <p:cNvPr id="379" name="Google Shape;379;p40"/>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grpSp>
        <p:nvGrpSpPr>
          <p:cNvPr id="384" name="Google Shape;384;p41"/>
          <p:cNvGrpSpPr/>
          <p:nvPr/>
        </p:nvGrpSpPr>
        <p:grpSpPr>
          <a:xfrm>
            <a:off x="8248475" y="4240635"/>
            <a:ext cx="814725" cy="814725"/>
            <a:chOff x="11056690" y="5771626"/>
            <a:chExt cx="1086300" cy="1086300"/>
          </a:xfrm>
        </p:grpSpPr>
        <p:pic>
          <p:nvPicPr>
            <p:cNvPr id="385" name="Google Shape;385;p41"/>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386" name="Google Shape;386;p41"/>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387" name="Google Shape;387;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TD error</a:t>
            </a:r>
            <a:endParaRPr/>
          </a:p>
        </p:txBody>
      </p:sp>
      <p:sp>
        <p:nvSpPr>
          <p:cNvPr id="388" name="Google Shape;388;p41"/>
          <p:cNvSpPr txBox="1"/>
          <p:nvPr>
            <p:ph idx="1" type="body"/>
          </p:nvPr>
        </p:nvSpPr>
        <p:spPr>
          <a:xfrm>
            <a:off x="311725" y="1427975"/>
            <a:ext cx="3546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TD error: (R</a:t>
            </a:r>
            <a:r>
              <a:rPr baseline="-25000" lang="en-GB" sz="1500"/>
              <a:t>t+1</a:t>
            </a:r>
            <a:r>
              <a:rPr lang="en-GB" sz="1500"/>
              <a:t> + 𝛾 Q(S</a:t>
            </a:r>
            <a:r>
              <a:rPr baseline="-25000" lang="en-GB" sz="1500"/>
              <a:t>t+1</a:t>
            </a:r>
            <a:r>
              <a:rPr lang="en-GB" sz="1500"/>
              <a:t>, A</a:t>
            </a:r>
            <a:r>
              <a:rPr baseline="-25000" lang="en-GB" sz="1500"/>
              <a:t>t+1</a:t>
            </a:r>
            <a:r>
              <a:rPr lang="en-GB" sz="1500"/>
              <a:t>) - Q(S</a:t>
            </a:r>
            <a:r>
              <a:rPr baseline="-25000" lang="en-GB" sz="1500"/>
              <a:t>t</a:t>
            </a:r>
            <a:r>
              <a:rPr lang="en-GB" sz="1500"/>
              <a:t>, A</a:t>
            </a:r>
            <a:r>
              <a:rPr baseline="-25000" lang="en-GB" sz="1500"/>
              <a:t>t</a:t>
            </a:r>
            <a:r>
              <a:rPr lang="en-GB" sz="1500"/>
              <a:t>))</a:t>
            </a:r>
            <a:endParaRPr sz="1500"/>
          </a:p>
          <a:p>
            <a:pPr indent="0" lvl="0" marL="0" rtl="0" algn="l">
              <a:spcBef>
                <a:spcPts val="1600"/>
              </a:spcBef>
              <a:spcAft>
                <a:spcPts val="0"/>
              </a:spcAft>
              <a:buNone/>
            </a:pPr>
            <a:r>
              <a:rPr lang="en-GB" sz="1500"/>
              <a:t>R</a:t>
            </a:r>
            <a:r>
              <a:rPr baseline="-25000" lang="en-GB" sz="1500"/>
              <a:t>t+1</a:t>
            </a:r>
            <a:r>
              <a:rPr lang="en-GB" sz="1500"/>
              <a:t> is the reward immediately granted</a:t>
            </a:r>
            <a:endParaRPr sz="1500"/>
          </a:p>
          <a:p>
            <a:pPr indent="0" lvl="0" marL="0" rtl="0" algn="l">
              <a:spcBef>
                <a:spcPts val="1600"/>
              </a:spcBef>
              <a:spcAft>
                <a:spcPts val="0"/>
              </a:spcAft>
              <a:buNone/>
            </a:pPr>
            <a:r>
              <a:rPr lang="en-GB" sz="1500"/>
              <a:t>𝛾 is a discount factor</a:t>
            </a:r>
            <a:endParaRPr sz="1500"/>
          </a:p>
          <a:p>
            <a:pPr indent="0" lvl="0" marL="0" rtl="0" algn="l">
              <a:spcBef>
                <a:spcPts val="1600"/>
              </a:spcBef>
              <a:spcAft>
                <a:spcPts val="0"/>
              </a:spcAft>
              <a:buNone/>
            </a:pPr>
            <a:r>
              <a:rPr lang="en-GB" sz="1500"/>
              <a:t>Q(S</a:t>
            </a:r>
            <a:r>
              <a:rPr baseline="-25000" lang="en-GB" sz="1500"/>
              <a:t>t+1</a:t>
            </a:r>
            <a:r>
              <a:rPr lang="en-GB" sz="1500"/>
              <a:t>, A</a:t>
            </a:r>
            <a:r>
              <a:rPr baseline="-25000" lang="en-GB" sz="1500"/>
              <a:t>t+1</a:t>
            </a:r>
            <a:r>
              <a:rPr lang="en-GB" sz="1500"/>
              <a:t>) is the value of the next state</a:t>
            </a:r>
            <a:endParaRPr sz="1500"/>
          </a:p>
          <a:p>
            <a:pPr indent="0" lvl="0" marL="0" rtl="0" algn="l">
              <a:spcBef>
                <a:spcPts val="1600"/>
              </a:spcBef>
              <a:spcAft>
                <a:spcPts val="1600"/>
              </a:spcAft>
              <a:buNone/>
            </a:pPr>
            <a:r>
              <a:rPr lang="en-GB" sz="1500"/>
              <a:t>Minus Q(S</a:t>
            </a:r>
            <a:r>
              <a:rPr baseline="-25000" lang="en-GB" sz="1500"/>
              <a:t>t</a:t>
            </a:r>
            <a:r>
              <a:rPr lang="en-GB" sz="1500"/>
              <a:t>, A</a:t>
            </a:r>
            <a:r>
              <a:rPr baseline="-25000" lang="en-GB" sz="1500"/>
              <a:t>t</a:t>
            </a:r>
            <a:r>
              <a:rPr lang="en-GB" sz="1500"/>
              <a:t>), the current value of the current state.</a:t>
            </a:r>
            <a:endParaRPr sz="1500"/>
          </a:p>
        </p:txBody>
      </p:sp>
      <p:sp>
        <p:nvSpPr>
          <p:cNvPr id="389" name="Google Shape;389;p41"/>
          <p:cNvSpPr txBox="1"/>
          <p:nvPr>
            <p:ph idx="2" type="body"/>
          </p:nvPr>
        </p:nvSpPr>
        <p:spPr>
          <a:xfrm>
            <a:off x="4451875" y="1427975"/>
            <a:ext cx="4416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R</a:t>
            </a:r>
            <a:r>
              <a:rPr baseline="-25000" lang="en-GB" sz="1500"/>
              <a:t>t+1</a:t>
            </a:r>
            <a:r>
              <a:rPr lang="en-GB" sz="1500"/>
              <a:t> + 𝛾 Q(S</a:t>
            </a:r>
            <a:r>
              <a:rPr baseline="-25000" lang="en-GB" sz="1500"/>
              <a:t>t+1</a:t>
            </a:r>
            <a:r>
              <a:rPr lang="en-GB" sz="1500"/>
              <a:t>, A</a:t>
            </a:r>
            <a:r>
              <a:rPr baseline="-25000" lang="en-GB" sz="1500"/>
              <a:t>t+1</a:t>
            </a:r>
            <a:r>
              <a:rPr lang="en-GB" sz="1500"/>
              <a:t>) is the reward received for reaching the next state plus the discounted future reward we expect from the next state.</a:t>
            </a:r>
            <a:endParaRPr sz="1500"/>
          </a:p>
          <a:p>
            <a:pPr indent="0" lvl="0" marL="0" rtl="0" algn="l">
              <a:spcBef>
                <a:spcPts val="1600"/>
              </a:spcBef>
              <a:spcAft>
                <a:spcPts val="0"/>
              </a:spcAft>
              <a:buNone/>
            </a:pPr>
            <a:r>
              <a:rPr lang="en-GB" sz="1500"/>
              <a:t>Q(S</a:t>
            </a:r>
            <a:r>
              <a:rPr baseline="-25000" lang="en-GB" sz="1500"/>
              <a:t>t</a:t>
            </a:r>
            <a:r>
              <a:rPr lang="en-GB" sz="1500"/>
              <a:t>, A</a:t>
            </a:r>
            <a:r>
              <a:rPr baseline="-25000" lang="en-GB" sz="1500"/>
              <a:t>t</a:t>
            </a:r>
            <a:r>
              <a:rPr lang="en-GB" sz="1500"/>
              <a:t>) is the reward we expected to receive when acting A</a:t>
            </a:r>
            <a:r>
              <a:rPr baseline="-25000" lang="en-GB" sz="1500"/>
              <a:t>t</a:t>
            </a:r>
            <a:r>
              <a:rPr lang="en-GB" sz="1500"/>
              <a:t> from state S</a:t>
            </a:r>
            <a:r>
              <a:rPr baseline="-25000" lang="en-GB" sz="1500"/>
              <a:t>t</a:t>
            </a:r>
            <a:endParaRPr sz="1500"/>
          </a:p>
          <a:p>
            <a:pPr indent="0" lvl="0" marL="0" rtl="0" algn="l">
              <a:spcBef>
                <a:spcPts val="1600"/>
              </a:spcBef>
              <a:spcAft>
                <a:spcPts val="0"/>
              </a:spcAft>
              <a:buNone/>
            </a:pPr>
            <a:r>
              <a:rPr lang="en-GB" sz="1500"/>
              <a:t>The difference or error between the two is the temporal difference error.</a:t>
            </a:r>
            <a:endParaRPr sz="1500"/>
          </a:p>
          <a:p>
            <a:pPr indent="0" lvl="0" marL="0" rtl="0" algn="l">
              <a:spcBef>
                <a:spcPts val="1600"/>
              </a:spcBef>
              <a:spcAft>
                <a:spcPts val="0"/>
              </a:spcAft>
              <a:buNone/>
            </a:pPr>
            <a:r>
              <a:rPr lang="en-GB" sz="1500"/>
              <a:t>TD seems to be the error function used in the brain, communicated by dopamine.</a:t>
            </a:r>
            <a:endParaRPr sz="1500"/>
          </a:p>
          <a:p>
            <a:pPr indent="0" lvl="0" marL="0" rtl="0" algn="l">
              <a:spcBef>
                <a:spcPts val="1600"/>
              </a:spcBef>
              <a:spcAft>
                <a:spcPts val="1600"/>
              </a:spcAft>
              <a:buNone/>
            </a:pPr>
            <a:r>
              <a:t/>
            </a:r>
            <a:endParaRPr sz="1500"/>
          </a:p>
        </p:txBody>
      </p:sp>
      <p:pic>
        <p:nvPicPr>
          <p:cNvPr id="390" name="Google Shape;390;p41"/>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grpSp>
        <p:nvGrpSpPr>
          <p:cNvPr id="395" name="Google Shape;395;p42"/>
          <p:cNvGrpSpPr/>
          <p:nvPr/>
        </p:nvGrpSpPr>
        <p:grpSpPr>
          <a:xfrm>
            <a:off x="8248475" y="4240635"/>
            <a:ext cx="814725" cy="814725"/>
            <a:chOff x="11056690" y="5771626"/>
            <a:chExt cx="1086300" cy="1086300"/>
          </a:xfrm>
        </p:grpSpPr>
        <p:sp>
          <p:nvSpPr>
            <p:cNvPr id="396" name="Google Shape;396;p42"/>
            <p:cNvSpPr/>
            <p:nvPr/>
          </p:nvSpPr>
          <p:spPr>
            <a:xfrm>
              <a:off x="11056690" y="5771626"/>
              <a:ext cx="1086300" cy="1086300"/>
            </a:xfrm>
            <a:prstGeom prst="ellipse">
              <a:avLst/>
            </a:prstGeom>
            <a:solidFill>
              <a:srgbClr val="B3FFE0"/>
            </a:solidFill>
            <a:ln cap="flat" cmpd="sng" w="12700">
              <a:solidFill>
                <a:srgbClr val="00CB77"/>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id="397" name="Google Shape;397;p42"/>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grpSp>
      <p:sp>
        <p:nvSpPr>
          <p:cNvPr id="398" name="Google Shape;398;p42"/>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Challenge: Q-learning</a:t>
            </a:r>
            <a:endParaRPr/>
          </a:p>
        </p:txBody>
      </p:sp>
      <p:pic>
        <p:nvPicPr>
          <p:cNvPr id="399" name="Google Shape;399;p42"/>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grpSp>
        <p:nvGrpSpPr>
          <p:cNvPr id="90" name="Google Shape;90;p16"/>
          <p:cNvGrpSpPr/>
          <p:nvPr/>
        </p:nvGrpSpPr>
        <p:grpSpPr>
          <a:xfrm>
            <a:off x="8248475" y="4240635"/>
            <a:ext cx="814725" cy="814725"/>
            <a:chOff x="11056690" y="5771626"/>
            <a:chExt cx="1086300" cy="1086300"/>
          </a:xfrm>
        </p:grpSpPr>
        <p:pic>
          <p:nvPicPr>
            <p:cNvPr id="91" name="Google Shape;91;p16"/>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92" name="Google Shape;92;p16"/>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93" name="Google Shape;93;p16"/>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An intro to the world of RL</a:t>
            </a:r>
            <a:endParaRPr/>
          </a:p>
        </p:txBody>
      </p:sp>
      <p:pic>
        <p:nvPicPr>
          <p:cNvPr id="94" name="Google Shape;94;p16"/>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grpSp>
        <p:nvGrpSpPr>
          <p:cNvPr id="404" name="Google Shape;404;p43"/>
          <p:cNvGrpSpPr/>
          <p:nvPr/>
        </p:nvGrpSpPr>
        <p:grpSpPr>
          <a:xfrm>
            <a:off x="8248475" y="4240635"/>
            <a:ext cx="814725" cy="814725"/>
            <a:chOff x="11056690" y="5771626"/>
            <a:chExt cx="1086300" cy="1086300"/>
          </a:xfrm>
        </p:grpSpPr>
        <p:sp>
          <p:nvSpPr>
            <p:cNvPr id="405" name="Google Shape;405;p43"/>
            <p:cNvSpPr/>
            <p:nvPr/>
          </p:nvSpPr>
          <p:spPr>
            <a:xfrm>
              <a:off x="11056690" y="5771626"/>
              <a:ext cx="1086300" cy="1086300"/>
            </a:xfrm>
            <a:prstGeom prst="ellipse">
              <a:avLst/>
            </a:prstGeom>
            <a:solidFill>
              <a:srgbClr val="B3FFE0"/>
            </a:solidFill>
            <a:ln cap="flat" cmpd="sng" w="12700">
              <a:solidFill>
                <a:srgbClr val="00CB77"/>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id="406" name="Google Shape;406;p43"/>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grpSp>
      <p:sp>
        <p:nvSpPr>
          <p:cNvPr id="407" name="Google Shape;407;p43"/>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Time to code!</a:t>
            </a:r>
            <a:endParaRPr/>
          </a:p>
        </p:txBody>
      </p:sp>
      <p:sp>
        <p:nvSpPr>
          <p:cNvPr id="408" name="Google Shape;408;p43"/>
          <p:cNvSpPr txBox="1"/>
          <p:nvPr>
            <p:ph idx="1" type="body"/>
          </p:nvPr>
        </p:nvSpPr>
        <p:spPr>
          <a:xfrm>
            <a:off x="284675" y="1539025"/>
            <a:ext cx="3127500" cy="30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Q-Learning Challenge</a:t>
            </a:r>
            <a:endParaRPr/>
          </a:p>
          <a:p>
            <a:pPr indent="-311150" lvl="0" marL="457200" rtl="0" algn="l">
              <a:spcBef>
                <a:spcPts val="1600"/>
              </a:spcBef>
              <a:spcAft>
                <a:spcPts val="0"/>
              </a:spcAft>
              <a:buSzPts val="1300"/>
              <a:buChar char="●"/>
            </a:pPr>
            <a:r>
              <a:rPr lang="en-GB"/>
              <a:t>Examine the Taxi-v3 environment</a:t>
            </a:r>
            <a:endParaRPr/>
          </a:p>
          <a:p>
            <a:pPr indent="-311150" lvl="0" marL="457200" rtl="0" algn="l">
              <a:spcBef>
                <a:spcPts val="0"/>
              </a:spcBef>
              <a:spcAft>
                <a:spcPts val="0"/>
              </a:spcAft>
              <a:buSzPts val="1300"/>
              <a:buChar char="●"/>
            </a:pPr>
            <a:r>
              <a:rPr lang="en-GB"/>
              <a:t>Implement epsilon-greedy exploration</a:t>
            </a:r>
            <a:endParaRPr/>
          </a:p>
          <a:p>
            <a:pPr indent="-311150" lvl="0" marL="457200" rtl="0" algn="l">
              <a:spcBef>
                <a:spcPts val="0"/>
              </a:spcBef>
              <a:spcAft>
                <a:spcPts val="0"/>
              </a:spcAft>
              <a:buSzPts val="1300"/>
              <a:buChar char="●"/>
            </a:pPr>
            <a:r>
              <a:rPr lang="en-GB"/>
              <a:t>Write the TD update</a:t>
            </a:r>
            <a:endParaRPr/>
          </a:p>
          <a:p>
            <a:pPr indent="-311150" lvl="0" marL="457200" rtl="0" algn="l">
              <a:spcBef>
                <a:spcPts val="0"/>
              </a:spcBef>
              <a:spcAft>
                <a:spcPts val="0"/>
              </a:spcAft>
              <a:buSzPts val="1300"/>
              <a:buChar char="●"/>
            </a:pPr>
            <a:r>
              <a:rPr lang="en-GB"/>
              <a:t>Do the parameter study</a:t>
            </a:r>
            <a:endParaRPr/>
          </a:p>
          <a:p>
            <a:pPr indent="0" lvl="0" marL="0" rtl="0" algn="l">
              <a:spcBef>
                <a:spcPts val="1600"/>
              </a:spcBef>
              <a:spcAft>
                <a:spcPts val="0"/>
              </a:spcAft>
              <a:buNone/>
            </a:pPr>
            <a:r>
              <a:rPr lang="en-GB"/>
              <a:t>Optional</a:t>
            </a:r>
            <a:endParaRPr/>
          </a:p>
          <a:p>
            <a:pPr indent="-311150" lvl="0" marL="457200" rtl="0" algn="l">
              <a:spcBef>
                <a:spcPts val="1600"/>
              </a:spcBef>
              <a:spcAft>
                <a:spcPts val="0"/>
              </a:spcAft>
              <a:buSzPts val="1300"/>
              <a:buChar char="●"/>
            </a:pPr>
            <a:r>
              <a:rPr lang="en-GB"/>
              <a:t>Examine the FrozenLake-v0 environment</a:t>
            </a:r>
            <a:endParaRPr/>
          </a:p>
          <a:p>
            <a:pPr indent="-311150" lvl="0" marL="457200" rtl="0" algn="l">
              <a:spcBef>
                <a:spcPts val="0"/>
              </a:spcBef>
              <a:spcAft>
                <a:spcPts val="0"/>
              </a:spcAft>
              <a:buSzPts val="1300"/>
              <a:buChar char="●"/>
            </a:pPr>
            <a:r>
              <a:rPr lang="en-GB"/>
              <a:t>Do the second parameter study</a:t>
            </a:r>
            <a:endParaRPr/>
          </a:p>
        </p:txBody>
      </p:sp>
      <p:pic>
        <p:nvPicPr>
          <p:cNvPr id="409" name="Google Shape;409;p43"/>
          <p:cNvPicPr preferRelativeResize="0"/>
          <p:nvPr/>
        </p:nvPicPr>
        <p:blipFill rotWithShape="1">
          <a:blip r:embed="rId4">
            <a:alphaModFix/>
          </a:blip>
          <a:srcRect b="0" l="1099" r="687" t="0"/>
          <a:stretch/>
        </p:blipFill>
        <p:spPr>
          <a:xfrm>
            <a:off x="3808800" y="1430150"/>
            <a:ext cx="5335200" cy="2283199"/>
          </a:xfrm>
          <a:prstGeom prst="rect">
            <a:avLst/>
          </a:prstGeom>
          <a:noFill/>
          <a:ln>
            <a:noFill/>
          </a:ln>
        </p:spPr>
      </p:pic>
      <p:pic>
        <p:nvPicPr>
          <p:cNvPr id="410" name="Google Shape;410;p43"/>
          <p:cNvPicPr preferRelativeResize="0"/>
          <p:nvPr/>
        </p:nvPicPr>
        <p:blipFill>
          <a:blip r:embed="rId5">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grpSp>
        <p:nvGrpSpPr>
          <p:cNvPr id="415" name="Google Shape;415;p44"/>
          <p:cNvGrpSpPr/>
          <p:nvPr/>
        </p:nvGrpSpPr>
        <p:grpSpPr>
          <a:xfrm>
            <a:off x="8248475" y="4240635"/>
            <a:ext cx="814725" cy="814725"/>
            <a:chOff x="11056690" y="5771626"/>
            <a:chExt cx="1086300" cy="1086300"/>
          </a:xfrm>
        </p:grpSpPr>
        <p:sp>
          <p:nvSpPr>
            <p:cNvPr id="416" name="Google Shape;416;p44"/>
            <p:cNvSpPr/>
            <p:nvPr/>
          </p:nvSpPr>
          <p:spPr>
            <a:xfrm>
              <a:off x="11056690" y="5771626"/>
              <a:ext cx="1086300" cy="1086300"/>
            </a:xfrm>
            <a:prstGeom prst="ellipse">
              <a:avLst/>
            </a:prstGeom>
            <a:solidFill>
              <a:srgbClr val="B3FFE0"/>
            </a:solidFill>
            <a:ln cap="flat" cmpd="sng" w="12700">
              <a:solidFill>
                <a:srgbClr val="00CB77"/>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id="417" name="Google Shape;417;p44"/>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grpSp>
      <p:sp>
        <p:nvSpPr>
          <p:cNvPr id="418" name="Google Shape;418;p44"/>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Break</a:t>
            </a:r>
            <a:endParaRPr/>
          </a:p>
        </p:txBody>
      </p:sp>
      <p:sp>
        <p:nvSpPr>
          <p:cNvPr id="419" name="Google Shape;419;p44"/>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Take a break or ask some questions!</a:t>
            </a:r>
            <a:endParaRPr/>
          </a:p>
        </p:txBody>
      </p:sp>
      <p:pic>
        <p:nvPicPr>
          <p:cNvPr id="420" name="Google Shape;420;p44"/>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grpSp>
        <p:nvGrpSpPr>
          <p:cNvPr id="425" name="Google Shape;425;p45"/>
          <p:cNvGrpSpPr/>
          <p:nvPr/>
        </p:nvGrpSpPr>
        <p:grpSpPr>
          <a:xfrm>
            <a:off x="8248475" y="4240635"/>
            <a:ext cx="814725" cy="814725"/>
            <a:chOff x="11056690" y="5771626"/>
            <a:chExt cx="1086300" cy="1086300"/>
          </a:xfrm>
        </p:grpSpPr>
        <p:sp>
          <p:nvSpPr>
            <p:cNvPr id="426" name="Google Shape;426;p45"/>
            <p:cNvSpPr/>
            <p:nvPr/>
          </p:nvSpPr>
          <p:spPr>
            <a:xfrm>
              <a:off x="11056690" y="5771626"/>
              <a:ext cx="1086300" cy="1086300"/>
            </a:xfrm>
            <a:prstGeom prst="ellipse">
              <a:avLst/>
            </a:prstGeom>
            <a:solidFill>
              <a:srgbClr val="B3FFE0"/>
            </a:solidFill>
            <a:ln cap="flat" cmpd="sng" w="12700">
              <a:solidFill>
                <a:srgbClr val="00CB77"/>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id="427" name="Google Shape;427;p45"/>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grpSp>
      <p:sp>
        <p:nvSpPr>
          <p:cNvPr id="428" name="Google Shape;428;p4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Q-learning wrap-up</a:t>
            </a:r>
            <a:endParaRPr/>
          </a:p>
        </p:txBody>
      </p:sp>
      <p:sp>
        <p:nvSpPr>
          <p:cNvPr id="429" name="Google Shape;429;p4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Can your agent solve both environments?</a:t>
            </a:r>
            <a:endParaRPr/>
          </a:p>
          <a:p>
            <a:pPr indent="0" lvl="0" marL="0" rtl="0" algn="l">
              <a:spcBef>
                <a:spcPts val="1600"/>
              </a:spcBef>
              <a:spcAft>
                <a:spcPts val="0"/>
              </a:spcAft>
              <a:buNone/>
            </a:pPr>
            <a:r>
              <a:rPr lang="en-GB"/>
              <a:t>Which optimal parameters did you find?</a:t>
            </a:r>
            <a:endParaRPr/>
          </a:p>
          <a:p>
            <a:pPr indent="0" lvl="0" marL="0" rtl="0" algn="l">
              <a:spcBef>
                <a:spcPts val="1600"/>
              </a:spcBef>
              <a:spcAft>
                <a:spcPts val="1600"/>
              </a:spcAft>
              <a:buNone/>
            </a:pPr>
            <a:r>
              <a:rPr lang="en-GB"/>
              <a:t>Was it fun?</a:t>
            </a:r>
            <a:endParaRPr/>
          </a:p>
        </p:txBody>
      </p:sp>
      <p:pic>
        <p:nvPicPr>
          <p:cNvPr id="430" name="Google Shape;430;p45"/>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grpSp>
        <p:nvGrpSpPr>
          <p:cNvPr id="435" name="Google Shape;435;p46"/>
          <p:cNvGrpSpPr/>
          <p:nvPr/>
        </p:nvGrpSpPr>
        <p:grpSpPr>
          <a:xfrm>
            <a:off x="8248475" y="4240635"/>
            <a:ext cx="814725" cy="814725"/>
            <a:chOff x="11056690" y="5771626"/>
            <a:chExt cx="1086300" cy="1086300"/>
          </a:xfrm>
        </p:grpSpPr>
        <p:pic>
          <p:nvPicPr>
            <p:cNvPr id="436" name="Google Shape;436;p46"/>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437" name="Google Shape;437;p46"/>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438" name="Google Shape;438;p4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Tabular vs Non-Tabular Q-learning</a:t>
            </a:r>
            <a:endParaRPr/>
          </a:p>
        </p:txBody>
      </p:sp>
      <p:sp>
        <p:nvSpPr>
          <p:cNvPr id="439" name="Google Shape;439;p46"/>
          <p:cNvSpPr txBox="1"/>
          <p:nvPr>
            <p:ph idx="1" type="body"/>
          </p:nvPr>
        </p:nvSpPr>
        <p:spPr>
          <a:xfrm>
            <a:off x="311725" y="130075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In tabular Q-learning the value of each state-action pair is contained in a large table. During the learning process these values are updated until they converge to their true values.</a:t>
            </a:r>
            <a:endParaRPr sz="1500"/>
          </a:p>
          <a:p>
            <a:pPr indent="0" lvl="0" marL="0" rtl="0" algn="l">
              <a:spcBef>
                <a:spcPts val="1600"/>
              </a:spcBef>
              <a:spcAft>
                <a:spcPts val="0"/>
              </a:spcAft>
              <a:buNone/>
            </a:pPr>
            <a:r>
              <a:rPr lang="en-GB" sz="1500"/>
              <a:t>It is also possible to assign the same table entry to a number of states to increase generalization at the cost of discrimination. This is called “state aggregation”.</a:t>
            </a:r>
            <a:endParaRPr sz="1500"/>
          </a:p>
          <a:p>
            <a:pPr indent="0" lvl="0" marL="0" rtl="0" algn="l">
              <a:spcBef>
                <a:spcPts val="1600"/>
              </a:spcBef>
              <a:spcAft>
                <a:spcPts val="1600"/>
              </a:spcAft>
              <a:buNone/>
            </a:pPr>
            <a:r>
              <a:rPr lang="en-GB" sz="1500"/>
              <a:t>A tabular algorithm can only deal with a finite amount of </a:t>
            </a:r>
            <a:r>
              <a:rPr lang="en-GB" sz="1500" u="sng"/>
              <a:t>d</a:t>
            </a:r>
            <a:r>
              <a:rPr lang="en-GB" sz="1500" u="sng"/>
              <a:t>iscrete</a:t>
            </a:r>
            <a:r>
              <a:rPr lang="en-GB" sz="1500"/>
              <a:t> states and actions. Continuous states have to be aggregated.</a:t>
            </a:r>
            <a:endParaRPr sz="1500"/>
          </a:p>
        </p:txBody>
      </p:sp>
      <p:sp>
        <p:nvSpPr>
          <p:cNvPr id="440" name="Google Shape;440;p46"/>
          <p:cNvSpPr txBox="1"/>
          <p:nvPr>
            <p:ph idx="2" type="body"/>
          </p:nvPr>
        </p:nvSpPr>
        <p:spPr>
          <a:xfrm>
            <a:off x="4832425" y="130075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In non-tabular Q-learning the values of state-action pairs are not contained in a table. Deep Q-learning is an example of non-tabular Q-learning: the deep neural network approximates the value of the observed state-action pair.</a:t>
            </a:r>
            <a:endParaRPr sz="1500"/>
          </a:p>
          <a:p>
            <a:pPr indent="0" lvl="0" marL="0" rtl="0" algn="l">
              <a:spcBef>
                <a:spcPts val="1600"/>
              </a:spcBef>
              <a:spcAft>
                <a:spcPts val="0"/>
              </a:spcAft>
              <a:buNone/>
            </a:pPr>
            <a:r>
              <a:rPr lang="en-GB" sz="1500"/>
              <a:t>Deep RL is trickier than tabular RL, but it works on continuous states and actions in environments with infinite variety.</a:t>
            </a:r>
            <a:endParaRPr sz="1500"/>
          </a:p>
          <a:p>
            <a:pPr indent="0" lvl="0" marL="0" rtl="0" algn="l">
              <a:spcBef>
                <a:spcPts val="1600"/>
              </a:spcBef>
              <a:spcAft>
                <a:spcPts val="1600"/>
              </a:spcAft>
              <a:buNone/>
            </a:pPr>
            <a:r>
              <a:rPr lang="en-GB" sz="1500"/>
              <a:t>For this session we stuck to tabular RL.</a:t>
            </a:r>
            <a:endParaRPr sz="1500"/>
          </a:p>
        </p:txBody>
      </p:sp>
      <p:pic>
        <p:nvPicPr>
          <p:cNvPr id="441" name="Google Shape;441;p46"/>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grpSp>
        <p:nvGrpSpPr>
          <p:cNvPr id="446" name="Google Shape;446;p47"/>
          <p:cNvGrpSpPr/>
          <p:nvPr/>
        </p:nvGrpSpPr>
        <p:grpSpPr>
          <a:xfrm>
            <a:off x="8248475" y="4240635"/>
            <a:ext cx="814725" cy="814725"/>
            <a:chOff x="11056690" y="5771626"/>
            <a:chExt cx="1086300" cy="1086300"/>
          </a:xfrm>
        </p:grpSpPr>
        <p:pic>
          <p:nvPicPr>
            <p:cNvPr id="447" name="Google Shape;447;p47"/>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448" name="Google Shape;448;p47"/>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449" name="Google Shape;449;p4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Online vs offline learning</a:t>
            </a:r>
            <a:endParaRPr/>
          </a:p>
        </p:txBody>
      </p:sp>
      <p:sp>
        <p:nvSpPr>
          <p:cNvPr id="450" name="Google Shape;450;p47"/>
          <p:cNvSpPr txBox="1"/>
          <p:nvPr>
            <p:ph idx="1" type="body"/>
          </p:nvPr>
        </p:nvSpPr>
        <p:spPr>
          <a:xfrm>
            <a:off x="311725" y="130075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Online: update value function/parameters of policy on each timestep. Works in continuing </a:t>
            </a:r>
            <a:r>
              <a:rPr lang="en-GB" sz="1500" u="sng"/>
              <a:t>and</a:t>
            </a:r>
            <a:r>
              <a:rPr lang="en-GB" sz="1500"/>
              <a:t> episodic tasks.</a:t>
            </a:r>
            <a:endParaRPr sz="1500"/>
          </a:p>
          <a:p>
            <a:pPr indent="0" lvl="0" marL="0" rtl="0" algn="l">
              <a:spcBef>
                <a:spcPts val="1600"/>
              </a:spcBef>
              <a:spcAft>
                <a:spcPts val="1600"/>
              </a:spcAft>
              <a:buNone/>
            </a:pPr>
            <a:r>
              <a:rPr lang="en-GB" sz="1500"/>
              <a:t>TD learning</a:t>
            </a:r>
            <a:endParaRPr sz="1500"/>
          </a:p>
        </p:txBody>
      </p:sp>
      <p:sp>
        <p:nvSpPr>
          <p:cNvPr id="451" name="Google Shape;451;p47"/>
          <p:cNvSpPr txBox="1"/>
          <p:nvPr>
            <p:ph idx="2" type="body"/>
          </p:nvPr>
        </p:nvSpPr>
        <p:spPr>
          <a:xfrm>
            <a:off x="4832425" y="130075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Offline: Gather data by playing an entire episode. Update value function/parameters of policy after a completed episode using the found state-action pairs and rewards.</a:t>
            </a:r>
            <a:endParaRPr sz="1500"/>
          </a:p>
          <a:p>
            <a:pPr indent="0" lvl="0" marL="0" rtl="0" algn="l">
              <a:spcBef>
                <a:spcPts val="1600"/>
              </a:spcBef>
              <a:spcAft>
                <a:spcPts val="1600"/>
              </a:spcAft>
              <a:buNone/>
            </a:pPr>
            <a:r>
              <a:rPr lang="en-GB" sz="1500"/>
              <a:t>Monte Carlo simulation</a:t>
            </a:r>
            <a:endParaRPr sz="1500"/>
          </a:p>
        </p:txBody>
      </p:sp>
      <p:pic>
        <p:nvPicPr>
          <p:cNvPr id="452" name="Google Shape;452;p47"/>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grpSp>
        <p:nvGrpSpPr>
          <p:cNvPr id="457" name="Google Shape;457;p48"/>
          <p:cNvGrpSpPr/>
          <p:nvPr/>
        </p:nvGrpSpPr>
        <p:grpSpPr>
          <a:xfrm>
            <a:off x="8248475" y="4240635"/>
            <a:ext cx="814725" cy="814725"/>
            <a:chOff x="11056690" y="5771626"/>
            <a:chExt cx="1086300" cy="1086300"/>
          </a:xfrm>
        </p:grpSpPr>
        <p:pic>
          <p:nvPicPr>
            <p:cNvPr id="458" name="Google Shape;458;p48"/>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459" name="Google Shape;459;p48"/>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460" name="Google Shape;460;p4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Continuing your RL journey</a:t>
            </a:r>
            <a:endParaRPr/>
          </a:p>
        </p:txBody>
      </p:sp>
      <p:pic>
        <p:nvPicPr>
          <p:cNvPr id="461" name="Google Shape;461;p48"/>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grpSp>
        <p:nvGrpSpPr>
          <p:cNvPr id="466" name="Google Shape;466;p49"/>
          <p:cNvGrpSpPr/>
          <p:nvPr/>
        </p:nvGrpSpPr>
        <p:grpSpPr>
          <a:xfrm>
            <a:off x="8248475" y="4240635"/>
            <a:ext cx="814725" cy="814725"/>
            <a:chOff x="11056690" y="5771626"/>
            <a:chExt cx="1086300" cy="1086300"/>
          </a:xfrm>
        </p:grpSpPr>
        <p:pic>
          <p:nvPicPr>
            <p:cNvPr id="467" name="Google Shape;467;p49"/>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468" name="Google Shape;468;p49"/>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469" name="Google Shape;469;p4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now?</a:t>
            </a:r>
            <a:endParaRPr/>
          </a:p>
        </p:txBody>
      </p:sp>
      <p:sp>
        <p:nvSpPr>
          <p:cNvPr id="470" name="Google Shape;470;p4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You have learned and applied many fundamental concepts of RL in a tabular setting.</a:t>
            </a:r>
            <a:endParaRPr/>
          </a:p>
        </p:txBody>
      </p:sp>
      <p:sp>
        <p:nvSpPr>
          <p:cNvPr id="471" name="Google Shape;471;p49"/>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Some more aspects of the RL problem</a:t>
            </a:r>
            <a:endParaRPr/>
          </a:p>
          <a:p>
            <a:pPr indent="-311150" lvl="0" marL="457200" rtl="0" algn="l">
              <a:spcBef>
                <a:spcPts val="0"/>
              </a:spcBef>
              <a:spcAft>
                <a:spcPts val="0"/>
              </a:spcAft>
              <a:buSzPts val="1300"/>
              <a:buChar char="●"/>
            </a:pPr>
            <a:r>
              <a:rPr lang="en-GB"/>
              <a:t>Cool research</a:t>
            </a:r>
            <a:endParaRPr/>
          </a:p>
          <a:p>
            <a:pPr indent="-311150" lvl="0" marL="457200" rtl="0" algn="l">
              <a:spcBef>
                <a:spcPts val="0"/>
              </a:spcBef>
              <a:spcAft>
                <a:spcPts val="0"/>
              </a:spcAft>
              <a:buSzPts val="1300"/>
              <a:buChar char="●"/>
            </a:pPr>
            <a:r>
              <a:rPr lang="en-GB"/>
              <a:t>Further learning resources</a:t>
            </a:r>
            <a:endParaRPr/>
          </a:p>
        </p:txBody>
      </p:sp>
      <p:pic>
        <p:nvPicPr>
          <p:cNvPr id="472" name="Google Shape;472;p49"/>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grpSp>
        <p:nvGrpSpPr>
          <p:cNvPr id="477" name="Google Shape;477;p50"/>
          <p:cNvGrpSpPr/>
          <p:nvPr/>
        </p:nvGrpSpPr>
        <p:grpSpPr>
          <a:xfrm>
            <a:off x="8248475" y="4240635"/>
            <a:ext cx="814725" cy="814725"/>
            <a:chOff x="11056690" y="5771626"/>
            <a:chExt cx="1086300" cy="1086300"/>
          </a:xfrm>
        </p:grpSpPr>
        <p:pic>
          <p:nvPicPr>
            <p:cNvPr id="478" name="Google Shape;478;p50"/>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479" name="Google Shape;479;p50"/>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480" name="Google Shape;480;p5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general anatomy of an online RL algorithm</a:t>
            </a:r>
            <a:endParaRPr/>
          </a:p>
        </p:txBody>
      </p:sp>
      <p:sp>
        <p:nvSpPr>
          <p:cNvPr id="481" name="Google Shape;481;p50"/>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An RL agent consists of:</a:t>
            </a:r>
            <a:endParaRPr sz="1500"/>
          </a:p>
          <a:p>
            <a:pPr indent="0" lvl="0" marL="0" rtl="0" algn="l">
              <a:spcBef>
                <a:spcPts val="1600"/>
              </a:spcBef>
              <a:spcAft>
                <a:spcPts val="0"/>
              </a:spcAft>
              <a:buNone/>
            </a:pPr>
            <a:r>
              <a:rPr lang="en-GB" sz="1500"/>
              <a:t>A value function or value function approximator. </a:t>
            </a:r>
            <a:endParaRPr sz="1500"/>
          </a:p>
          <a:p>
            <a:pPr indent="-323850" lvl="0" marL="457200" rtl="0" algn="l">
              <a:spcBef>
                <a:spcPts val="1600"/>
              </a:spcBef>
              <a:spcAft>
                <a:spcPts val="0"/>
              </a:spcAft>
              <a:buSzPts val="1500"/>
              <a:buChar char="●"/>
            </a:pPr>
            <a:r>
              <a:rPr lang="en-GB" sz="1500"/>
              <a:t>Table</a:t>
            </a:r>
            <a:endParaRPr sz="1500"/>
          </a:p>
          <a:p>
            <a:pPr indent="-323850" lvl="0" marL="457200" rtl="0" algn="l">
              <a:spcBef>
                <a:spcPts val="0"/>
              </a:spcBef>
              <a:spcAft>
                <a:spcPts val="0"/>
              </a:spcAft>
              <a:buSzPts val="1500"/>
              <a:buChar char="●"/>
            </a:pPr>
            <a:r>
              <a:rPr lang="en-GB" sz="1500"/>
              <a:t>Neural network</a:t>
            </a:r>
            <a:endParaRPr sz="1500"/>
          </a:p>
          <a:p>
            <a:pPr indent="0" lvl="0" marL="0" rtl="0" algn="l">
              <a:spcBef>
                <a:spcPts val="1600"/>
              </a:spcBef>
              <a:spcAft>
                <a:spcPts val="1600"/>
              </a:spcAft>
              <a:buNone/>
            </a:pPr>
            <a:r>
              <a:rPr lang="en-GB" sz="1500"/>
              <a:t>A policy that uses this value function or approximator to produce an action when given a state.</a:t>
            </a:r>
            <a:endParaRPr sz="1500"/>
          </a:p>
        </p:txBody>
      </p:sp>
      <p:sp>
        <p:nvSpPr>
          <p:cNvPr id="482" name="Google Shape;482;p50"/>
          <p:cNvSpPr txBox="1"/>
          <p:nvPr>
            <p:ph idx="1" type="body"/>
          </p:nvPr>
        </p:nvSpPr>
        <p:spPr>
          <a:xfrm>
            <a:off x="45720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A learning loop where each step:</a:t>
            </a:r>
            <a:endParaRPr sz="1500"/>
          </a:p>
          <a:p>
            <a:pPr indent="457200" lvl="0" marL="0" rtl="0" algn="l">
              <a:spcBef>
                <a:spcPts val="1600"/>
              </a:spcBef>
              <a:spcAft>
                <a:spcPts val="0"/>
              </a:spcAft>
              <a:buNone/>
            </a:pPr>
            <a:r>
              <a:rPr lang="en-GB" sz="1500"/>
              <a:t>An action is taken according to a</a:t>
            </a:r>
            <a:br>
              <a:rPr lang="en-GB" sz="1500"/>
            </a:br>
            <a:r>
              <a:rPr lang="en-GB" sz="1500"/>
              <a:t>	policy.</a:t>
            </a:r>
            <a:endParaRPr sz="1500"/>
          </a:p>
          <a:p>
            <a:pPr indent="457200" lvl="0" marL="0" rtl="0" algn="l">
              <a:spcBef>
                <a:spcPts val="1600"/>
              </a:spcBef>
              <a:spcAft>
                <a:spcPts val="0"/>
              </a:spcAft>
              <a:buNone/>
            </a:pPr>
            <a:r>
              <a:rPr lang="en-GB" sz="1500"/>
              <a:t>The expected reward from the value</a:t>
            </a:r>
            <a:br>
              <a:rPr lang="en-GB" sz="1500"/>
            </a:br>
            <a:r>
              <a:rPr lang="en-GB" sz="1500"/>
              <a:t>	function/approximator is compared</a:t>
            </a:r>
            <a:br>
              <a:rPr lang="en-GB" sz="1500"/>
            </a:br>
            <a:r>
              <a:rPr lang="en-GB" sz="1500"/>
              <a:t>	with the actual reward (the difference</a:t>
            </a:r>
            <a:br>
              <a:rPr lang="en-GB" sz="1500"/>
            </a:br>
            <a:r>
              <a:rPr lang="en-GB" sz="1500"/>
              <a:t>	In this is called the “error”).</a:t>
            </a:r>
            <a:endParaRPr sz="1500"/>
          </a:p>
          <a:p>
            <a:pPr indent="457200" lvl="0" marL="0" rtl="0" algn="l">
              <a:spcBef>
                <a:spcPts val="1600"/>
              </a:spcBef>
              <a:spcAft>
                <a:spcPts val="0"/>
              </a:spcAft>
              <a:buNone/>
            </a:pPr>
            <a:r>
              <a:rPr lang="en-GB" sz="1500"/>
              <a:t>The error is used to update the value</a:t>
            </a:r>
            <a:br>
              <a:rPr lang="en-GB" sz="1500"/>
            </a:br>
            <a:r>
              <a:rPr lang="en-GB" sz="1500"/>
              <a:t>	function in the direction of the actual</a:t>
            </a:r>
            <a:br>
              <a:rPr lang="en-GB" sz="1500"/>
            </a:br>
            <a:r>
              <a:rPr lang="en-GB" sz="1500"/>
              <a:t>	reward found. Stop when converges.</a:t>
            </a:r>
            <a:endParaRPr sz="1500"/>
          </a:p>
          <a:p>
            <a:pPr indent="457200" lvl="0" marL="0" rtl="0" algn="l">
              <a:spcBef>
                <a:spcPts val="1600"/>
              </a:spcBef>
              <a:spcAft>
                <a:spcPts val="1600"/>
              </a:spcAft>
              <a:buNone/>
            </a:pPr>
            <a:r>
              <a:t/>
            </a:r>
            <a:endParaRPr sz="1500"/>
          </a:p>
        </p:txBody>
      </p:sp>
      <p:pic>
        <p:nvPicPr>
          <p:cNvPr id="483" name="Google Shape;483;p50"/>
          <p:cNvPicPr preferRelativeResize="0"/>
          <p:nvPr/>
        </p:nvPicPr>
        <p:blipFill>
          <a:blip r:embed="rId4">
            <a:alphaModFix/>
          </a:blip>
          <a:stretch>
            <a:fillRect/>
          </a:stretch>
        </p:blipFill>
        <p:spPr>
          <a:xfrm>
            <a:off x="8248475" y="3935300"/>
            <a:ext cx="814725" cy="22227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grpSp>
        <p:nvGrpSpPr>
          <p:cNvPr id="488" name="Google Shape;488;p51"/>
          <p:cNvGrpSpPr/>
          <p:nvPr/>
        </p:nvGrpSpPr>
        <p:grpSpPr>
          <a:xfrm>
            <a:off x="8248475" y="4240635"/>
            <a:ext cx="814725" cy="814725"/>
            <a:chOff x="11056690" y="5771626"/>
            <a:chExt cx="1086300" cy="1086300"/>
          </a:xfrm>
        </p:grpSpPr>
        <p:pic>
          <p:nvPicPr>
            <p:cNvPr id="489" name="Google Shape;489;p51"/>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490" name="Google Shape;490;p51"/>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491" name="Google Shape;491;p51"/>
          <p:cNvSpPr txBox="1"/>
          <p:nvPr>
            <p:ph type="title"/>
          </p:nvPr>
        </p:nvSpPr>
        <p:spPr>
          <a:xfrm>
            <a:off x="254400" y="500925"/>
            <a:ext cx="85779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general anatomy of an offline RL algorithm</a:t>
            </a:r>
            <a:endParaRPr/>
          </a:p>
        </p:txBody>
      </p:sp>
      <p:sp>
        <p:nvSpPr>
          <p:cNvPr id="492" name="Google Shape;492;p5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An RL agent consists of:</a:t>
            </a:r>
            <a:endParaRPr sz="1500"/>
          </a:p>
          <a:p>
            <a:pPr indent="0" lvl="0" marL="0" rtl="0" algn="l">
              <a:spcBef>
                <a:spcPts val="1600"/>
              </a:spcBef>
              <a:spcAft>
                <a:spcPts val="0"/>
              </a:spcAft>
              <a:buNone/>
            </a:pPr>
            <a:r>
              <a:rPr lang="en-GB" sz="1500"/>
              <a:t>A value function or value function approximator. </a:t>
            </a:r>
            <a:endParaRPr sz="1500"/>
          </a:p>
          <a:p>
            <a:pPr indent="-323850" lvl="0" marL="457200" rtl="0" algn="l">
              <a:spcBef>
                <a:spcPts val="1600"/>
              </a:spcBef>
              <a:spcAft>
                <a:spcPts val="0"/>
              </a:spcAft>
              <a:buSzPts val="1500"/>
              <a:buChar char="●"/>
            </a:pPr>
            <a:r>
              <a:rPr lang="en-GB" sz="1500"/>
              <a:t>Table</a:t>
            </a:r>
            <a:endParaRPr sz="1500"/>
          </a:p>
          <a:p>
            <a:pPr indent="-323850" lvl="0" marL="457200" rtl="0" algn="l">
              <a:spcBef>
                <a:spcPts val="0"/>
              </a:spcBef>
              <a:spcAft>
                <a:spcPts val="0"/>
              </a:spcAft>
              <a:buSzPts val="1500"/>
              <a:buChar char="●"/>
            </a:pPr>
            <a:r>
              <a:rPr lang="en-GB" sz="1500"/>
              <a:t>Neural network</a:t>
            </a:r>
            <a:endParaRPr sz="1500"/>
          </a:p>
          <a:p>
            <a:pPr indent="0" lvl="0" marL="0" rtl="0" algn="l">
              <a:spcBef>
                <a:spcPts val="1600"/>
              </a:spcBef>
              <a:spcAft>
                <a:spcPts val="1600"/>
              </a:spcAft>
              <a:buNone/>
            </a:pPr>
            <a:r>
              <a:rPr lang="en-GB" sz="1500"/>
              <a:t>A policy that uses this value function or approximator to produce an action when given a state.</a:t>
            </a:r>
            <a:endParaRPr sz="1500"/>
          </a:p>
        </p:txBody>
      </p:sp>
      <p:sp>
        <p:nvSpPr>
          <p:cNvPr id="493" name="Google Shape;493;p51"/>
          <p:cNvSpPr txBox="1"/>
          <p:nvPr>
            <p:ph idx="1" type="body"/>
          </p:nvPr>
        </p:nvSpPr>
        <p:spPr>
          <a:xfrm>
            <a:off x="4473075" y="1505700"/>
            <a:ext cx="411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u="sng"/>
              <a:t>An entire episode is played and stored.</a:t>
            </a:r>
            <a:endParaRPr sz="1500" u="sng"/>
          </a:p>
          <a:p>
            <a:pPr indent="0" lvl="0" marL="0" rtl="0" algn="l">
              <a:spcBef>
                <a:spcPts val="1600"/>
              </a:spcBef>
              <a:spcAft>
                <a:spcPts val="0"/>
              </a:spcAft>
              <a:buNone/>
            </a:pPr>
            <a:r>
              <a:rPr lang="en-GB" sz="1500"/>
              <a:t>A learning loop where each step:</a:t>
            </a:r>
            <a:endParaRPr sz="1500"/>
          </a:p>
          <a:p>
            <a:pPr indent="457200" lvl="0" marL="0" rtl="0" algn="l">
              <a:spcBef>
                <a:spcPts val="1600"/>
              </a:spcBef>
              <a:spcAft>
                <a:spcPts val="0"/>
              </a:spcAft>
              <a:buNone/>
            </a:pPr>
            <a:r>
              <a:rPr lang="en-GB" sz="1500" u="sng"/>
              <a:t>A datapoint is taken from the data buffer.</a:t>
            </a:r>
            <a:endParaRPr sz="1500" u="sng"/>
          </a:p>
          <a:p>
            <a:pPr indent="457200" lvl="0" marL="0" rtl="0" algn="l">
              <a:spcBef>
                <a:spcPts val="1600"/>
              </a:spcBef>
              <a:spcAft>
                <a:spcPts val="0"/>
              </a:spcAft>
              <a:buNone/>
            </a:pPr>
            <a:r>
              <a:rPr lang="en-GB" sz="1500"/>
              <a:t>The expected reward from the value</a:t>
            </a:r>
            <a:br>
              <a:rPr lang="en-GB" sz="1500"/>
            </a:br>
            <a:r>
              <a:rPr lang="en-GB" sz="1500"/>
              <a:t>	function/approximator is compared</a:t>
            </a:r>
            <a:br>
              <a:rPr lang="en-GB" sz="1500"/>
            </a:br>
            <a:r>
              <a:rPr lang="en-GB" sz="1500"/>
              <a:t>	with the actual reward.</a:t>
            </a:r>
            <a:endParaRPr sz="1500"/>
          </a:p>
          <a:p>
            <a:pPr indent="457200" lvl="0" marL="0" rtl="0" algn="l">
              <a:spcBef>
                <a:spcPts val="1600"/>
              </a:spcBef>
              <a:spcAft>
                <a:spcPts val="0"/>
              </a:spcAft>
              <a:buNone/>
            </a:pPr>
            <a:r>
              <a:rPr lang="en-GB" sz="1500"/>
              <a:t>That error is used to update the value</a:t>
            </a:r>
            <a:br>
              <a:rPr lang="en-GB" sz="1500"/>
            </a:br>
            <a:r>
              <a:rPr lang="en-GB" sz="1500"/>
              <a:t>	function in the direction of the actual</a:t>
            </a:r>
            <a:br>
              <a:rPr lang="en-GB" sz="1500"/>
            </a:br>
            <a:r>
              <a:rPr lang="en-GB" sz="1500"/>
              <a:t>	reward found. Stop when converges.</a:t>
            </a:r>
            <a:endParaRPr sz="1500"/>
          </a:p>
          <a:p>
            <a:pPr indent="457200" lvl="0" marL="0" rtl="0" algn="l">
              <a:spcBef>
                <a:spcPts val="1600"/>
              </a:spcBef>
              <a:spcAft>
                <a:spcPts val="1600"/>
              </a:spcAft>
              <a:buNone/>
            </a:pPr>
            <a:r>
              <a:t/>
            </a:r>
            <a:endParaRPr sz="1500"/>
          </a:p>
        </p:txBody>
      </p:sp>
      <p:pic>
        <p:nvPicPr>
          <p:cNvPr id="494" name="Google Shape;494;p51"/>
          <p:cNvPicPr preferRelativeResize="0"/>
          <p:nvPr/>
        </p:nvPicPr>
        <p:blipFill>
          <a:blip r:embed="rId4">
            <a:alphaModFix/>
          </a:blip>
          <a:stretch>
            <a:fillRect/>
          </a:stretch>
        </p:blipFill>
        <p:spPr>
          <a:xfrm>
            <a:off x="7158350" y="4788350"/>
            <a:ext cx="978701" cy="267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grpSp>
        <p:nvGrpSpPr>
          <p:cNvPr id="499" name="Google Shape;499;p52"/>
          <p:cNvGrpSpPr/>
          <p:nvPr/>
        </p:nvGrpSpPr>
        <p:grpSpPr>
          <a:xfrm>
            <a:off x="8248475" y="4240635"/>
            <a:ext cx="814725" cy="814725"/>
            <a:chOff x="11056690" y="5771626"/>
            <a:chExt cx="1086300" cy="1086300"/>
          </a:xfrm>
        </p:grpSpPr>
        <p:pic>
          <p:nvPicPr>
            <p:cNvPr id="500" name="Google Shape;500;p52"/>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501" name="Google Shape;501;p52"/>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502" name="Google Shape;502;p5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Completely</a:t>
            </a:r>
            <a:r>
              <a:rPr lang="en-GB"/>
              <a:t> vs Partially Observable</a:t>
            </a:r>
            <a:endParaRPr/>
          </a:p>
        </p:txBody>
      </p:sp>
      <p:sp>
        <p:nvSpPr>
          <p:cNvPr id="503" name="Google Shape;503;p52"/>
          <p:cNvSpPr txBox="1"/>
          <p:nvPr>
            <p:ph idx="4294967295" type="body"/>
          </p:nvPr>
        </p:nvSpPr>
        <p:spPr>
          <a:xfrm>
            <a:off x="3455075" y="1311650"/>
            <a:ext cx="4793400" cy="21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If an environment is completely observable, that means that the observation the agent receives is the same as the actual state of the environment.</a:t>
            </a:r>
            <a:endParaRPr sz="1500"/>
          </a:p>
          <a:p>
            <a:pPr indent="0" lvl="0" marL="0" rtl="0" algn="l">
              <a:spcBef>
                <a:spcPts val="1600"/>
              </a:spcBef>
              <a:spcAft>
                <a:spcPts val="1600"/>
              </a:spcAft>
              <a:buNone/>
            </a:pPr>
            <a:r>
              <a:rPr lang="en-GB" sz="1500"/>
              <a:t>Sometimes information about the state of the environment is hidden from the agent. Then the environment is partially observable.</a:t>
            </a:r>
            <a:endParaRPr sz="1500"/>
          </a:p>
        </p:txBody>
      </p:sp>
      <p:pic>
        <p:nvPicPr>
          <p:cNvPr id="504" name="Google Shape;504;p52"/>
          <p:cNvPicPr preferRelativeResize="0"/>
          <p:nvPr/>
        </p:nvPicPr>
        <p:blipFill>
          <a:blip r:embed="rId4">
            <a:alphaModFix/>
          </a:blip>
          <a:stretch>
            <a:fillRect/>
          </a:stretch>
        </p:blipFill>
        <p:spPr>
          <a:xfrm>
            <a:off x="495150" y="1793650"/>
            <a:ext cx="2381250" cy="2305050"/>
          </a:xfrm>
          <a:prstGeom prst="rect">
            <a:avLst/>
          </a:prstGeom>
          <a:noFill/>
          <a:ln>
            <a:noFill/>
          </a:ln>
        </p:spPr>
      </p:pic>
      <p:pic>
        <p:nvPicPr>
          <p:cNvPr id="505" name="Google Shape;505;p52"/>
          <p:cNvPicPr preferRelativeResize="0"/>
          <p:nvPr/>
        </p:nvPicPr>
        <p:blipFill>
          <a:blip r:embed="rId5">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7"/>
          <p:cNvGrpSpPr/>
          <p:nvPr/>
        </p:nvGrpSpPr>
        <p:grpSpPr>
          <a:xfrm>
            <a:off x="8248475" y="4240635"/>
            <a:ext cx="814725" cy="814725"/>
            <a:chOff x="11056690" y="5771626"/>
            <a:chExt cx="1086300" cy="1086300"/>
          </a:xfrm>
        </p:grpSpPr>
        <p:pic>
          <p:nvPicPr>
            <p:cNvPr id="100" name="Google Shape;100;p17"/>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101" name="Google Shape;101;p17"/>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102" name="Google Shape;102;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Reinforcement Learning?</a:t>
            </a:r>
            <a:endParaRPr/>
          </a:p>
        </p:txBody>
      </p:sp>
      <p:pic>
        <p:nvPicPr>
          <p:cNvPr id="103" name="Google Shape;103;p17"/>
          <p:cNvPicPr preferRelativeResize="0"/>
          <p:nvPr/>
        </p:nvPicPr>
        <p:blipFill>
          <a:blip r:embed="rId4">
            <a:alphaModFix/>
          </a:blip>
          <a:stretch>
            <a:fillRect/>
          </a:stretch>
        </p:blipFill>
        <p:spPr>
          <a:xfrm>
            <a:off x="6045850" y="1171900"/>
            <a:ext cx="2381250" cy="2305050"/>
          </a:xfrm>
          <a:prstGeom prst="rect">
            <a:avLst/>
          </a:prstGeom>
          <a:noFill/>
          <a:ln>
            <a:noFill/>
          </a:ln>
        </p:spPr>
      </p:pic>
      <p:pic>
        <p:nvPicPr>
          <p:cNvPr id="104" name="Google Shape;104;p17"/>
          <p:cNvPicPr preferRelativeResize="0"/>
          <p:nvPr/>
        </p:nvPicPr>
        <p:blipFill>
          <a:blip r:embed="rId5">
            <a:alphaModFix/>
          </a:blip>
          <a:stretch>
            <a:fillRect/>
          </a:stretch>
        </p:blipFill>
        <p:spPr>
          <a:xfrm>
            <a:off x="1784725" y="1626850"/>
            <a:ext cx="3758833" cy="1889800"/>
          </a:xfrm>
          <a:prstGeom prst="rect">
            <a:avLst/>
          </a:prstGeom>
          <a:noFill/>
          <a:ln>
            <a:noFill/>
          </a:ln>
        </p:spPr>
      </p:pic>
      <p:pic>
        <p:nvPicPr>
          <p:cNvPr id="105" name="Google Shape;105;p17"/>
          <p:cNvPicPr preferRelativeResize="0"/>
          <p:nvPr/>
        </p:nvPicPr>
        <p:blipFill>
          <a:blip r:embed="rId6">
            <a:alphaModFix/>
          </a:blip>
          <a:stretch>
            <a:fillRect/>
          </a:stretch>
        </p:blipFill>
        <p:spPr>
          <a:xfrm>
            <a:off x="5056227" y="3347050"/>
            <a:ext cx="1810171" cy="1708300"/>
          </a:xfrm>
          <a:prstGeom prst="rect">
            <a:avLst/>
          </a:prstGeom>
          <a:noFill/>
          <a:ln>
            <a:noFill/>
          </a:ln>
        </p:spPr>
      </p:pic>
      <p:sp>
        <p:nvSpPr>
          <p:cNvPr id="106" name="Google Shape;106;p17"/>
          <p:cNvSpPr txBox="1"/>
          <p:nvPr>
            <p:ph idx="4294967295" type="body"/>
          </p:nvPr>
        </p:nvSpPr>
        <p:spPr>
          <a:xfrm>
            <a:off x="99725" y="1406775"/>
            <a:ext cx="3998700" cy="34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500"/>
              <a:t>Rhetorical Question: which of these is RL?</a:t>
            </a:r>
            <a:endParaRPr sz="1500"/>
          </a:p>
        </p:txBody>
      </p:sp>
      <p:pic>
        <p:nvPicPr>
          <p:cNvPr id="107" name="Google Shape;107;p17"/>
          <p:cNvPicPr preferRelativeResize="0"/>
          <p:nvPr/>
        </p:nvPicPr>
        <p:blipFill rotWithShape="1">
          <a:blip r:embed="rId7">
            <a:alphaModFix/>
          </a:blip>
          <a:srcRect b="0" l="0" r="0" t="6812"/>
          <a:stretch/>
        </p:blipFill>
        <p:spPr>
          <a:xfrm>
            <a:off x="279600" y="3589750"/>
            <a:ext cx="4292400" cy="1542850"/>
          </a:xfrm>
          <a:prstGeom prst="rect">
            <a:avLst/>
          </a:prstGeom>
          <a:noFill/>
          <a:ln>
            <a:noFill/>
          </a:ln>
        </p:spPr>
      </p:pic>
      <p:sp>
        <p:nvSpPr>
          <p:cNvPr id="108" name="Google Shape;108;p17"/>
          <p:cNvSpPr txBox="1"/>
          <p:nvPr>
            <p:ph idx="4294967295" type="body"/>
          </p:nvPr>
        </p:nvSpPr>
        <p:spPr>
          <a:xfrm>
            <a:off x="99725" y="1749675"/>
            <a:ext cx="3341700" cy="34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500"/>
              <a:t>Answer: all of them.</a:t>
            </a:r>
            <a:endParaRPr sz="1500"/>
          </a:p>
        </p:txBody>
      </p:sp>
      <p:pic>
        <p:nvPicPr>
          <p:cNvPr id="109" name="Google Shape;109;p17"/>
          <p:cNvPicPr preferRelativeResize="0"/>
          <p:nvPr/>
        </p:nvPicPr>
        <p:blipFill>
          <a:blip r:embed="rId8">
            <a:alphaModFix/>
          </a:blip>
          <a:stretch>
            <a:fillRect/>
          </a:stretch>
        </p:blipFill>
        <p:spPr>
          <a:xfrm>
            <a:off x="7017000" y="4677300"/>
            <a:ext cx="1148300" cy="31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grpSp>
        <p:nvGrpSpPr>
          <p:cNvPr id="510" name="Google Shape;510;p53"/>
          <p:cNvGrpSpPr/>
          <p:nvPr/>
        </p:nvGrpSpPr>
        <p:grpSpPr>
          <a:xfrm>
            <a:off x="8248475" y="4240635"/>
            <a:ext cx="814725" cy="814725"/>
            <a:chOff x="11056690" y="5771626"/>
            <a:chExt cx="1086300" cy="1086300"/>
          </a:xfrm>
        </p:grpSpPr>
        <p:pic>
          <p:nvPicPr>
            <p:cNvPr id="511" name="Google Shape;511;p53"/>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512" name="Google Shape;512;p53"/>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513" name="Google Shape;513;p5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Dealing with sparse rewards</a:t>
            </a:r>
            <a:endParaRPr/>
          </a:p>
        </p:txBody>
      </p:sp>
      <p:sp>
        <p:nvSpPr>
          <p:cNvPr id="514" name="Google Shape;514;p53"/>
          <p:cNvSpPr txBox="1"/>
          <p:nvPr>
            <p:ph idx="4294967295" type="body"/>
          </p:nvPr>
        </p:nvSpPr>
        <p:spPr>
          <a:xfrm>
            <a:off x="2790825" y="1230363"/>
            <a:ext cx="56082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If an environment has many states and the route to a reward is very long, we speak of an environment with sparse rewards.</a:t>
            </a:r>
            <a:endParaRPr sz="1500"/>
          </a:p>
          <a:p>
            <a:pPr indent="0" lvl="0" marL="0" rtl="0" algn="l">
              <a:spcBef>
                <a:spcPts val="1600"/>
              </a:spcBef>
              <a:spcAft>
                <a:spcPts val="0"/>
              </a:spcAft>
              <a:buNone/>
            </a:pPr>
            <a:r>
              <a:rPr lang="en-GB" sz="1500"/>
              <a:t>Adjusting the values of states or state action pairs only happens when a reward is reached: then you can say that that state or state action pair brings you closer to a reward. </a:t>
            </a:r>
            <a:endParaRPr sz="1500"/>
          </a:p>
          <a:p>
            <a:pPr indent="0" lvl="0" marL="0" rtl="0" algn="l">
              <a:spcBef>
                <a:spcPts val="1600"/>
              </a:spcBef>
              <a:spcAft>
                <a:spcPts val="0"/>
              </a:spcAft>
              <a:buNone/>
            </a:pPr>
            <a:r>
              <a:rPr lang="en-GB" sz="1500"/>
              <a:t>The problem with sparse reward environments is that reaching a reward through the usual random exploration is very unlikely.</a:t>
            </a:r>
            <a:endParaRPr sz="1500"/>
          </a:p>
          <a:p>
            <a:pPr indent="0" lvl="0" marL="0" rtl="0" algn="l">
              <a:spcBef>
                <a:spcPts val="1600"/>
              </a:spcBef>
              <a:spcAft>
                <a:spcPts val="0"/>
              </a:spcAft>
              <a:buNone/>
            </a:pPr>
            <a:r>
              <a:rPr lang="en-GB" sz="1500"/>
              <a:t>Solutions to this include:</a:t>
            </a:r>
            <a:endParaRPr sz="1500"/>
          </a:p>
          <a:p>
            <a:pPr indent="-323850" lvl="0" marL="457200" rtl="0" algn="l">
              <a:spcBef>
                <a:spcPts val="1600"/>
              </a:spcBef>
              <a:spcAft>
                <a:spcPts val="0"/>
              </a:spcAft>
              <a:buSzPts val="1500"/>
              <a:buChar char="-"/>
            </a:pPr>
            <a:r>
              <a:rPr lang="en-GB" sz="1500"/>
              <a:t>Preferring exploration of states that are the least explored</a:t>
            </a:r>
            <a:endParaRPr sz="1500"/>
          </a:p>
          <a:p>
            <a:pPr indent="-323850" lvl="0" marL="457200" rtl="0" algn="l">
              <a:spcBef>
                <a:spcPts val="0"/>
              </a:spcBef>
              <a:spcAft>
                <a:spcPts val="0"/>
              </a:spcAft>
              <a:buSzPts val="1500"/>
              <a:buChar char="-"/>
            </a:pPr>
            <a:r>
              <a:rPr lang="en-GB" sz="1500"/>
              <a:t>Adding rewards to the environment</a:t>
            </a:r>
            <a:endParaRPr sz="1500"/>
          </a:p>
          <a:p>
            <a:pPr indent="-323850" lvl="0" marL="457200" rtl="0" algn="l">
              <a:spcBef>
                <a:spcPts val="0"/>
              </a:spcBef>
              <a:spcAft>
                <a:spcPts val="0"/>
              </a:spcAft>
              <a:buSzPts val="1500"/>
              <a:buChar char="-"/>
            </a:pPr>
            <a:r>
              <a:rPr lang="en-GB" sz="1500"/>
              <a:t>Combining both (curiosity algorithms)</a:t>
            </a:r>
            <a:endParaRPr sz="1500"/>
          </a:p>
        </p:txBody>
      </p:sp>
      <p:pic>
        <p:nvPicPr>
          <p:cNvPr id="515" name="Google Shape;515;p53"/>
          <p:cNvPicPr preferRelativeResize="0"/>
          <p:nvPr/>
        </p:nvPicPr>
        <p:blipFill>
          <a:blip r:embed="rId4">
            <a:alphaModFix/>
          </a:blip>
          <a:stretch>
            <a:fillRect/>
          </a:stretch>
        </p:blipFill>
        <p:spPr>
          <a:xfrm>
            <a:off x="71475" y="2006963"/>
            <a:ext cx="2792100" cy="2233675"/>
          </a:xfrm>
          <a:prstGeom prst="rect">
            <a:avLst/>
          </a:prstGeom>
          <a:noFill/>
          <a:ln>
            <a:noFill/>
          </a:ln>
        </p:spPr>
      </p:pic>
      <p:pic>
        <p:nvPicPr>
          <p:cNvPr id="516" name="Google Shape;516;p53"/>
          <p:cNvPicPr preferRelativeResize="0"/>
          <p:nvPr/>
        </p:nvPicPr>
        <p:blipFill>
          <a:blip r:embed="rId5">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grpSp>
        <p:nvGrpSpPr>
          <p:cNvPr id="521" name="Google Shape;521;p54"/>
          <p:cNvGrpSpPr/>
          <p:nvPr/>
        </p:nvGrpSpPr>
        <p:grpSpPr>
          <a:xfrm>
            <a:off x="8248475" y="4240635"/>
            <a:ext cx="814725" cy="814725"/>
            <a:chOff x="11056690" y="5771626"/>
            <a:chExt cx="1086300" cy="1086300"/>
          </a:xfrm>
        </p:grpSpPr>
        <p:pic>
          <p:nvPicPr>
            <p:cNvPr id="522" name="Google Shape;522;p54"/>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523" name="Google Shape;523;p54"/>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524" name="Google Shape;524;p5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Cool research</a:t>
            </a:r>
            <a:endParaRPr/>
          </a:p>
        </p:txBody>
      </p:sp>
      <p:sp>
        <p:nvSpPr>
          <p:cNvPr id="525" name="Google Shape;525;p5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small selection of some of my favorite RL research.</a:t>
            </a:r>
            <a:endParaRPr/>
          </a:p>
          <a:p>
            <a:pPr indent="0" lvl="0" marL="0" rtl="0" algn="l">
              <a:spcBef>
                <a:spcPts val="1600"/>
              </a:spcBef>
              <a:spcAft>
                <a:spcPts val="0"/>
              </a:spcAft>
              <a:buNone/>
            </a:pPr>
            <a:r>
              <a:rPr lang="en-GB"/>
              <a:t>Deepmind MuZero can generalize over chess, go and atari games using Deep RL and Monte Carlo Tree Search.</a:t>
            </a:r>
            <a:endParaRPr/>
          </a:p>
          <a:p>
            <a:pPr indent="0" lvl="0" marL="0" rtl="0" algn="l">
              <a:spcBef>
                <a:spcPts val="1600"/>
              </a:spcBef>
              <a:spcAft>
                <a:spcPts val="0"/>
              </a:spcAft>
              <a:buNone/>
            </a:pPr>
            <a:r>
              <a:rPr lang="en-GB"/>
              <a:t>Curiosity driven exploration is a very cool way of dealing with sparse reward environments.</a:t>
            </a:r>
            <a:endParaRPr/>
          </a:p>
          <a:p>
            <a:pPr indent="0" lvl="0" marL="0" rtl="0" algn="l">
              <a:spcBef>
                <a:spcPts val="1600"/>
              </a:spcBef>
              <a:spcAft>
                <a:spcPts val="1600"/>
              </a:spcAft>
              <a:buNone/>
            </a:pPr>
            <a:r>
              <a:rPr lang="en-GB"/>
              <a:t>Deepmind researchers also found that given the same inputs and outputs as the navigation centre of a rat brain, artificial neurons learn the same type of activity as those rat neurons.</a:t>
            </a:r>
            <a:endParaRPr/>
          </a:p>
        </p:txBody>
      </p:sp>
      <p:sp>
        <p:nvSpPr>
          <p:cNvPr id="526" name="Google Shape;526;p5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Deepmind MuZero </a:t>
            </a:r>
            <a:r>
              <a:rPr lang="en-GB" u="sng">
                <a:solidFill>
                  <a:schemeClr val="hlink"/>
                </a:solidFill>
                <a:hlinkClick r:id="rId4"/>
              </a:rPr>
              <a:t>http://www.furidamu.org/blog/2020/12/22/muzero-intuition/</a:t>
            </a:r>
            <a:endParaRPr/>
          </a:p>
          <a:p>
            <a:pPr indent="-311150" lvl="0" marL="457200" rtl="0" algn="l">
              <a:spcBef>
                <a:spcPts val="0"/>
              </a:spcBef>
              <a:spcAft>
                <a:spcPts val="0"/>
              </a:spcAft>
              <a:buSzPts val="1300"/>
              <a:buChar char="●"/>
            </a:pPr>
            <a:r>
              <a:rPr lang="en-GB"/>
              <a:t>Curiosity driven exploration </a:t>
            </a:r>
            <a:r>
              <a:rPr lang="en-GB" u="sng">
                <a:solidFill>
                  <a:schemeClr val="hlink"/>
                </a:solidFill>
                <a:hlinkClick r:id="rId5"/>
              </a:rPr>
              <a:t>https://pathak22.github.io/noreward-rl/</a:t>
            </a:r>
            <a:endParaRPr/>
          </a:p>
          <a:p>
            <a:pPr indent="-311150" lvl="0" marL="457200" rtl="0" algn="l">
              <a:spcBef>
                <a:spcPts val="0"/>
              </a:spcBef>
              <a:spcAft>
                <a:spcPts val="0"/>
              </a:spcAft>
              <a:buSzPts val="1300"/>
              <a:buChar char="●"/>
            </a:pPr>
            <a:r>
              <a:rPr lang="en-GB"/>
              <a:t>Deep RL agents navigating like animals </a:t>
            </a:r>
            <a:r>
              <a:rPr lang="en-GB" u="sng">
                <a:solidFill>
                  <a:schemeClr val="hlink"/>
                </a:solidFill>
                <a:hlinkClick r:id="rId6"/>
              </a:rPr>
              <a:t>https://deepmind.com/blog/article/grid-cells</a:t>
            </a:r>
            <a:endParaRPr/>
          </a:p>
        </p:txBody>
      </p:sp>
      <p:pic>
        <p:nvPicPr>
          <p:cNvPr id="527" name="Google Shape;527;p54"/>
          <p:cNvPicPr preferRelativeResize="0"/>
          <p:nvPr/>
        </p:nvPicPr>
        <p:blipFill>
          <a:blip r:embed="rId7">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grpSp>
        <p:nvGrpSpPr>
          <p:cNvPr id="532" name="Google Shape;532;p55"/>
          <p:cNvGrpSpPr/>
          <p:nvPr/>
        </p:nvGrpSpPr>
        <p:grpSpPr>
          <a:xfrm>
            <a:off x="8248475" y="4240635"/>
            <a:ext cx="814725" cy="814725"/>
            <a:chOff x="11056690" y="5771626"/>
            <a:chExt cx="1086300" cy="1086300"/>
          </a:xfrm>
        </p:grpSpPr>
        <p:pic>
          <p:nvPicPr>
            <p:cNvPr id="533" name="Google Shape;533;p55"/>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534" name="Google Shape;534;p55"/>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535" name="Google Shape;535;p5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Further learning resources</a:t>
            </a:r>
            <a:endParaRPr/>
          </a:p>
        </p:txBody>
      </p:sp>
      <p:sp>
        <p:nvSpPr>
          <p:cNvPr id="536" name="Google Shape;536;p55"/>
          <p:cNvSpPr txBox="1"/>
          <p:nvPr>
            <p:ph idx="1" type="body"/>
          </p:nvPr>
        </p:nvSpPr>
        <p:spPr>
          <a:xfrm>
            <a:off x="311725"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master RL I can recommend reading Sutton &amp; Barto’s book, you can find it on the github page. (I am allowed to redistribute it as-is for free for non-commercial purposes according to the license.) What you have learned today is mostly from this book, so you will have a nice head start.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Google and youtube also work, as well as sites like coursera.</a:t>
            </a:r>
            <a:endParaRPr/>
          </a:p>
        </p:txBody>
      </p:sp>
      <p:sp>
        <p:nvSpPr>
          <p:cNvPr id="537" name="Google Shape;537;p5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In Q4 of this academic year I am doing a track similar to this ML bootcamp, which will cover Deep RL, so RL with deep neural networks. Subscribe to the newsletter on fruitpunch.ai or join connect.fruitpunch.ai to receive a sign up link when the time comes.</a:t>
            </a:r>
            <a:endParaRPr/>
          </a:p>
        </p:txBody>
      </p:sp>
      <p:pic>
        <p:nvPicPr>
          <p:cNvPr id="538" name="Google Shape;538;p55"/>
          <p:cNvPicPr preferRelativeResize="0"/>
          <p:nvPr/>
        </p:nvPicPr>
        <p:blipFill>
          <a:blip r:embed="rId4">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6"/>
          <p:cNvSpPr txBox="1"/>
          <p:nvPr>
            <p:ph idx="4294967295" type="ctrTitle"/>
          </p:nvPr>
        </p:nvSpPr>
        <p:spPr>
          <a:xfrm>
            <a:off x="311700" y="16138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Thank you, and good luck on your journey!</a:t>
            </a:r>
            <a:endParaRPr/>
          </a:p>
        </p:txBody>
      </p:sp>
      <p:sp>
        <p:nvSpPr>
          <p:cNvPr id="544" name="Google Shape;544;p56"/>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Dani Christiaans for FruitPunch AI’s ML Bootcamp, 10-1-2021, brought to you by TU/e</a:t>
            </a:r>
            <a:endParaRPr/>
          </a:p>
        </p:txBody>
      </p:sp>
      <p:pic>
        <p:nvPicPr>
          <p:cNvPr id="545" name="Google Shape;545;p56"/>
          <p:cNvPicPr preferRelativeResize="0"/>
          <p:nvPr/>
        </p:nvPicPr>
        <p:blipFill rotWithShape="1">
          <a:blip r:embed="rId3">
            <a:alphaModFix/>
          </a:blip>
          <a:srcRect b="0" l="0" r="0" t="0"/>
          <a:stretch/>
        </p:blipFill>
        <p:spPr>
          <a:xfrm>
            <a:off x="2736522" y="2976853"/>
            <a:ext cx="1282500" cy="1282500"/>
          </a:xfrm>
          <a:prstGeom prst="rect">
            <a:avLst/>
          </a:prstGeom>
          <a:noFill/>
          <a:ln>
            <a:noFill/>
          </a:ln>
        </p:spPr>
      </p:pic>
      <p:sp>
        <p:nvSpPr>
          <p:cNvPr id="546" name="Google Shape;546;p56"/>
          <p:cNvSpPr txBox="1"/>
          <p:nvPr/>
        </p:nvSpPr>
        <p:spPr>
          <a:xfrm>
            <a:off x="4397100" y="3436463"/>
            <a:ext cx="3498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a:t>
            </a:r>
            <a:endParaRPr>
              <a:latin typeface="Roboto"/>
              <a:ea typeface="Roboto"/>
              <a:cs typeface="Roboto"/>
              <a:sym typeface="Roboto"/>
            </a:endParaRPr>
          </a:p>
        </p:txBody>
      </p:sp>
      <p:pic>
        <p:nvPicPr>
          <p:cNvPr id="547" name="Google Shape;547;p56"/>
          <p:cNvPicPr preferRelativeResize="0"/>
          <p:nvPr/>
        </p:nvPicPr>
        <p:blipFill>
          <a:blip r:embed="rId4">
            <a:alphaModFix/>
          </a:blip>
          <a:stretch>
            <a:fillRect/>
          </a:stretch>
        </p:blipFill>
        <p:spPr>
          <a:xfrm>
            <a:off x="5052525" y="3329825"/>
            <a:ext cx="2469749" cy="67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8"/>
          <p:cNvPicPr preferRelativeResize="0"/>
          <p:nvPr/>
        </p:nvPicPr>
        <p:blipFill>
          <a:blip r:embed="rId3">
            <a:alphaModFix/>
          </a:blip>
          <a:stretch>
            <a:fillRect/>
          </a:stretch>
        </p:blipFill>
        <p:spPr>
          <a:xfrm>
            <a:off x="6594989" y="3347050"/>
            <a:ext cx="1810171" cy="1708300"/>
          </a:xfrm>
          <a:prstGeom prst="rect">
            <a:avLst/>
          </a:prstGeom>
          <a:noFill/>
          <a:ln>
            <a:noFill/>
          </a:ln>
        </p:spPr>
      </p:pic>
      <p:grpSp>
        <p:nvGrpSpPr>
          <p:cNvPr id="115" name="Google Shape;115;p18"/>
          <p:cNvGrpSpPr/>
          <p:nvPr/>
        </p:nvGrpSpPr>
        <p:grpSpPr>
          <a:xfrm>
            <a:off x="8248475" y="4240635"/>
            <a:ext cx="814725" cy="814725"/>
            <a:chOff x="11056690" y="5771626"/>
            <a:chExt cx="1086300" cy="1086300"/>
          </a:xfrm>
        </p:grpSpPr>
        <p:pic>
          <p:nvPicPr>
            <p:cNvPr id="116" name="Google Shape;116;p18"/>
            <p:cNvPicPr preferRelativeResize="0"/>
            <p:nvPr/>
          </p:nvPicPr>
          <p:blipFill rotWithShape="1">
            <a:blip r:embed="rId4">
              <a:alphaModFix/>
            </a:blip>
            <a:srcRect b="0" l="0" r="0" t="0"/>
            <a:stretch/>
          </p:blipFill>
          <p:spPr>
            <a:xfrm>
              <a:off x="11204896" y="5917618"/>
              <a:ext cx="788563" cy="788563"/>
            </a:xfrm>
            <a:prstGeom prst="rect">
              <a:avLst/>
            </a:prstGeom>
            <a:noFill/>
            <a:ln>
              <a:noFill/>
            </a:ln>
          </p:spPr>
        </p:pic>
        <p:sp>
          <p:nvSpPr>
            <p:cNvPr id="117" name="Google Shape;117;p18"/>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118" name="Google Shape;118;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Reinforcement Learning?</a:t>
            </a:r>
            <a:endParaRPr/>
          </a:p>
        </p:txBody>
      </p:sp>
      <p:pic>
        <p:nvPicPr>
          <p:cNvPr id="119" name="Google Shape;119;p18"/>
          <p:cNvPicPr preferRelativeResize="0"/>
          <p:nvPr/>
        </p:nvPicPr>
        <p:blipFill>
          <a:blip r:embed="rId5">
            <a:alphaModFix/>
          </a:blip>
          <a:stretch>
            <a:fillRect/>
          </a:stretch>
        </p:blipFill>
        <p:spPr>
          <a:xfrm>
            <a:off x="6309450" y="1097575"/>
            <a:ext cx="2381250" cy="2305050"/>
          </a:xfrm>
          <a:prstGeom prst="rect">
            <a:avLst/>
          </a:prstGeom>
          <a:noFill/>
          <a:ln>
            <a:noFill/>
          </a:ln>
        </p:spPr>
      </p:pic>
      <p:pic>
        <p:nvPicPr>
          <p:cNvPr id="120" name="Google Shape;120;p18"/>
          <p:cNvPicPr preferRelativeResize="0"/>
          <p:nvPr/>
        </p:nvPicPr>
        <p:blipFill>
          <a:blip r:embed="rId6">
            <a:alphaModFix/>
          </a:blip>
          <a:stretch>
            <a:fillRect/>
          </a:stretch>
        </p:blipFill>
        <p:spPr>
          <a:xfrm>
            <a:off x="539781" y="1896200"/>
            <a:ext cx="3397820" cy="1708300"/>
          </a:xfrm>
          <a:prstGeom prst="rect">
            <a:avLst/>
          </a:prstGeom>
          <a:noFill/>
          <a:ln>
            <a:noFill/>
          </a:ln>
        </p:spPr>
      </p:pic>
      <p:sp>
        <p:nvSpPr>
          <p:cNvPr id="121" name="Google Shape;121;p18"/>
          <p:cNvSpPr txBox="1"/>
          <p:nvPr>
            <p:ph idx="4294967295" type="body"/>
          </p:nvPr>
        </p:nvSpPr>
        <p:spPr>
          <a:xfrm>
            <a:off x="99725" y="1406775"/>
            <a:ext cx="3998700" cy="34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500"/>
              <a:t>What differences do you see between these representations of RL?</a:t>
            </a:r>
            <a:endParaRPr sz="1500"/>
          </a:p>
        </p:txBody>
      </p:sp>
      <p:pic>
        <p:nvPicPr>
          <p:cNvPr id="122" name="Google Shape;122;p18"/>
          <p:cNvPicPr preferRelativeResize="0"/>
          <p:nvPr/>
        </p:nvPicPr>
        <p:blipFill rotWithShape="1">
          <a:blip r:embed="rId7">
            <a:alphaModFix/>
          </a:blip>
          <a:srcRect b="0" l="0" r="0" t="6812"/>
          <a:stretch/>
        </p:blipFill>
        <p:spPr>
          <a:xfrm>
            <a:off x="0" y="3604500"/>
            <a:ext cx="3787257" cy="1361300"/>
          </a:xfrm>
          <a:prstGeom prst="rect">
            <a:avLst/>
          </a:prstGeom>
          <a:noFill/>
          <a:ln>
            <a:noFill/>
          </a:ln>
        </p:spPr>
      </p:pic>
      <p:sp>
        <p:nvSpPr>
          <p:cNvPr id="123" name="Google Shape;123;p18"/>
          <p:cNvSpPr txBox="1"/>
          <p:nvPr>
            <p:ph idx="4294967295" type="body"/>
          </p:nvPr>
        </p:nvSpPr>
        <p:spPr>
          <a:xfrm>
            <a:off x="3536975" y="2539150"/>
            <a:ext cx="3188100" cy="17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This is the same for the real world!</a:t>
            </a:r>
            <a:endParaRPr sz="1500"/>
          </a:p>
          <a:p>
            <a:pPr indent="-323850" lvl="0" marL="457200" rtl="0" algn="l">
              <a:spcBef>
                <a:spcPts val="1600"/>
              </a:spcBef>
              <a:spcAft>
                <a:spcPts val="0"/>
              </a:spcAft>
              <a:buSzPts val="1500"/>
              <a:buChar char="-"/>
            </a:pPr>
            <a:r>
              <a:rPr lang="en-GB" sz="1500"/>
              <a:t>You act</a:t>
            </a:r>
            <a:endParaRPr sz="1500"/>
          </a:p>
          <a:p>
            <a:pPr indent="-323850" lvl="0" marL="457200" rtl="0" algn="l">
              <a:spcBef>
                <a:spcPts val="0"/>
              </a:spcBef>
              <a:spcAft>
                <a:spcPts val="0"/>
              </a:spcAft>
              <a:buSzPts val="1500"/>
              <a:buChar char="-"/>
            </a:pPr>
            <a:r>
              <a:rPr lang="en-GB" sz="1500"/>
              <a:t>This can change some aspects of the environment</a:t>
            </a:r>
            <a:endParaRPr sz="1500"/>
          </a:p>
          <a:p>
            <a:pPr indent="-323850" lvl="0" marL="457200" rtl="0" algn="l">
              <a:spcBef>
                <a:spcPts val="0"/>
              </a:spcBef>
              <a:spcAft>
                <a:spcPts val="0"/>
              </a:spcAft>
              <a:buSzPts val="1500"/>
              <a:buChar char="-"/>
            </a:pPr>
            <a:r>
              <a:rPr lang="en-GB" sz="1500"/>
              <a:t>The environment rewards you, your teacher rewards you, </a:t>
            </a:r>
            <a:br>
              <a:rPr lang="en-GB" sz="1500"/>
            </a:br>
            <a:r>
              <a:rPr lang="en-GB" sz="1500"/>
              <a:t>or you reward yourself</a:t>
            </a:r>
            <a:endParaRPr sz="1500"/>
          </a:p>
        </p:txBody>
      </p:sp>
      <p:pic>
        <p:nvPicPr>
          <p:cNvPr id="124" name="Google Shape;124;p18"/>
          <p:cNvPicPr preferRelativeResize="0"/>
          <p:nvPr/>
        </p:nvPicPr>
        <p:blipFill>
          <a:blip r:embed="rId8">
            <a:alphaModFix/>
          </a:blip>
          <a:stretch>
            <a:fillRect/>
          </a:stretch>
        </p:blipFill>
        <p:spPr>
          <a:xfrm>
            <a:off x="5576775" y="4742075"/>
            <a:ext cx="1148300" cy="31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pSp>
        <p:nvGrpSpPr>
          <p:cNvPr id="129" name="Google Shape;129;p19"/>
          <p:cNvGrpSpPr/>
          <p:nvPr/>
        </p:nvGrpSpPr>
        <p:grpSpPr>
          <a:xfrm>
            <a:off x="8248475" y="4240635"/>
            <a:ext cx="814725" cy="814725"/>
            <a:chOff x="11056690" y="5771626"/>
            <a:chExt cx="1086300" cy="1086300"/>
          </a:xfrm>
        </p:grpSpPr>
        <p:pic>
          <p:nvPicPr>
            <p:cNvPr id="130" name="Google Shape;130;p19"/>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131" name="Google Shape;131;p19"/>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132" name="Google Shape;132;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Reinforcement Learning?</a:t>
            </a:r>
            <a:endParaRPr/>
          </a:p>
        </p:txBody>
      </p:sp>
      <p:sp>
        <p:nvSpPr>
          <p:cNvPr id="133" name="Google Shape;133;p19"/>
          <p:cNvSpPr txBox="1"/>
          <p:nvPr>
            <p:ph idx="4294967295" type="body"/>
          </p:nvPr>
        </p:nvSpPr>
        <p:spPr>
          <a:xfrm>
            <a:off x="3952700" y="1507650"/>
            <a:ext cx="4793400" cy="21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We’ll explore the RL problem using this representation. This is because the interpreter can be:</a:t>
            </a:r>
            <a:endParaRPr sz="1500"/>
          </a:p>
          <a:p>
            <a:pPr indent="-323850" lvl="0" marL="457200" rtl="0" algn="l">
              <a:spcBef>
                <a:spcPts val="1600"/>
              </a:spcBef>
              <a:spcAft>
                <a:spcPts val="0"/>
              </a:spcAft>
              <a:buSzPts val="1500"/>
              <a:buChar char="-"/>
            </a:pPr>
            <a:r>
              <a:rPr lang="en-GB" sz="1500"/>
              <a:t>Part of the environment</a:t>
            </a:r>
            <a:endParaRPr sz="1500"/>
          </a:p>
          <a:p>
            <a:pPr indent="-323850" lvl="0" marL="457200" rtl="0" algn="l">
              <a:spcBef>
                <a:spcPts val="0"/>
              </a:spcBef>
              <a:spcAft>
                <a:spcPts val="0"/>
              </a:spcAft>
              <a:buSzPts val="1500"/>
              <a:buChar char="-"/>
            </a:pPr>
            <a:r>
              <a:rPr lang="en-GB" sz="1500"/>
              <a:t>Its own thing</a:t>
            </a:r>
            <a:endParaRPr sz="1500"/>
          </a:p>
          <a:p>
            <a:pPr indent="-323850" lvl="0" marL="457200" rtl="0" algn="l">
              <a:spcBef>
                <a:spcPts val="0"/>
              </a:spcBef>
              <a:spcAft>
                <a:spcPts val="0"/>
              </a:spcAft>
              <a:buSzPts val="1500"/>
              <a:buChar char="-"/>
            </a:pPr>
            <a:r>
              <a:rPr lang="en-GB" sz="1500"/>
              <a:t>Part of the agent</a:t>
            </a:r>
            <a:endParaRPr sz="1500"/>
          </a:p>
        </p:txBody>
      </p:sp>
      <p:sp>
        <p:nvSpPr>
          <p:cNvPr id="134" name="Google Shape;134;p19"/>
          <p:cNvSpPr txBox="1"/>
          <p:nvPr>
            <p:ph idx="4294967295" type="body"/>
          </p:nvPr>
        </p:nvSpPr>
        <p:spPr>
          <a:xfrm>
            <a:off x="427875" y="1497838"/>
            <a:ext cx="3188100" cy="175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500"/>
              <a:t>In many simple environments like the OpenAI gym environments, the interpreter is part of the environment. The environment gives you the reward and the next state.</a:t>
            </a:r>
            <a:endParaRPr sz="1500"/>
          </a:p>
        </p:txBody>
      </p:sp>
      <p:pic>
        <p:nvPicPr>
          <p:cNvPr id="135" name="Google Shape;135;p19"/>
          <p:cNvPicPr preferRelativeResize="0"/>
          <p:nvPr/>
        </p:nvPicPr>
        <p:blipFill>
          <a:blip r:embed="rId4">
            <a:alphaModFix/>
          </a:blip>
          <a:stretch>
            <a:fillRect/>
          </a:stretch>
        </p:blipFill>
        <p:spPr>
          <a:xfrm>
            <a:off x="5530525" y="2750300"/>
            <a:ext cx="2381250" cy="2305050"/>
          </a:xfrm>
          <a:prstGeom prst="rect">
            <a:avLst/>
          </a:prstGeom>
          <a:noFill/>
          <a:ln>
            <a:noFill/>
          </a:ln>
        </p:spPr>
      </p:pic>
      <p:pic>
        <p:nvPicPr>
          <p:cNvPr id="136" name="Google Shape;136;p19"/>
          <p:cNvPicPr preferRelativeResize="0"/>
          <p:nvPr/>
        </p:nvPicPr>
        <p:blipFill rotWithShape="1">
          <a:blip r:embed="rId5">
            <a:alphaModFix/>
          </a:blip>
          <a:srcRect b="0" l="0" r="0" t="6812"/>
          <a:stretch/>
        </p:blipFill>
        <p:spPr>
          <a:xfrm>
            <a:off x="427875" y="3379450"/>
            <a:ext cx="3072300" cy="1104300"/>
          </a:xfrm>
          <a:prstGeom prst="rect">
            <a:avLst/>
          </a:prstGeom>
          <a:noFill/>
          <a:ln>
            <a:noFill/>
          </a:ln>
        </p:spPr>
      </p:pic>
      <p:cxnSp>
        <p:nvCxnSpPr>
          <p:cNvPr id="137" name="Google Shape;137;p19"/>
          <p:cNvCxnSpPr/>
          <p:nvPr/>
        </p:nvCxnSpPr>
        <p:spPr>
          <a:xfrm flipH="1">
            <a:off x="7076525" y="1973600"/>
            <a:ext cx="331200" cy="6759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19"/>
          <p:cNvCxnSpPr/>
          <p:nvPr/>
        </p:nvCxnSpPr>
        <p:spPr>
          <a:xfrm>
            <a:off x="1682950" y="3061775"/>
            <a:ext cx="20400" cy="236700"/>
          </a:xfrm>
          <a:prstGeom prst="straightConnector1">
            <a:avLst/>
          </a:prstGeom>
          <a:noFill/>
          <a:ln cap="flat" cmpd="sng" w="9525">
            <a:solidFill>
              <a:schemeClr val="dk2"/>
            </a:solidFill>
            <a:prstDash val="solid"/>
            <a:round/>
            <a:headEnd len="med" w="med" type="none"/>
            <a:tailEnd len="med" w="med" type="triangle"/>
          </a:ln>
        </p:spPr>
      </p:cxnSp>
      <p:pic>
        <p:nvPicPr>
          <p:cNvPr id="139" name="Google Shape;139;p19"/>
          <p:cNvPicPr preferRelativeResize="0"/>
          <p:nvPr/>
        </p:nvPicPr>
        <p:blipFill>
          <a:blip r:embed="rId6">
            <a:alphaModFix/>
          </a:blip>
          <a:stretch>
            <a:fillRect/>
          </a:stretch>
        </p:blipFill>
        <p:spPr>
          <a:xfrm>
            <a:off x="4875850" y="4742075"/>
            <a:ext cx="1148300" cy="31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pSp>
        <p:nvGrpSpPr>
          <p:cNvPr id="144" name="Google Shape;144;p20"/>
          <p:cNvGrpSpPr/>
          <p:nvPr/>
        </p:nvGrpSpPr>
        <p:grpSpPr>
          <a:xfrm>
            <a:off x="8248475" y="4240635"/>
            <a:ext cx="814725" cy="814725"/>
            <a:chOff x="11056690" y="5771626"/>
            <a:chExt cx="1086300" cy="1086300"/>
          </a:xfrm>
        </p:grpSpPr>
        <p:pic>
          <p:nvPicPr>
            <p:cNvPr id="145" name="Google Shape;145;p20"/>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146" name="Google Shape;146;p20"/>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147" name="Google Shape;147;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Stochastic vs Deterministic</a:t>
            </a:r>
            <a:endParaRPr/>
          </a:p>
        </p:txBody>
      </p:sp>
      <p:sp>
        <p:nvSpPr>
          <p:cNvPr id="148" name="Google Shape;148;p20"/>
          <p:cNvSpPr txBox="1"/>
          <p:nvPr>
            <p:ph idx="4294967295" type="body"/>
          </p:nvPr>
        </p:nvSpPr>
        <p:spPr>
          <a:xfrm>
            <a:off x="3455075" y="1507650"/>
            <a:ext cx="4793400" cy="21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State transition: s, a -&gt; s’</a:t>
            </a:r>
            <a:endParaRPr sz="1500"/>
          </a:p>
          <a:p>
            <a:pPr indent="0" lvl="0" marL="0" rtl="0" algn="l">
              <a:spcBef>
                <a:spcPts val="1600"/>
              </a:spcBef>
              <a:spcAft>
                <a:spcPts val="0"/>
              </a:spcAft>
              <a:buNone/>
            </a:pPr>
            <a:r>
              <a:rPr lang="en-GB" sz="1500"/>
              <a:t>Deterministic: s, a -&gt; one s’ with 100% certainty.</a:t>
            </a:r>
            <a:endParaRPr sz="1500"/>
          </a:p>
          <a:p>
            <a:pPr indent="0" lvl="0" marL="0" rtl="0" algn="l">
              <a:spcBef>
                <a:spcPts val="1600"/>
              </a:spcBef>
              <a:spcAft>
                <a:spcPts val="1600"/>
              </a:spcAft>
              <a:buNone/>
            </a:pPr>
            <a:r>
              <a:rPr lang="en-GB" sz="1500"/>
              <a:t>Stochastic: s, a -&gt; multiple possible s’ with their own probabilities</a:t>
            </a:r>
            <a:endParaRPr sz="1500"/>
          </a:p>
        </p:txBody>
      </p:sp>
      <p:pic>
        <p:nvPicPr>
          <p:cNvPr id="149" name="Google Shape;149;p20"/>
          <p:cNvPicPr preferRelativeResize="0"/>
          <p:nvPr/>
        </p:nvPicPr>
        <p:blipFill>
          <a:blip r:embed="rId4">
            <a:alphaModFix/>
          </a:blip>
          <a:stretch>
            <a:fillRect/>
          </a:stretch>
        </p:blipFill>
        <p:spPr>
          <a:xfrm>
            <a:off x="495150" y="1793650"/>
            <a:ext cx="2381250" cy="2305050"/>
          </a:xfrm>
          <a:prstGeom prst="rect">
            <a:avLst/>
          </a:prstGeom>
          <a:noFill/>
          <a:ln>
            <a:noFill/>
          </a:ln>
        </p:spPr>
      </p:pic>
      <p:pic>
        <p:nvPicPr>
          <p:cNvPr id="150" name="Google Shape;150;p20"/>
          <p:cNvPicPr preferRelativeResize="0"/>
          <p:nvPr/>
        </p:nvPicPr>
        <p:blipFill>
          <a:blip r:embed="rId5">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pSp>
        <p:nvGrpSpPr>
          <p:cNvPr id="155" name="Google Shape;155;p21"/>
          <p:cNvGrpSpPr/>
          <p:nvPr/>
        </p:nvGrpSpPr>
        <p:grpSpPr>
          <a:xfrm>
            <a:off x="8248475" y="4240635"/>
            <a:ext cx="814725" cy="814725"/>
            <a:chOff x="11056690" y="5771626"/>
            <a:chExt cx="1086300" cy="1086300"/>
          </a:xfrm>
        </p:grpSpPr>
        <p:pic>
          <p:nvPicPr>
            <p:cNvPr id="156" name="Google Shape;156;p21"/>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157" name="Google Shape;157;p21"/>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158" name="Google Shape;158;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Stationary vs Non-stationary</a:t>
            </a:r>
            <a:endParaRPr/>
          </a:p>
        </p:txBody>
      </p:sp>
      <p:sp>
        <p:nvSpPr>
          <p:cNvPr id="159" name="Google Shape;159;p21"/>
          <p:cNvSpPr txBox="1"/>
          <p:nvPr>
            <p:ph idx="4294967295" type="body"/>
          </p:nvPr>
        </p:nvSpPr>
        <p:spPr>
          <a:xfrm>
            <a:off x="3455075" y="1373375"/>
            <a:ext cx="4793400" cy="3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We take a stochastic state transition:</a:t>
            </a:r>
            <a:br>
              <a:rPr lang="en-GB" sz="1500"/>
            </a:br>
            <a:r>
              <a:rPr lang="en-GB" sz="1500"/>
              <a:t>s4, a1 -&gt; [80% s5, 20% s4]</a:t>
            </a:r>
            <a:endParaRPr sz="1500"/>
          </a:p>
          <a:p>
            <a:pPr indent="0" lvl="0" marL="0" rtl="0" algn="l">
              <a:spcBef>
                <a:spcPts val="1600"/>
              </a:spcBef>
              <a:spcAft>
                <a:spcPts val="0"/>
              </a:spcAft>
              <a:buNone/>
            </a:pPr>
            <a:r>
              <a:rPr lang="en-GB" sz="1500"/>
              <a:t>If taking action a1 from state s4 always gives an 80% chance of going to s5, and a 20% chance of staying in s4, this transition is </a:t>
            </a:r>
            <a:r>
              <a:rPr b="1" lang="en-GB" sz="1500"/>
              <a:t>stationary</a:t>
            </a:r>
            <a:r>
              <a:rPr lang="en-GB" sz="1500"/>
              <a:t>. </a:t>
            </a:r>
            <a:endParaRPr sz="1500"/>
          </a:p>
          <a:p>
            <a:pPr indent="0" lvl="0" marL="0" rtl="0" algn="l">
              <a:spcBef>
                <a:spcPts val="1600"/>
              </a:spcBef>
              <a:spcAft>
                <a:spcPts val="0"/>
              </a:spcAft>
              <a:buNone/>
            </a:pPr>
            <a:r>
              <a:rPr lang="en-GB" sz="1500"/>
              <a:t>If these probabilities change (or s4, a1 leads to a new state altogether), the problem is </a:t>
            </a:r>
            <a:r>
              <a:rPr b="1" lang="en-GB" sz="1500"/>
              <a:t>non-stationary</a:t>
            </a:r>
            <a:r>
              <a:rPr lang="en-GB" sz="1500"/>
              <a:t>. These changes can occur over time or when specific conditions are met.</a:t>
            </a:r>
            <a:endParaRPr sz="1500"/>
          </a:p>
          <a:p>
            <a:pPr indent="0" lvl="0" marL="0" rtl="0" algn="l">
              <a:spcBef>
                <a:spcPts val="1600"/>
              </a:spcBef>
              <a:spcAft>
                <a:spcPts val="1600"/>
              </a:spcAft>
              <a:buNone/>
            </a:pPr>
            <a:r>
              <a:rPr lang="en-GB" sz="1500"/>
              <a:t>These properties are independent of the </a:t>
            </a:r>
            <a:br>
              <a:rPr lang="en-GB" sz="1500"/>
            </a:br>
            <a:r>
              <a:rPr b="1" lang="en-GB" sz="1500"/>
              <a:t>deterministic</a:t>
            </a:r>
            <a:r>
              <a:rPr lang="en-GB" sz="1500"/>
              <a:t> and </a:t>
            </a:r>
            <a:r>
              <a:rPr b="1" lang="en-GB" sz="1500"/>
              <a:t>stochastic </a:t>
            </a:r>
            <a:r>
              <a:rPr lang="en-GB" sz="1500"/>
              <a:t>properties.</a:t>
            </a:r>
            <a:endParaRPr sz="1500"/>
          </a:p>
        </p:txBody>
      </p:sp>
      <p:pic>
        <p:nvPicPr>
          <p:cNvPr id="160" name="Google Shape;160;p21"/>
          <p:cNvPicPr preferRelativeResize="0"/>
          <p:nvPr/>
        </p:nvPicPr>
        <p:blipFill>
          <a:blip r:embed="rId4">
            <a:alphaModFix/>
          </a:blip>
          <a:stretch>
            <a:fillRect/>
          </a:stretch>
        </p:blipFill>
        <p:spPr>
          <a:xfrm>
            <a:off x="495150" y="1793650"/>
            <a:ext cx="2381250" cy="2305050"/>
          </a:xfrm>
          <a:prstGeom prst="rect">
            <a:avLst/>
          </a:prstGeom>
          <a:noFill/>
          <a:ln>
            <a:noFill/>
          </a:ln>
        </p:spPr>
      </p:pic>
      <p:pic>
        <p:nvPicPr>
          <p:cNvPr id="161" name="Google Shape;161;p21"/>
          <p:cNvPicPr preferRelativeResize="0"/>
          <p:nvPr/>
        </p:nvPicPr>
        <p:blipFill>
          <a:blip r:embed="rId5">
            <a:alphaModFix/>
          </a:blip>
          <a:stretch>
            <a:fillRect/>
          </a:stretch>
        </p:blipFill>
        <p:spPr>
          <a:xfrm>
            <a:off x="7017000" y="4677300"/>
            <a:ext cx="1148300" cy="31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pSp>
        <p:nvGrpSpPr>
          <p:cNvPr id="166" name="Google Shape;166;p22"/>
          <p:cNvGrpSpPr/>
          <p:nvPr/>
        </p:nvGrpSpPr>
        <p:grpSpPr>
          <a:xfrm>
            <a:off x="8248475" y="4240635"/>
            <a:ext cx="814725" cy="814725"/>
            <a:chOff x="11056690" y="5771626"/>
            <a:chExt cx="1086300" cy="1086300"/>
          </a:xfrm>
        </p:grpSpPr>
        <p:pic>
          <p:nvPicPr>
            <p:cNvPr id="167" name="Google Shape;167;p22"/>
            <p:cNvPicPr preferRelativeResize="0"/>
            <p:nvPr/>
          </p:nvPicPr>
          <p:blipFill rotWithShape="1">
            <a:blip r:embed="rId3">
              <a:alphaModFix/>
            </a:blip>
            <a:srcRect b="0" l="0" r="0" t="0"/>
            <a:stretch/>
          </p:blipFill>
          <p:spPr>
            <a:xfrm>
              <a:off x="11204896" y="5917618"/>
              <a:ext cx="788563" cy="788563"/>
            </a:xfrm>
            <a:prstGeom prst="rect">
              <a:avLst/>
            </a:prstGeom>
            <a:noFill/>
            <a:ln>
              <a:noFill/>
            </a:ln>
          </p:spPr>
        </p:pic>
        <p:sp>
          <p:nvSpPr>
            <p:cNvPr id="168" name="Google Shape;168;p22"/>
            <p:cNvSpPr/>
            <p:nvPr/>
          </p:nvSpPr>
          <p:spPr>
            <a:xfrm>
              <a:off x="11056690" y="5771626"/>
              <a:ext cx="1086300" cy="10863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169" name="Google Shape;169;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Discrete vs Continuous</a:t>
            </a:r>
            <a:endParaRPr/>
          </a:p>
        </p:txBody>
      </p:sp>
      <p:sp>
        <p:nvSpPr>
          <p:cNvPr id="170" name="Google Shape;170;p22"/>
          <p:cNvSpPr txBox="1"/>
          <p:nvPr>
            <p:ph idx="4294967295" type="body"/>
          </p:nvPr>
        </p:nvSpPr>
        <p:spPr>
          <a:xfrm>
            <a:off x="3455075" y="1311650"/>
            <a:ext cx="4793400" cy="21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Both actions and states can be </a:t>
            </a:r>
            <a:r>
              <a:rPr b="1" lang="en-GB" sz="1500"/>
              <a:t>discrete </a:t>
            </a:r>
            <a:r>
              <a:rPr lang="en-GB" sz="1500"/>
              <a:t>or </a:t>
            </a:r>
            <a:r>
              <a:rPr b="1" lang="en-GB" sz="1500"/>
              <a:t>continuous</a:t>
            </a:r>
            <a:r>
              <a:rPr lang="en-GB" sz="1500"/>
              <a:t>.</a:t>
            </a:r>
            <a:endParaRPr sz="1500"/>
          </a:p>
          <a:p>
            <a:pPr indent="0" lvl="0" marL="0" rtl="0" algn="l">
              <a:spcBef>
                <a:spcPts val="1600"/>
              </a:spcBef>
              <a:spcAft>
                <a:spcPts val="0"/>
              </a:spcAft>
              <a:buNone/>
            </a:pPr>
            <a:r>
              <a:rPr lang="en-GB" sz="1500"/>
              <a:t>Discrete:</a:t>
            </a:r>
            <a:br>
              <a:rPr lang="en-GB" sz="1500"/>
            </a:br>
            <a:r>
              <a:rPr lang="en-GB" sz="1500"/>
              <a:t>Actions like Up, Down, Left, Right in Pacman</a:t>
            </a:r>
            <a:br>
              <a:rPr lang="en-GB" sz="1500"/>
            </a:br>
            <a:r>
              <a:rPr lang="en-GB" sz="1500"/>
              <a:t>States like the position of the agent in a 5x5 grid</a:t>
            </a:r>
            <a:endParaRPr sz="1500"/>
          </a:p>
          <a:p>
            <a:pPr indent="0" lvl="0" marL="0" rtl="0" algn="l">
              <a:spcBef>
                <a:spcPts val="1600"/>
              </a:spcBef>
              <a:spcAft>
                <a:spcPts val="0"/>
              </a:spcAft>
              <a:buNone/>
            </a:pPr>
            <a:r>
              <a:rPr lang="en-GB" sz="1500"/>
              <a:t>Continuous:</a:t>
            </a:r>
            <a:br>
              <a:rPr lang="en-GB" sz="1500"/>
            </a:br>
            <a:r>
              <a:rPr lang="en-GB" sz="1500"/>
              <a:t>Actions like throttle percentage or steering angle</a:t>
            </a:r>
            <a:br>
              <a:rPr lang="en-GB" sz="1500"/>
            </a:br>
            <a:r>
              <a:rPr lang="en-GB" sz="1500"/>
              <a:t>States like x, y, z floating point coordinates in a game world or GPS coordinates in the real world.</a:t>
            </a:r>
            <a:endParaRPr sz="1500"/>
          </a:p>
          <a:p>
            <a:pPr indent="0" lvl="0" marL="0" rtl="0" algn="l">
              <a:spcBef>
                <a:spcPts val="1600"/>
              </a:spcBef>
              <a:spcAft>
                <a:spcPts val="1600"/>
              </a:spcAft>
              <a:buNone/>
            </a:pPr>
            <a:r>
              <a:rPr lang="en-GB" sz="1500"/>
              <a:t>Discrete and continuous states and actions can be mixed, and often are in more complex environments.</a:t>
            </a:r>
            <a:endParaRPr sz="1500"/>
          </a:p>
        </p:txBody>
      </p:sp>
      <p:pic>
        <p:nvPicPr>
          <p:cNvPr id="171" name="Google Shape;171;p22"/>
          <p:cNvPicPr preferRelativeResize="0"/>
          <p:nvPr/>
        </p:nvPicPr>
        <p:blipFill>
          <a:blip r:embed="rId4">
            <a:alphaModFix/>
          </a:blip>
          <a:stretch>
            <a:fillRect/>
          </a:stretch>
        </p:blipFill>
        <p:spPr>
          <a:xfrm>
            <a:off x="495150" y="1793650"/>
            <a:ext cx="2381250" cy="2305050"/>
          </a:xfrm>
          <a:prstGeom prst="rect">
            <a:avLst/>
          </a:prstGeom>
          <a:noFill/>
          <a:ln>
            <a:noFill/>
          </a:ln>
        </p:spPr>
      </p:pic>
      <p:pic>
        <p:nvPicPr>
          <p:cNvPr id="172" name="Google Shape;172;p22"/>
          <p:cNvPicPr preferRelativeResize="0"/>
          <p:nvPr/>
        </p:nvPicPr>
        <p:blipFill>
          <a:blip r:embed="rId5">
            <a:alphaModFix/>
          </a:blip>
          <a:stretch>
            <a:fillRect/>
          </a:stretch>
        </p:blipFill>
        <p:spPr>
          <a:xfrm>
            <a:off x="8248478" y="3956500"/>
            <a:ext cx="814725" cy="2222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