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7" r:id="rId5"/>
    <p:sldId id="268" r:id="rId6"/>
    <p:sldId id="259" r:id="rId7"/>
    <p:sldId id="260" r:id="rId8"/>
    <p:sldId id="261" r:id="rId9"/>
    <p:sldId id="272" r:id="rId10"/>
    <p:sldId id="262" r:id="rId11"/>
    <p:sldId id="263" r:id="rId12"/>
    <p:sldId id="273" r:id="rId13"/>
    <p:sldId id="264" r:id="rId14"/>
    <p:sldId id="265" r:id="rId15"/>
    <p:sldId id="266"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4660"/>
  </p:normalViewPr>
  <p:slideViewPr>
    <p:cSldViewPr snapToGrid="0" showGuides="1">
      <p:cViewPr varScale="1">
        <p:scale>
          <a:sx n="48" d="100"/>
          <a:sy n="48" d="100"/>
        </p:scale>
        <p:origin x="67" y="89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C81FA-7F38-4787-8047-28B78F9A61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7ACFE9-D381-4CC4-BACE-D37EA1C54E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F0145-67E8-4AAB-84A0-D27527C06A73}"/>
              </a:ext>
            </a:extLst>
          </p:cNvPr>
          <p:cNvSpPr>
            <a:spLocks noGrp="1"/>
          </p:cNvSpPr>
          <p:nvPr>
            <p:ph type="dt" sz="half" idx="10"/>
          </p:nvPr>
        </p:nvSpPr>
        <p:spPr/>
        <p:txBody>
          <a:bodyPr/>
          <a:lstStyle/>
          <a:p>
            <a:fld id="{EC5621ED-42B4-451F-8000-5EAA4D61270E}" type="datetimeFigureOut">
              <a:rPr lang="en-IN" smtClean="0"/>
              <a:t>25-02-2021</a:t>
            </a:fld>
            <a:endParaRPr lang="en-IN"/>
          </a:p>
        </p:txBody>
      </p:sp>
      <p:sp>
        <p:nvSpPr>
          <p:cNvPr id="5" name="Footer Placeholder 4">
            <a:extLst>
              <a:ext uri="{FF2B5EF4-FFF2-40B4-BE49-F238E27FC236}">
                <a16:creationId xmlns:a16="http://schemas.microsoft.com/office/drawing/2014/main" id="{A0C98957-09FE-40A2-9DED-5EEE11FB44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850A76-F41C-46A9-9195-8BDB158D5F74}"/>
              </a:ext>
            </a:extLst>
          </p:cNvPr>
          <p:cNvSpPr>
            <a:spLocks noGrp="1"/>
          </p:cNvSpPr>
          <p:nvPr>
            <p:ph type="sldNum" sz="quarter" idx="12"/>
          </p:nvPr>
        </p:nvSpPr>
        <p:spPr/>
        <p:txBody>
          <a:bodyPr/>
          <a:lstStyle/>
          <a:p>
            <a:fld id="{CA22E617-CD4D-4FCC-B25C-410631B864A1}" type="slidenum">
              <a:rPr lang="en-IN" smtClean="0"/>
              <a:t>‹#›</a:t>
            </a:fld>
            <a:endParaRPr lang="en-IN"/>
          </a:p>
        </p:txBody>
      </p:sp>
    </p:spTree>
    <p:extLst>
      <p:ext uri="{BB962C8B-B14F-4D97-AF65-F5344CB8AC3E}">
        <p14:creationId xmlns:p14="http://schemas.microsoft.com/office/powerpoint/2010/main" val="1855866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C2AD-F745-43C0-A5E3-6CFCA699B3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ACE21B-D028-4DE0-B76D-D9E7CA795F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97B1D8-05AB-4044-ADFA-6453EFD06BDA}"/>
              </a:ext>
            </a:extLst>
          </p:cNvPr>
          <p:cNvSpPr>
            <a:spLocks noGrp="1"/>
          </p:cNvSpPr>
          <p:nvPr>
            <p:ph type="dt" sz="half" idx="10"/>
          </p:nvPr>
        </p:nvSpPr>
        <p:spPr/>
        <p:txBody>
          <a:bodyPr/>
          <a:lstStyle/>
          <a:p>
            <a:fld id="{EC5621ED-42B4-451F-8000-5EAA4D61270E}" type="datetimeFigureOut">
              <a:rPr lang="en-IN" smtClean="0"/>
              <a:t>25-02-2021</a:t>
            </a:fld>
            <a:endParaRPr lang="en-IN"/>
          </a:p>
        </p:txBody>
      </p:sp>
      <p:sp>
        <p:nvSpPr>
          <p:cNvPr id="5" name="Footer Placeholder 4">
            <a:extLst>
              <a:ext uri="{FF2B5EF4-FFF2-40B4-BE49-F238E27FC236}">
                <a16:creationId xmlns:a16="http://schemas.microsoft.com/office/drawing/2014/main" id="{175D3976-9E51-4EB3-BCEA-F81D4D3DF7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809F5D-460C-471B-B45F-F68E5DF02EA5}"/>
              </a:ext>
            </a:extLst>
          </p:cNvPr>
          <p:cNvSpPr>
            <a:spLocks noGrp="1"/>
          </p:cNvSpPr>
          <p:nvPr>
            <p:ph type="sldNum" sz="quarter" idx="12"/>
          </p:nvPr>
        </p:nvSpPr>
        <p:spPr/>
        <p:txBody>
          <a:bodyPr/>
          <a:lstStyle/>
          <a:p>
            <a:fld id="{CA22E617-CD4D-4FCC-B25C-410631B864A1}" type="slidenum">
              <a:rPr lang="en-IN" smtClean="0"/>
              <a:t>‹#›</a:t>
            </a:fld>
            <a:endParaRPr lang="en-IN"/>
          </a:p>
        </p:txBody>
      </p:sp>
    </p:spTree>
    <p:extLst>
      <p:ext uri="{BB962C8B-B14F-4D97-AF65-F5344CB8AC3E}">
        <p14:creationId xmlns:p14="http://schemas.microsoft.com/office/powerpoint/2010/main" val="3079427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F93FE1-DFB5-4CB4-8FC0-0F570CEDF8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1F0D04-BCF6-4CED-B4D4-6271F853EE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5B119C-00A1-4B4C-BA19-7889BB5D26B4}"/>
              </a:ext>
            </a:extLst>
          </p:cNvPr>
          <p:cNvSpPr>
            <a:spLocks noGrp="1"/>
          </p:cNvSpPr>
          <p:nvPr>
            <p:ph type="dt" sz="half" idx="10"/>
          </p:nvPr>
        </p:nvSpPr>
        <p:spPr/>
        <p:txBody>
          <a:bodyPr/>
          <a:lstStyle/>
          <a:p>
            <a:fld id="{EC5621ED-42B4-451F-8000-5EAA4D61270E}" type="datetimeFigureOut">
              <a:rPr lang="en-IN" smtClean="0"/>
              <a:t>25-02-2021</a:t>
            </a:fld>
            <a:endParaRPr lang="en-IN"/>
          </a:p>
        </p:txBody>
      </p:sp>
      <p:sp>
        <p:nvSpPr>
          <p:cNvPr id="5" name="Footer Placeholder 4">
            <a:extLst>
              <a:ext uri="{FF2B5EF4-FFF2-40B4-BE49-F238E27FC236}">
                <a16:creationId xmlns:a16="http://schemas.microsoft.com/office/drawing/2014/main" id="{3DA37392-BD39-41FF-AB7A-2653363ED1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8684F0-6BFC-4D40-9541-5490B9B19B34}"/>
              </a:ext>
            </a:extLst>
          </p:cNvPr>
          <p:cNvSpPr>
            <a:spLocks noGrp="1"/>
          </p:cNvSpPr>
          <p:nvPr>
            <p:ph type="sldNum" sz="quarter" idx="12"/>
          </p:nvPr>
        </p:nvSpPr>
        <p:spPr/>
        <p:txBody>
          <a:bodyPr/>
          <a:lstStyle/>
          <a:p>
            <a:fld id="{CA22E617-CD4D-4FCC-B25C-410631B864A1}" type="slidenum">
              <a:rPr lang="en-IN" smtClean="0"/>
              <a:t>‹#›</a:t>
            </a:fld>
            <a:endParaRPr lang="en-IN"/>
          </a:p>
        </p:txBody>
      </p:sp>
    </p:spTree>
    <p:extLst>
      <p:ext uri="{BB962C8B-B14F-4D97-AF65-F5344CB8AC3E}">
        <p14:creationId xmlns:p14="http://schemas.microsoft.com/office/powerpoint/2010/main" val="2398515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68DD-E044-4F19-85E1-F36095B205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1C684C-82DD-427D-BF95-CBED92A83A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589447-86A6-4A65-8C14-D88558C80A77}"/>
              </a:ext>
            </a:extLst>
          </p:cNvPr>
          <p:cNvSpPr>
            <a:spLocks noGrp="1"/>
          </p:cNvSpPr>
          <p:nvPr>
            <p:ph type="dt" sz="half" idx="10"/>
          </p:nvPr>
        </p:nvSpPr>
        <p:spPr/>
        <p:txBody>
          <a:bodyPr/>
          <a:lstStyle/>
          <a:p>
            <a:fld id="{EC5621ED-42B4-451F-8000-5EAA4D61270E}" type="datetimeFigureOut">
              <a:rPr lang="en-IN" smtClean="0"/>
              <a:t>25-02-2021</a:t>
            </a:fld>
            <a:endParaRPr lang="en-IN"/>
          </a:p>
        </p:txBody>
      </p:sp>
      <p:sp>
        <p:nvSpPr>
          <p:cNvPr id="5" name="Footer Placeholder 4">
            <a:extLst>
              <a:ext uri="{FF2B5EF4-FFF2-40B4-BE49-F238E27FC236}">
                <a16:creationId xmlns:a16="http://schemas.microsoft.com/office/drawing/2014/main" id="{FB5DE155-9571-43F3-A519-96EDAA6701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590362-0D47-4200-AF8B-846A97734D6B}"/>
              </a:ext>
            </a:extLst>
          </p:cNvPr>
          <p:cNvSpPr>
            <a:spLocks noGrp="1"/>
          </p:cNvSpPr>
          <p:nvPr>
            <p:ph type="sldNum" sz="quarter" idx="12"/>
          </p:nvPr>
        </p:nvSpPr>
        <p:spPr/>
        <p:txBody>
          <a:bodyPr/>
          <a:lstStyle/>
          <a:p>
            <a:fld id="{CA22E617-CD4D-4FCC-B25C-410631B864A1}" type="slidenum">
              <a:rPr lang="en-IN" smtClean="0"/>
              <a:t>‹#›</a:t>
            </a:fld>
            <a:endParaRPr lang="en-IN"/>
          </a:p>
        </p:txBody>
      </p:sp>
    </p:spTree>
    <p:extLst>
      <p:ext uri="{BB962C8B-B14F-4D97-AF65-F5344CB8AC3E}">
        <p14:creationId xmlns:p14="http://schemas.microsoft.com/office/powerpoint/2010/main" val="2240470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D47BE-89BA-495F-A9EE-39E124A295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94CFB0-F3D3-44EF-A027-24A6F04A88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756698-BEFC-4C36-929D-B9876231A0B5}"/>
              </a:ext>
            </a:extLst>
          </p:cNvPr>
          <p:cNvSpPr>
            <a:spLocks noGrp="1"/>
          </p:cNvSpPr>
          <p:nvPr>
            <p:ph type="dt" sz="half" idx="10"/>
          </p:nvPr>
        </p:nvSpPr>
        <p:spPr/>
        <p:txBody>
          <a:bodyPr/>
          <a:lstStyle/>
          <a:p>
            <a:fld id="{EC5621ED-42B4-451F-8000-5EAA4D61270E}" type="datetimeFigureOut">
              <a:rPr lang="en-IN" smtClean="0"/>
              <a:t>25-02-2021</a:t>
            </a:fld>
            <a:endParaRPr lang="en-IN"/>
          </a:p>
        </p:txBody>
      </p:sp>
      <p:sp>
        <p:nvSpPr>
          <p:cNvPr id="5" name="Footer Placeholder 4">
            <a:extLst>
              <a:ext uri="{FF2B5EF4-FFF2-40B4-BE49-F238E27FC236}">
                <a16:creationId xmlns:a16="http://schemas.microsoft.com/office/drawing/2014/main" id="{651BC134-B608-42F6-B6D4-4AEA178F67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8D5265-F0A4-47C4-858E-71ADB2661AAB}"/>
              </a:ext>
            </a:extLst>
          </p:cNvPr>
          <p:cNvSpPr>
            <a:spLocks noGrp="1"/>
          </p:cNvSpPr>
          <p:nvPr>
            <p:ph type="sldNum" sz="quarter" idx="12"/>
          </p:nvPr>
        </p:nvSpPr>
        <p:spPr/>
        <p:txBody>
          <a:bodyPr/>
          <a:lstStyle/>
          <a:p>
            <a:fld id="{CA22E617-CD4D-4FCC-B25C-410631B864A1}" type="slidenum">
              <a:rPr lang="en-IN" smtClean="0"/>
              <a:t>‹#›</a:t>
            </a:fld>
            <a:endParaRPr lang="en-IN"/>
          </a:p>
        </p:txBody>
      </p:sp>
    </p:spTree>
    <p:extLst>
      <p:ext uri="{BB962C8B-B14F-4D97-AF65-F5344CB8AC3E}">
        <p14:creationId xmlns:p14="http://schemas.microsoft.com/office/powerpoint/2010/main" val="3798459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D8352-FB25-4AAB-987C-A4FEE10775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419AFD-2F54-406C-ADDF-C5B311796C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5FC049-AC49-4CAD-A1B6-396EFB354C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6EFE80-C214-41D7-9B01-BB763C00FCAC}"/>
              </a:ext>
            </a:extLst>
          </p:cNvPr>
          <p:cNvSpPr>
            <a:spLocks noGrp="1"/>
          </p:cNvSpPr>
          <p:nvPr>
            <p:ph type="dt" sz="half" idx="10"/>
          </p:nvPr>
        </p:nvSpPr>
        <p:spPr/>
        <p:txBody>
          <a:bodyPr/>
          <a:lstStyle/>
          <a:p>
            <a:fld id="{EC5621ED-42B4-451F-8000-5EAA4D61270E}" type="datetimeFigureOut">
              <a:rPr lang="en-IN" smtClean="0"/>
              <a:t>25-02-2021</a:t>
            </a:fld>
            <a:endParaRPr lang="en-IN"/>
          </a:p>
        </p:txBody>
      </p:sp>
      <p:sp>
        <p:nvSpPr>
          <p:cNvPr id="6" name="Footer Placeholder 5">
            <a:extLst>
              <a:ext uri="{FF2B5EF4-FFF2-40B4-BE49-F238E27FC236}">
                <a16:creationId xmlns:a16="http://schemas.microsoft.com/office/drawing/2014/main" id="{63B8BE65-2D7C-47FC-B6AA-70A287EB5B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81CC2D-D037-4407-886C-2E163F86463B}"/>
              </a:ext>
            </a:extLst>
          </p:cNvPr>
          <p:cNvSpPr>
            <a:spLocks noGrp="1"/>
          </p:cNvSpPr>
          <p:nvPr>
            <p:ph type="sldNum" sz="quarter" idx="12"/>
          </p:nvPr>
        </p:nvSpPr>
        <p:spPr/>
        <p:txBody>
          <a:bodyPr/>
          <a:lstStyle/>
          <a:p>
            <a:fld id="{CA22E617-CD4D-4FCC-B25C-410631B864A1}" type="slidenum">
              <a:rPr lang="en-IN" smtClean="0"/>
              <a:t>‹#›</a:t>
            </a:fld>
            <a:endParaRPr lang="en-IN"/>
          </a:p>
        </p:txBody>
      </p:sp>
    </p:spTree>
    <p:extLst>
      <p:ext uri="{BB962C8B-B14F-4D97-AF65-F5344CB8AC3E}">
        <p14:creationId xmlns:p14="http://schemas.microsoft.com/office/powerpoint/2010/main" val="1684824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FA855-9011-421D-9389-6EAA85A33C9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20B857-148C-4BA1-9751-3B443B0917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2754D1-0B11-4400-B4BC-B9D61C10B1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E57A54-1488-4616-941A-25CC05BBD6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DA3196-9E2D-4BDB-9B4E-65128B98AE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66D593-C200-4F91-99E9-6465E4D5A876}"/>
              </a:ext>
            </a:extLst>
          </p:cNvPr>
          <p:cNvSpPr>
            <a:spLocks noGrp="1"/>
          </p:cNvSpPr>
          <p:nvPr>
            <p:ph type="dt" sz="half" idx="10"/>
          </p:nvPr>
        </p:nvSpPr>
        <p:spPr/>
        <p:txBody>
          <a:bodyPr/>
          <a:lstStyle/>
          <a:p>
            <a:fld id="{EC5621ED-42B4-451F-8000-5EAA4D61270E}" type="datetimeFigureOut">
              <a:rPr lang="en-IN" smtClean="0"/>
              <a:t>25-02-2021</a:t>
            </a:fld>
            <a:endParaRPr lang="en-IN"/>
          </a:p>
        </p:txBody>
      </p:sp>
      <p:sp>
        <p:nvSpPr>
          <p:cNvPr id="8" name="Footer Placeholder 7">
            <a:extLst>
              <a:ext uri="{FF2B5EF4-FFF2-40B4-BE49-F238E27FC236}">
                <a16:creationId xmlns:a16="http://schemas.microsoft.com/office/drawing/2014/main" id="{CA337F69-BA0D-404F-B7FB-2FCE645D99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F3CE67-D0EE-4A08-8A1A-AE551BA31ECC}"/>
              </a:ext>
            </a:extLst>
          </p:cNvPr>
          <p:cNvSpPr>
            <a:spLocks noGrp="1"/>
          </p:cNvSpPr>
          <p:nvPr>
            <p:ph type="sldNum" sz="quarter" idx="12"/>
          </p:nvPr>
        </p:nvSpPr>
        <p:spPr/>
        <p:txBody>
          <a:bodyPr/>
          <a:lstStyle/>
          <a:p>
            <a:fld id="{CA22E617-CD4D-4FCC-B25C-410631B864A1}" type="slidenum">
              <a:rPr lang="en-IN" smtClean="0"/>
              <a:t>‹#›</a:t>
            </a:fld>
            <a:endParaRPr lang="en-IN"/>
          </a:p>
        </p:txBody>
      </p:sp>
    </p:spTree>
    <p:extLst>
      <p:ext uri="{BB962C8B-B14F-4D97-AF65-F5344CB8AC3E}">
        <p14:creationId xmlns:p14="http://schemas.microsoft.com/office/powerpoint/2010/main" val="2870145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28A86-B989-4E75-92FA-009B641E6D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B9B0C3-7C24-4BC6-8BC9-12FAA6B948FB}"/>
              </a:ext>
            </a:extLst>
          </p:cNvPr>
          <p:cNvSpPr>
            <a:spLocks noGrp="1"/>
          </p:cNvSpPr>
          <p:nvPr>
            <p:ph type="dt" sz="half" idx="10"/>
          </p:nvPr>
        </p:nvSpPr>
        <p:spPr/>
        <p:txBody>
          <a:bodyPr/>
          <a:lstStyle/>
          <a:p>
            <a:fld id="{EC5621ED-42B4-451F-8000-5EAA4D61270E}" type="datetimeFigureOut">
              <a:rPr lang="en-IN" smtClean="0"/>
              <a:t>25-02-2021</a:t>
            </a:fld>
            <a:endParaRPr lang="en-IN"/>
          </a:p>
        </p:txBody>
      </p:sp>
      <p:sp>
        <p:nvSpPr>
          <p:cNvPr id="4" name="Footer Placeholder 3">
            <a:extLst>
              <a:ext uri="{FF2B5EF4-FFF2-40B4-BE49-F238E27FC236}">
                <a16:creationId xmlns:a16="http://schemas.microsoft.com/office/drawing/2014/main" id="{702897BA-2F1C-4437-B706-EAC0F74EC6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DE52D60-8A86-4E35-8B19-75C00662924E}"/>
              </a:ext>
            </a:extLst>
          </p:cNvPr>
          <p:cNvSpPr>
            <a:spLocks noGrp="1"/>
          </p:cNvSpPr>
          <p:nvPr>
            <p:ph type="sldNum" sz="quarter" idx="12"/>
          </p:nvPr>
        </p:nvSpPr>
        <p:spPr/>
        <p:txBody>
          <a:bodyPr/>
          <a:lstStyle/>
          <a:p>
            <a:fld id="{CA22E617-CD4D-4FCC-B25C-410631B864A1}" type="slidenum">
              <a:rPr lang="en-IN" smtClean="0"/>
              <a:t>‹#›</a:t>
            </a:fld>
            <a:endParaRPr lang="en-IN"/>
          </a:p>
        </p:txBody>
      </p:sp>
    </p:spTree>
    <p:extLst>
      <p:ext uri="{BB962C8B-B14F-4D97-AF65-F5344CB8AC3E}">
        <p14:creationId xmlns:p14="http://schemas.microsoft.com/office/powerpoint/2010/main" val="103076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5850C1-B3AB-43EB-9CC5-D6E8CF8DE348}"/>
              </a:ext>
            </a:extLst>
          </p:cNvPr>
          <p:cNvSpPr>
            <a:spLocks noGrp="1"/>
          </p:cNvSpPr>
          <p:nvPr>
            <p:ph type="dt" sz="half" idx="10"/>
          </p:nvPr>
        </p:nvSpPr>
        <p:spPr/>
        <p:txBody>
          <a:bodyPr/>
          <a:lstStyle/>
          <a:p>
            <a:fld id="{EC5621ED-42B4-451F-8000-5EAA4D61270E}" type="datetimeFigureOut">
              <a:rPr lang="en-IN" smtClean="0"/>
              <a:t>25-02-2021</a:t>
            </a:fld>
            <a:endParaRPr lang="en-IN"/>
          </a:p>
        </p:txBody>
      </p:sp>
      <p:sp>
        <p:nvSpPr>
          <p:cNvPr id="3" name="Footer Placeholder 2">
            <a:extLst>
              <a:ext uri="{FF2B5EF4-FFF2-40B4-BE49-F238E27FC236}">
                <a16:creationId xmlns:a16="http://schemas.microsoft.com/office/drawing/2014/main" id="{75367D48-A2C9-40A4-92DB-6C713EA7678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76DD16-0C9B-480E-BF8A-17B95B9A723D}"/>
              </a:ext>
            </a:extLst>
          </p:cNvPr>
          <p:cNvSpPr>
            <a:spLocks noGrp="1"/>
          </p:cNvSpPr>
          <p:nvPr>
            <p:ph type="sldNum" sz="quarter" idx="12"/>
          </p:nvPr>
        </p:nvSpPr>
        <p:spPr/>
        <p:txBody>
          <a:bodyPr/>
          <a:lstStyle/>
          <a:p>
            <a:fld id="{CA22E617-CD4D-4FCC-B25C-410631B864A1}" type="slidenum">
              <a:rPr lang="en-IN" smtClean="0"/>
              <a:t>‹#›</a:t>
            </a:fld>
            <a:endParaRPr lang="en-IN"/>
          </a:p>
        </p:txBody>
      </p:sp>
    </p:spTree>
    <p:extLst>
      <p:ext uri="{BB962C8B-B14F-4D97-AF65-F5344CB8AC3E}">
        <p14:creationId xmlns:p14="http://schemas.microsoft.com/office/powerpoint/2010/main" val="3971045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EADBC-EC46-498A-823E-CD55C97A8A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8D7CD8-9E46-4A41-B921-A50B29BF2F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18033D-6315-48E1-8C05-82871E0AD2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70D25A-0736-42D1-BC66-D7456AB58D80}"/>
              </a:ext>
            </a:extLst>
          </p:cNvPr>
          <p:cNvSpPr>
            <a:spLocks noGrp="1"/>
          </p:cNvSpPr>
          <p:nvPr>
            <p:ph type="dt" sz="half" idx="10"/>
          </p:nvPr>
        </p:nvSpPr>
        <p:spPr/>
        <p:txBody>
          <a:bodyPr/>
          <a:lstStyle/>
          <a:p>
            <a:fld id="{EC5621ED-42B4-451F-8000-5EAA4D61270E}" type="datetimeFigureOut">
              <a:rPr lang="en-IN" smtClean="0"/>
              <a:t>25-02-2021</a:t>
            </a:fld>
            <a:endParaRPr lang="en-IN"/>
          </a:p>
        </p:txBody>
      </p:sp>
      <p:sp>
        <p:nvSpPr>
          <p:cNvPr id="6" name="Footer Placeholder 5">
            <a:extLst>
              <a:ext uri="{FF2B5EF4-FFF2-40B4-BE49-F238E27FC236}">
                <a16:creationId xmlns:a16="http://schemas.microsoft.com/office/drawing/2014/main" id="{D407130C-6B7A-4D3E-A5EC-9AFE4344FB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9665E6-B570-4AAE-A292-CFE824F81CA0}"/>
              </a:ext>
            </a:extLst>
          </p:cNvPr>
          <p:cNvSpPr>
            <a:spLocks noGrp="1"/>
          </p:cNvSpPr>
          <p:nvPr>
            <p:ph type="sldNum" sz="quarter" idx="12"/>
          </p:nvPr>
        </p:nvSpPr>
        <p:spPr/>
        <p:txBody>
          <a:bodyPr/>
          <a:lstStyle/>
          <a:p>
            <a:fld id="{CA22E617-CD4D-4FCC-B25C-410631B864A1}" type="slidenum">
              <a:rPr lang="en-IN" smtClean="0"/>
              <a:t>‹#›</a:t>
            </a:fld>
            <a:endParaRPr lang="en-IN"/>
          </a:p>
        </p:txBody>
      </p:sp>
    </p:spTree>
    <p:extLst>
      <p:ext uri="{BB962C8B-B14F-4D97-AF65-F5344CB8AC3E}">
        <p14:creationId xmlns:p14="http://schemas.microsoft.com/office/powerpoint/2010/main" val="900888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977F6-8751-4DD0-BE77-0A30B15B35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C51EDD-2D04-47CB-82EB-6847C56179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1EF3801-A09E-4AEA-8C6C-49C226FBC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60BFBC-2F2C-4CD0-BE7D-86803D68B1C0}"/>
              </a:ext>
            </a:extLst>
          </p:cNvPr>
          <p:cNvSpPr>
            <a:spLocks noGrp="1"/>
          </p:cNvSpPr>
          <p:nvPr>
            <p:ph type="dt" sz="half" idx="10"/>
          </p:nvPr>
        </p:nvSpPr>
        <p:spPr/>
        <p:txBody>
          <a:bodyPr/>
          <a:lstStyle/>
          <a:p>
            <a:fld id="{EC5621ED-42B4-451F-8000-5EAA4D61270E}" type="datetimeFigureOut">
              <a:rPr lang="en-IN" smtClean="0"/>
              <a:t>25-02-2021</a:t>
            </a:fld>
            <a:endParaRPr lang="en-IN"/>
          </a:p>
        </p:txBody>
      </p:sp>
      <p:sp>
        <p:nvSpPr>
          <p:cNvPr id="6" name="Footer Placeholder 5">
            <a:extLst>
              <a:ext uri="{FF2B5EF4-FFF2-40B4-BE49-F238E27FC236}">
                <a16:creationId xmlns:a16="http://schemas.microsoft.com/office/drawing/2014/main" id="{1989EC76-D528-46CE-AAD8-E0133938BC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E40DC9-167C-4322-BC2C-177F23C62DBA}"/>
              </a:ext>
            </a:extLst>
          </p:cNvPr>
          <p:cNvSpPr>
            <a:spLocks noGrp="1"/>
          </p:cNvSpPr>
          <p:nvPr>
            <p:ph type="sldNum" sz="quarter" idx="12"/>
          </p:nvPr>
        </p:nvSpPr>
        <p:spPr/>
        <p:txBody>
          <a:bodyPr/>
          <a:lstStyle/>
          <a:p>
            <a:fld id="{CA22E617-CD4D-4FCC-B25C-410631B864A1}" type="slidenum">
              <a:rPr lang="en-IN" smtClean="0"/>
              <a:t>‹#›</a:t>
            </a:fld>
            <a:endParaRPr lang="en-IN"/>
          </a:p>
        </p:txBody>
      </p:sp>
    </p:spTree>
    <p:extLst>
      <p:ext uri="{BB962C8B-B14F-4D97-AF65-F5344CB8AC3E}">
        <p14:creationId xmlns:p14="http://schemas.microsoft.com/office/powerpoint/2010/main" val="1904103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D50C32-533D-47AC-B3C6-42F83AC64B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99FD82-1620-4E61-BBF9-4DCD3C3109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7B6EDF-3704-44F6-A908-1758DDBD24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621ED-42B4-451F-8000-5EAA4D61270E}" type="datetimeFigureOut">
              <a:rPr lang="en-IN" smtClean="0"/>
              <a:t>25-02-2021</a:t>
            </a:fld>
            <a:endParaRPr lang="en-IN"/>
          </a:p>
        </p:txBody>
      </p:sp>
      <p:sp>
        <p:nvSpPr>
          <p:cNvPr id="5" name="Footer Placeholder 4">
            <a:extLst>
              <a:ext uri="{FF2B5EF4-FFF2-40B4-BE49-F238E27FC236}">
                <a16:creationId xmlns:a16="http://schemas.microsoft.com/office/drawing/2014/main" id="{ECE21CF8-3A6B-4E4B-864B-4B956F2CD5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43E3CD-696E-417A-9B1B-80C1DE2B72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22E617-CD4D-4FCC-B25C-410631B864A1}" type="slidenum">
              <a:rPr lang="en-IN" smtClean="0"/>
              <a:t>‹#›</a:t>
            </a:fld>
            <a:endParaRPr lang="en-IN"/>
          </a:p>
        </p:txBody>
      </p:sp>
    </p:spTree>
    <p:extLst>
      <p:ext uri="{BB962C8B-B14F-4D97-AF65-F5344CB8AC3E}">
        <p14:creationId xmlns:p14="http://schemas.microsoft.com/office/powerpoint/2010/main" val="863382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st.github.com/aswinkumar1999/0cb7ed44e309e542aec0d144d9b0de93" TargetMode="External"/><Relationship Id="rId2" Type="http://schemas.openxmlformats.org/officeDocument/2006/relationships/hyperlink" Target="https://hub.docker.com/"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rsharanesh2002/Stepping-Into-the-World-of-Robotic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67D4A-EE26-45EB-8EC0-ED60D79988D1}"/>
              </a:ext>
            </a:extLst>
          </p:cNvPr>
          <p:cNvSpPr>
            <a:spLocks noGrp="1"/>
          </p:cNvSpPr>
          <p:nvPr>
            <p:ph type="ctrTitle"/>
          </p:nvPr>
        </p:nvSpPr>
        <p:spPr>
          <a:xfrm>
            <a:off x="262169" y="510005"/>
            <a:ext cx="8648700" cy="2057400"/>
          </a:xfrm>
          <a:effectLst>
            <a:glow rad="127000">
              <a:schemeClr val="accent4">
                <a:lumMod val="20000"/>
                <a:lumOff val="80000"/>
              </a:schemeClr>
            </a:glow>
          </a:effectLst>
        </p:spPr>
        <p:txBody>
          <a:bodyPr>
            <a:normAutofit/>
            <a:scene3d>
              <a:camera prst="orthographicFront">
                <a:rot lat="0" lon="0" rev="0"/>
              </a:camera>
              <a:lightRig rig="threePt" dir="t"/>
            </a:scene3d>
          </a:bodyPr>
          <a:lstStyle/>
          <a:p>
            <a:r>
              <a:rPr lang="en-US" dirty="0">
                <a:ln w="22225" cap="flat" cmpd="sng">
                  <a:solidFill>
                    <a:schemeClr val="tx1"/>
                  </a:solidFill>
                </a:ln>
                <a:effectLst>
                  <a:glow rad="127000">
                    <a:schemeClr val="accent4">
                      <a:lumMod val="60000"/>
                      <a:lumOff val="40000"/>
                      <a:alpha val="25000"/>
                    </a:schemeClr>
                  </a:glow>
                  <a:outerShdw blurRad="60007" dist="200025" dir="15000000" sy="30000" kx="-1800000" algn="bl" rotWithShape="0">
                    <a:srgbClr val="C00000">
                      <a:alpha val="20000"/>
                    </a:srgbClr>
                  </a:outerShdw>
                  <a:reflection stA="45000" endPos="0" dist="50800" dir="5400000" sy="-100000" algn="bl" rotWithShape="0"/>
                </a:effectLst>
                <a:latin typeface="Cambria" panose="02040503050406030204" pitchFamily="18" charset="0"/>
                <a:ea typeface="Cambria" panose="02040503050406030204" pitchFamily="18" charset="0"/>
              </a:rPr>
              <a:t>Stepping into the world of</a:t>
            </a:r>
            <a:br>
              <a:rPr lang="en-US" dirty="0">
                <a:ln w="22225" cap="flat" cmpd="sng">
                  <a:solidFill>
                    <a:schemeClr val="tx1"/>
                  </a:solidFill>
                </a:ln>
                <a:effectLst>
                  <a:glow rad="76200">
                    <a:schemeClr val="accent4">
                      <a:lumMod val="60000"/>
                      <a:lumOff val="40000"/>
                      <a:alpha val="25000"/>
                    </a:schemeClr>
                  </a:glow>
                  <a:outerShdw blurRad="60007" dist="200025" dir="15000000" sy="30000" kx="-1800000" algn="bl" rotWithShape="0">
                    <a:srgbClr val="C00000">
                      <a:alpha val="20000"/>
                    </a:srgbClr>
                  </a:outerShdw>
                  <a:reflection stA="45000" endPos="0" dist="50800" dir="5400000" sy="-100000" algn="bl" rotWithShape="0"/>
                </a:effectLst>
                <a:latin typeface="Cambria" panose="02040503050406030204" pitchFamily="18" charset="0"/>
                <a:ea typeface="Cambria" panose="02040503050406030204" pitchFamily="18" charset="0"/>
              </a:rPr>
            </a:br>
            <a:r>
              <a:rPr lang="en-US" dirty="0">
                <a:ln w="22225" cap="flat" cmpd="sng">
                  <a:solidFill>
                    <a:schemeClr val="tx1"/>
                  </a:solidFill>
                </a:ln>
                <a:effectLst>
                  <a:glow rad="127000">
                    <a:schemeClr val="accent4">
                      <a:lumMod val="60000"/>
                      <a:lumOff val="40000"/>
                      <a:alpha val="25000"/>
                    </a:schemeClr>
                  </a:glow>
                  <a:outerShdw blurRad="60007" dist="200025" dir="15000000" sy="30000" kx="-1800000" algn="bl" rotWithShape="0">
                    <a:srgbClr val="C00000">
                      <a:alpha val="20000"/>
                    </a:srgbClr>
                  </a:outerShdw>
                  <a:reflection stA="45000" endPos="0" dist="50800" dir="5400000" sy="-100000" algn="bl" rotWithShape="0"/>
                </a:effectLst>
                <a:latin typeface="Cambria" panose="02040503050406030204" pitchFamily="18" charset="0"/>
                <a:ea typeface="Cambria" panose="02040503050406030204" pitchFamily="18" charset="0"/>
              </a:rPr>
              <a:t>Robotics</a:t>
            </a:r>
            <a:endParaRPr lang="en-IN" dirty="0">
              <a:ln w="22225" cap="flat" cmpd="sng">
                <a:solidFill>
                  <a:schemeClr val="tx1"/>
                </a:solidFill>
              </a:ln>
              <a:effectLst>
                <a:glow rad="127000">
                  <a:schemeClr val="accent4">
                    <a:lumMod val="60000"/>
                    <a:lumOff val="40000"/>
                    <a:alpha val="25000"/>
                  </a:schemeClr>
                </a:glow>
                <a:outerShdw blurRad="60007" dist="200025" dir="15000000" sy="30000" kx="-1800000" algn="bl" rotWithShape="0">
                  <a:srgbClr val="C00000">
                    <a:alpha val="20000"/>
                  </a:srgbClr>
                </a:outerShdw>
                <a:reflection stA="45000" endPos="0" dist="50800" dir="5400000" sy="-100000" algn="bl" rotWithShape="0"/>
              </a:effectLst>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9E3889D3-014E-4899-B6D5-010C27A45212}"/>
              </a:ext>
            </a:extLst>
          </p:cNvPr>
          <p:cNvSpPr>
            <a:spLocks noGrp="1"/>
          </p:cNvSpPr>
          <p:nvPr>
            <p:ph type="subTitle" idx="1"/>
          </p:nvPr>
        </p:nvSpPr>
        <p:spPr>
          <a:xfrm>
            <a:off x="2900131" y="3429000"/>
            <a:ext cx="3362325" cy="1655762"/>
          </a:xfrm>
          <a:effectLst>
            <a:outerShdw blurRad="76200" dist="12700" dir="2700000" sy="-23000" kx="-800400" algn="bl" rotWithShape="0">
              <a:prstClr val="black">
                <a:alpha val="20000"/>
              </a:prstClr>
            </a:outerShdw>
          </a:effectLst>
        </p:spPr>
        <p:txBody>
          <a:bodyPr>
            <a:normAutofit lnSpcReduction="10000"/>
          </a:bodyPr>
          <a:lstStyle/>
          <a:p>
            <a:r>
              <a:rPr lang="en-US" sz="3200" dirty="0">
                <a:ln>
                  <a:solidFill>
                    <a:schemeClr val="tx1"/>
                  </a:solidFill>
                </a:ln>
                <a:effectLst>
                  <a:glow rad="127000">
                    <a:schemeClr val="accent4">
                      <a:lumMod val="20000"/>
                      <a:lumOff val="80000"/>
                    </a:schemeClr>
                  </a:glow>
                  <a:outerShdw blurRad="60007" dist="200025" dir="15000000" sy="30000" kx="-1800000" algn="bl" rotWithShape="0">
                    <a:srgbClr val="C00000">
                      <a:alpha val="25000"/>
                    </a:srgbClr>
                  </a:outerShdw>
                </a:effectLst>
                <a:latin typeface="Cambria" panose="02040503050406030204" pitchFamily="18" charset="0"/>
                <a:ea typeface="Cambria" panose="02040503050406030204" pitchFamily="18" charset="0"/>
              </a:rPr>
              <a:t>Kanishkan M S</a:t>
            </a:r>
          </a:p>
          <a:p>
            <a:r>
              <a:rPr lang="en-US" sz="3200" dirty="0">
                <a:ln>
                  <a:solidFill>
                    <a:schemeClr val="tx1"/>
                  </a:solidFill>
                </a:ln>
                <a:effectLst>
                  <a:glow rad="127000">
                    <a:schemeClr val="accent4">
                      <a:lumMod val="20000"/>
                      <a:lumOff val="80000"/>
                    </a:schemeClr>
                  </a:glow>
                  <a:outerShdw blurRad="60007" dist="200025" dir="15000000" sy="30000" kx="-1800000" algn="bl" rotWithShape="0">
                    <a:srgbClr val="C00000">
                      <a:alpha val="25000"/>
                    </a:srgbClr>
                  </a:outerShdw>
                </a:effectLst>
                <a:latin typeface="Cambria" panose="02040503050406030204" pitchFamily="18" charset="0"/>
                <a:ea typeface="Cambria" panose="02040503050406030204" pitchFamily="18" charset="0"/>
              </a:rPr>
              <a:t>Phani Jayanth J</a:t>
            </a:r>
          </a:p>
          <a:p>
            <a:r>
              <a:rPr lang="en-US" sz="3200" dirty="0">
                <a:ln>
                  <a:solidFill>
                    <a:schemeClr val="tx1"/>
                  </a:solidFill>
                </a:ln>
                <a:effectLst>
                  <a:glow rad="127000">
                    <a:schemeClr val="accent4">
                      <a:lumMod val="20000"/>
                      <a:lumOff val="80000"/>
                    </a:schemeClr>
                  </a:glow>
                  <a:outerShdw blurRad="60007" dist="200025" dir="15000000" sy="30000" kx="-1800000" algn="bl" rotWithShape="0">
                    <a:srgbClr val="C00000">
                      <a:alpha val="25000"/>
                    </a:srgbClr>
                  </a:outerShdw>
                </a:effectLst>
                <a:latin typeface="Cambria" panose="02040503050406030204" pitchFamily="18" charset="0"/>
                <a:ea typeface="Cambria" panose="02040503050406030204" pitchFamily="18" charset="0"/>
              </a:rPr>
              <a:t>Sharanesh R</a:t>
            </a:r>
          </a:p>
        </p:txBody>
      </p:sp>
    </p:spTree>
    <p:extLst>
      <p:ext uri="{BB962C8B-B14F-4D97-AF65-F5344CB8AC3E}">
        <p14:creationId xmlns:p14="http://schemas.microsoft.com/office/powerpoint/2010/main" val="3785860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1B95B-239B-43BB-B81E-E0E71FE5A404}"/>
              </a:ext>
            </a:extLst>
          </p:cNvPr>
          <p:cNvSpPr>
            <a:spLocks noGrp="1"/>
          </p:cNvSpPr>
          <p:nvPr>
            <p:ph type="title"/>
          </p:nvPr>
        </p:nvSpPr>
        <p:spPr>
          <a:xfrm>
            <a:off x="838200" y="196449"/>
            <a:ext cx="10515600" cy="1325563"/>
          </a:xfrm>
        </p:spPr>
        <p:txBody>
          <a:bodyPr/>
          <a:lstStyle/>
          <a:p>
            <a:r>
              <a:rPr lang="en-US" dirty="0">
                <a:solidFill>
                  <a:schemeClr val="bg1"/>
                </a:solidFill>
              </a:rPr>
              <a:t>ROS Master and Running ROS Nodes</a:t>
            </a:r>
            <a:endParaRPr lang="en-IN" dirty="0">
              <a:solidFill>
                <a:schemeClr val="bg1"/>
              </a:solidFill>
            </a:endParaRPr>
          </a:p>
        </p:txBody>
      </p:sp>
      <p:sp>
        <p:nvSpPr>
          <p:cNvPr id="3" name="Content Placeholder 2">
            <a:extLst>
              <a:ext uri="{FF2B5EF4-FFF2-40B4-BE49-F238E27FC236}">
                <a16:creationId xmlns:a16="http://schemas.microsoft.com/office/drawing/2014/main" id="{C89A45E6-9278-4162-827A-7D4B125FD8A0}"/>
              </a:ext>
            </a:extLst>
          </p:cNvPr>
          <p:cNvSpPr>
            <a:spLocks noGrp="1"/>
          </p:cNvSpPr>
          <p:nvPr>
            <p:ph idx="1"/>
          </p:nvPr>
        </p:nvSpPr>
        <p:spPr>
          <a:xfrm>
            <a:off x="747574" y="1393795"/>
            <a:ext cx="10696852" cy="4838330"/>
          </a:xfrm>
        </p:spPr>
        <p:txBody>
          <a:bodyPr>
            <a:normAutofit/>
          </a:bodyPr>
          <a:lstStyle/>
          <a:p>
            <a:r>
              <a:rPr lang="en-US" sz="2400" dirty="0">
                <a:solidFill>
                  <a:schemeClr val="bg1">
                    <a:lumMod val="85000"/>
                  </a:schemeClr>
                </a:solidFill>
              </a:rPr>
              <a:t>The role of the ROS Master is to enable individual ROS nodes to locate one another, so that they can communicate with each other peer-to-peer. </a:t>
            </a:r>
          </a:p>
          <a:p>
            <a:r>
              <a:rPr lang="en-US" sz="2400" dirty="0">
                <a:solidFill>
                  <a:schemeClr val="bg1">
                    <a:lumMod val="85000"/>
                  </a:schemeClr>
                </a:solidFill>
              </a:rPr>
              <a:t>So, communication between ROS Nodes is established by ROS Master. </a:t>
            </a:r>
          </a:p>
          <a:p>
            <a:r>
              <a:rPr lang="en-US" sz="2400" dirty="0">
                <a:solidFill>
                  <a:schemeClr val="bg1">
                    <a:lumMod val="85000"/>
                  </a:schemeClr>
                </a:solidFill>
              </a:rPr>
              <a:t>To start ROS Master: </a:t>
            </a:r>
            <a:r>
              <a:rPr lang="en-US" sz="2000" b="1" dirty="0">
                <a:solidFill>
                  <a:srgbClr val="FFFF00"/>
                </a:solidFill>
              </a:rPr>
              <a:t>$ </a:t>
            </a:r>
            <a:r>
              <a:rPr lang="en-US" sz="2000" b="1" dirty="0" err="1">
                <a:solidFill>
                  <a:schemeClr val="bg1">
                    <a:lumMod val="85000"/>
                  </a:schemeClr>
                </a:solidFill>
              </a:rPr>
              <a:t>roscore</a:t>
            </a:r>
            <a:r>
              <a:rPr lang="en-US" sz="2000" dirty="0">
                <a:solidFill>
                  <a:schemeClr val="bg1">
                    <a:lumMod val="85000"/>
                  </a:schemeClr>
                </a:solidFill>
              </a:rPr>
              <a:t> </a:t>
            </a:r>
            <a:endParaRPr lang="en-US" sz="2400" dirty="0">
              <a:solidFill>
                <a:schemeClr val="bg1">
                  <a:lumMod val="85000"/>
                </a:schemeClr>
              </a:solidFill>
            </a:endParaRPr>
          </a:p>
          <a:p>
            <a:pPr marL="0" indent="0">
              <a:buNone/>
            </a:pPr>
            <a:r>
              <a:rPr lang="en-US" sz="2400" dirty="0">
                <a:solidFill>
                  <a:schemeClr val="bg1">
                    <a:lumMod val="85000"/>
                  </a:schemeClr>
                </a:solidFill>
              </a:rPr>
              <a:t>	- This will also start ROS Parameter server and </a:t>
            </a:r>
            <a:r>
              <a:rPr lang="en-US" sz="2000" b="1" dirty="0" err="1">
                <a:solidFill>
                  <a:schemeClr val="bg1">
                    <a:lumMod val="85000"/>
                  </a:schemeClr>
                </a:solidFill>
              </a:rPr>
              <a:t>rosout</a:t>
            </a:r>
            <a:r>
              <a:rPr lang="en-US" sz="2000" b="1" dirty="0">
                <a:solidFill>
                  <a:schemeClr val="bg1">
                    <a:lumMod val="85000"/>
                  </a:schemeClr>
                </a:solidFill>
              </a:rPr>
              <a:t> </a:t>
            </a:r>
            <a:r>
              <a:rPr lang="en-US" sz="2400" dirty="0">
                <a:solidFill>
                  <a:schemeClr val="bg1">
                    <a:lumMod val="85000"/>
                  </a:schemeClr>
                </a:solidFill>
              </a:rPr>
              <a:t>Logging 			   Node</a:t>
            </a:r>
          </a:p>
          <a:p>
            <a:r>
              <a:rPr lang="en-IN" sz="2400" dirty="0">
                <a:solidFill>
                  <a:schemeClr val="bg1">
                    <a:lumMod val="85000"/>
                  </a:schemeClr>
                </a:solidFill>
              </a:rPr>
              <a:t>The command </a:t>
            </a:r>
            <a:r>
              <a:rPr lang="en-IN" sz="2000" b="1" dirty="0" err="1">
                <a:solidFill>
                  <a:schemeClr val="bg1">
                    <a:lumMod val="85000"/>
                  </a:schemeClr>
                </a:solidFill>
              </a:rPr>
              <a:t>rosnode</a:t>
            </a:r>
            <a:r>
              <a:rPr lang="en-IN" sz="2400" b="1" dirty="0">
                <a:solidFill>
                  <a:schemeClr val="bg1">
                    <a:lumMod val="85000"/>
                  </a:schemeClr>
                </a:solidFill>
              </a:rPr>
              <a:t> </a:t>
            </a:r>
            <a:r>
              <a:rPr lang="en-IN" sz="2400" dirty="0">
                <a:solidFill>
                  <a:schemeClr val="bg1">
                    <a:lumMod val="85000"/>
                  </a:schemeClr>
                </a:solidFill>
              </a:rPr>
              <a:t>displays information about ROS nodes that are currently running. Start ROS master and run </a:t>
            </a:r>
            <a:r>
              <a:rPr lang="en-IN" sz="2000" b="1" dirty="0" err="1">
                <a:solidFill>
                  <a:schemeClr val="bg1">
                    <a:lumMod val="85000"/>
                  </a:schemeClr>
                </a:solidFill>
              </a:rPr>
              <a:t>rosnode</a:t>
            </a:r>
            <a:r>
              <a:rPr lang="en-IN" sz="2000" b="1" dirty="0">
                <a:solidFill>
                  <a:schemeClr val="bg1">
                    <a:lumMod val="85000"/>
                  </a:schemeClr>
                </a:solidFill>
              </a:rPr>
              <a:t> list</a:t>
            </a:r>
            <a:r>
              <a:rPr lang="en-IN" sz="2400" dirty="0">
                <a:solidFill>
                  <a:schemeClr val="bg1">
                    <a:lumMod val="85000"/>
                  </a:schemeClr>
                </a:solidFill>
              </a:rPr>
              <a:t>, you will se the output as </a:t>
            </a:r>
            <a:r>
              <a:rPr lang="en-IN" sz="2000" b="1" dirty="0">
                <a:solidFill>
                  <a:schemeClr val="bg1">
                    <a:lumMod val="85000"/>
                  </a:schemeClr>
                </a:solidFill>
              </a:rPr>
              <a:t>/</a:t>
            </a:r>
            <a:r>
              <a:rPr lang="en-IN" sz="2000" b="1" dirty="0" err="1">
                <a:solidFill>
                  <a:schemeClr val="bg1">
                    <a:lumMod val="85000"/>
                  </a:schemeClr>
                </a:solidFill>
              </a:rPr>
              <a:t>rosout</a:t>
            </a:r>
            <a:r>
              <a:rPr lang="en-IN" sz="2000" dirty="0">
                <a:solidFill>
                  <a:schemeClr val="bg1">
                    <a:lumMod val="85000"/>
                  </a:schemeClr>
                </a:solidFill>
              </a:rPr>
              <a:t> </a:t>
            </a:r>
          </a:p>
          <a:p>
            <a:pPr marL="0" indent="0">
              <a:buNone/>
            </a:pPr>
            <a:r>
              <a:rPr lang="en-IN" sz="2400" dirty="0">
                <a:solidFill>
                  <a:schemeClr val="bg1">
                    <a:lumMod val="85000"/>
                  </a:schemeClr>
                </a:solidFill>
              </a:rPr>
              <a:t>	- This is because only one node (</a:t>
            </a:r>
            <a:r>
              <a:rPr lang="en-IN" sz="2000" b="1" dirty="0" err="1">
                <a:solidFill>
                  <a:schemeClr val="bg1">
                    <a:lumMod val="85000"/>
                  </a:schemeClr>
                </a:solidFill>
              </a:rPr>
              <a:t>rosout</a:t>
            </a:r>
            <a:r>
              <a:rPr lang="en-IN" sz="2000" b="1" dirty="0">
                <a:solidFill>
                  <a:schemeClr val="bg1">
                    <a:lumMod val="85000"/>
                  </a:schemeClr>
                </a:solidFill>
              </a:rPr>
              <a:t>)</a:t>
            </a:r>
            <a:r>
              <a:rPr lang="en-IN" sz="2400" dirty="0">
                <a:solidFill>
                  <a:schemeClr val="bg1">
                    <a:lumMod val="85000"/>
                  </a:schemeClr>
                </a:solidFill>
              </a:rPr>
              <a:t> is running. This is always running as 	   it collects and logs nodes’ output. </a:t>
            </a:r>
          </a:p>
          <a:p>
            <a:r>
              <a:rPr lang="en-IN" sz="2000" b="1" dirty="0">
                <a:solidFill>
                  <a:srgbClr val="FFFF00"/>
                </a:solidFill>
              </a:rPr>
              <a:t>$ </a:t>
            </a:r>
            <a:r>
              <a:rPr lang="en-IN" sz="2000" b="1" dirty="0" err="1">
                <a:solidFill>
                  <a:schemeClr val="bg1">
                    <a:lumMod val="85000"/>
                  </a:schemeClr>
                </a:solidFill>
              </a:rPr>
              <a:t>rosnode</a:t>
            </a:r>
            <a:r>
              <a:rPr lang="en-IN" sz="2000" b="1" dirty="0">
                <a:solidFill>
                  <a:schemeClr val="bg1">
                    <a:lumMod val="85000"/>
                  </a:schemeClr>
                </a:solidFill>
              </a:rPr>
              <a:t> info [</a:t>
            </a:r>
            <a:r>
              <a:rPr lang="en-IN" sz="2000" b="1" dirty="0" err="1">
                <a:solidFill>
                  <a:schemeClr val="bg1">
                    <a:lumMod val="85000"/>
                  </a:schemeClr>
                </a:solidFill>
              </a:rPr>
              <a:t>node_name</a:t>
            </a:r>
            <a:r>
              <a:rPr lang="en-IN" sz="2000" b="1" dirty="0">
                <a:solidFill>
                  <a:schemeClr val="bg1">
                    <a:lumMod val="85000"/>
                  </a:schemeClr>
                </a:solidFill>
              </a:rPr>
              <a:t>] </a:t>
            </a:r>
            <a:r>
              <a:rPr lang="en-IN" sz="2400" dirty="0">
                <a:solidFill>
                  <a:schemeClr val="bg1">
                    <a:lumMod val="85000"/>
                  </a:schemeClr>
                </a:solidFill>
              </a:rPr>
              <a:t> - returns information about a specific node.</a:t>
            </a:r>
            <a:endParaRPr lang="en-IN" sz="2000" b="1" dirty="0">
              <a:solidFill>
                <a:srgbClr val="FFFF00"/>
              </a:solidFill>
            </a:endParaRPr>
          </a:p>
        </p:txBody>
      </p:sp>
    </p:spTree>
    <p:extLst>
      <p:ext uri="{BB962C8B-B14F-4D97-AF65-F5344CB8AC3E}">
        <p14:creationId xmlns:p14="http://schemas.microsoft.com/office/powerpoint/2010/main" val="206121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3CF0-08A4-4861-BA1B-E3A2CC65882B}"/>
              </a:ext>
            </a:extLst>
          </p:cNvPr>
          <p:cNvSpPr>
            <a:spLocks noGrp="1"/>
          </p:cNvSpPr>
          <p:nvPr>
            <p:ph type="title"/>
          </p:nvPr>
        </p:nvSpPr>
        <p:spPr>
          <a:xfrm>
            <a:off x="838200" y="159798"/>
            <a:ext cx="10515600" cy="1325563"/>
          </a:xfrm>
        </p:spPr>
        <p:txBody>
          <a:bodyPr/>
          <a:lstStyle/>
          <a:p>
            <a:r>
              <a:rPr lang="en-US" dirty="0">
                <a:solidFill>
                  <a:schemeClr val="bg1"/>
                </a:solidFill>
              </a:rPr>
              <a:t>Continued…</a:t>
            </a:r>
            <a:endParaRPr lang="en-IN" dirty="0">
              <a:solidFill>
                <a:schemeClr val="bg1"/>
              </a:solidFill>
            </a:endParaRPr>
          </a:p>
        </p:txBody>
      </p:sp>
      <p:sp>
        <p:nvSpPr>
          <p:cNvPr id="3" name="Content Placeholder 2">
            <a:extLst>
              <a:ext uri="{FF2B5EF4-FFF2-40B4-BE49-F238E27FC236}">
                <a16:creationId xmlns:a16="http://schemas.microsoft.com/office/drawing/2014/main" id="{E754030F-A77C-4436-BB0C-05F055DFC6F1}"/>
              </a:ext>
            </a:extLst>
          </p:cNvPr>
          <p:cNvSpPr>
            <a:spLocks noGrp="1"/>
          </p:cNvSpPr>
          <p:nvPr>
            <p:ph idx="1"/>
          </p:nvPr>
        </p:nvSpPr>
        <p:spPr>
          <a:xfrm>
            <a:off x="838200" y="1328476"/>
            <a:ext cx="10515600" cy="4690584"/>
          </a:xfrm>
        </p:spPr>
        <p:txBody>
          <a:bodyPr>
            <a:normAutofit/>
          </a:bodyPr>
          <a:lstStyle/>
          <a:p>
            <a:r>
              <a:rPr lang="en-US" sz="2400" dirty="0">
                <a:solidFill>
                  <a:schemeClr val="bg1">
                    <a:lumMod val="85000"/>
                  </a:schemeClr>
                </a:solidFill>
              </a:rPr>
              <a:t>The command </a:t>
            </a:r>
            <a:r>
              <a:rPr lang="en-US" sz="2000" b="1" dirty="0" err="1">
                <a:solidFill>
                  <a:schemeClr val="bg1">
                    <a:lumMod val="85000"/>
                  </a:schemeClr>
                </a:solidFill>
              </a:rPr>
              <a:t>rosrun</a:t>
            </a:r>
            <a:r>
              <a:rPr lang="en-US" sz="2000" b="1" dirty="0">
                <a:solidFill>
                  <a:schemeClr val="bg1">
                    <a:lumMod val="85000"/>
                  </a:schemeClr>
                </a:solidFill>
              </a:rPr>
              <a:t> </a:t>
            </a:r>
            <a:r>
              <a:rPr lang="en-US" sz="2400" dirty="0">
                <a:solidFill>
                  <a:schemeClr val="bg1">
                    <a:lumMod val="85000"/>
                  </a:schemeClr>
                </a:solidFill>
              </a:rPr>
              <a:t>is used to run a ROS node/an executable in an arbitrary  package from anywhere without having to give its full path, as follows:</a:t>
            </a:r>
          </a:p>
          <a:p>
            <a:pPr marL="0" indent="0">
              <a:buNone/>
            </a:pPr>
            <a:r>
              <a:rPr lang="en-US" sz="2400" dirty="0">
                <a:solidFill>
                  <a:schemeClr val="bg1">
                    <a:lumMod val="85000"/>
                  </a:schemeClr>
                </a:solidFill>
              </a:rPr>
              <a:t>	- </a:t>
            </a:r>
            <a:r>
              <a:rPr lang="en-US" sz="2000" b="1" dirty="0">
                <a:solidFill>
                  <a:srgbClr val="FFFF00"/>
                </a:solidFill>
              </a:rPr>
              <a:t>$ </a:t>
            </a:r>
            <a:r>
              <a:rPr lang="en-US" sz="2000" b="1" dirty="0" err="1">
                <a:solidFill>
                  <a:schemeClr val="bg1">
                    <a:lumMod val="85000"/>
                  </a:schemeClr>
                </a:solidFill>
              </a:rPr>
              <a:t>rosrun</a:t>
            </a:r>
            <a:r>
              <a:rPr lang="en-US" sz="2000" b="1" dirty="0">
                <a:solidFill>
                  <a:schemeClr val="bg1">
                    <a:lumMod val="85000"/>
                  </a:schemeClr>
                </a:solidFill>
              </a:rPr>
              <a:t> [</a:t>
            </a:r>
            <a:r>
              <a:rPr lang="en-US" sz="2000" b="1" dirty="0" err="1">
                <a:solidFill>
                  <a:schemeClr val="bg1">
                    <a:lumMod val="85000"/>
                  </a:schemeClr>
                </a:solidFill>
              </a:rPr>
              <a:t>package_name</a:t>
            </a:r>
            <a:r>
              <a:rPr lang="en-US" sz="2000" b="1" dirty="0">
                <a:solidFill>
                  <a:schemeClr val="bg1">
                    <a:lumMod val="85000"/>
                  </a:schemeClr>
                </a:solidFill>
              </a:rPr>
              <a:t>] [executable]  </a:t>
            </a:r>
          </a:p>
          <a:p>
            <a:r>
              <a:rPr lang="en-US" sz="2400" dirty="0">
                <a:solidFill>
                  <a:schemeClr val="bg1">
                    <a:lumMod val="85000"/>
                  </a:schemeClr>
                </a:solidFill>
              </a:rPr>
              <a:t>Let us run the </a:t>
            </a:r>
            <a:r>
              <a:rPr lang="en-US" sz="2000" b="1" dirty="0" err="1">
                <a:solidFill>
                  <a:schemeClr val="bg1">
                    <a:lumMod val="85000"/>
                  </a:schemeClr>
                </a:solidFill>
              </a:rPr>
              <a:t>turtlesim_node</a:t>
            </a:r>
            <a:r>
              <a:rPr lang="en-US" sz="2000" b="1" dirty="0">
                <a:solidFill>
                  <a:schemeClr val="bg1">
                    <a:lumMod val="85000"/>
                  </a:schemeClr>
                </a:solidFill>
              </a:rPr>
              <a:t> </a:t>
            </a:r>
            <a:r>
              <a:rPr lang="en-US" sz="2400" dirty="0">
                <a:solidFill>
                  <a:schemeClr val="bg1">
                    <a:lumMod val="85000"/>
                  </a:schemeClr>
                </a:solidFill>
              </a:rPr>
              <a:t>in </a:t>
            </a:r>
            <a:r>
              <a:rPr lang="en-US" sz="2400" b="1" i="1" dirty="0" err="1">
                <a:solidFill>
                  <a:schemeClr val="bg1">
                    <a:lumMod val="85000"/>
                  </a:schemeClr>
                </a:solidFill>
              </a:rPr>
              <a:t>turtlesim</a:t>
            </a:r>
            <a:r>
              <a:rPr lang="en-US" sz="2400" dirty="0">
                <a:solidFill>
                  <a:schemeClr val="bg1">
                    <a:lumMod val="85000"/>
                  </a:schemeClr>
                </a:solidFill>
              </a:rPr>
              <a:t> package (</a:t>
            </a:r>
            <a:r>
              <a:rPr lang="en-US" sz="2400" dirty="0" err="1">
                <a:solidFill>
                  <a:schemeClr val="bg1">
                    <a:lumMod val="85000"/>
                  </a:schemeClr>
                </a:solidFill>
              </a:rPr>
              <a:t>Turtlesim</a:t>
            </a:r>
            <a:r>
              <a:rPr lang="en-US" sz="2400" dirty="0">
                <a:solidFill>
                  <a:schemeClr val="bg1">
                    <a:lumMod val="85000"/>
                  </a:schemeClr>
                </a:solidFill>
              </a:rPr>
              <a:t> is a lightweight simulator used for learning ROS):</a:t>
            </a:r>
          </a:p>
          <a:p>
            <a:pPr marL="0" indent="0">
              <a:buNone/>
            </a:pPr>
            <a:r>
              <a:rPr lang="en-US" sz="2400" dirty="0">
                <a:solidFill>
                  <a:schemeClr val="bg1">
                    <a:lumMod val="85000"/>
                  </a:schemeClr>
                </a:solidFill>
              </a:rPr>
              <a:t> - </a:t>
            </a:r>
            <a:r>
              <a:rPr lang="en-US" sz="2000" b="1" dirty="0">
                <a:solidFill>
                  <a:srgbClr val="FFFF00"/>
                </a:solidFill>
              </a:rPr>
              <a:t>$ </a:t>
            </a:r>
            <a:r>
              <a:rPr lang="en-US" sz="2000" b="1" dirty="0" err="1">
                <a:solidFill>
                  <a:schemeClr val="bg1">
                    <a:lumMod val="85000"/>
                  </a:schemeClr>
                </a:solidFill>
              </a:rPr>
              <a:t>rosrun</a:t>
            </a:r>
            <a:r>
              <a:rPr lang="en-US" sz="2000" b="1" dirty="0">
                <a:solidFill>
                  <a:schemeClr val="bg1">
                    <a:lumMod val="85000"/>
                  </a:schemeClr>
                </a:solidFill>
              </a:rPr>
              <a:t> </a:t>
            </a:r>
            <a:r>
              <a:rPr lang="en-US" sz="2000" b="1" dirty="0" err="1">
                <a:solidFill>
                  <a:schemeClr val="bg1">
                    <a:lumMod val="85000"/>
                  </a:schemeClr>
                </a:solidFill>
              </a:rPr>
              <a:t>turtlesim</a:t>
            </a:r>
            <a:r>
              <a:rPr lang="en-US" sz="2000" b="1" dirty="0">
                <a:solidFill>
                  <a:schemeClr val="bg1">
                    <a:lumMod val="85000"/>
                  </a:schemeClr>
                </a:solidFill>
              </a:rPr>
              <a:t> </a:t>
            </a:r>
            <a:r>
              <a:rPr lang="en-US" sz="2000" b="1" dirty="0" err="1">
                <a:solidFill>
                  <a:schemeClr val="bg1">
                    <a:lumMod val="85000"/>
                  </a:schemeClr>
                </a:solidFill>
              </a:rPr>
              <a:t>turtlesim_node</a:t>
            </a:r>
            <a:endParaRPr lang="en-US" sz="2000" b="1" dirty="0">
              <a:solidFill>
                <a:schemeClr val="bg1">
                  <a:lumMod val="85000"/>
                </a:schemeClr>
              </a:solidFill>
            </a:endParaRPr>
          </a:p>
          <a:p>
            <a:pPr marL="0" indent="0">
              <a:buNone/>
            </a:pPr>
            <a:r>
              <a:rPr lang="en-US" sz="2000" b="1" dirty="0">
                <a:solidFill>
                  <a:srgbClr val="FFFF00"/>
                </a:solidFill>
              </a:rPr>
              <a:t>    !!!</a:t>
            </a:r>
            <a:r>
              <a:rPr lang="en-US" sz="2000" b="1" dirty="0">
                <a:solidFill>
                  <a:schemeClr val="bg1">
                    <a:lumMod val="85000"/>
                  </a:schemeClr>
                </a:solidFill>
              </a:rPr>
              <a:t> Remember that ROS Master should be </a:t>
            </a:r>
          </a:p>
          <a:p>
            <a:pPr marL="0" indent="0">
              <a:buNone/>
            </a:pPr>
            <a:r>
              <a:rPr lang="en-US" sz="2000" b="1" dirty="0">
                <a:solidFill>
                  <a:schemeClr val="bg1">
                    <a:lumMod val="85000"/>
                  </a:schemeClr>
                </a:solidFill>
              </a:rPr>
              <a:t>    active and running in another terminal </a:t>
            </a:r>
            <a:r>
              <a:rPr lang="en-US" sz="2000" b="1" dirty="0">
                <a:solidFill>
                  <a:srgbClr val="FFFF00"/>
                </a:solidFill>
              </a:rPr>
              <a:t>!!!</a:t>
            </a:r>
          </a:p>
          <a:p>
            <a:r>
              <a:rPr lang="en-US" sz="2400" dirty="0">
                <a:solidFill>
                  <a:schemeClr val="bg1">
                    <a:lumMod val="85000"/>
                  </a:schemeClr>
                </a:solidFill>
              </a:rPr>
              <a:t>You will now see the </a:t>
            </a:r>
            <a:r>
              <a:rPr lang="en-US" sz="2400" dirty="0" err="1">
                <a:solidFill>
                  <a:schemeClr val="bg1">
                    <a:lumMod val="85000"/>
                  </a:schemeClr>
                </a:solidFill>
              </a:rPr>
              <a:t>turtlesim</a:t>
            </a:r>
            <a:r>
              <a:rPr lang="en-US" sz="2400" dirty="0">
                <a:solidFill>
                  <a:schemeClr val="bg1">
                    <a:lumMod val="85000"/>
                  </a:schemeClr>
                </a:solidFill>
              </a:rPr>
              <a:t> window</a:t>
            </a:r>
          </a:p>
          <a:p>
            <a:pPr marL="0" indent="0">
              <a:buNone/>
            </a:pPr>
            <a:r>
              <a:rPr lang="en-US" sz="2400" dirty="0">
                <a:solidFill>
                  <a:schemeClr val="bg1">
                    <a:lumMod val="85000"/>
                  </a:schemeClr>
                </a:solidFill>
              </a:rPr>
              <a:t>    as shown in the picture</a:t>
            </a:r>
            <a:endParaRPr lang="en-IN" sz="2400" dirty="0">
              <a:solidFill>
                <a:schemeClr val="bg1">
                  <a:lumMod val="85000"/>
                </a:schemeClr>
              </a:solidFill>
            </a:endParaRPr>
          </a:p>
        </p:txBody>
      </p:sp>
      <p:pic>
        <p:nvPicPr>
          <p:cNvPr id="5" name="Picture 4">
            <a:extLst>
              <a:ext uri="{FF2B5EF4-FFF2-40B4-BE49-F238E27FC236}">
                <a16:creationId xmlns:a16="http://schemas.microsoft.com/office/drawing/2014/main" id="{99D9A1CF-4E13-43C4-BFFD-1105E4F81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9499" y="3167346"/>
            <a:ext cx="3084612" cy="3179816"/>
          </a:xfrm>
          <a:prstGeom prst="rect">
            <a:avLst/>
          </a:prstGeom>
        </p:spPr>
      </p:pic>
    </p:spTree>
    <p:extLst>
      <p:ext uri="{BB962C8B-B14F-4D97-AF65-F5344CB8AC3E}">
        <p14:creationId xmlns:p14="http://schemas.microsoft.com/office/powerpoint/2010/main" val="3214757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854CC5-F23F-421A-9610-C4A5C5090413}"/>
              </a:ext>
            </a:extLst>
          </p:cNvPr>
          <p:cNvSpPr>
            <a:spLocks noGrp="1"/>
          </p:cNvSpPr>
          <p:nvPr>
            <p:ph idx="1"/>
          </p:nvPr>
        </p:nvSpPr>
        <p:spPr>
          <a:xfrm>
            <a:off x="838200" y="1319462"/>
            <a:ext cx="10515600" cy="4760495"/>
          </a:xfrm>
        </p:spPr>
        <p:txBody>
          <a:bodyPr/>
          <a:lstStyle/>
          <a:p>
            <a:r>
              <a:rPr lang="en-US" dirty="0">
                <a:solidFill>
                  <a:schemeClr val="bg1">
                    <a:lumMod val="85000"/>
                  </a:schemeClr>
                </a:solidFill>
              </a:rPr>
              <a:t>Now, let us try running the </a:t>
            </a:r>
            <a:r>
              <a:rPr lang="en-US" i="1" dirty="0">
                <a:solidFill>
                  <a:schemeClr val="bg1">
                    <a:lumMod val="85000"/>
                  </a:schemeClr>
                </a:solidFill>
              </a:rPr>
              <a:t>node_hello_ros.py </a:t>
            </a:r>
            <a:r>
              <a:rPr lang="en-US" dirty="0">
                <a:solidFill>
                  <a:schemeClr val="bg1">
                    <a:lumMod val="85000"/>
                  </a:schemeClr>
                </a:solidFill>
              </a:rPr>
              <a:t>node we created earlier:  </a:t>
            </a:r>
            <a:endParaRPr lang="en-IN" dirty="0">
              <a:solidFill>
                <a:schemeClr val="bg1">
                  <a:lumMod val="85000"/>
                </a:schemeClr>
              </a:solidFill>
            </a:endParaRPr>
          </a:p>
          <a:p>
            <a:r>
              <a:rPr lang="en-IN" dirty="0">
                <a:solidFill>
                  <a:schemeClr val="bg1">
                    <a:lumMod val="85000"/>
                  </a:schemeClr>
                </a:solidFill>
              </a:rPr>
              <a:t>First, make sure ROS Master is running:</a:t>
            </a:r>
            <a:r>
              <a:rPr lang="en-US" dirty="0">
                <a:solidFill>
                  <a:schemeClr val="bg1">
                    <a:lumMod val="85000"/>
                  </a:schemeClr>
                </a:solidFill>
              </a:rPr>
              <a:t>   </a:t>
            </a:r>
            <a:endParaRPr lang="en-US" dirty="0">
              <a:solidFill>
                <a:srgbClr val="FFFF00"/>
              </a:solidFill>
            </a:endParaRPr>
          </a:p>
          <a:p>
            <a:pPr lvl="1"/>
            <a:r>
              <a:rPr lang="en-US" b="1" dirty="0">
                <a:solidFill>
                  <a:srgbClr val="FFFF00"/>
                </a:solidFill>
              </a:rPr>
              <a:t>$ </a:t>
            </a:r>
            <a:r>
              <a:rPr lang="en-US" b="1" dirty="0" err="1">
                <a:solidFill>
                  <a:schemeClr val="bg1">
                    <a:lumMod val="85000"/>
                  </a:schemeClr>
                </a:solidFill>
              </a:rPr>
              <a:t>roscore</a:t>
            </a:r>
            <a:r>
              <a:rPr lang="en-US" b="1" dirty="0">
                <a:solidFill>
                  <a:schemeClr val="bg1">
                    <a:lumMod val="85000"/>
                  </a:schemeClr>
                </a:solidFill>
              </a:rPr>
              <a:t> </a:t>
            </a:r>
          </a:p>
          <a:p>
            <a:r>
              <a:rPr lang="en-US" dirty="0">
                <a:solidFill>
                  <a:schemeClr val="bg1">
                    <a:lumMod val="85000"/>
                  </a:schemeClr>
                </a:solidFill>
              </a:rPr>
              <a:t>Now use </a:t>
            </a:r>
            <a:r>
              <a:rPr lang="en-US" dirty="0" err="1">
                <a:solidFill>
                  <a:schemeClr val="bg1">
                    <a:lumMod val="85000"/>
                  </a:schemeClr>
                </a:solidFill>
              </a:rPr>
              <a:t>rosrun</a:t>
            </a:r>
            <a:r>
              <a:rPr lang="en-US" dirty="0">
                <a:solidFill>
                  <a:schemeClr val="bg1">
                    <a:lumMod val="85000"/>
                  </a:schemeClr>
                </a:solidFill>
              </a:rPr>
              <a:t> to run the ROS Node: </a:t>
            </a:r>
            <a:r>
              <a:rPr lang="en-IN" dirty="0">
                <a:solidFill>
                  <a:schemeClr val="bg1">
                    <a:lumMod val="85000"/>
                  </a:schemeClr>
                </a:solidFill>
              </a:rPr>
              <a:t> </a:t>
            </a:r>
            <a:endParaRPr lang="en-IN" dirty="0">
              <a:solidFill>
                <a:srgbClr val="FFFF00"/>
              </a:solidFill>
            </a:endParaRPr>
          </a:p>
          <a:p>
            <a:pPr lvl="1"/>
            <a:r>
              <a:rPr lang="en-IN" b="1" dirty="0">
                <a:solidFill>
                  <a:srgbClr val="FFFF00"/>
                </a:solidFill>
              </a:rPr>
              <a:t>$ </a:t>
            </a:r>
            <a:r>
              <a:rPr lang="en-IN" b="1" dirty="0" err="1">
                <a:solidFill>
                  <a:schemeClr val="bg1">
                    <a:lumMod val="85000"/>
                  </a:schemeClr>
                </a:solidFill>
              </a:rPr>
              <a:t>rosrun</a:t>
            </a:r>
            <a:r>
              <a:rPr lang="en-IN" b="1" dirty="0">
                <a:solidFill>
                  <a:schemeClr val="bg1">
                    <a:lumMod val="85000"/>
                  </a:schemeClr>
                </a:solidFill>
              </a:rPr>
              <a:t> </a:t>
            </a:r>
            <a:r>
              <a:rPr lang="en-IN" b="1" dirty="0" err="1">
                <a:solidFill>
                  <a:schemeClr val="bg1">
                    <a:lumMod val="85000"/>
                  </a:schemeClr>
                </a:solidFill>
              </a:rPr>
              <a:t>pkg_ros_basics</a:t>
            </a:r>
            <a:r>
              <a:rPr lang="en-IN" b="1" dirty="0">
                <a:solidFill>
                  <a:schemeClr val="bg1">
                    <a:lumMod val="85000"/>
                  </a:schemeClr>
                </a:solidFill>
              </a:rPr>
              <a:t> node_hello_ros.py</a:t>
            </a:r>
          </a:p>
          <a:p>
            <a:endParaRPr lang="en-IN" b="1" dirty="0">
              <a:solidFill>
                <a:schemeClr val="bg1">
                  <a:lumMod val="85000"/>
                </a:schemeClr>
              </a:solidFill>
            </a:endParaRPr>
          </a:p>
          <a:p>
            <a:r>
              <a:rPr lang="en-IN" dirty="0">
                <a:solidFill>
                  <a:schemeClr val="bg1">
                    <a:lumMod val="85000"/>
                  </a:schemeClr>
                </a:solidFill>
              </a:rPr>
              <a:t>You should get an output like this,</a:t>
            </a:r>
          </a:p>
          <a:p>
            <a:pPr marL="0" indent="0">
              <a:buNone/>
            </a:pPr>
            <a:endParaRPr lang="en-US" dirty="0">
              <a:solidFill>
                <a:schemeClr val="bg1">
                  <a:lumMod val="85000"/>
                </a:schemeClr>
              </a:solidFill>
            </a:endParaRPr>
          </a:p>
        </p:txBody>
      </p:sp>
      <p:pic>
        <p:nvPicPr>
          <p:cNvPr id="5" name="Picture 4">
            <a:extLst>
              <a:ext uri="{FF2B5EF4-FFF2-40B4-BE49-F238E27FC236}">
                <a16:creationId xmlns:a16="http://schemas.microsoft.com/office/drawing/2014/main" id="{61C6C940-FAE7-44A8-B1C0-5F59E998E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095" y="5011450"/>
            <a:ext cx="9861810" cy="646214"/>
          </a:xfrm>
          <a:prstGeom prst="rect">
            <a:avLst/>
          </a:prstGeom>
        </p:spPr>
      </p:pic>
    </p:spTree>
    <p:extLst>
      <p:ext uri="{BB962C8B-B14F-4D97-AF65-F5344CB8AC3E}">
        <p14:creationId xmlns:p14="http://schemas.microsoft.com/office/powerpoint/2010/main" val="1831385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8815-4538-4077-8307-340E85047DC4}"/>
              </a:ext>
            </a:extLst>
          </p:cNvPr>
          <p:cNvSpPr>
            <a:spLocks noGrp="1"/>
          </p:cNvSpPr>
          <p:nvPr>
            <p:ph type="title"/>
          </p:nvPr>
        </p:nvSpPr>
        <p:spPr>
          <a:xfrm>
            <a:off x="838200" y="71022"/>
            <a:ext cx="10515600" cy="1166905"/>
          </a:xfrm>
        </p:spPr>
        <p:txBody>
          <a:bodyPr/>
          <a:lstStyle/>
          <a:p>
            <a:r>
              <a:rPr lang="en-US" dirty="0">
                <a:solidFill>
                  <a:schemeClr val="bg1"/>
                </a:solidFill>
              </a:rPr>
              <a:t>ROS Topics</a:t>
            </a:r>
            <a:endParaRPr lang="en-IN" dirty="0">
              <a:solidFill>
                <a:schemeClr val="bg1"/>
              </a:solidFill>
            </a:endParaRPr>
          </a:p>
        </p:txBody>
      </p:sp>
      <p:sp>
        <p:nvSpPr>
          <p:cNvPr id="3" name="Content Placeholder 2">
            <a:extLst>
              <a:ext uri="{FF2B5EF4-FFF2-40B4-BE49-F238E27FC236}">
                <a16:creationId xmlns:a16="http://schemas.microsoft.com/office/drawing/2014/main" id="{E1D9E936-A4B5-4ACC-8F06-87CD4142CF80}"/>
              </a:ext>
            </a:extLst>
          </p:cNvPr>
          <p:cNvSpPr>
            <a:spLocks noGrp="1"/>
          </p:cNvSpPr>
          <p:nvPr>
            <p:ph idx="1"/>
          </p:nvPr>
        </p:nvSpPr>
        <p:spPr>
          <a:xfrm>
            <a:off x="627356" y="1118586"/>
            <a:ext cx="10937288" cy="5557421"/>
          </a:xfrm>
        </p:spPr>
        <p:txBody>
          <a:bodyPr>
            <a:normAutofit/>
          </a:bodyPr>
          <a:lstStyle/>
          <a:p>
            <a:r>
              <a:rPr lang="en-US" sz="2400" dirty="0">
                <a:solidFill>
                  <a:schemeClr val="bg1">
                    <a:lumMod val="85000"/>
                  </a:schemeClr>
                </a:solidFill>
              </a:rPr>
              <a:t>ROS Topics allow unidirectional communication between ROS nodes. When using ROS Topics, a ROS node can be a publisher, subscriber or both.</a:t>
            </a:r>
          </a:p>
          <a:p>
            <a:r>
              <a:rPr lang="en-US" sz="2400" dirty="0">
                <a:solidFill>
                  <a:schemeClr val="bg1">
                    <a:lumMod val="85000"/>
                  </a:schemeClr>
                </a:solidFill>
              </a:rPr>
              <a:t>Publisher Node – publishes data on a ROS Topic and a Subscriber Node – subscribes to a ROS Topic to get data. </a:t>
            </a:r>
          </a:p>
          <a:p>
            <a:r>
              <a:rPr lang="en-US" sz="2400" dirty="0">
                <a:solidFill>
                  <a:schemeClr val="bg1">
                    <a:lumMod val="85000"/>
                  </a:schemeClr>
                </a:solidFill>
              </a:rPr>
              <a:t>So, Publisher and Subscriber Nodes exchange ROS messages over ROS Topics</a:t>
            </a:r>
          </a:p>
          <a:p>
            <a:r>
              <a:rPr lang="en-US" sz="2400" dirty="0">
                <a:solidFill>
                  <a:schemeClr val="bg1">
                    <a:lumMod val="85000"/>
                  </a:schemeClr>
                </a:solidFill>
              </a:rPr>
              <a:t>ROS Message – a simple data structure which can hold data of various types (int, float, bool, etc.)</a:t>
            </a:r>
          </a:p>
          <a:p>
            <a:r>
              <a:rPr lang="en-US" sz="2400" b="1" dirty="0" err="1">
                <a:solidFill>
                  <a:srgbClr val="FFFF00"/>
                </a:solidFill>
              </a:rPr>
              <a:t>rostopic</a:t>
            </a:r>
            <a:r>
              <a:rPr lang="en-US" sz="2000" b="1" dirty="0">
                <a:solidFill>
                  <a:schemeClr val="bg1">
                    <a:lumMod val="85000"/>
                  </a:schemeClr>
                </a:solidFill>
              </a:rPr>
              <a:t> </a:t>
            </a:r>
            <a:r>
              <a:rPr lang="en-US" sz="2400" b="1" dirty="0">
                <a:solidFill>
                  <a:schemeClr val="bg1">
                    <a:lumMod val="85000"/>
                  </a:schemeClr>
                </a:solidFill>
              </a:rPr>
              <a:t> - </a:t>
            </a:r>
            <a:r>
              <a:rPr lang="en-US" sz="2400" dirty="0">
                <a:solidFill>
                  <a:schemeClr val="bg1">
                    <a:lumMod val="85000"/>
                  </a:schemeClr>
                </a:solidFill>
              </a:rPr>
              <a:t>displays information about ROS Topics, publishers, subscribers, publishing rate and ROS Messages.</a:t>
            </a:r>
          </a:p>
          <a:p>
            <a:r>
              <a:rPr lang="en-US" sz="2400" b="1" dirty="0">
                <a:solidFill>
                  <a:srgbClr val="FFFF00"/>
                </a:solidFill>
              </a:rPr>
              <a:t>$ </a:t>
            </a:r>
            <a:r>
              <a:rPr lang="en-US" sz="2400" b="1" dirty="0" err="1">
                <a:solidFill>
                  <a:schemeClr val="bg1">
                    <a:lumMod val="85000"/>
                  </a:schemeClr>
                </a:solidFill>
              </a:rPr>
              <a:t>rostopic</a:t>
            </a:r>
            <a:r>
              <a:rPr lang="en-US" sz="2400" b="1" dirty="0">
                <a:solidFill>
                  <a:schemeClr val="bg1">
                    <a:lumMod val="85000"/>
                  </a:schemeClr>
                </a:solidFill>
              </a:rPr>
              <a:t> list </a:t>
            </a:r>
            <a:r>
              <a:rPr lang="en-US" sz="2400" dirty="0">
                <a:solidFill>
                  <a:schemeClr val="bg1">
                    <a:lumMod val="85000"/>
                  </a:schemeClr>
                </a:solidFill>
              </a:rPr>
              <a:t>– shows a list of all topics currently subscribed to and published.</a:t>
            </a:r>
            <a:endParaRPr lang="en-IN" sz="2000" b="1" dirty="0">
              <a:solidFill>
                <a:srgbClr val="FFFF00"/>
              </a:solidFill>
            </a:endParaRPr>
          </a:p>
          <a:p>
            <a:r>
              <a:rPr lang="en-IN" sz="2000" b="1" dirty="0">
                <a:solidFill>
                  <a:srgbClr val="FFFF00"/>
                </a:solidFill>
              </a:rPr>
              <a:t>$ </a:t>
            </a:r>
            <a:r>
              <a:rPr lang="en-IN" sz="2400" b="1" dirty="0" err="1">
                <a:solidFill>
                  <a:schemeClr val="bg1">
                    <a:lumMod val="85000"/>
                  </a:schemeClr>
                </a:solidFill>
              </a:rPr>
              <a:t>rostopic</a:t>
            </a:r>
            <a:r>
              <a:rPr lang="en-IN" sz="2400" b="1" dirty="0">
                <a:solidFill>
                  <a:schemeClr val="bg1">
                    <a:lumMod val="85000"/>
                  </a:schemeClr>
                </a:solidFill>
              </a:rPr>
              <a:t> echo [topic] </a:t>
            </a:r>
            <a:r>
              <a:rPr lang="en-IN" sz="2400" dirty="0">
                <a:solidFill>
                  <a:schemeClr val="bg1">
                    <a:lumMod val="85000"/>
                  </a:schemeClr>
                </a:solidFill>
              </a:rPr>
              <a:t>– shows the data published on a topic. </a:t>
            </a:r>
            <a:endParaRPr lang="en-IN" sz="2400" b="1" dirty="0">
              <a:solidFill>
                <a:srgbClr val="FFFF00"/>
              </a:solidFill>
            </a:endParaRPr>
          </a:p>
          <a:p>
            <a:r>
              <a:rPr lang="en-IN" sz="2400" b="1" dirty="0">
                <a:solidFill>
                  <a:srgbClr val="FFFF00"/>
                </a:solidFill>
              </a:rPr>
              <a:t>$ </a:t>
            </a:r>
            <a:r>
              <a:rPr lang="en-IN" sz="2400" b="1" dirty="0" err="1">
                <a:solidFill>
                  <a:schemeClr val="bg1">
                    <a:lumMod val="85000"/>
                  </a:schemeClr>
                </a:solidFill>
              </a:rPr>
              <a:t>rostopic</a:t>
            </a:r>
            <a:r>
              <a:rPr lang="en-IN" sz="2400" b="1" dirty="0">
                <a:solidFill>
                  <a:schemeClr val="bg1">
                    <a:lumMod val="85000"/>
                  </a:schemeClr>
                </a:solidFill>
              </a:rPr>
              <a:t> type [topic] </a:t>
            </a:r>
            <a:r>
              <a:rPr lang="en-IN" sz="2400" dirty="0">
                <a:solidFill>
                  <a:schemeClr val="bg1">
                    <a:lumMod val="85000"/>
                  </a:schemeClr>
                </a:solidFill>
              </a:rPr>
              <a:t>– returns the message type of any topic being published.</a:t>
            </a:r>
            <a:endParaRPr lang="en-IN" sz="2400" dirty="0">
              <a:solidFill>
                <a:srgbClr val="FFFF00"/>
              </a:solidFill>
            </a:endParaRPr>
          </a:p>
          <a:p>
            <a:r>
              <a:rPr lang="en-US" sz="2400" b="1" dirty="0">
                <a:solidFill>
                  <a:srgbClr val="FFFF00"/>
                </a:solidFill>
              </a:rPr>
              <a:t>$ </a:t>
            </a:r>
            <a:r>
              <a:rPr lang="en-US" sz="2400" b="1" dirty="0" err="1">
                <a:solidFill>
                  <a:schemeClr val="bg1">
                    <a:lumMod val="85000"/>
                  </a:schemeClr>
                </a:solidFill>
              </a:rPr>
              <a:t>rostopic</a:t>
            </a:r>
            <a:r>
              <a:rPr lang="en-US" sz="2400" b="1" dirty="0">
                <a:solidFill>
                  <a:schemeClr val="bg1">
                    <a:lumMod val="85000"/>
                  </a:schemeClr>
                </a:solidFill>
              </a:rPr>
              <a:t> pub [topic] [</a:t>
            </a:r>
            <a:r>
              <a:rPr lang="en-US" sz="2400" b="1" dirty="0" err="1">
                <a:solidFill>
                  <a:schemeClr val="bg1">
                    <a:lumMod val="85000"/>
                  </a:schemeClr>
                </a:solidFill>
              </a:rPr>
              <a:t>msg_type</a:t>
            </a:r>
            <a:r>
              <a:rPr lang="en-US" sz="2400" b="1" dirty="0">
                <a:solidFill>
                  <a:schemeClr val="bg1">
                    <a:lumMod val="85000"/>
                  </a:schemeClr>
                </a:solidFill>
              </a:rPr>
              <a:t>] [</a:t>
            </a:r>
            <a:r>
              <a:rPr lang="en-US" sz="2400" b="1" dirty="0" err="1">
                <a:solidFill>
                  <a:schemeClr val="bg1">
                    <a:lumMod val="85000"/>
                  </a:schemeClr>
                </a:solidFill>
              </a:rPr>
              <a:t>args</a:t>
            </a:r>
            <a:r>
              <a:rPr lang="en-US" sz="2400" b="1" dirty="0">
                <a:solidFill>
                  <a:schemeClr val="bg1">
                    <a:lumMod val="85000"/>
                  </a:schemeClr>
                </a:solidFill>
              </a:rPr>
              <a:t>] </a:t>
            </a:r>
            <a:r>
              <a:rPr lang="en-US" sz="2400" dirty="0">
                <a:solidFill>
                  <a:schemeClr val="bg1">
                    <a:lumMod val="85000"/>
                  </a:schemeClr>
                </a:solidFill>
              </a:rPr>
              <a:t>– publishes data on a topic.</a:t>
            </a:r>
            <a:endParaRPr lang="en-US" sz="2400" b="1" dirty="0">
              <a:solidFill>
                <a:srgbClr val="FFFF00"/>
              </a:solidFill>
            </a:endParaRPr>
          </a:p>
        </p:txBody>
      </p:sp>
    </p:spTree>
    <p:extLst>
      <p:ext uri="{BB962C8B-B14F-4D97-AF65-F5344CB8AC3E}">
        <p14:creationId xmlns:p14="http://schemas.microsoft.com/office/powerpoint/2010/main" val="1556364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4B0B9-779A-4F7C-B33C-7DA98F13006B}"/>
              </a:ext>
            </a:extLst>
          </p:cNvPr>
          <p:cNvSpPr>
            <a:spLocks noGrp="1"/>
          </p:cNvSpPr>
          <p:nvPr>
            <p:ph type="title"/>
          </p:nvPr>
        </p:nvSpPr>
        <p:spPr>
          <a:xfrm>
            <a:off x="838200" y="258593"/>
            <a:ext cx="10515600" cy="1081935"/>
          </a:xfrm>
        </p:spPr>
        <p:txBody>
          <a:bodyPr/>
          <a:lstStyle/>
          <a:p>
            <a:r>
              <a:rPr lang="en-US" dirty="0">
                <a:solidFill>
                  <a:schemeClr val="bg1"/>
                </a:solidFill>
              </a:rPr>
              <a:t>Understanding ROS Topics using </a:t>
            </a:r>
            <a:r>
              <a:rPr lang="en-US" dirty="0" err="1">
                <a:solidFill>
                  <a:schemeClr val="bg1"/>
                </a:solidFill>
              </a:rPr>
              <a:t>TurtleSim</a:t>
            </a:r>
            <a:endParaRPr lang="en-IN" dirty="0">
              <a:solidFill>
                <a:schemeClr val="bg1"/>
              </a:solidFill>
            </a:endParaRPr>
          </a:p>
        </p:txBody>
      </p:sp>
      <p:sp>
        <p:nvSpPr>
          <p:cNvPr id="3" name="Content Placeholder 2">
            <a:extLst>
              <a:ext uri="{FF2B5EF4-FFF2-40B4-BE49-F238E27FC236}">
                <a16:creationId xmlns:a16="http://schemas.microsoft.com/office/drawing/2014/main" id="{EADC03F2-D21D-4F64-B6B0-DDE174731869}"/>
              </a:ext>
            </a:extLst>
          </p:cNvPr>
          <p:cNvSpPr>
            <a:spLocks noGrp="1"/>
          </p:cNvSpPr>
          <p:nvPr>
            <p:ph idx="1"/>
          </p:nvPr>
        </p:nvSpPr>
        <p:spPr>
          <a:xfrm>
            <a:off x="838200" y="1447060"/>
            <a:ext cx="10515600" cy="5129398"/>
          </a:xfrm>
        </p:spPr>
        <p:txBody>
          <a:bodyPr>
            <a:normAutofit/>
          </a:bodyPr>
          <a:lstStyle/>
          <a:p>
            <a:r>
              <a:rPr lang="en-US" sz="2400" dirty="0">
                <a:solidFill>
                  <a:schemeClr val="bg1">
                    <a:lumMod val="85000"/>
                  </a:schemeClr>
                </a:solidFill>
              </a:rPr>
              <a:t>Run the following in a new terminal: </a:t>
            </a:r>
            <a:r>
              <a:rPr lang="en-US" sz="2000" b="1" dirty="0">
                <a:solidFill>
                  <a:srgbClr val="FFFF00"/>
                </a:solidFill>
              </a:rPr>
              <a:t>$ </a:t>
            </a:r>
            <a:r>
              <a:rPr lang="en-US" sz="2000" b="1" dirty="0" err="1">
                <a:solidFill>
                  <a:schemeClr val="bg1">
                    <a:lumMod val="85000"/>
                  </a:schemeClr>
                </a:solidFill>
              </a:rPr>
              <a:t>rosrun</a:t>
            </a:r>
            <a:r>
              <a:rPr lang="en-US" sz="2000" b="1" dirty="0">
                <a:solidFill>
                  <a:schemeClr val="bg1">
                    <a:lumMod val="85000"/>
                  </a:schemeClr>
                </a:solidFill>
              </a:rPr>
              <a:t> </a:t>
            </a:r>
            <a:r>
              <a:rPr lang="en-US" sz="2000" b="1" dirty="0" err="1">
                <a:solidFill>
                  <a:schemeClr val="bg1">
                    <a:lumMod val="85000"/>
                  </a:schemeClr>
                </a:solidFill>
              </a:rPr>
              <a:t>turtlesim</a:t>
            </a:r>
            <a:r>
              <a:rPr lang="en-US" sz="2000" b="1" dirty="0">
                <a:solidFill>
                  <a:schemeClr val="bg1">
                    <a:lumMod val="85000"/>
                  </a:schemeClr>
                </a:solidFill>
              </a:rPr>
              <a:t> </a:t>
            </a:r>
            <a:r>
              <a:rPr lang="en-US" sz="2000" b="1" dirty="0" err="1">
                <a:solidFill>
                  <a:schemeClr val="bg1">
                    <a:lumMod val="85000"/>
                  </a:schemeClr>
                </a:solidFill>
              </a:rPr>
              <a:t>turtlesim_node</a:t>
            </a:r>
            <a:endParaRPr lang="en-US" sz="2000" b="1" dirty="0">
              <a:solidFill>
                <a:schemeClr val="bg1">
                  <a:lumMod val="85000"/>
                </a:schemeClr>
              </a:solidFill>
            </a:endParaRPr>
          </a:p>
          <a:p>
            <a:pPr marL="0" indent="0">
              <a:buNone/>
            </a:pPr>
            <a:r>
              <a:rPr lang="en-US" sz="2000" b="1" dirty="0">
                <a:solidFill>
                  <a:schemeClr val="bg1">
                    <a:lumMod val="85000"/>
                  </a:schemeClr>
                </a:solidFill>
              </a:rPr>
              <a:t>	</a:t>
            </a:r>
            <a:r>
              <a:rPr lang="en-US" sz="2400" dirty="0">
                <a:solidFill>
                  <a:schemeClr val="bg1">
                    <a:lumMod val="85000"/>
                  </a:schemeClr>
                </a:solidFill>
              </a:rPr>
              <a:t>- Make sure ROS Master is running! </a:t>
            </a:r>
          </a:p>
          <a:p>
            <a:r>
              <a:rPr lang="en-US" sz="2400" dirty="0">
                <a:solidFill>
                  <a:schemeClr val="bg1">
                    <a:lumMod val="85000"/>
                  </a:schemeClr>
                </a:solidFill>
              </a:rPr>
              <a:t>Now in another terminal, run: </a:t>
            </a:r>
            <a:r>
              <a:rPr lang="en-US" sz="2000" b="1" dirty="0">
                <a:solidFill>
                  <a:srgbClr val="FFFF00"/>
                </a:solidFill>
              </a:rPr>
              <a:t>$ </a:t>
            </a:r>
            <a:r>
              <a:rPr lang="en-US" sz="2000" b="1" dirty="0" err="1">
                <a:solidFill>
                  <a:schemeClr val="bg1">
                    <a:lumMod val="85000"/>
                  </a:schemeClr>
                </a:solidFill>
              </a:rPr>
              <a:t>rosrun</a:t>
            </a:r>
            <a:r>
              <a:rPr lang="en-US" sz="2000" b="1" dirty="0">
                <a:solidFill>
                  <a:schemeClr val="bg1">
                    <a:lumMod val="85000"/>
                  </a:schemeClr>
                </a:solidFill>
              </a:rPr>
              <a:t> </a:t>
            </a:r>
            <a:r>
              <a:rPr lang="en-US" sz="2000" b="1" dirty="0" err="1">
                <a:solidFill>
                  <a:schemeClr val="bg1">
                    <a:lumMod val="85000"/>
                  </a:schemeClr>
                </a:solidFill>
              </a:rPr>
              <a:t>turtlesim</a:t>
            </a:r>
            <a:r>
              <a:rPr lang="en-US" sz="2000" b="1" dirty="0">
                <a:solidFill>
                  <a:schemeClr val="bg1">
                    <a:lumMod val="85000"/>
                  </a:schemeClr>
                </a:solidFill>
              </a:rPr>
              <a:t> </a:t>
            </a:r>
            <a:r>
              <a:rPr lang="en-US" sz="2000" b="1" dirty="0" err="1">
                <a:solidFill>
                  <a:schemeClr val="bg1">
                    <a:lumMod val="85000"/>
                  </a:schemeClr>
                </a:solidFill>
              </a:rPr>
              <a:t>turtle_teleop_key</a:t>
            </a:r>
            <a:endParaRPr lang="en-US" sz="2000" b="1" dirty="0">
              <a:solidFill>
                <a:schemeClr val="bg1">
                  <a:lumMod val="85000"/>
                </a:schemeClr>
              </a:solidFill>
            </a:endParaRPr>
          </a:p>
          <a:p>
            <a:r>
              <a:rPr lang="en-US" sz="2400" dirty="0">
                <a:solidFill>
                  <a:schemeClr val="bg1">
                    <a:lumMod val="85000"/>
                  </a:schemeClr>
                </a:solidFill>
              </a:rPr>
              <a:t>Now, you can use the arrow keys of your keyboard to drive the turtle around. Select the terminal window of </a:t>
            </a:r>
            <a:r>
              <a:rPr lang="en-US" sz="2400" i="1" dirty="0" err="1">
                <a:solidFill>
                  <a:schemeClr val="bg1">
                    <a:lumMod val="85000"/>
                  </a:schemeClr>
                </a:solidFill>
              </a:rPr>
              <a:t>turtle_teleop_key</a:t>
            </a:r>
            <a:r>
              <a:rPr lang="en-US" sz="2400" dirty="0">
                <a:solidFill>
                  <a:schemeClr val="bg1">
                    <a:lumMod val="85000"/>
                  </a:schemeClr>
                </a:solidFill>
              </a:rPr>
              <a:t> and use the arrow keys and see the turtle moving in the </a:t>
            </a:r>
            <a:r>
              <a:rPr lang="en-US" sz="2400" dirty="0" err="1">
                <a:solidFill>
                  <a:schemeClr val="bg1">
                    <a:lumMod val="85000"/>
                  </a:schemeClr>
                </a:solidFill>
              </a:rPr>
              <a:t>TurtleSim</a:t>
            </a:r>
            <a:r>
              <a:rPr lang="en-US" sz="2400" dirty="0">
                <a:solidFill>
                  <a:schemeClr val="bg1">
                    <a:lumMod val="85000"/>
                  </a:schemeClr>
                </a:solidFill>
              </a:rPr>
              <a:t> window.</a:t>
            </a:r>
          </a:p>
          <a:p>
            <a:r>
              <a:rPr lang="en-US" sz="2400" dirty="0">
                <a:solidFill>
                  <a:schemeClr val="bg1">
                    <a:lumMod val="85000"/>
                  </a:schemeClr>
                </a:solidFill>
              </a:rPr>
              <a:t>So, What’s happening here? </a:t>
            </a:r>
          </a:p>
          <a:p>
            <a:pPr lvl="1"/>
            <a:r>
              <a:rPr lang="en-US" sz="2000" dirty="0">
                <a:solidFill>
                  <a:schemeClr val="bg1">
                    <a:lumMod val="85000"/>
                  </a:schemeClr>
                </a:solidFill>
              </a:rPr>
              <a:t>The </a:t>
            </a:r>
            <a:r>
              <a:rPr lang="en-US" sz="2000" i="1" dirty="0" err="1">
                <a:solidFill>
                  <a:schemeClr val="bg1">
                    <a:lumMod val="85000"/>
                  </a:schemeClr>
                </a:solidFill>
              </a:rPr>
              <a:t>turtlesim_node</a:t>
            </a:r>
            <a:r>
              <a:rPr lang="en-US" sz="2000" i="1" dirty="0">
                <a:solidFill>
                  <a:schemeClr val="bg1">
                    <a:lumMod val="85000"/>
                  </a:schemeClr>
                </a:solidFill>
              </a:rPr>
              <a:t> </a:t>
            </a:r>
            <a:r>
              <a:rPr lang="en-US" sz="2000" dirty="0">
                <a:solidFill>
                  <a:schemeClr val="bg1">
                    <a:lumMod val="85000"/>
                  </a:schemeClr>
                </a:solidFill>
              </a:rPr>
              <a:t>and </a:t>
            </a:r>
            <a:r>
              <a:rPr lang="en-US" sz="2000" i="1" dirty="0" err="1">
                <a:solidFill>
                  <a:schemeClr val="bg1">
                    <a:lumMod val="85000"/>
                  </a:schemeClr>
                </a:solidFill>
              </a:rPr>
              <a:t>turtle_teleop_key</a:t>
            </a:r>
            <a:r>
              <a:rPr lang="en-US" sz="2000" i="1" dirty="0">
                <a:solidFill>
                  <a:schemeClr val="bg1">
                    <a:lumMod val="85000"/>
                  </a:schemeClr>
                </a:solidFill>
              </a:rPr>
              <a:t> </a:t>
            </a:r>
            <a:r>
              <a:rPr lang="en-US" sz="2000" dirty="0">
                <a:solidFill>
                  <a:schemeClr val="bg1">
                    <a:lumMod val="85000"/>
                  </a:schemeClr>
                </a:solidFill>
              </a:rPr>
              <a:t>node are communicating over a ROS Topic. </a:t>
            </a:r>
            <a:r>
              <a:rPr lang="en-US" sz="2000" i="1" dirty="0" err="1">
                <a:solidFill>
                  <a:schemeClr val="bg1">
                    <a:lumMod val="85000"/>
                  </a:schemeClr>
                </a:solidFill>
              </a:rPr>
              <a:t>turtle_teleop_key</a:t>
            </a:r>
            <a:r>
              <a:rPr lang="en-US" sz="2000" i="1" dirty="0">
                <a:solidFill>
                  <a:schemeClr val="bg1">
                    <a:lumMod val="85000"/>
                  </a:schemeClr>
                </a:solidFill>
              </a:rPr>
              <a:t> </a:t>
            </a:r>
            <a:r>
              <a:rPr lang="en-US" sz="2000" dirty="0">
                <a:solidFill>
                  <a:schemeClr val="bg1">
                    <a:lumMod val="85000"/>
                  </a:schemeClr>
                </a:solidFill>
              </a:rPr>
              <a:t>node is publishing the key strokes on a topic, while </a:t>
            </a:r>
            <a:r>
              <a:rPr lang="en-US" sz="2000" i="1" dirty="0" err="1">
                <a:solidFill>
                  <a:schemeClr val="bg1">
                    <a:lumMod val="85000"/>
                  </a:schemeClr>
                </a:solidFill>
              </a:rPr>
              <a:t>turtlesim_node</a:t>
            </a:r>
            <a:r>
              <a:rPr lang="en-US" sz="2000" i="1" dirty="0">
                <a:solidFill>
                  <a:schemeClr val="bg1">
                    <a:lumMod val="85000"/>
                  </a:schemeClr>
                </a:solidFill>
              </a:rPr>
              <a:t> </a:t>
            </a:r>
            <a:r>
              <a:rPr lang="en-US" sz="2000" dirty="0">
                <a:solidFill>
                  <a:schemeClr val="bg1">
                    <a:lumMod val="85000"/>
                  </a:schemeClr>
                </a:solidFill>
              </a:rPr>
              <a:t>subscribes to the same topic to receive the key strokes, and the turtle moves.</a:t>
            </a:r>
            <a:endParaRPr lang="en-IN" sz="2000" dirty="0">
              <a:solidFill>
                <a:schemeClr val="bg1">
                  <a:lumMod val="85000"/>
                </a:schemeClr>
              </a:solidFill>
            </a:endParaRPr>
          </a:p>
          <a:p>
            <a:pPr lvl="1"/>
            <a:endParaRPr lang="en-US" sz="2000" dirty="0">
              <a:solidFill>
                <a:schemeClr val="bg1">
                  <a:lumMod val="85000"/>
                </a:schemeClr>
              </a:solidFill>
            </a:endParaRPr>
          </a:p>
          <a:p>
            <a:pPr lvl="1"/>
            <a:r>
              <a:rPr lang="en-US" b="1" i="1" dirty="0" err="1">
                <a:solidFill>
                  <a:schemeClr val="bg1">
                    <a:lumMod val="85000"/>
                  </a:schemeClr>
                </a:solidFill>
              </a:rPr>
              <a:t>rqt</a:t>
            </a:r>
            <a:r>
              <a:rPr lang="en-US" b="1" i="1" dirty="0">
                <a:solidFill>
                  <a:schemeClr val="bg1">
                    <a:lumMod val="85000"/>
                  </a:schemeClr>
                </a:solidFill>
              </a:rPr>
              <a:t>-graph: </a:t>
            </a:r>
            <a:r>
              <a:rPr lang="en-US" dirty="0">
                <a:solidFill>
                  <a:schemeClr val="bg1">
                    <a:lumMod val="85000"/>
                  </a:schemeClr>
                </a:solidFill>
              </a:rPr>
              <a:t>Creates a dynamic graph of what’s going on in the system.</a:t>
            </a:r>
            <a:endParaRPr lang="en-IN" b="1" i="1" dirty="0">
              <a:solidFill>
                <a:schemeClr val="bg1">
                  <a:lumMod val="85000"/>
                </a:schemeClr>
              </a:solidFill>
            </a:endParaRPr>
          </a:p>
        </p:txBody>
      </p:sp>
    </p:spTree>
    <p:extLst>
      <p:ext uri="{BB962C8B-B14F-4D97-AF65-F5344CB8AC3E}">
        <p14:creationId xmlns:p14="http://schemas.microsoft.com/office/powerpoint/2010/main" val="2805736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38F3B-8500-4B2B-AAFE-B5B4F4C08244}"/>
              </a:ext>
            </a:extLst>
          </p:cNvPr>
          <p:cNvSpPr>
            <a:spLocks noGrp="1"/>
          </p:cNvSpPr>
          <p:nvPr>
            <p:ph type="title"/>
          </p:nvPr>
        </p:nvSpPr>
        <p:spPr>
          <a:xfrm>
            <a:off x="838200" y="160628"/>
            <a:ext cx="10515600" cy="975403"/>
          </a:xfrm>
        </p:spPr>
        <p:txBody>
          <a:bodyPr/>
          <a:lstStyle/>
          <a:p>
            <a:r>
              <a:rPr lang="en-US" i="1" dirty="0">
                <a:solidFill>
                  <a:schemeClr val="bg1"/>
                </a:solidFill>
              </a:rPr>
              <a:t>Rqt_graph and </a:t>
            </a:r>
            <a:r>
              <a:rPr lang="en-US" dirty="0">
                <a:solidFill>
                  <a:schemeClr val="bg1"/>
                </a:solidFill>
              </a:rPr>
              <a:t>Using </a:t>
            </a:r>
            <a:r>
              <a:rPr lang="en-US" i="1" dirty="0" err="1">
                <a:solidFill>
                  <a:schemeClr val="bg1"/>
                </a:solidFill>
              </a:rPr>
              <a:t>rostopic</a:t>
            </a:r>
            <a:r>
              <a:rPr lang="en-US" i="1" dirty="0">
                <a:solidFill>
                  <a:schemeClr val="bg1"/>
                </a:solidFill>
              </a:rPr>
              <a:t> pub</a:t>
            </a:r>
            <a:endParaRPr lang="en-IN" i="1" dirty="0">
              <a:solidFill>
                <a:schemeClr val="bg1"/>
              </a:solidFill>
            </a:endParaRPr>
          </a:p>
        </p:txBody>
      </p:sp>
      <p:sp>
        <p:nvSpPr>
          <p:cNvPr id="3" name="Content Placeholder 2">
            <a:extLst>
              <a:ext uri="{FF2B5EF4-FFF2-40B4-BE49-F238E27FC236}">
                <a16:creationId xmlns:a16="http://schemas.microsoft.com/office/drawing/2014/main" id="{01F2B73A-21F1-4EEE-9470-8361C9208E0C}"/>
              </a:ext>
            </a:extLst>
          </p:cNvPr>
          <p:cNvSpPr>
            <a:spLocks noGrp="1"/>
          </p:cNvSpPr>
          <p:nvPr>
            <p:ph idx="1"/>
          </p:nvPr>
        </p:nvSpPr>
        <p:spPr>
          <a:xfrm>
            <a:off x="838200" y="1061270"/>
            <a:ext cx="10515600" cy="5596203"/>
          </a:xfrm>
        </p:spPr>
        <p:txBody>
          <a:bodyPr>
            <a:normAutofit/>
          </a:bodyPr>
          <a:lstStyle/>
          <a:p>
            <a:r>
              <a:rPr lang="en-US" sz="2400" b="1" i="1" dirty="0" err="1">
                <a:solidFill>
                  <a:schemeClr val="bg1">
                    <a:lumMod val="85000"/>
                  </a:schemeClr>
                </a:solidFill>
              </a:rPr>
              <a:t>rqt_graph</a:t>
            </a:r>
            <a:r>
              <a:rPr lang="en-US" sz="2400" b="1" i="1" dirty="0">
                <a:solidFill>
                  <a:schemeClr val="bg1">
                    <a:lumMod val="85000"/>
                  </a:schemeClr>
                </a:solidFill>
              </a:rPr>
              <a:t> </a:t>
            </a:r>
            <a:r>
              <a:rPr lang="en-US" sz="2400" dirty="0">
                <a:solidFill>
                  <a:schemeClr val="bg1">
                    <a:lumMod val="85000"/>
                  </a:schemeClr>
                </a:solidFill>
              </a:rPr>
              <a:t>is a part of the </a:t>
            </a:r>
            <a:r>
              <a:rPr lang="en-US" sz="2400" b="1" i="1" dirty="0" err="1">
                <a:solidFill>
                  <a:schemeClr val="bg1">
                    <a:lumMod val="85000"/>
                  </a:schemeClr>
                </a:solidFill>
              </a:rPr>
              <a:t>rqt</a:t>
            </a:r>
            <a:r>
              <a:rPr lang="en-US" sz="2400" i="1" dirty="0">
                <a:solidFill>
                  <a:schemeClr val="bg1">
                    <a:lumMod val="85000"/>
                  </a:schemeClr>
                </a:solidFill>
              </a:rPr>
              <a:t> </a:t>
            </a:r>
            <a:r>
              <a:rPr lang="en-US" sz="2400" dirty="0">
                <a:solidFill>
                  <a:schemeClr val="bg1">
                    <a:lumMod val="85000"/>
                  </a:schemeClr>
                </a:solidFill>
              </a:rPr>
              <a:t>package. To install it, run:   </a:t>
            </a:r>
            <a:endParaRPr lang="en-US" sz="2400" dirty="0">
              <a:solidFill>
                <a:srgbClr val="FFFF00"/>
              </a:solidFill>
            </a:endParaRPr>
          </a:p>
          <a:p>
            <a:pPr lvl="1"/>
            <a:r>
              <a:rPr lang="en-US" sz="2000" b="1" dirty="0">
                <a:solidFill>
                  <a:srgbClr val="FFFF00"/>
                </a:solidFill>
              </a:rPr>
              <a:t>$ </a:t>
            </a:r>
            <a:r>
              <a:rPr lang="en-US" sz="2000" b="1" dirty="0" err="1">
                <a:solidFill>
                  <a:schemeClr val="bg1">
                    <a:lumMod val="85000"/>
                  </a:schemeClr>
                </a:solidFill>
              </a:rPr>
              <a:t>sudo</a:t>
            </a:r>
            <a:r>
              <a:rPr lang="en-US" sz="2000" b="1" dirty="0">
                <a:solidFill>
                  <a:schemeClr val="bg1">
                    <a:lumMod val="85000"/>
                  </a:schemeClr>
                </a:solidFill>
              </a:rPr>
              <a:t> apt-get install </a:t>
            </a:r>
            <a:r>
              <a:rPr lang="en-US" sz="2000" b="1" dirty="0" err="1">
                <a:solidFill>
                  <a:schemeClr val="bg1">
                    <a:lumMod val="85000"/>
                  </a:schemeClr>
                </a:solidFill>
              </a:rPr>
              <a:t>ros</a:t>
            </a:r>
            <a:r>
              <a:rPr lang="en-US" sz="2000" b="1" dirty="0">
                <a:solidFill>
                  <a:schemeClr val="bg1">
                    <a:lumMod val="85000"/>
                  </a:schemeClr>
                </a:solidFill>
              </a:rPr>
              <a:t>-&lt;distro&gt;-</a:t>
            </a:r>
            <a:r>
              <a:rPr lang="en-US" sz="2000" b="1" dirty="0" err="1">
                <a:solidFill>
                  <a:schemeClr val="bg1">
                    <a:lumMod val="85000"/>
                  </a:schemeClr>
                </a:solidFill>
              </a:rPr>
              <a:t>rqt</a:t>
            </a:r>
            <a:r>
              <a:rPr lang="en-US" sz="2000" b="1" dirty="0">
                <a:solidFill>
                  <a:schemeClr val="bg1">
                    <a:lumMod val="85000"/>
                  </a:schemeClr>
                </a:solidFill>
              </a:rPr>
              <a:t>    </a:t>
            </a:r>
            <a:r>
              <a:rPr lang="en-US" sz="2000" b="1" dirty="0">
                <a:solidFill>
                  <a:srgbClr val="FFFF00"/>
                </a:solidFill>
              </a:rPr>
              <a:t>    </a:t>
            </a:r>
          </a:p>
          <a:p>
            <a:pPr lvl="1"/>
            <a:r>
              <a:rPr lang="en-US" sz="2000" b="1" dirty="0">
                <a:solidFill>
                  <a:srgbClr val="FFFF00"/>
                </a:solidFill>
              </a:rPr>
              <a:t>$ </a:t>
            </a:r>
            <a:r>
              <a:rPr lang="en-US" sz="2000" b="1" dirty="0" err="1">
                <a:solidFill>
                  <a:schemeClr val="bg1">
                    <a:lumMod val="85000"/>
                  </a:schemeClr>
                </a:solidFill>
              </a:rPr>
              <a:t>sudo</a:t>
            </a:r>
            <a:r>
              <a:rPr lang="en-US" sz="2000" b="1" dirty="0">
                <a:solidFill>
                  <a:schemeClr val="bg1">
                    <a:lumMod val="85000"/>
                  </a:schemeClr>
                </a:solidFill>
              </a:rPr>
              <a:t> apt-get install </a:t>
            </a:r>
            <a:r>
              <a:rPr lang="en-US" sz="2000" b="1" dirty="0" err="1">
                <a:solidFill>
                  <a:schemeClr val="bg1">
                    <a:lumMod val="85000"/>
                  </a:schemeClr>
                </a:solidFill>
              </a:rPr>
              <a:t>ros</a:t>
            </a:r>
            <a:r>
              <a:rPr lang="en-US" sz="2000" b="1" dirty="0">
                <a:solidFill>
                  <a:schemeClr val="bg1">
                    <a:lumMod val="85000"/>
                  </a:schemeClr>
                </a:solidFill>
              </a:rPr>
              <a:t>-&lt;distro&gt;-</a:t>
            </a:r>
            <a:r>
              <a:rPr lang="en-US" sz="2000" b="1" dirty="0" err="1">
                <a:solidFill>
                  <a:schemeClr val="bg1">
                    <a:lumMod val="85000"/>
                  </a:schemeClr>
                </a:solidFill>
              </a:rPr>
              <a:t>rqt</a:t>
            </a:r>
            <a:r>
              <a:rPr lang="en-US" sz="2000" b="1" dirty="0">
                <a:solidFill>
                  <a:schemeClr val="bg1">
                    <a:lumMod val="85000"/>
                  </a:schemeClr>
                </a:solidFill>
              </a:rPr>
              <a:t>-common-plugins    </a:t>
            </a:r>
          </a:p>
          <a:p>
            <a:pPr marL="457200" lvl="1" indent="0">
              <a:buNone/>
            </a:pPr>
            <a:r>
              <a:rPr lang="en-US" dirty="0">
                <a:solidFill>
                  <a:schemeClr val="bg1">
                    <a:lumMod val="85000"/>
                  </a:schemeClr>
                </a:solidFill>
              </a:rPr>
              <a:t>In a new terminal, run:    </a:t>
            </a:r>
            <a:endParaRPr lang="en-US" dirty="0">
              <a:solidFill>
                <a:srgbClr val="FFFF00"/>
              </a:solidFill>
            </a:endParaRPr>
          </a:p>
          <a:p>
            <a:pPr lvl="1"/>
            <a:r>
              <a:rPr lang="en-US" sz="2000" b="1" dirty="0">
                <a:solidFill>
                  <a:srgbClr val="FFFF00"/>
                </a:solidFill>
              </a:rPr>
              <a:t>$ </a:t>
            </a:r>
            <a:r>
              <a:rPr lang="en-US" sz="2000" b="1" dirty="0" err="1">
                <a:solidFill>
                  <a:schemeClr val="bg1">
                    <a:lumMod val="85000"/>
                  </a:schemeClr>
                </a:solidFill>
              </a:rPr>
              <a:t>rosrun</a:t>
            </a:r>
            <a:r>
              <a:rPr lang="en-US" sz="2000" b="1" dirty="0">
                <a:solidFill>
                  <a:schemeClr val="bg1">
                    <a:lumMod val="85000"/>
                  </a:schemeClr>
                </a:solidFill>
              </a:rPr>
              <a:t> </a:t>
            </a:r>
            <a:r>
              <a:rPr lang="en-US" sz="2000" b="1" dirty="0" err="1">
                <a:solidFill>
                  <a:schemeClr val="bg1">
                    <a:lumMod val="85000"/>
                  </a:schemeClr>
                </a:solidFill>
              </a:rPr>
              <a:t>rqt_graph</a:t>
            </a:r>
            <a:r>
              <a:rPr lang="en-US" sz="2000" b="1" dirty="0">
                <a:solidFill>
                  <a:schemeClr val="bg1">
                    <a:lumMod val="85000"/>
                  </a:schemeClr>
                </a:solidFill>
              </a:rPr>
              <a:t> </a:t>
            </a:r>
            <a:r>
              <a:rPr lang="en-US" sz="2000" b="1" dirty="0" err="1">
                <a:solidFill>
                  <a:schemeClr val="bg1">
                    <a:lumMod val="85000"/>
                  </a:schemeClr>
                </a:solidFill>
              </a:rPr>
              <a:t>rqt_graph</a:t>
            </a:r>
            <a:r>
              <a:rPr lang="en-US" sz="2000" b="1" dirty="0">
                <a:solidFill>
                  <a:schemeClr val="bg1">
                    <a:lumMod val="85000"/>
                  </a:schemeClr>
                </a:solidFill>
              </a:rPr>
              <a:t> </a:t>
            </a:r>
            <a:r>
              <a:rPr lang="en-US" dirty="0">
                <a:solidFill>
                  <a:schemeClr val="bg1">
                    <a:lumMod val="85000"/>
                  </a:schemeClr>
                </a:solidFill>
              </a:rPr>
              <a:t>– You will see a window like the one below:</a:t>
            </a:r>
            <a:endParaRPr lang="en-US" sz="2000" b="1" dirty="0">
              <a:solidFill>
                <a:schemeClr val="bg1">
                  <a:lumMod val="85000"/>
                </a:schemeClr>
              </a:solidFill>
            </a:endParaRPr>
          </a:p>
          <a:p>
            <a:pPr marL="457200" lvl="1" indent="0">
              <a:buNone/>
            </a:pPr>
            <a:endParaRPr lang="en-US" b="1" dirty="0">
              <a:solidFill>
                <a:schemeClr val="bg1">
                  <a:lumMod val="85000"/>
                </a:schemeClr>
              </a:solidFill>
            </a:endParaRPr>
          </a:p>
          <a:p>
            <a:pPr marL="457200" lvl="1" indent="0">
              <a:buNone/>
            </a:pPr>
            <a:endParaRPr lang="en-US" b="1" dirty="0">
              <a:solidFill>
                <a:schemeClr val="bg1">
                  <a:lumMod val="85000"/>
                </a:schemeClr>
              </a:solidFill>
            </a:endParaRPr>
          </a:p>
          <a:p>
            <a:pPr marL="457200" lvl="1" indent="0">
              <a:buNone/>
            </a:pPr>
            <a:endParaRPr lang="en-US" b="1" dirty="0">
              <a:solidFill>
                <a:schemeClr val="bg1">
                  <a:lumMod val="85000"/>
                </a:schemeClr>
              </a:solidFill>
            </a:endParaRPr>
          </a:p>
          <a:p>
            <a:pPr marL="457200" lvl="1" indent="0">
              <a:buNone/>
            </a:pPr>
            <a:endParaRPr lang="en-US" b="1" dirty="0">
              <a:solidFill>
                <a:schemeClr val="bg1">
                  <a:lumMod val="85000"/>
                </a:schemeClr>
              </a:solidFill>
            </a:endParaRPr>
          </a:p>
          <a:p>
            <a:pPr marL="457200" lvl="1" indent="0">
              <a:buNone/>
            </a:pPr>
            <a:endParaRPr lang="en-US" b="1" dirty="0">
              <a:solidFill>
                <a:schemeClr val="bg1">
                  <a:lumMod val="85000"/>
                </a:schemeClr>
              </a:solidFill>
            </a:endParaRPr>
          </a:p>
          <a:p>
            <a:r>
              <a:rPr lang="en-US" sz="2400" b="1" i="1" dirty="0" err="1">
                <a:solidFill>
                  <a:srgbClr val="FFFF00"/>
                </a:solidFill>
              </a:rPr>
              <a:t>rostopic</a:t>
            </a:r>
            <a:r>
              <a:rPr lang="en-US" sz="2400" b="1" i="1" dirty="0">
                <a:solidFill>
                  <a:srgbClr val="FFFF00"/>
                </a:solidFill>
              </a:rPr>
              <a:t> pub</a:t>
            </a:r>
            <a:r>
              <a:rPr lang="en-US" sz="2400" b="1" i="1" dirty="0">
                <a:solidFill>
                  <a:schemeClr val="bg1">
                    <a:lumMod val="85000"/>
                  </a:schemeClr>
                </a:solidFill>
              </a:rPr>
              <a:t> – </a:t>
            </a:r>
            <a:r>
              <a:rPr lang="en-US" sz="2400" dirty="0">
                <a:solidFill>
                  <a:schemeClr val="bg1">
                    <a:lumMod val="85000"/>
                  </a:schemeClr>
                </a:solidFill>
              </a:rPr>
              <a:t>publishes data on a topic currently advertised</a:t>
            </a:r>
          </a:p>
          <a:p>
            <a:pPr lvl="1"/>
            <a:r>
              <a:rPr lang="en-US" sz="2000" dirty="0">
                <a:solidFill>
                  <a:schemeClr val="bg1">
                    <a:lumMod val="85000"/>
                  </a:schemeClr>
                </a:solidFill>
              </a:rPr>
              <a:t>With the </a:t>
            </a:r>
            <a:r>
              <a:rPr lang="en-US" sz="2000" dirty="0" err="1">
                <a:solidFill>
                  <a:schemeClr val="bg1">
                    <a:lumMod val="85000"/>
                  </a:schemeClr>
                </a:solidFill>
              </a:rPr>
              <a:t>turtlesim</a:t>
            </a:r>
            <a:r>
              <a:rPr lang="en-US" sz="2000" dirty="0">
                <a:solidFill>
                  <a:schemeClr val="bg1">
                    <a:lumMod val="85000"/>
                  </a:schemeClr>
                </a:solidFill>
              </a:rPr>
              <a:t> running from before, let’s try </a:t>
            </a:r>
            <a:r>
              <a:rPr lang="en-US" sz="2000" i="1" dirty="0" err="1">
                <a:solidFill>
                  <a:schemeClr val="bg1">
                    <a:lumMod val="85000"/>
                  </a:schemeClr>
                </a:solidFill>
              </a:rPr>
              <a:t>rostopic</a:t>
            </a:r>
            <a:r>
              <a:rPr lang="en-US" sz="2000" i="1" dirty="0">
                <a:solidFill>
                  <a:schemeClr val="bg1">
                    <a:lumMod val="85000"/>
                  </a:schemeClr>
                </a:solidFill>
              </a:rPr>
              <a:t> pub</a:t>
            </a:r>
            <a:r>
              <a:rPr lang="en-US" sz="2000" dirty="0">
                <a:solidFill>
                  <a:schemeClr val="bg1">
                    <a:lumMod val="85000"/>
                  </a:schemeClr>
                </a:solidFill>
              </a:rPr>
              <a:t>:   </a:t>
            </a:r>
            <a:endParaRPr lang="en-US" sz="2000" dirty="0">
              <a:solidFill>
                <a:srgbClr val="FFFF00"/>
              </a:solidFill>
            </a:endParaRPr>
          </a:p>
          <a:p>
            <a:pPr lvl="1"/>
            <a:r>
              <a:rPr lang="en-US" sz="2000" b="1" dirty="0">
                <a:solidFill>
                  <a:srgbClr val="FFFF00"/>
                </a:solidFill>
              </a:rPr>
              <a:t>$ </a:t>
            </a:r>
            <a:r>
              <a:rPr lang="en-US" sz="2000" b="1" dirty="0" err="1">
                <a:solidFill>
                  <a:schemeClr val="bg1">
                    <a:lumMod val="85000"/>
                  </a:schemeClr>
                </a:solidFill>
              </a:rPr>
              <a:t>rostopic</a:t>
            </a:r>
            <a:r>
              <a:rPr lang="en-US" sz="2000" b="1" dirty="0">
                <a:solidFill>
                  <a:schemeClr val="bg1">
                    <a:lumMod val="85000"/>
                  </a:schemeClr>
                </a:solidFill>
              </a:rPr>
              <a:t> pub -1 /turtle1/</a:t>
            </a:r>
            <a:r>
              <a:rPr lang="en-US" sz="2000" b="1" dirty="0" err="1">
                <a:solidFill>
                  <a:schemeClr val="bg1">
                    <a:lumMod val="85000"/>
                  </a:schemeClr>
                </a:solidFill>
              </a:rPr>
              <a:t>cmd_vel</a:t>
            </a:r>
            <a:r>
              <a:rPr lang="en-US" sz="2000" b="1" dirty="0">
                <a:solidFill>
                  <a:schemeClr val="bg1">
                    <a:lumMod val="85000"/>
                  </a:schemeClr>
                </a:solidFill>
              </a:rPr>
              <a:t> </a:t>
            </a:r>
            <a:r>
              <a:rPr lang="en-US" sz="2000" b="1" dirty="0" err="1">
                <a:solidFill>
                  <a:schemeClr val="bg1">
                    <a:lumMod val="85000"/>
                  </a:schemeClr>
                </a:solidFill>
              </a:rPr>
              <a:t>geometry_msgs</a:t>
            </a:r>
            <a:r>
              <a:rPr lang="en-US" sz="2000" b="1" dirty="0">
                <a:solidFill>
                  <a:schemeClr val="bg1">
                    <a:lumMod val="85000"/>
                  </a:schemeClr>
                </a:solidFill>
              </a:rPr>
              <a:t>/Twist -- ‘[2.0, 0.0, </a:t>
            </a:r>
            <a:r>
              <a:rPr lang="en-US" sz="2000" b="1">
                <a:solidFill>
                  <a:schemeClr val="bg1">
                    <a:lumMod val="85000"/>
                  </a:schemeClr>
                </a:solidFill>
              </a:rPr>
              <a:t>0.0]’  </a:t>
            </a:r>
            <a:r>
              <a:rPr lang="en-US" sz="2000" b="1" dirty="0">
                <a:solidFill>
                  <a:schemeClr val="bg1">
                    <a:lumMod val="85000"/>
                  </a:schemeClr>
                </a:solidFill>
              </a:rPr>
              <a:t>‘[0.0, 0.0, 1.8]’</a:t>
            </a:r>
          </a:p>
          <a:p>
            <a:pPr lvl="1"/>
            <a:r>
              <a:rPr lang="en-US" sz="2000" dirty="0">
                <a:solidFill>
                  <a:schemeClr val="bg1">
                    <a:lumMod val="85000"/>
                  </a:schemeClr>
                </a:solidFill>
              </a:rPr>
              <a:t>This will send a message to </a:t>
            </a:r>
            <a:r>
              <a:rPr lang="en-US" sz="2000" dirty="0" err="1">
                <a:solidFill>
                  <a:schemeClr val="bg1">
                    <a:lumMod val="85000"/>
                  </a:schemeClr>
                </a:solidFill>
              </a:rPr>
              <a:t>turtlesim</a:t>
            </a:r>
            <a:r>
              <a:rPr lang="en-US" sz="2000" dirty="0">
                <a:solidFill>
                  <a:schemeClr val="bg1">
                    <a:lumMod val="85000"/>
                  </a:schemeClr>
                </a:solidFill>
              </a:rPr>
              <a:t> telling it to move with a linear velocity 2.0 and an angular velocity of 1.8</a:t>
            </a:r>
          </a:p>
        </p:txBody>
      </p:sp>
      <p:pic>
        <p:nvPicPr>
          <p:cNvPr id="5" name="Picture 4">
            <a:extLst>
              <a:ext uri="{FF2B5EF4-FFF2-40B4-BE49-F238E27FC236}">
                <a16:creationId xmlns:a16="http://schemas.microsoft.com/office/drawing/2014/main" id="{00A23BC1-C447-44D3-A561-79FADA50B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809" y="3096479"/>
            <a:ext cx="8180382" cy="1720047"/>
          </a:xfrm>
          <a:prstGeom prst="rect">
            <a:avLst/>
          </a:prstGeom>
        </p:spPr>
      </p:pic>
    </p:spTree>
    <p:extLst>
      <p:ext uri="{BB962C8B-B14F-4D97-AF65-F5344CB8AC3E}">
        <p14:creationId xmlns:p14="http://schemas.microsoft.com/office/powerpoint/2010/main" val="1674173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FE1A-6369-439D-A8DB-E70F9BF40AB7}"/>
              </a:ext>
            </a:extLst>
          </p:cNvPr>
          <p:cNvSpPr>
            <a:spLocks noGrp="1"/>
          </p:cNvSpPr>
          <p:nvPr>
            <p:ph type="title"/>
          </p:nvPr>
        </p:nvSpPr>
        <p:spPr>
          <a:xfrm>
            <a:off x="838200" y="617854"/>
            <a:ext cx="10515600" cy="825623"/>
          </a:xfrm>
        </p:spPr>
        <p:txBody>
          <a:bodyPr/>
          <a:lstStyle/>
          <a:p>
            <a:r>
              <a:rPr lang="en-US" dirty="0">
                <a:solidFill>
                  <a:schemeClr val="bg1"/>
                </a:solidFill>
              </a:rPr>
              <a:t>Some more Terms…</a:t>
            </a:r>
            <a:endParaRPr lang="en-IN" dirty="0">
              <a:solidFill>
                <a:schemeClr val="bg1"/>
              </a:solidFill>
            </a:endParaRPr>
          </a:p>
        </p:txBody>
      </p:sp>
      <p:sp>
        <p:nvSpPr>
          <p:cNvPr id="3" name="Content Placeholder 2">
            <a:extLst>
              <a:ext uri="{FF2B5EF4-FFF2-40B4-BE49-F238E27FC236}">
                <a16:creationId xmlns:a16="http://schemas.microsoft.com/office/drawing/2014/main" id="{56FCA6A4-5C00-45D8-8FE6-E13BF4D052E1}"/>
              </a:ext>
            </a:extLst>
          </p:cNvPr>
          <p:cNvSpPr>
            <a:spLocks noGrp="1"/>
          </p:cNvSpPr>
          <p:nvPr>
            <p:ph idx="1"/>
          </p:nvPr>
        </p:nvSpPr>
        <p:spPr>
          <a:xfrm>
            <a:off x="838200" y="1866685"/>
            <a:ext cx="10515600" cy="3886551"/>
          </a:xfrm>
        </p:spPr>
        <p:txBody>
          <a:bodyPr>
            <a:normAutofit/>
          </a:bodyPr>
          <a:lstStyle/>
          <a:p>
            <a:r>
              <a:rPr lang="en-US" sz="2400" b="1" dirty="0">
                <a:solidFill>
                  <a:srgbClr val="FFFF00"/>
                </a:solidFill>
              </a:rPr>
              <a:t>ROS Services </a:t>
            </a:r>
            <a:r>
              <a:rPr lang="en-US" sz="2400" b="1" dirty="0">
                <a:solidFill>
                  <a:schemeClr val="bg1">
                    <a:lumMod val="85000"/>
                  </a:schemeClr>
                </a:solidFill>
              </a:rPr>
              <a:t>- </a:t>
            </a:r>
            <a:r>
              <a:rPr lang="en-US" sz="2400" b="0" i="0" dirty="0">
                <a:solidFill>
                  <a:schemeClr val="bg1">
                    <a:lumMod val="85000"/>
                  </a:schemeClr>
                </a:solidFill>
                <a:effectLst/>
              </a:rPr>
              <a:t>Services are another way that nodes can communicate with each other. Services allow nodes to send a </a:t>
            </a:r>
            <a:r>
              <a:rPr lang="en-US" sz="2400" b="1" i="0" dirty="0">
                <a:solidFill>
                  <a:schemeClr val="bg1">
                    <a:lumMod val="85000"/>
                  </a:schemeClr>
                </a:solidFill>
                <a:effectLst/>
              </a:rPr>
              <a:t>request</a:t>
            </a:r>
            <a:r>
              <a:rPr lang="en-US" sz="2400" b="0" i="0" dirty="0">
                <a:solidFill>
                  <a:schemeClr val="bg1">
                    <a:lumMod val="85000"/>
                  </a:schemeClr>
                </a:solidFill>
                <a:effectLst/>
              </a:rPr>
              <a:t> and receive a </a:t>
            </a:r>
            <a:r>
              <a:rPr lang="en-US" sz="2400" b="1" i="0" dirty="0">
                <a:solidFill>
                  <a:schemeClr val="bg1">
                    <a:lumMod val="85000"/>
                  </a:schemeClr>
                </a:solidFill>
                <a:effectLst/>
              </a:rPr>
              <a:t>response</a:t>
            </a:r>
            <a:r>
              <a:rPr lang="en-US" sz="2400" b="1" dirty="0">
                <a:solidFill>
                  <a:schemeClr val="bg1">
                    <a:lumMod val="85000"/>
                  </a:schemeClr>
                </a:solidFill>
              </a:rPr>
              <a:t>.</a:t>
            </a:r>
            <a:r>
              <a:rPr lang="en-US" sz="2400" dirty="0">
                <a:solidFill>
                  <a:schemeClr val="bg1">
                    <a:lumMod val="85000"/>
                  </a:schemeClr>
                </a:solidFill>
              </a:rPr>
              <a:t> </a:t>
            </a:r>
            <a:r>
              <a:rPr lang="en-US" sz="2400" b="0" i="0" dirty="0">
                <a:solidFill>
                  <a:schemeClr val="bg1">
                    <a:lumMod val="85000"/>
                  </a:schemeClr>
                </a:solidFill>
                <a:effectLst/>
              </a:rPr>
              <a:t>A providing ROS node offers a service under a string name, and a client calls the service by sending the request message and awaiting the reply.</a:t>
            </a:r>
            <a:endParaRPr lang="en-US" sz="1600" b="0" i="0" dirty="0">
              <a:solidFill>
                <a:schemeClr val="bg1">
                  <a:lumMod val="85000"/>
                </a:schemeClr>
              </a:solidFill>
              <a:effectLst/>
            </a:endParaRPr>
          </a:p>
          <a:p>
            <a:pPr algn="l">
              <a:buFont typeface="Arial" panose="020B0604020202020204" pitchFamily="34" charset="0"/>
              <a:buChar char="•"/>
            </a:pPr>
            <a:r>
              <a:rPr lang="en-US" sz="2400" b="1" i="0" dirty="0">
                <a:solidFill>
                  <a:srgbClr val="FFFF00"/>
                </a:solidFill>
                <a:effectLst/>
              </a:rPr>
              <a:t>Parameter Server </a:t>
            </a:r>
            <a:r>
              <a:rPr lang="en-US" sz="2400" dirty="0">
                <a:solidFill>
                  <a:schemeClr val="bg1">
                    <a:lumMod val="85000"/>
                  </a:schemeClr>
                </a:solidFill>
              </a:rPr>
              <a:t>is</a:t>
            </a:r>
            <a:r>
              <a:rPr lang="en-US" sz="2400" b="0" i="0" dirty="0">
                <a:solidFill>
                  <a:schemeClr val="bg1">
                    <a:lumMod val="85000"/>
                  </a:schemeClr>
                </a:solidFill>
                <a:effectLst/>
              </a:rPr>
              <a:t> a space where all the necessary data that needs to be shared among various ROS Nodes is stored. It runs inside ROS Master. ROS Nodes can view and even modify data stored in the Parameter Server. Typically Parameter Server is used to store configuration parameters.    </a:t>
            </a:r>
            <a:endParaRPr lang="en-US" sz="2400" b="0" i="0" dirty="0">
              <a:solidFill>
                <a:srgbClr val="FFFF00"/>
              </a:solidFill>
              <a:effectLst/>
            </a:endParaRPr>
          </a:p>
          <a:p>
            <a:pPr algn="l">
              <a:buFont typeface="Arial" panose="020B0604020202020204" pitchFamily="34" charset="0"/>
              <a:buChar char="•"/>
            </a:pPr>
            <a:r>
              <a:rPr lang="en-US" sz="2400" b="1" i="1" dirty="0" err="1">
                <a:solidFill>
                  <a:srgbClr val="FFFF00"/>
                </a:solidFill>
              </a:rPr>
              <a:t>roslaunch</a:t>
            </a:r>
            <a:r>
              <a:rPr lang="en-US" sz="2400" b="1" i="1" dirty="0">
                <a:solidFill>
                  <a:srgbClr val="FFFF00"/>
                </a:solidFill>
              </a:rPr>
              <a:t> - </a:t>
            </a:r>
            <a:r>
              <a:rPr lang="en-US" sz="2400" b="0" i="0" dirty="0">
                <a:solidFill>
                  <a:schemeClr val="bg1">
                    <a:lumMod val="85000"/>
                  </a:schemeClr>
                </a:solidFill>
                <a:effectLst/>
              </a:rPr>
              <a:t>tool for easily launching multiple ROS nodes locally and remotely via SSH.</a:t>
            </a:r>
            <a:endParaRPr lang="en-US" sz="2400" b="1" i="1" dirty="0">
              <a:solidFill>
                <a:schemeClr val="bg1">
                  <a:lumMod val="85000"/>
                </a:schemeClr>
              </a:solidFill>
              <a:effectLst/>
            </a:endParaRPr>
          </a:p>
          <a:p>
            <a:endParaRPr lang="en-IN" sz="2400" b="1" dirty="0">
              <a:solidFill>
                <a:schemeClr val="bg1">
                  <a:lumMod val="85000"/>
                </a:schemeClr>
              </a:solidFill>
            </a:endParaRPr>
          </a:p>
        </p:txBody>
      </p:sp>
    </p:spTree>
    <p:extLst>
      <p:ext uri="{BB962C8B-B14F-4D97-AF65-F5344CB8AC3E}">
        <p14:creationId xmlns:p14="http://schemas.microsoft.com/office/powerpoint/2010/main" val="1580812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5737-D93E-4615-A0EA-73647DB3FDD6}"/>
              </a:ext>
            </a:extLst>
          </p:cNvPr>
          <p:cNvSpPr>
            <a:spLocks noGrp="1"/>
          </p:cNvSpPr>
          <p:nvPr>
            <p:ph type="title"/>
          </p:nvPr>
        </p:nvSpPr>
        <p:spPr>
          <a:xfrm>
            <a:off x="838200" y="252052"/>
            <a:ext cx="10515600" cy="877748"/>
          </a:xfrm>
        </p:spPr>
        <p:txBody>
          <a:bodyPr/>
          <a:lstStyle/>
          <a:p>
            <a:pPr algn="ctr"/>
            <a:r>
              <a:rPr lang="en-US" dirty="0">
                <a:solidFill>
                  <a:schemeClr val="bg1"/>
                </a:solidFill>
              </a:rPr>
              <a:t>A quick Demonstration on running ROS Nodes</a:t>
            </a:r>
            <a:endParaRPr lang="en-IN" dirty="0">
              <a:solidFill>
                <a:schemeClr val="bg1"/>
              </a:solidFill>
            </a:endParaRPr>
          </a:p>
        </p:txBody>
      </p:sp>
      <p:sp>
        <p:nvSpPr>
          <p:cNvPr id="3" name="Content Placeholder 2">
            <a:extLst>
              <a:ext uri="{FF2B5EF4-FFF2-40B4-BE49-F238E27FC236}">
                <a16:creationId xmlns:a16="http://schemas.microsoft.com/office/drawing/2014/main" id="{486A131E-B3AA-4F9C-8910-8E8943938513}"/>
              </a:ext>
            </a:extLst>
          </p:cNvPr>
          <p:cNvSpPr>
            <a:spLocks noGrp="1"/>
          </p:cNvSpPr>
          <p:nvPr>
            <p:ph idx="1"/>
          </p:nvPr>
        </p:nvSpPr>
        <p:spPr>
          <a:xfrm>
            <a:off x="838200" y="1216241"/>
            <a:ext cx="10515600" cy="5317723"/>
          </a:xfrm>
        </p:spPr>
        <p:txBody>
          <a:bodyPr>
            <a:normAutofit/>
          </a:bodyPr>
          <a:lstStyle/>
          <a:p>
            <a:r>
              <a:rPr lang="en-US" sz="2400" dirty="0">
                <a:solidFill>
                  <a:schemeClr val="bg1">
                    <a:lumMod val="85000"/>
                  </a:schemeClr>
                </a:solidFill>
              </a:rPr>
              <a:t>Launch two ROS Nodes: </a:t>
            </a:r>
            <a:endParaRPr lang="en-IN" sz="2000" dirty="0">
              <a:solidFill>
                <a:schemeClr val="bg1">
                  <a:lumMod val="85000"/>
                </a:schemeClr>
              </a:solidFill>
            </a:endParaRPr>
          </a:p>
          <a:p>
            <a:pPr lvl="1"/>
            <a:r>
              <a:rPr lang="en-IN" sz="2000" dirty="0">
                <a:solidFill>
                  <a:schemeClr val="bg1">
                    <a:lumMod val="85000"/>
                  </a:schemeClr>
                </a:solidFill>
              </a:rPr>
              <a:t>Let’s see how to use the </a:t>
            </a:r>
            <a:r>
              <a:rPr lang="en-IN" sz="2000" i="1" dirty="0" err="1">
                <a:solidFill>
                  <a:srgbClr val="FFFF00"/>
                </a:solidFill>
              </a:rPr>
              <a:t>roslaunch</a:t>
            </a:r>
            <a:r>
              <a:rPr lang="en-IN" sz="2000" i="1" dirty="0">
                <a:solidFill>
                  <a:srgbClr val="FFFF00"/>
                </a:solidFill>
              </a:rPr>
              <a:t> </a:t>
            </a:r>
            <a:r>
              <a:rPr lang="en-IN" sz="2000" dirty="0">
                <a:solidFill>
                  <a:schemeClr val="bg1">
                    <a:lumMod val="85000"/>
                  </a:schemeClr>
                </a:solidFill>
              </a:rPr>
              <a:t>command to launch two nodes, namely </a:t>
            </a:r>
            <a:r>
              <a:rPr lang="en-IN" sz="2000" i="1" dirty="0">
                <a:solidFill>
                  <a:schemeClr val="bg1">
                    <a:lumMod val="85000"/>
                  </a:schemeClr>
                </a:solidFill>
              </a:rPr>
              <a:t>talker </a:t>
            </a:r>
            <a:r>
              <a:rPr lang="en-IN" sz="2000" dirty="0">
                <a:solidFill>
                  <a:schemeClr val="bg1">
                    <a:lumMod val="85000"/>
                  </a:schemeClr>
                </a:solidFill>
              </a:rPr>
              <a:t>and </a:t>
            </a:r>
            <a:r>
              <a:rPr lang="en-IN" sz="2000" i="1" dirty="0">
                <a:solidFill>
                  <a:schemeClr val="bg1">
                    <a:lumMod val="85000"/>
                  </a:schemeClr>
                </a:solidFill>
              </a:rPr>
              <a:t>listener </a:t>
            </a:r>
            <a:r>
              <a:rPr lang="en-IN" sz="2000" dirty="0">
                <a:solidFill>
                  <a:schemeClr val="bg1">
                    <a:lumMod val="85000"/>
                  </a:schemeClr>
                </a:solidFill>
              </a:rPr>
              <a:t>nodes.</a:t>
            </a:r>
          </a:p>
          <a:p>
            <a:pPr lvl="1"/>
            <a:r>
              <a:rPr lang="en-IN" sz="2000" dirty="0">
                <a:solidFill>
                  <a:schemeClr val="bg1">
                    <a:lumMod val="85000"/>
                  </a:schemeClr>
                </a:solidFill>
              </a:rPr>
              <a:t>Create a </a:t>
            </a:r>
            <a:r>
              <a:rPr lang="en-IN" sz="2000" i="1" dirty="0" err="1">
                <a:solidFill>
                  <a:schemeClr val="bg1">
                    <a:lumMod val="85000"/>
                  </a:schemeClr>
                </a:solidFill>
              </a:rPr>
              <a:t>chatter.launch</a:t>
            </a:r>
            <a:r>
              <a:rPr lang="en-IN" sz="2000" i="1" dirty="0">
                <a:solidFill>
                  <a:schemeClr val="bg1">
                    <a:lumMod val="85000"/>
                  </a:schemeClr>
                </a:solidFill>
              </a:rPr>
              <a:t> </a:t>
            </a:r>
            <a:r>
              <a:rPr lang="en-IN" sz="2000" dirty="0">
                <a:solidFill>
                  <a:schemeClr val="bg1">
                    <a:lumMod val="85000"/>
                  </a:schemeClr>
                </a:solidFill>
              </a:rPr>
              <a:t>file and save in a folder named </a:t>
            </a:r>
            <a:r>
              <a:rPr lang="en-IN" sz="2000" i="1" dirty="0">
                <a:solidFill>
                  <a:schemeClr val="bg1">
                    <a:lumMod val="85000"/>
                  </a:schemeClr>
                </a:solidFill>
              </a:rPr>
              <a:t>launch, </a:t>
            </a:r>
            <a:r>
              <a:rPr lang="en-IN" sz="2000" dirty="0">
                <a:solidFill>
                  <a:schemeClr val="bg1">
                    <a:lumMod val="85000"/>
                  </a:schemeClr>
                </a:solidFill>
              </a:rPr>
              <a:t>in the </a:t>
            </a:r>
            <a:r>
              <a:rPr lang="en-IN" sz="2000" dirty="0" err="1">
                <a:solidFill>
                  <a:schemeClr val="bg1">
                    <a:lumMod val="85000"/>
                  </a:schemeClr>
                </a:solidFill>
              </a:rPr>
              <a:t>pkg_ros_basics</a:t>
            </a:r>
            <a:r>
              <a:rPr lang="en-IN" sz="2000" dirty="0">
                <a:solidFill>
                  <a:schemeClr val="bg1">
                    <a:lumMod val="85000"/>
                  </a:schemeClr>
                </a:solidFill>
              </a:rPr>
              <a:t> package we created earlier as follows:</a:t>
            </a:r>
            <a:r>
              <a:rPr lang="en-US" sz="2000" dirty="0">
                <a:solidFill>
                  <a:schemeClr val="bg1">
                    <a:lumMod val="85000"/>
                  </a:schemeClr>
                </a:solidFill>
              </a:rPr>
              <a:t> </a:t>
            </a:r>
            <a:endParaRPr lang="en-US" sz="2000" dirty="0">
              <a:solidFill>
                <a:srgbClr val="FFFF00"/>
              </a:solidFill>
            </a:endParaRPr>
          </a:p>
          <a:p>
            <a:pPr lvl="2"/>
            <a:r>
              <a:rPr lang="en-US" sz="1600" b="1" dirty="0">
                <a:solidFill>
                  <a:srgbClr val="FFFF00"/>
                </a:solidFill>
              </a:rPr>
              <a:t>$ </a:t>
            </a:r>
            <a:r>
              <a:rPr lang="en-US" sz="1600" b="1" dirty="0" err="1">
                <a:solidFill>
                  <a:schemeClr val="bg1">
                    <a:lumMod val="85000"/>
                  </a:schemeClr>
                </a:solidFill>
              </a:rPr>
              <a:t>roscd</a:t>
            </a:r>
            <a:r>
              <a:rPr lang="en-US" sz="1600" b="1" dirty="0">
                <a:solidFill>
                  <a:schemeClr val="bg1">
                    <a:lumMod val="85000"/>
                  </a:schemeClr>
                </a:solidFill>
              </a:rPr>
              <a:t> </a:t>
            </a:r>
            <a:r>
              <a:rPr lang="en-US" sz="1600" b="1" dirty="0" err="1">
                <a:solidFill>
                  <a:schemeClr val="bg1">
                    <a:lumMod val="85000"/>
                  </a:schemeClr>
                </a:solidFill>
              </a:rPr>
              <a:t>pkg_ros_basics</a:t>
            </a:r>
            <a:endParaRPr lang="en-US" sz="1600" b="1" dirty="0">
              <a:solidFill>
                <a:schemeClr val="bg1">
                  <a:lumMod val="85000"/>
                </a:schemeClr>
              </a:solidFill>
            </a:endParaRPr>
          </a:p>
          <a:p>
            <a:pPr lvl="2"/>
            <a:r>
              <a:rPr lang="en-IN" sz="1600" b="1" dirty="0">
                <a:solidFill>
                  <a:srgbClr val="FFFF00"/>
                </a:solidFill>
              </a:rPr>
              <a:t>$ </a:t>
            </a:r>
            <a:r>
              <a:rPr lang="en-IN" sz="1600" b="1" dirty="0" err="1">
                <a:solidFill>
                  <a:schemeClr val="bg1">
                    <a:lumMod val="85000"/>
                  </a:schemeClr>
                </a:solidFill>
              </a:rPr>
              <a:t>mkdir</a:t>
            </a:r>
            <a:r>
              <a:rPr lang="en-IN" sz="1600" b="1" dirty="0">
                <a:solidFill>
                  <a:schemeClr val="bg1">
                    <a:lumMod val="85000"/>
                  </a:schemeClr>
                </a:solidFill>
              </a:rPr>
              <a:t> launch</a:t>
            </a:r>
            <a:r>
              <a:rPr lang="en-IN" sz="1600" b="1" dirty="0">
                <a:solidFill>
                  <a:srgbClr val="FFFF00"/>
                </a:solidFill>
              </a:rPr>
              <a:t> </a:t>
            </a:r>
          </a:p>
          <a:p>
            <a:pPr lvl="2"/>
            <a:r>
              <a:rPr lang="en-IN" sz="1600" b="1" dirty="0">
                <a:solidFill>
                  <a:srgbClr val="FFFF00"/>
                </a:solidFill>
              </a:rPr>
              <a:t>$ </a:t>
            </a:r>
            <a:r>
              <a:rPr lang="en-IN" sz="1600" b="1" dirty="0">
                <a:solidFill>
                  <a:schemeClr val="bg1">
                    <a:lumMod val="85000"/>
                  </a:schemeClr>
                </a:solidFill>
              </a:rPr>
              <a:t>cd launch </a:t>
            </a:r>
            <a:endParaRPr lang="en-IN" sz="1600" b="1" dirty="0">
              <a:solidFill>
                <a:srgbClr val="FFFF00"/>
              </a:solidFill>
            </a:endParaRPr>
          </a:p>
          <a:p>
            <a:pPr lvl="2"/>
            <a:r>
              <a:rPr lang="en-IN" sz="1600" b="1" dirty="0">
                <a:solidFill>
                  <a:srgbClr val="FFFF00"/>
                </a:solidFill>
              </a:rPr>
              <a:t>$ </a:t>
            </a:r>
            <a:r>
              <a:rPr lang="en-IN" sz="1600" b="1" dirty="0">
                <a:solidFill>
                  <a:schemeClr val="bg1">
                    <a:lumMod val="85000"/>
                  </a:schemeClr>
                </a:solidFill>
              </a:rPr>
              <a:t>touch </a:t>
            </a:r>
            <a:r>
              <a:rPr lang="en-IN" sz="1600" b="1" dirty="0" err="1">
                <a:solidFill>
                  <a:schemeClr val="bg1">
                    <a:lumMod val="85000"/>
                  </a:schemeClr>
                </a:solidFill>
              </a:rPr>
              <a:t>chatter.launch</a:t>
            </a:r>
            <a:endParaRPr lang="en-IN" sz="1600" b="1" dirty="0">
              <a:solidFill>
                <a:srgbClr val="FFFF00"/>
              </a:solidFill>
            </a:endParaRPr>
          </a:p>
          <a:p>
            <a:pPr lvl="2"/>
            <a:r>
              <a:rPr lang="en-IN" sz="1600" b="1" dirty="0">
                <a:solidFill>
                  <a:srgbClr val="FFFF00"/>
                </a:solidFill>
              </a:rPr>
              <a:t>$ </a:t>
            </a:r>
            <a:r>
              <a:rPr lang="en-IN" sz="1600" b="1" dirty="0" err="1">
                <a:solidFill>
                  <a:schemeClr val="bg1">
                    <a:lumMod val="85000"/>
                  </a:schemeClr>
                </a:solidFill>
              </a:rPr>
              <a:t>gedit</a:t>
            </a:r>
            <a:r>
              <a:rPr lang="en-IN" sz="1600" b="1" dirty="0">
                <a:solidFill>
                  <a:schemeClr val="bg1">
                    <a:lumMod val="85000"/>
                  </a:schemeClr>
                </a:solidFill>
              </a:rPr>
              <a:t> </a:t>
            </a:r>
            <a:r>
              <a:rPr lang="en-IN" sz="1600" b="1" dirty="0" err="1">
                <a:solidFill>
                  <a:schemeClr val="bg1">
                    <a:lumMod val="85000"/>
                  </a:schemeClr>
                </a:solidFill>
              </a:rPr>
              <a:t>chatter.launch</a:t>
            </a:r>
            <a:endParaRPr lang="en-IN" sz="1600" b="1" dirty="0">
              <a:solidFill>
                <a:schemeClr val="bg1">
                  <a:lumMod val="85000"/>
                </a:schemeClr>
              </a:solidFill>
            </a:endParaRPr>
          </a:p>
          <a:p>
            <a:pPr lvl="1"/>
            <a:r>
              <a:rPr lang="en-IN" sz="2000" dirty="0">
                <a:solidFill>
                  <a:schemeClr val="bg1">
                    <a:lumMod val="85000"/>
                  </a:schemeClr>
                </a:solidFill>
              </a:rPr>
              <a:t>Copy and paste the code from the repo into </a:t>
            </a:r>
            <a:r>
              <a:rPr lang="en-IN" sz="2000" i="1" dirty="0" err="1">
                <a:solidFill>
                  <a:schemeClr val="bg1">
                    <a:lumMod val="85000"/>
                  </a:schemeClr>
                </a:solidFill>
              </a:rPr>
              <a:t>chatter.launch</a:t>
            </a:r>
            <a:r>
              <a:rPr lang="en-IN" sz="2000" dirty="0">
                <a:solidFill>
                  <a:schemeClr val="bg1">
                    <a:lumMod val="85000"/>
                  </a:schemeClr>
                </a:solidFill>
              </a:rPr>
              <a:t>, save and exit.</a:t>
            </a:r>
          </a:p>
          <a:p>
            <a:r>
              <a:rPr lang="en-IN" sz="2400" dirty="0">
                <a:solidFill>
                  <a:schemeClr val="bg1">
                    <a:lumMod val="85000"/>
                  </a:schemeClr>
                </a:solidFill>
              </a:rPr>
              <a:t>Now, change into the </a:t>
            </a:r>
            <a:r>
              <a:rPr lang="en-IN" sz="2400" i="1" dirty="0">
                <a:solidFill>
                  <a:schemeClr val="bg1">
                    <a:lumMod val="85000"/>
                  </a:schemeClr>
                </a:solidFill>
              </a:rPr>
              <a:t>scripts</a:t>
            </a:r>
            <a:r>
              <a:rPr lang="en-IN" sz="2400" dirty="0">
                <a:solidFill>
                  <a:schemeClr val="bg1">
                    <a:lumMod val="85000"/>
                  </a:schemeClr>
                </a:solidFill>
              </a:rPr>
              <a:t> folder we created in </a:t>
            </a:r>
            <a:r>
              <a:rPr lang="en-IN" sz="2400" i="1" dirty="0" err="1">
                <a:solidFill>
                  <a:schemeClr val="bg1">
                    <a:lumMod val="85000"/>
                  </a:schemeClr>
                </a:solidFill>
              </a:rPr>
              <a:t>pkg_ros_basics</a:t>
            </a:r>
            <a:r>
              <a:rPr lang="en-IN" sz="2400" i="1" dirty="0">
                <a:solidFill>
                  <a:schemeClr val="bg1">
                    <a:lumMod val="85000"/>
                  </a:schemeClr>
                </a:solidFill>
              </a:rPr>
              <a:t> </a:t>
            </a:r>
            <a:r>
              <a:rPr lang="en-IN" sz="2400" dirty="0">
                <a:solidFill>
                  <a:schemeClr val="bg1">
                    <a:lumMod val="85000"/>
                  </a:schemeClr>
                </a:solidFill>
              </a:rPr>
              <a:t>and create two files – </a:t>
            </a:r>
            <a:r>
              <a:rPr lang="en-IN" sz="2400" i="1" dirty="0">
                <a:solidFill>
                  <a:schemeClr val="bg1">
                    <a:lumMod val="85000"/>
                  </a:schemeClr>
                </a:solidFill>
              </a:rPr>
              <a:t>talker.py </a:t>
            </a:r>
            <a:r>
              <a:rPr lang="en-IN" sz="2400" dirty="0">
                <a:solidFill>
                  <a:schemeClr val="bg1">
                    <a:lumMod val="85000"/>
                  </a:schemeClr>
                </a:solidFill>
              </a:rPr>
              <a:t>and </a:t>
            </a:r>
            <a:r>
              <a:rPr lang="en-IN" sz="2400" i="1" dirty="0">
                <a:solidFill>
                  <a:schemeClr val="bg1">
                    <a:lumMod val="85000"/>
                  </a:schemeClr>
                </a:solidFill>
              </a:rPr>
              <a:t>listener.py</a:t>
            </a:r>
            <a:r>
              <a:rPr lang="en-IN" sz="2400" dirty="0">
                <a:solidFill>
                  <a:schemeClr val="bg1">
                    <a:lumMod val="85000"/>
                  </a:schemeClr>
                </a:solidFill>
              </a:rPr>
              <a:t>   </a:t>
            </a:r>
          </a:p>
          <a:p>
            <a:r>
              <a:rPr lang="en-IN" sz="2400" dirty="0">
                <a:solidFill>
                  <a:schemeClr val="bg1">
                    <a:lumMod val="85000"/>
                  </a:schemeClr>
                </a:solidFill>
              </a:rPr>
              <a:t>Copy and paste the codes for these from the repo, save and exit.</a:t>
            </a:r>
          </a:p>
          <a:p>
            <a:r>
              <a:rPr lang="en-IN" sz="2400" dirty="0">
                <a:solidFill>
                  <a:schemeClr val="bg1">
                    <a:lumMod val="85000"/>
                  </a:schemeClr>
                </a:solidFill>
              </a:rPr>
              <a:t>Now, to launch these two nodes, run: </a:t>
            </a:r>
            <a:r>
              <a:rPr lang="en-IN" sz="2000" b="1" dirty="0">
                <a:solidFill>
                  <a:srgbClr val="FFFF00"/>
                </a:solidFill>
              </a:rPr>
              <a:t>$ </a:t>
            </a:r>
            <a:r>
              <a:rPr lang="en-IN" sz="2000" b="1" dirty="0" err="1">
                <a:solidFill>
                  <a:schemeClr val="bg1">
                    <a:lumMod val="85000"/>
                  </a:schemeClr>
                </a:solidFill>
              </a:rPr>
              <a:t>roslaunch</a:t>
            </a:r>
            <a:r>
              <a:rPr lang="en-IN" sz="2000" b="1" dirty="0">
                <a:solidFill>
                  <a:schemeClr val="bg1">
                    <a:lumMod val="85000"/>
                  </a:schemeClr>
                </a:solidFill>
              </a:rPr>
              <a:t> </a:t>
            </a:r>
            <a:r>
              <a:rPr lang="en-IN" sz="2000" b="1" dirty="0" err="1">
                <a:solidFill>
                  <a:schemeClr val="bg1">
                    <a:lumMod val="85000"/>
                  </a:schemeClr>
                </a:solidFill>
              </a:rPr>
              <a:t>pkg_ros_basics</a:t>
            </a:r>
            <a:r>
              <a:rPr lang="en-IN" sz="2000" b="1" dirty="0">
                <a:solidFill>
                  <a:schemeClr val="bg1">
                    <a:lumMod val="85000"/>
                  </a:schemeClr>
                </a:solidFill>
              </a:rPr>
              <a:t> </a:t>
            </a:r>
            <a:r>
              <a:rPr lang="en-IN" sz="2000" b="1" dirty="0" err="1">
                <a:solidFill>
                  <a:schemeClr val="bg1">
                    <a:lumMod val="85000"/>
                  </a:schemeClr>
                </a:solidFill>
              </a:rPr>
              <a:t>chatter.launch</a:t>
            </a:r>
            <a:endParaRPr lang="en-IN" sz="2400" dirty="0">
              <a:solidFill>
                <a:schemeClr val="bg1">
                  <a:lumMod val="85000"/>
                </a:schemeClr>
              </a:solidFill>
            </a:endParaRPr>
          </a:p>
          <a:p>
            <a:endParaRPr lang="en-IN" sz="2400" dirty="0">
              <a:solidFill>
                <a:schemeClr val="bg1">
                  <a:lumMod val="85000"/>
                </a:schemeClr>
              </a:solidFill>
            </a:endParaRPr>
          </a:p>
        </p:txBody>
      </p:sp>
    </p:spTree>
    <p:extLst>
      <p:ext uri="{BB962C8B-B14F-4D97-AF65-F5344CB8AC3E}">
        <p14:creationId xmlns:p14="http://schemas.microsoft.com/office/powerpoint/2010/main" val="2307670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0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C1482-E23F-41FB-944D-F74CF1107055}"/>
              </a:ext>
            </a:extLst>
          </p:cNvPr>
          <p:cNvSpPr>
            <a:spLocks noGrp="1"/>
          </p:cNvSpPr>
          <p:nvPr>
            <p:ph idx="1"/>
          </p:nvPr>
        </p:nvSpPr>
        <p:spPr>
          <a:xfrm>
            <a:off x="4762500" y="250239"/>
            <a:ext cx="7429500" cy="6607761"/>
          </a:xfrm>
        </p:spPr>
        <p:txBody>
          <a:bodyPr>
            <a:normAutofit/>
          </a:bodyPr>
          <a:lstStyle/>
          <a:p>
            <a:pPr marL="0" indent="0">
              <a:buNone/>
            </a:pPr>
            <a:r>
              <a:rPr lang="en-US" sz="3600" dirty="0">
                <a:effectLst>
                  <a:glow>
                    <a:schemeClr val="accent4">
                      <a:lumMod val="40000"/>
                      <a:lumOff val="60000"/>
                    </a:schemeClr>
                  </a:glow>
                  <a:outerShdw blurRad="101600" dist="200025" dir="15000000" sy="30000" kx="-1800000" algn="bl" rotWithShape="0">
                    <a:schemeClr val="accent6">
                      <a:lumMod val="50000"/>
                      <a:alpha val="35000"/>
                    </a:schemeClr>
                  </a:outerShdw>
                </a:effectLst>
              </a:rPr>
              <a:t>In the next part of this session,                                                                          we will be discussing:  </a:t>
            </a:r>
          </a:p>
          <a:p>
            <a:pPr lvl="1"/>
            <a:r>
              <a:rPr lang="en-US" sz="3200" dirty="0">
                <a:effectLst>
                  <a:glow>
                    <a:schemeClr val="accent4">
                      <a:lumMod val="40000"/>
                      <a:lumOff val="60000"/>
                    </a:schemeClr>
                  </a:glow>
                  <a:outerShdw blurRad="101600" dist="200025" dir="15000000" sy="30000" kx="-1800000" algn="bl" rotWithShape="0">
                    <a:schemeClr val="accent6">
                      <a:lumMod val="50000"/>
                      <a:alpha val="35000"/>
                    </a:schemeClr>
                  </a:outerShdw>
                </a:effectLst>
              </a:rPr>
              <a:t>URDF (Unified Robot Description Format) and its application</a:t>
            </a:r>
            <a:r>
              <a:rPr lang="en-IN" sz="3200" dirty="0">
                <a:effectLst>
                  <a:glow>
                    <a:schemeClr val="accent4">
                      <a:lumMod val="40000"/>
                      <a:lumOff val="60000"/>
                    </a:schemeClr>
                  </a:glow>
                  <a:outerShdw blurRad="101600" dist="200025" dir="15000000" sy="30000" kx="-1800000" algn="bl" rotWithShape="0">
                    <a:schemeClr val="accent6">
                      <a:lumMod val="50000"/>
                      <a:alpha val="35000"/>
                    </a:schemeClr>
                  </a:outerShdw>
                </a:effectLst>
              </a:rPr>
              <a:t>s:   </a:t>
            </a:r>
          </a:p>
          <a:p>
            <a:pPr lvl="2"/>
            <a:r>
              <a:rPr lang="en-IN" sz="2800" dirty="0">
                <a:effectLst>
                  <a:glow>
                    <a:schemeClr val="accent4">
                      <a:lumMod val="40000"/>
                      <a:lumOff val="60000"/>
                    </a:schemeClr>
                  </a:glow>
                  <a:outerShdw blurRad="101600" dist="200025" dir="15000000" sy="30000" kx="-1800000" algn="bl" rotWithShape="0">
                    <a:schemeClr val="accent6">
                      <a:lumMod val="50000"/>
                      <a:alpha val="35000"/>
                    </a:schemeClr>
                  </a:outerShdw>
                </a:effectLst>
              </a:rPr>
              <a:t>Brushing through the syntax of URDF</a:t>
            </a:r>
          </a:p>
          <a:p>
            <a:pPr lvl="2"/>
            <a:r>
              <a:rPr lang="en-IN" sz="2800" dirty="0">
                <a:effectLst>
                  <a:glow>
                    <a:schemeClr val="accent4">
                      <a:lumMod val="40000"/>
                      <a:lumOff val="60000"/>
                    </a:schemeClr>
                  </a:glow>
                  <a:outerShdw blurRad="101600" dist="200025" dir="15000000" sy="30000" kx="-1800000" algn="bl" rotWithShape="0">
                    <a:schemeClr val="accent6">
                      <a:lumMod val="50000"/>
                      <a:alpha val="35000"/>
                    </a:schemeClr>
                  </a:outerShdw>
                </a:effectLst>
              </a:rPr>
              <a:t>Hands on building of 2/4 wheeled robot using URDF file    </a:t>
            </a:r>
          </a:p>
          <a:p>
            <a:pPr marL="914400" lvl="2" indent="0">
              <a:buNone/>
            </a:pPr>
            <a:endParaRPr lang="en-IN" sz="2400" dirty="0">
              <a:effectLst>
                <a:glow>
                  <a:schemeClr val="accent4">
                    <a:lumMod val="40000"/>
                    <a:lumOff val="60000"/>
                  </a:schemeClr>
                </a:glow>
                <a:outerShdw blurRad="101600" dist="200025" dir="15000000" sy="30000" kx="-1800000" algn="bl" rotWithShape="0">
                  <a:schemeClr val="accent6">
                    <a:lumMod val="50000"/>
                    <a:alpha val="35000"/>
                  </a:schemeClr>
                </a:outerShdw>
              </a:effectLst>
            </a:endParaRPr>
          </a:p>
          <a:p>
            <a:pPr lvl="1"/>
            <a:r>
              <a:rPr lang="en-IN" sz="3200" dirty="0">
                <a:effectLst>
                  <a:glow>
                    <a:schemeClr val="accent4">
                      <a:lumMod val="40000"/>
                      <a:lumOff val="60000"/>
                    </a:schemeClr>
                  </a:glow>
                  <a:outerShdw blurRad="101600" dist="200025" dir="15000000" sy="30000" kx="-1800000" algn="bl" rotWithShape="0">
                    <a:schemeClr val="accent6">
                      <a:lumMod val="50000"/>
                      <a:alpha val="35000"/>
                    </a:schemeClr>
                  </a:outerShdw>
                </a:effectLst>
              </a:rPr>
              <a:t>Navigation of Robots: </a:t>
            </a:r>
          </a:p>
          <a:p>
            <a:pPr lvl="2"/>
            <a:r>
              <a:rPr lang="en-IN" sz="2800" dirty="0">
                <a:effectLst>
                  <a:glow>
                    <a:schemeClr val="accent4">
                      <a:lumMod val="40000"/>
                      <a:lumOff val="60000"/>
                    </a:schemeClr>
                  </a:glow>
                  <a:outerShdw blurRad="101600" dist="200025" dir="15000000" sy="30000" kx="-1800000" algn="bl" rotWithShape="0">
                    <a:schemeClr val="accent6">
                      <a:lumMod val="50000"/>
                      <a:alpha val="35000"/>
                    </a:schemeClr>
                  </a:outerShdw>
                </a:effectLst>
              </a:rPr>
              <a:t>Manually controlling the robot using keyboard</a:t>
            </a:r>
          </a:p>
          <a:p>
            <a:pPr lvl="2"/>
            <a:r>
              <a:rPr lang="en-IN" sz="2800" dirty="0">
                <a:effectLst>
                  <a:glow>
                    <a:schemeClr val="accent4">
                      <a:lumMod val="40000"/>
                      <a:lumOff val="60000"/>
                    </a:schemeClr>
                  </a:glow>
                  <a:outerShdw blurRad="101600" dist="200025" dir="15000000" sy="30000" kx="-1800000" algn="bl" rotWithShape="0">
                    <a:schemeClr val="accent6">
                      <a:lumMod val="50000"/>
                      <a:alpha val="35000"/>
                    </a:schemeClr>
                  </a:outerShdw>
                </a:effectLst>
              </a:rPr>
              <a:t>Automatic navigation of the built robot (example only)</a:t>
            </a:r>
          </a:p>
          <a:p>
            <a:pPr lvl="2"/>
            <a:endParaRPr lang="en-IN" sz="2800" dirty="0"/>
          </a:p>
          <a:p>
            <a:pPr lvl="2"/>
            <a:endParaRPr lang="en-US" sz="3200" dirty="0"/>
          </a:p>
        </p:txBody>
      </p:sp>
    </p:spTree>
    <p:extLst>
      <p:ext uri="{BB962C8B-B14F-4D97-AF65-F5344CB8AC3E}">
        <p14:creationId xmlns:p14="http://schemas.microsoft.com/office/powerpoint/2010/main" val="3667741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F223-BFD0-4C74-BBD2-E3CEE4DCABCE}"/>
              </a:ext>
            </a:extLst>
          </p:cNvPr>
          <p:cNvSpPr>
            <a:spLocks noGrp="1"/>
          </p:cNvSpPr>
          <p:nvPr>
            <p:ph type="title"/>
          </p:nvPr>
        </p:nvSpPr>
        <p:spPr>
          <a:xfrm>
            <a:off x="838200" y="551556"/>
            <a:ext cx="10515600" cy="1325563"/>
          </a:xfrm>
        </p:spPr>
        <p:txBody>
          <a:bodyPr>
            <a:normAutofit/>
          </a:bodyPr>
          <a:lstStyle/>
          <a:p>
            <a:r>
              <a:rPr lang="en-US" sz="4800" b="1" dirty="0">
                <a:solidFill>
                  <a:schemeClr val="bg1"/>
                </a:solidFill>
              </a:rPr>
              <a:t>What is ROS?</a:t>
            </a:r>
            <a:endParaRPr lang="en-IN" sz="4800" b="1" dirty="0">
              <a:solidFill>
                <a:schemeClr val="bg1"/>
              </a:solidFill>
            </a:endParaRPr>
          </a:p>
        </p:txBody>
      </p:sp>
      <p:sp>
        <p:nvSpPr>
          <p:cNvPr id="3" name="Content Placeholder 2">
            <a:extLst>
              <a:ext uri="{FF2B5EF4-FFF2-40B4-BE49-F238E27FC236}">
                <a16:creationId xmlns:a16="http://schemas.microsoft.com/office/drawing/2014/main" id="{7BAE9785-6AA4-4FDC-BF66-61867BFD2FC2}"/>
              </a:ext>
            </a:extLst>
          </p:cNvPr>
          <p:cNvSpPr>
            <a:spLocks noGrp="1"/>
          </p:cNvSpPr>
          <p:nvPr>
            <p:ph idx="1"/>
          </p:nvPr>
        </p:nvSpPr>
        <p:spPr>
          <a:xfrm>
            <a:off x="838200" y="2100833"/>
            <a:ext cx="10515600" cy="3696285"/>
          </a:xfrm>
        </p:spPr>
        <p:txBody>
          <a:bodyPr/>
          <a:lstStyle/>
          <a:p>
            <a:r>
              <a:rPr lang="en-US" dirty="0">
                <a:solidFill>
                  <a:schemeClr val="bg1">
                    <a:lumMod val="85000"/>
                  </a:schemeClr>
                </a:solidFill>
              </a:rPr>
              <a:t>ROS stands for Robot Operating System</a:t>
            </a:r>
          </a:p>
          <a:p>
            <a:r>
              <a:rPr lang="en-US" dirty="0">
                <a:solidFill>
                  <a:schemeClr val="bg1">
                    <a:lumMod val="85000"/>
                  </a:schemeClr>
                </a:solidFill>
              </a:rPr>
              <a:t>As the name says, it’s actually not a real operating system since it runs on top of UNIX based systems (like Ubuntu)</a:t>
            </a:r>
          </a:p>
          <a:p>
            <a:r>
              <a:rPr lang="en-US" dirty="0">
                <a:solidFill>
                  <a:schemeClr val="bg1">
                    <a:lumMod val="85000"/>
                  </a:schemeClr>
                </a:solidFill>
              </a:rPr>
              <a:t>It’s framework allows abstraction of hardware from software – which implies that you can create robotic applications without having to deal with actual hardware! </a:t>
            </a:r>
          </a:p>
          <a:p>
            <a:r>
              <a:rPr lang="en-US" dirty="0">
                <a:solidFill>
                  <a:schemeClr val="bg1">
                    <a:lumMod val="85000"/>
                  </a:schemeClr>
                </a:solidFill>
              </a:rPr>
              <a:t>ROS is open-source (free to use) and comes with various tools to develop robotic systems</a:t>
            </a:r>
            <a:endParaRPr lang="en-IN" dirty="0">
              <a:solidFill>
                <a:schemeClr val="bg1">
                  <a:lumMod val="85000"/>
                </a:schemeClr>
              </a:solidFill>
            </a:endParaRPr>
          </a:p>
        </p:txBody>
      </p:sp>
      <p:pic>
        <p:nvPicPr>
          <p:cNvPr id="4" name="Picture 3">
            <a:extLst>
              <a:ext uri="{FF2B5EF4-FFF2-40B4-BE49-F238E27FC236}">
                <a16:creationId xmlns:a16="http://schemas.microsoft.com/office/drawing/2014/main" id="{1DA57406-E8E4-476C-B60E-51675DBB64BE}"/>
              </a:ext>
            </a:extLst>
          </p:cNvPr>
          <p:cNvPicPr>
            <a:picLocks noChangeAspect="1"/>
          </p:cNvPicPr>
          <p:nvPr/>
        </p:nvPicPr>
        <p:blipFill rotWithShape="1">
          <a:blip r:embed="rId2">
            <a:extLst>
              <a:ext uri="{28A0092B-C50C-407E-A947-70E740481C1C}">
                <a14:useLocalDpi xmlns:a14="http://schemas.microsoft.com/office/drawing/2010/main" val="0"/>
              </a:ext>
            </a:extLst>
          </a:blip>
          <a:srcRect l="9995" t="16161" r="9825" b="19673"/>
          <a:stretch/>
        </p:blipFill>
        <p:spPr>
          <a:xfrm>
            <a:off x="7762506" y="874788"/>
            <a:ext cx="3089163" cy="1347820"/>
          </a:xfrm>
          <a:prstGeom prst="rect">
            <a:avLst/>
          </a:prstGeom>
        </p:spPr>
      </p:pic>
    </p:spTree>
    <p:extLst>
      <p:ext uri="{BB962C8B-B14F-4D97-AF65-F5344CB8AC3E}">
        <p14:creationId xmlns:p14="http://schemas.microsoft.com/office/powerpoint/2010/main" val="3336498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59BCB-3AF8-413F-96A7-792A2CFC005E}"/>
              </a:ext>
            </a:extLst>
          </p:cNvPr>
          <p:cNvSpPr>
            <a:spLocks noGrp="1"/>
          </p:cNvSpPr>
          <p:nvPr>
            <p:ph type="title"/>
          </p:nvPr>
        </p:nvSpPr>
        <p:spPr>
          <a:xfrm>
            <a:off x="838200" y="186430"/>
            <a:ext cx="10515600" cy="1024863"/>
          </a:xfrm>
        </p:spPr>
        <p:txBody>
          <a:bodyPr/>
          <a:lstStyle/>
          <a:p>
            <a:r>
              <a:rPr lang="en-US" b="1" dirty="0">
                <a:solidFill>
                  <a:schemeClr val="bg1"/>
                </a:solidFill>
              </a:rPr>
              <a:t>Docker </a:t>
            </a:r>
            <a:endParaRPr lang="en-IN" b="1" dirty="0">
              <a:solidFill>
                <a:schemeClr val="bg1"/>
              </a:solidFill>
            </a:endParaRPr>
          </a:p>
        </p:txBody>
      </p:sp>
      <p:sp>
        <p:nvSpPr>
          <p:cNvPr id="3" name="Content Placeholder 2">
            <a:extLst>
              <a:ext uri="{FF2B5EF4-FFF2-40B4-BE49-F238E27FC236}">
                <a16:creationId xmlns:a16="http://schemas.microsoft.com/office/drawing/2014/main" id="{64745037-039E-432F-9361-4DF4E68BB737}"/>
              </a:ext>
            </a:extLst>
          </p:cNvPr>
          <p:cNvSpPr>
            <a:spLocks noGrp="1"/>
          </p:cNvSpPr>
          <p:nvPr>
            <p:ph idx="1"/>
          </p:nvPr>
        </p:nvSpPr>
        <p:spPr>
          <a:xfrm>
            <a:off x="838200" y="1198485"/>
            <a:ext cx="10515600" cy="4978478"/>
          </a:xfrm>
        </p:spPr>
        <p:txBody>
          <a:bodyPr>
            <a:normAutofit/>
          </a:bodyPr>
          <a:lstStyle/>
          <a:p>
            <a:r>
              <a:rPr lang="en-US" dirty="0">
                <a:solidFill>
                  <a:schemeClr val="bg1"/>
                </a:solidFill>
              </a:rPr>
              <a:t>What is Docker?</a:t>
            </a:r>
            <a:endParaRPr lang="en-IN" sz="2000" dirty="0">
              <a:solidFill>
                <a:schemeClr val="bg1">
                  <a:lumMod val="85000"/>
                </a:schemeClr>
              </a:solidFill>
            </a:endParaRPr>
          </a:p>
          <a:p>
            <a:pPr lvl="1"/>
            <a:r>
              <a:rPr lang="en-IN" sz="2000" dirty="0">
                <a:solidFill>
                  <a:schemeClr val="bg1">
                    <a:lumMod val="85000"/>
                  </a:schemeClr>
                </a:solidFill>
              </a:rPr>
              <a:t>Docker is a software platform for building applications based on </a:t>
            </a:r>
            <a:r>
              <a:rPr lang="en-IN" sz="2000" i="1" dirty="0">
                <a:solidFill>
                  <a:schemeClr val="bg1">
                    <a:lumMod val="85000"/>
                  </a:schemeClr>
                </a:solidFill>
              </a:rPr>
              <a:t>containers </a:t>
            </a:r>
            <a:r>
              <a:rPr lang="en-IN" sz="2000" dirty="0">
                <a:solidFill>
                  <a:schemeClr val="bg1">
                    <a:lumMod val="85000"/>
                  </a:schemeClr>
                </a:solidFill>
              </a:rPr>
              <a:t>– small and lightweight execution environments that make shared use of operating system kernel, but otherwise run in isolation from one another.</a:t>
            </a:r>
          </a:p>
          <a:p>
            <a:pPr lvl="1"/>
            <a:r>
              <a:rPr lang="en-IN" sz="2000" dirty="0">
                <a:solidFill>
                  <a:schemeClr val="bg1">
                    <a:lumMod val="85000"/>
                  </a:schemeClr>
                </a:solidFill>
              </a:rPr>
              <a:t>Originally built for Linux, Docker now runs on Windows and MacOS as well.</a:t>
            </a:r>
          </a:p>
          <a:p>
            <a:pPr marL="3657600" lvl="8" indent="0">
              <a:buNone/>
            </a:pPr>
            <a:r>
              <a:rPr lang="en-IN" sz="1400" dirty="0">
                <a:solidFill>
                  <a:schemeClr val="bg1">
                    <a:lumMod val="85000"/>
                  </a:schemeClr>
                </a:solidFill>
              </a:rPr>
              <a:t>                                           </a:t>
            </a:r>
          </a:p>
          <a:p>
            <a:pPr marL="3657600" lvl="8" indent="0">
              <a:buNone/>
            </a:pPr>
            <a:r>
              <a:rPr lang="en-IN" sz="1400" dirty="0">
                <a:solidFill>
                  <a:schemeClr val="bg1">
                    <a:lumMod val="85000"/>
                  </a:schemeClr>
                </a:solidFill>
              </a:rPr>
              <a:t>                                     </a:t>
            </a:r>
            <a:r>
              <a:rPr lang="en-IN" sz="2400" dirty="0">
                <a:solidFill>
                  <a:schemeClr val="bg1">
                    <a:lumMod val="85000"/>
                  </a:schemeClr>
                </a:solidFill>
              </a:rPr>
              <a:t>	</a:t>
            </a:r>
            <a:endParaRPr lang="en-IN" sz="1400" dirty="0">
              <a:solidFill>
                <a:schemeClr val="bg1">
                  <a:lumMod val="85000"/>
                </a:schemeClr>
              </a:solidFill>
            </a:endParaRPr>
          </a:p>
        </p:txBody>
      </p:sp>
      <p:pic>
        <p:nvPicPr>
          <p:cNvPr id="5" name="Picture 4">
            <a:extLst>
              <a:ext uri="{FF2B5EF4-FFF2-40B4-BE49-F238E27FC236}">
                <a16:creationId xmlns:a16="http://schemas.microsoft.com/office/drawing/2014/main" id="{E67BF270-82C4-476C-A81F-10605852A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626" y="3053890"/>
            <a:ext cx="4206815" cy="3235613"/>
          </a:xfrm>
          <a:prstGeom prst="rect">
            <a:avLst/>
          </a:prstGeom>
        </p:spPr>
      </p:pic>
      <p:sp>
        <p:nvSpPr>
          <p:cNvPr id="6" name="TextBox 5">
            <a:extLst>
              <a:ext uri="{FF2B5EF4-FFF2-40B4-BE49-F238E27FC236}">
                <a16:creationId xmlns:a16="http://schemas.microsoft.com/office/drawing/2014/main" id="{3B669419-C90E-4BCB-9FC9-5AD798CCF0CB}"/>
              </a:ext>
            </a:extLst>
          </p:cNvPr>
          <p:cNvSpPr txBox="1"/>
          <p:nvPr/>
        </p:nvSpPr>
        <p:spPr>
          <a:xfrm>
            <a:off x="6010183" y="3027285"/>
            <a:ext cx="5273335" cy="3170099"/>
          </a:xfrm>
          <a:prstGeom prst="rect">
            <a:avLst/>
          </a:prstGeom>
          <a:noFill/>
        </p:spPr>
        <p:txBody>
          <a:bodyPr wrap="square" rtlCol="0">
            <a:spAutoFit/>
          </a:bodyPr>
          <a:lstStyle/>
          <a:p>
            <a:pPr marL="285750" indent="-285750">
              <a:buFont typeface="Arial" panose="020B0604020202020204" pitchFamily="34" charset="0"/>
              <a:buChar char="•"/>
            </a:pPr>
            <a:r>
              <a:rPr lang="en-US" sz="2000" b="1" i="1" u="none" strike="noStrike" dirty="0">
                <a:solidFill>
                  <a:srgbClr val="FFFF00"/>
                </a:solidFill>
                <a:effectLst/>
              </a:rPr>
              <a:t>Containers</a:t>
            </a:r>
            <a:r>
              <a:rPr lang="en-US" sz="2000" b="0" i="0" u="none" strike="noStrike" dirty="0">
                <a:solidFill>
                  <a:schemeClr val="bg1">
                    <a:lumMod val="85000"/>
                  </a:schemeClr>
                </a:solidFill>
                <a:effectLst/>
              </a:rPr>
              <a:t>, by contrast, isolate applications’ execution environments from one another, but share the underlying OS kernel.</a:t>
            </a:r>
          </a:p>
          <a:p>
            <a:pPr marL="285750" indent="-285750">
              <a:buFont typeface="Arial" panose="020B0604020202020204" pitchFamily="34" charset="0"/>
              <a:buChar char="•"/>
            </a:pPr>
            <a:r>
              <a:rPr lang="en-US" sz="2000" b="0" i="0" u="none" strike="noStrike" dirty="0">
                <a:solidFill>
                  <a:schemeClr val="bg1">
                    <a:lumMod val="85000"/>
                  </a:schemeClr>
                </a:solidFill>
                <a:effectLst/>
              </a:rPr>
              <a:t>Each Docker container starts with a </a:t>
            </a:r>
            <a:r>
              <a:rPr lang="en-US" sz="2000" b="1" i="1" u="none" strike="noStrike" dirty="0">
                <a:solidFill>
                  <a:srgbClr val="FFFF00"/>
                </a:solidFill>
                <a:effectLst/>
              </a:rPr>
              <a:t>Dockerfile</a:t>
            </a:r>
            <a:r>
              <a:rPr lang="en-US" sz="2000" b="0" i="0" u="none" strike="noStrike" dirty="0">
                <a:solidFill>
                  <a:schemeClr val="bg1">
                    <a:lumMod val="85000"/>
                  </a:schemeClr>
                </a:solidFill>
                <a:effectLst/>
              </a:rPr>
              <a:t>. A Dockerfile is a text file written in an easy-to-understand syntax that includes the instructions to build a Docker </a:t>
            </a:r>
            <a:r>
              <a:rPr lang="en-US" sz="2000" b="1" i="1" u="none" strike="noStrike" dirty="0">
                <a:solidFill>
                  <a:srgbClr val="FFFF00"/>
                </a:solidFill>
                <a:effectLst/>
              </a:rPr>
              <a:t>image</a:t>
            </a:r>
            <a:r>
              <a:rPr lang="en-IN" sz="2000" b="1" i="1" u="none" strike="noStrike" dirty="0">
                <a:solidFill>
                  <a:schemeClr val="bg1">
                    <a:lumMod val="85000"/>
                  </a:schemeClr>
                </a:solidFill>
                <a:effectLst/>
              </a:rPr>
              <a:t> </a:t>
            </a:r>
            <a:r>
              <a:rPr lang="en-IN" sz="2000" u="none" strike="noStrike" dirty="0">
                <a:solidFill>
                  <a:schemeClr val="bg1">
                    <a:lumMod val="85000"/>
                  </a:schemeClr>
                </a:solidFill>
                <a:effectLst/>
              </a:rPr>
              <a:t>- </a:t>
            </a:r>
            <a:r>
              <a:rPr lang="en-US" sz="2000" b="0" i="0" u="none" strike="noStrike" dirty="0">
                <a:solidFill>
                  <a:schemeClr val="bg1">
                    <a:lumMod val="85000"/>
                  </a:schemeClr>
                </a:solidFill>
                <a:effectLst/>
              </a:rPr>
              <a:t>a portable file containing the specifications for which software components the container will run and how.</a:t>
            </a:r>
            <a:endParaRPr lang="en-US" sz="2000" b="1" i="1" u="none" strike="noStrike" dirty="0">
              <a:solidFill>
                <a:schemeClr val="bg1">
                  <a:lumMod val="85000"/>
                </a:schemeClr>
              </a:solidFill>
              <a:effectLst/>
            </a:endParaRPr>
          </a:p>
        </p:txBody>
      </p:sp>
    </p:spTree>
    <p:extLst>
      <p:ext uri="{BB962C8B-B14F-4D97-AF65-F5344CB8AC3E}">
        <p14:creationId xmlns:p14="http://schemas.microsoft.com/office/powerpoint/2010/main" val="2570452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8DF10-BB79-433D-B0A3-6E93F9D51B6D}"/>
              </a:ext>
            </a:extLst>
          </p:cNvPr>
          <p:cNvSpPr>
            <a:spLocks noGrp="1"/>
          </p:cNvSpPr>
          <p:nvPr>
            <p:ph type="title"/>
          </p:nvPr>
        </p:nvSpPr>
        <p:spPr>
          <a:xfrm>
            <a:off x="838200" y="72163"/>
            <a:ext cx="10515600" cy="993158"/>
          </a:xfrm>
        </p:spPr>
        <p:txBody>
          <a:bodyPr/>
          <a:lstStyle/>
          <a:p>
            <a:r>
              <a:rPr lang="en-US" dirty="0">
                <a:solidFill>
                  <a:schemeClr val="bg1"/>
                </a:solidFill>
              </a:rPr>
              <a:t>Continued…</a:t>
            </a:r>
            <a:endParaRPr lang="en-IN" dirty="0">
              <a:solidFill>
                <a:schemeClr val="bg1"/>
              </a:solidFill>
            </a:endParaRPr>
          </a:p>
        </p:txBody>
      </p:sp>
      <p:sp>
        <p:nvSpPr>
          <p:cNvPr id="3" name="Content Placeholder 2">
            <a:extLst>
              <a:ext uri="{FF2B5EF4-FFF2-40B4-BE49-F238E27FC236}">
                <a16:creationId xmlns:a16="http://schemas.microsoft.com/office/drawing/2014/main" id="{8FD2057C-DA98-42C5-94D9-E1978F7B94AF}"/>
              </a:ext>
            </a:extLst>
          </p:cNvPr>
          <p:cNvSpPr>
            <a:spLocks noGrp="1"/>
          </p:cNvSpPr>
          <p:nvPr>
            <p:ph idx="1"/>
          </p:nvPr>
        </p:nvSpPr>
        <p:spPr>
          <a:xfrm>
            <a:off x="582967" y="1020931"/>
            <a:ext cx="11026066" cy="5672831"/>
          </a:xfrm>
        </p:spPr>
        <p:txBody>
          <a:bodyPr>
            <a:normAutofit lnSpcReduction="10000"/>
          </a:bodyPr>
          <a:lstStyle/>
          <a:p>
            <a:r>
              <a:rPr lang="en-US" sz="2000" b="1" i="1" u="none" strike="noStrike" dirty="0">
                <a:solidFill>
                  <a:srgbClr val="FFFF00"/>
                </a:solidFill>
                <a:effectLst/>
              </a:rPr>
              <a:t>Docker’s run utility </a:t>
            </a:r>
            <a:r>
              <a:rPr lang="en-US" sz="2000" b="0" i="0" u="none" strike="noStrike" dirty="0">
                <a:solidFill>
                  <a:schemeClr val="bg1">
                    <a:lumMod val="85000"/>
                  </a:schemeClr>
                </a:solidFill>
                <a:effectLst/>
              </a:rPr>
              <a:t>is the command that actually launches a container. Each container is an </a:t>
            </a:r>
            <a:r>
              <a:rPr lang="en-US" sz="2000" b="0" i="1" u="none" strike="noStrike" dirty="0">
                <a:solidFill>
                  <a:schemeClr val="bg1">
                    <a:lumMod val="85000"/>
                  </a:schemeClr>
                </a:solidFill>
                <a:effectLst/>
              </a:rPr>
              <a:t>instance </a:t>
            </a:r>
            <a:r>
              <a:rPr lang="en-US" sz="2000" b="0" i="0" u="none" strike="noStrike" dirty="0">
                <a:solidFill>
                  <a:schemeClr val="bg1">
                    <a:lumMod val="85000"/>
                  </a:schemeClr>
                </a:solidFill>
                <a:effectLst/>
              </a:rPr>
              <a:t>of an image. Containers are designed to be transient and temporary, but they can be stopped and restarted, which launches the container into the same state as when it was stopped. Further, multiple container instances of the same image can be run simultaneously (as long as each container has a unique name). </a:t>
            </a:r>
          </a:p>
          <a:p>
            <a:r>
              <a:rPr lang="en-IN" sz="2000" b="1" i="1" dirty="0">
                <a:solidFill>
                  <a:srgbClr val="FFFF00"/>
                </a:solidFill>
                <a:effectLst/>
              </a:rPr>
              <a:t>Docker Hub</a:t>
            </a:r>
            <a:r>
              <a:rPr lang="en-IN" sz="2000" b="0" i="0" dirty="0">
                <a:solidFill>
                  <a:schemeClr val="bg1">
                    <a:lumMod val="85000"/>
                  </a:schemeClr>
                </a:solidFill>
                <a:effectLst/>
              </a:rPr>
              <a:t>(</a:t>
            </a:r>
            <a:r>
              <a:rPr lang="en-IN" sz="2000" b="0" i="0" dirty="0">
                <a:solidFill>
                  <a:schemeClr val="bg1">
                    <a:lumMod val="85000"/>
                  </a:schemeClr>
                </a:solidFill>
                <a:effectLst/>
                <a:hlinkClick r:id="rId2"/>
              </a:rPr>
              <a:t>https://hub.docker.com/</a:t>
            </a:r>
            <a:r>
              <a:rPr lang="en-IN" sz="2000" b="0" i="0" dirty="0">
                <a:solidFill>
                  <a:schemeClr val="bg1">
                    <a:lumMod val="85000"/>
                  </a:schemeClr>
                </a:solidFill>
                <a:effectLst/>
              </a:rPr>
              <a:t>) </a:t>
            </a:r>
            <a:r>
              <a:rPr lang="en-US" sz="2000" b="0" i="0" u="none" strike="noStrike" dirty="0">
                <a:solidFill>
                  <a:schemeClr val="bg1">
                    <a:lumMod val="85000"/>
                  </a:schemeClr>
                </a:solidFill>
                <a:effectLst/>
              </a:rPr>
              <a:t>is a SaaS repository					         for sharing and managing containers, where you will find					  official Docker images from open-source projects and 				              software vendors and unofficial images from the general					  public.</a:t>
            </a:r>
          </a:p>
          <a:p>
            <a:r>
              <a:rPr lang="en-US" sz="2000" b="1" i="1" u="none" strike="noStrike" dirty="0">
                <a:solidFill>
                  <a:srgbClr val="FFFF00"/>
                </a:solidFill>
                <a:effectLst/>
              </a:rPr>
              <a:t>Docker Engine</a:t>
            </a:r>
            <a:r>
              <a:rPr lang="en-US" sz="2000" b="0" i="0" u="none" strike="noStrike" dirty="0">
                <a:solidFill>
                  <a:schemeClr val="bg1">
                    <a:lumMod val="85000"/>
                  </a:schemeClr>
                </a:solidFill>
                <a:effectLst/>
              </a:rPr>
              <a:t> is the core of Docker, the underlying client-				</a:t>
            </a:r>
            <a:r>
              <a:rPr lang="en-US" sz="2000" dirty="0">
                <a:solidFill>
                  <a:schemeClr val="bg1">
                    <a:lumMod val="85000"/>
                  </a:schemeClr>
                </a:solidFill>
              </a:rPr>
              <a:t>                   </a:t>
            </a:r>
            <a:r>
              <a:rPr lang="en-US" sz="2000" b="0" i="0" u="none" strike="noStrike" dirty="0">
                <a:solidFill>
                  <a:schemeClr val="bg1">
                    <a:lumMod val="85000"/>
                  </a:schemeClr>
                </a:solidFill>
                <a:effectLst/>
              </a:rPr>
              <a:t>server technology that creates and runs the containers. </a:t>
            </a:r>
          </a:p>
          <a:p>
            <a:r>
              <a:rPr lang="en-US" sz="2000" b="1" i="1" u="none" strike="noStrike" dirty="0">
                <a:solidFill>
                  <a:srgbClr val="FFFF00"/>
                </a:solidFill>
                <a:effectLst/>
              </a:rPr>
              <a:t>Docker containers </a:t>
            </a:r>
            <a:r>
              <a:rPr lang="en-US" sz="2000" b="0" i="0" u="none" strike="noStrike" dirty="0">
                <a:solidFill>
                  <a:schemeClr val="bg1">
                    <a:lumMod val="85000"/>
                  </a:schemeClr>
                </a:solidFill>
                <a:effectLst/>
              </a:rPr>
              <a:t>keep apps isolated not only from each 				                    other, but from the underlying system. This not only 				                   makes for a cleaner software stack, but makes it easier to 				                  dictate how a given containerized application uses system 			                         resources—CPU, GPU, memory, I/O, networking, and so on.</a:t>
            </a:r>
          </a:p>
          <a:p>
            <a:r>
              <a:rPr lang="en-US" sz="2000" b="1" i="1" dirty="0">
                <a:solidFill>
                  <a:srgbClr val="FFFF00"/>
                </a:solidFill>
              </a:rPr>
              <a:t>Repo Link for installing Docker: </a:t>
            </a:r>
            <a:r>
              <a:rPr lang="en-IN" sz="2000" b="0" i="0" dirty="0">
                <a:solidFill>
                  <a:schemeClr val="bg1">
                    <a:lumMod val="85000"/>
                  </a:schemeClr>
                </a:solidFill>
                <a:effectLst/>
                <a:hlinkClick r:id="rId3"/>
              </a:rPr>
              <a:t>https://gist.github.com/aswinkumar1999/0cb7ed44e309e542aec0d144d9b0de93</a:t>
            </a:r>
            <a:r>
              <a:rPr lang="en-IN" sz="2000" b="0" i="0" dirty="0">
                <a:solidFill>
                  <a:schemeClr val="bg1">
                    <a:lumMod val="85000"/>
                  </a:schemeClr>
                </a:solidFill>
                <a:effectLst/>
              </a:rPr>
              <a:t> </a:t>
            </a:r>
            <a:endParaRPr lang="en-IN" b="1" i="1" dirty="0">
              <a:solidFill>
                <a:schemeClr val="bg1">
                  <a:lumMod val="85000"/>
                </a:schemeClr>
              </a:solidFill>
            </a:endParaRPr>
          </a:p>
        </p:txBody>
      </p:sp>
      <p:pic>
        <p:nvPicPr>
          <p:cNvPr id="5" name="Picture 4">
            <a:extLst>
              <a:ext uri="{FF2B5EF4-FFF2-40B4-BE49-F238E27FC236}">
                <a16:creationId xmlns:a16="http://schemas.microsoft.com/office/drawing/2014/main" id="{8E8AD800-611E-45F1-8A45-FB6B3997B7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6041" y="2570883"/>
            <a:ext cx="4092479" cy="2894119"/>
          </a:xfrm>
          <a:prstGeom prst="rect">
            <a:avLst/>
          </a:prstGeom>
        </p:spPr>
      </p:pic>
    </p:spTree>
    <p:extLst>
      <p:ext uri="{BB962C8B-B14F-4D97-AF65-F5344CB8AC3E}">
        <p14:creationId xmlns:p14="http://schemas.microsoft.com/office/powerpoint/2010/main" val="2673265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EA260-251C-4556-A025-2D247FDCE6A9}"/>
              </a:ext>
            </a:extLst>
          </p:cNvPr>
          <p:cNvSpPr>
            <a:spLocks noGrp="1"/>
          </p:cNvSpPr>
          <p:nvPr>
            <p:ph type="title"/>
          </p:nvPr>
        </p:nvSpPr>
        <p:spPr>
          <a:xfrm>
            <a:off x="838200" y="205328"/>
            <a:ext cx="10515600" cy="913258"/>
          </a:xfrm>
        </p:spPr>
        <p:txBody>
          <a:bodyPr/>
          <a:lstStyle/>
          <a:p>
            <a:r>
              <a:rPr lang="en-US" dirty="0">
                <a:solidFill>
                  <a:schemeClr val="bg1"/>
                </a:solidFill>
              </a:rPr>
              <a:t>Installing ROS using Docker</a:t>
            </a:r>
            <a:endParaRPr lang="en-IN" dirty="0">
              <a:solidFill>
                <a:schemeClr val="bg1"/>
              </a:solidFill>
            </a:endParaRPr>
          </a:p>
        </p:txBody>
      </p:sp>
      <p:sp>
        <p:nvSpPr>
          <p:cNvPr id="3" name="Content Placeholder 2">
            <a:extLst>
              <a:ext uri="{FF2B5EF4-FFF2-40B4-BE49-F238E27FC236}">
                <a16:creationId xmlns:a16="http://schemas.microsoft.com/office/drawing/2014/main" id="{92E68633-B86B-49F9-8233-0A08F512A4F9}"/>
              </a:ext>
            </a:extLst>
          </p:cNvPr>
          <p:cNvSpPr>
            <a:spLocks noGrp="1"/>
          </p:cNvSpPr>
          <p:nvPr>
            <p:ph idx="1"/>
          </p:nvPr>
        </p:nvSpPr>
        <p:spPr>
          <a:xfrm>
            <a:off x="838200" y="1278384"/>
            <a:ext cx="10515600" cy="5228948"/>
          </a:xfrm>
        </p:spPr>
        <p:txBody>
          <a:bodyPr>
            <a:noAutofit/>
          </a:bodyPr>
          <a:lstStyle/>
          <a:p>
            <a:pPr rtl="0">
              <a:spcBef>
                <a:spcPts val="0"/>
              </a:spcBef>
              <a:spcAft>
                <a:spcPts val="1200"/>
              </a:spcAft>
            </a:pPr>
            <a:r>
              <a:rPr lang="en-US" sz="2400" b="0" i="0" u="none" strike="noStrike" dirty="0">
                <a:solidFill>
                  <a:schemeClr val="bg1">
                    <a:lumMod val="85000"/>
                  </a:schemeClr>
                </a:solidFill>
                <a:effectLst/>
                <a:latin typeface="Arial" panose="020B0604020202020204" pitchFamily="34" charset="0"/>
              </a:rPr>
              <a:t>In the traditional method of installing ROS on your local machine, you need to manage a lot of stuffs in regards to dependencies for the packages. </a:t>
            </a:r>
          </a:p>
          <a:p>
            <a:pPr rtl="0">
              <a:spcBef>
                <a:spcPts val="0"/>
              </a:spcBef>
              <a:spcAft>
                <a:spcPts val="1200"/>
              </a:spcAft>
            </a:pPr>
            <a:r>
              <a:rPr lang="en-US" sz="2400" b="0" i="0" u="none" strike="noStrike" dirty="0">
                <a:solidFill>
                  <a:schemeClr val="bg1">
                    <a:lumMod val="85000"/>
                  </a:schemeClr>
                </a:solidFill>
                <a:effectLst/>
                <a:latin typeface="Arial" panose="020B0604020202020204" pitchFamily="34" charset="0"/>
              </a:rPr>
              <a:t>This is where Docker comes into picture and runs each individual Docker image in separate containers so as to combat any sort of dependency conflicts.</a:t>
            </a:r>
          </a:p>
          <a:p>
            <a:pPr marL="0" indent="0" rtl="0">
              <a:spcBef>
                <a:spcPts val="0"/>
              </a:spcBef>
              <a:spcAft>
                <a:spcPts val="1200"/>
              </a:spcAft>
              <a:buNone/>
            </a:pPr>
            <a:endParaRPr lang="en-US" sz="2400" b="0" dirty="0">
              <a:solidFill>
                <a:schemeClr val="bg1">
                  <a:lumMod val="85000"/>
                </a:schemeClr>
              </a:solidFill>
              <a:effectLst/>
            </a:endParaRPr>
          </a:p>
          <a:p>
            <a:pPr rtl="0">
              <a:spcBef>
                <a:spcPts val="0"/>
              </a:spcBef>
              <a:spcAft>
                <a:spcPts val="1200"/>
              </a:spcAft>
            </a:pPr>
            <a:r>
              <a:rPr lang="en-US" sz="2400" b="0" i="0" u="none" strike="noStrike" dirty="0">
                <a:solidFill>
                  <a:schemeClr val="bg1">
                    <a:lumMod val="85000"/>
                  </a:schemeClr>
                </a:solidFill>
                <a:effectLst/>
                <a:latin typeface="Arial" panose="020B0604020202020204" pitchFamily="34" charset="0"/>
              </a:rPr>
              <a:t>Using docker installing ROS is just a single command: </a:t>
            </a:r>
          </a:p>
          <a:p>
            <a:pPr lvl="1">
              <a:spcBef>
                <a:spcPts val="0"/>
              </a:spcBef>
              <a:spcAft>
                <a:spcPts val="1200"/>
              </a:spcAft>
            </a:pPr>
            <a:r>
              <a:rPr lang="en-US" b="1" i="0" u="none" strike="noStrike" dirty="0">
                <a:solidFill>
                  <a:srgbClr val="FFFF00"/>
                </a:solidFill>
                <a:effectLst/>
                <a:latin typeface="Arial" panose="020B0604020202020204" pitchFamily="34" charset="0"/>
              </a:rPr>
              <a:t>$ </a:t>
            </a:r>
            <a:r>
              <a:rPr lang="en-US" b="1" i="0" u="none" strike="noStrike" dirty="0">
                <a:solidFill>
                  <a:schemeClr val="bg1">
                    <a:lumMod val="85000"/>
                  </a:schemeClr>
                </a:solidFill>
                <a:effectLst/>
                <a:latin typeface="Arial" panose="020B0604020202020204" pitchFamily="34" charset="0"/>
              </a:rPr>
              <a:t>docker pull osrf/ros-noetic-desktop-full</a:t>
            </a:r>
          </a:p>
          <a:p>
            <a:pPr marL="457200" lvl="1" indent="0">
              <a:spcBef>
                <a:spcPts val="0"/>
              </a:spcBef>
              <a:spcAft>
                <a:spcPts val="1200"/>
              </a:spcAft>
              <a:buNone/>
            </a:pPr>
            <a:endParaRPr lang="en-US" b="0" dirty="0">
              <a:solidFill>
                <a:schemeClr val="bg1">
                  <a:lumMod val="85000"/>
                </a:schemeClr>
              </a:solidFill>
              <a:effectLst/>
            </a:endParaRPr>
          </a:p>
          <a:p>
            <a:pPr rtl="0">
              <a:spcBef>
                <a:spcPts val="0"/>
              </a:spcBef>
              <a:spcAft>
                <a:spcPts val="1200"/>
              </a:spcAft>
            </a:pPr>
            <a:r>
              <a:rPr lang="en-US" sz="2400" b="0" i="0" u="none" strike="noStrike" dirty="0">
                <a:solidFill>
                  <a:schemeClr val="bg1">
                    <a:lumMod val="85000"/>
                  </a:schemeClr>
                </a:solidFill>
                <a:effectLst/>
                <a:latin typeface="Arial" panose="020B0604020202020204" pitchFamily="34" charset="0"/>
              </a:rPr>
              <a:t>Now to setup the ROS environment the instructions can be found here:</a:t>
            </a:r>
            <a:r>
              <a:rPr lang="en-US" sz="2400" dirty="0">
                <a:solidFill>
                  <a:schemeClr val="bg1">
                    <a:lumMod val="85000"/>
                  </a:schemeClr>
                </a:solidFill>
              </a:rPr>
              <a:t> </a:t>
            </a:r>
            <a:r>
              <a:rPr lang="en-US" sz="2400" b="0" i="0" u="sng" strike="noStrike" dirty="0">
                <a:solidFill>
                  <a:srgbClr val="0097A7"/>
                </a:solidFill>
                <a:effectLst/>
                <a:latin typeface="Arial" panose="020B0604020202020204" pitchFamily="34" charset="0"/>
                <a:hlinkClick r:id="rId2"/>
              </a:rPr>
              <a:t>https://github.com/rsharanesh2002/Stepping-Into-the-World-of-Robotics</a:t>
            </a:r>
            <a:endParaRPr lang="en-US" sz="2400" b="0" dirty="0">
              <a:effectLst/>
            </a:endParaRPr>
          </a:p>
          <a:p>
            <a:br>
              <a:rPr lang="en-US" sz="2400" b="0" dirty="0">
                <a:effectLst/>
              </a:rPr>
            </a:br>
            <a:endParaRPr lang="en-US" sz="2400" b="0" dirty="0">
              <a:effectLst/>
            </a:endParaRPr>
          </a:p>
          <a:p>
            <a:br>
              <a:rPr lang="en-US" sz="2400" dirty="0"/>
            </a:br>
            <a:endParaRPr lang="en-IN" sz="2400" dirty="0">
              <a:solidFill>
                <a:schemeClr val="bg1">
                  <a:lumMod val="85000"/>
                </a:schemeClr>
              </a:solidFill>
            </a:endParaRPr>
          </a:p>
        </p:txBody>
      </p:sp>
    </p:spTree>
    <p:extLst>
      <p:ext uri="{BB962C8B-B14F-4D97-AF65-F5344CB8AC3E}">
        <p14:creationId xmlns:p14="http://schemas.microsoft.com/office/powerpoint/2010/main" val="1290997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E3B12-17D2-4756-8EEE-DB29DEC5F04E}"/>
              </a:ext>
            </a:extLst>
          </p:cNvPr>
          <p:cNvSpPr>
            <a:spLocks noGrp="1"/>
          </p:cNvSpPr>
          <p:nvPr>
            <p:ph type="title"/>
          </p:nvPr>
        </p:nvSpPr>
        <p:spPr/>
        <p:txBody>
          <a:bodyPr/>
          <a:lstStyle/>
          <a:p>
            <a:r>
              <a:rPr lang="en-US" b="1" dirty="0">
                <a:solidFill>
                  <a:schemeClr val="bg1"/>
                </a:solidFill>
              </a:rPr>
              <a:t>S</a:t>
            </a:r>
            <a:r>
              <a:rPr lang="en-IN" b="1" dirty="0" err="1">
                <a:solidFill>
                  <a:schemeClr val="bg1"/>
                </a:solidFill>
              </a:rPr>
              <a:t>etting</a:t>
            </a:r>
            <a:r>
              <a:rPr lang="en-IN" b="1" dirty="0">
                <a:solidFill>
                  <a:schemeClr val="bg1"/>
                </a:solidFill>
              </a:rPr>
              <a:t> up ROS Environment</a:t>
            </a:r>
          </a:p>
        </p:txBody>
      </p:sp>
      <p:sp>
        <p:nvSpPr>
          <p:cNvPr id="3" name="Content Placeholder 2">
            <a:extLst>
              <a:ext uri="{FF2B5EF4-FFF2-40B4-BE49-F238E27FC236}">
                <a16:creationId xmlns:a16="http://schemas.microsoft.com/office/drawing/2014/main" id="{F86B7FF1-729B-4F51-A2FD-799FC7095362}"/>
              </a:ext>
            </a:extLst>
          </p:cNvPr>
          <p:cNvSpPr>
            <a:spLocks noGrp="1"/>
          </p:cNvSpPr>
          <p:nvPr>
            <p:ph idx="1"/>
          </p:nvPr>
        </p:nvSpPr>
        <p:spPr>
          <a:xfrm>
            <a:off x="661988" y="1609725"/>
            <a:ext cx="10868024" cy="4857750"/>
          </a:xfrm>
        </p:spPr>
        <p:txBody>
          <a:bodyPr/>
          <a:lstStyle/>
          <a:p>
            <a:r>
              <a:rPr lang="en-US" dirty="0">
                <a:solidFill>
                  <a:schemeClr val="bg1">
                    <a:lumMod val="85000"/>
                  </a:schemeClr>
                </a:solidFill>
              </a:rPr>
              <a:t>Creating a ROS Workspace: </a:t>
            </a:r>
          </a:p>
          <a:p>
            <a:pPr lvl="1"/>
            <a:r>
              <a:rPr lang="en-US" dirty="0">
                <a:solidFill>
                  <a:schemeClr val="bg1">
                    <a:lumMod val="85000"/>
                  </a:schemeClr>
                </a:solidFill>
              </a:rPr>
              <a:t>A ROS workspace is a folder where you modify, build and install ROS packages.</a:t>
            </a:r>
          </a:p>
          <a:p>
            <a:pPr lvl="1"/>
            <a:r>
              <a:rPr lang="en-US" b="1" dirty="0">
                <a:solidFill>
                  <a:schemeClr val="bg1">
                    <a:lumMod val="85000"/>
                  </a:schemeClr>
                </a:solidFill>
              </a:rPr>
              <a:t>catkin </a:t>
            </a:r>
            <a:r>
              <a:rPr lang="en-US" dirty="0">
                <a:solidFill>
                  <a:schemeClr val="bg1">
                    <a:lumMod val="85000"/>
                  </a:schemeClr>
                </a:solidFill>
              </a:rPr>
              <a:t>is the official build system of ROS. </a:t>
            </a:r>
          </a:p>
          <a:p>
            <a:pPr lvl="1"/>
            <a:r>
              <a:rPr lang="en-US" dirty="0">
                <a:solidFill>
                  <a:schemeClr val="bg1">
                    <a:lumMod val="85000"/>
                  </a:schemeClr>
                </a:solidFill>
              </a:rPr>
              <a:t>To create a catkin workspace:	</a:t>
            </a:r>
            <a:r>
              <a:rPr lang="en-US" sz="2000" b="1" dirty="0">
                <a:solidFill>
                  <a:srgbClr val="FFFF00"/>
                </a:solidFill>
              </a:rPr>
              <a:t>$</a:t>
            </a:r>
            <a:r>
              <a:rPr lang="en-US" sz="2000" b="1" dirty="0">
                <a:solidFill>
                  <a:schemeClr val="bg1">
                    <a:lumMod val="85000"/>
                  </a:schemeClr>
                </a:solidFill>
              </a:rPr>
              <a:t> </a:t>
            </a:r>
            <a:r>
              <a:rPr lang="en-US" sz="2000" b="1" dirty="0" err="1">
                <a:solidFill>
                  <a:schemeClr val="bg1">
                    <a:lumMod val="85000"/>
                  </a:schemeClr>
                </a:solidFill>
              </a:rPr>
              <a:t>mkdir</a:t>
            </a:r>
            <a:r>
              <a:rPr lang="en-US" sz="2000" b="1" dirty="0">
                <a:solidFill>
                  <a:schemeClr val="bg1">
                    <a:lumMod val="85000"/>
                  </a:schemeClr>
                </a:solidFill>
              </a:rPr>
              <a:t> –p ~/</a:t>
            </a:r>
            <a:r>
              <a:rPr lang="en-US" sz="2000" b="1" dirty="0" err="1">
                <a:solidFill>
                  <a:schemeClr val="bg1">
                    <a:lumMod val="85000"/>
                  </a:schemeClr>
                </a:solidFill>
              </a:rPr>
              <a:t>catkin_ws</a:t>
            </a:r>
            <a:r>
              <a:rPr lang="en-US" sz="2000" b="1" dirty="0">
                <a:solidFill>
                  <a:schemeClr val="bg1">
                    <a:lumMod val="85000"/>
                  </a:schemeClr>
                </a:solidFill>
              </a:rPr>
              <a:t>/</a:t>
            </a:r>
            <a:r>
              <a:rPr lang="en-US" sz="2000" b="1" dirty="0" err="1">
                <a:solidFill>
                  <a:schemeClr val="bg1">
                    <a:lumMod val="85000"/>
                  </a:schemeClr>
                </a:solidFill>
              </a:rPr>
              <a:t>src</a:t>
            </a:r>
            <a:endParaRPr lang="en-US" sz="2000" b="1" dirty="0">
              <a:solidFill>
                <a:schemeClr val="bg1">
                  <a:lumMod val="85000"/>
                </a:schemeClr>
              </a:solidFill>
            </a:endParaRPr>
          </a:p>
          <a:p>
            <a:pPr marL="3657600" lvl="8" indent="0">
              <a:buNone/>
            </a:pPr>
            <a:r>
              <a:rPr lang="en-IN" sz="2000" b="1" dirty="0">
                <a:solidFill>
                  <a:schemeClr val="bg1">
                    <a:lumMod val="85000"/>
                  </a:schemeClr>
                </a:solidFill>
              </a:rPr>
              <a:t> 	</a:t>
            </a:r>
            <a:r>
              <a:rPr lang="en-IN" sz="2000" b="1" dirty="0">
                <a:solidFill>
                  <a:srgbClr val="FFFF00"/>
                </a:solidFill>
              </a:rPr>
              <a:t>$</a:t>
            </a:r>
            <a:r>
              <a:rPr lang="en-IN" sz="2000" b="1" dirty="0">
                <a:solidFill>
                  <a:schemeClr val="bg1">
                    <a:lumMod val="85000"/>
                  </a:schemeClr>
                </a:solidFill>
              </a:rPr>
              <a:t> cd ~/</a:t>
            </a:r>
            <a:r>
              <a:rPr lang="en-IN" sz="2000" b="1" dirty="0" err="1">
                <a:solidFill>
                  <a:schemeClr val="bg1">
                    <a:lumMod val="85000"/>
                  </a:schemeClr>
                </a:solidFill>
              </a:rPr>
              <a:t>catkin_ws</a:t>
            </a:r>
            <a:r>
              <a:rPr lang="en-IN" sz="2000" b="1" dirty="0">
                <a:solidFill>
                  <a:schemeClr val="bg1">
                    <a:lumMod val="85000"/>
                  </a:schemeClr>
                </a:solidFill>
              </a:rPr>
              <a:t>/</a:t>
            </a:r>
          </a:p>
          <a:p>
            <a:pPr marL="3657600" lvl="8" indent="0">
              <a:buNone/>
            </a:pPr>
            <a:r>
              <a:rPr lang="en-IN" sz="2000" b="1" dirty="0">
                <a:solidFill>
                  <a:schemeClr val="bg1">
                    <a:lumMod val="85000"/>
                  </a:schemeClr>
                </a:solidFill>
              </a:rPr>
              <a:t>	</a:t>
            </a:r>
            <a:r>
              <a:rPr lang="en-IN" sz="2000" b="1" dirty="0">
                <a:solidFill>
                  <a:srgbClr val="FFFF00"/>
                </a:solidFill>
              </a:rPr>
              <a:t>$</a:t>
            </a:r>
            <a:r>
              <a:rPr lang="en-IN" sz="2000" b="1" dirty="0">
                <a:solidFill>
                  <a:schemeClr val="bg1">
                    <a:lumMod val="85000"/>
                  </a:schemeClr>
                </a:solidFill>
              </a:rPr>
              <a:t> </a:t>
            </a:r>
            <a:r>
              <a:rPr lang="en-IN" sz="2000" b="1" dirty="0" err="1">
                <a:solidFill>
                  <a:schemeClr val="bg1">
                    <a:lumMod val="85000"/>
                  </a:schemeClr>
                </a:solidFill>
              </a:rPr>
              <a:t>catkin_make</a:t>
            </a:r>
            <a:endParaRPr lang="en-US" b="1" dirty="0">
              <a:solidFill>
                <a:schemeClr val="bg1">
                  <a:lumMod val="85000"/>
                </a:schemeClr>
              </a:solidFill>
            </a:endParaRPr>
          </a:p>
          <a:p>
            <a:pPr lvl="1"/>
            <a:r>
              <a:rPr lang="en-US" dirty="0">
                <a:solidFill>
                  <a:schemeClr val="bg1">
                    <a:lumMod val="85000"/>
                  </a:schemeClr>
                </a:solidFill>
              </a:rPr>
              <a:t>Now, your catkin workspace will have </a:t>
            </a:r>
            <a:r>
              <a:rPr lang="en-US" b="1" i="1" dirty="0" err="1">
                <a:solidFill>
                  <a:schemeClr val="bg1">
                    <a:lumMod val="85000"/>
                  </a:schemeClr>
                </a:solidFill>
              </a:rPr>
              <a:t>src</a:t>
            </a:r>
            <a:r>
              <a:rPr lang="en-US" dirty="0">
                <a:solidFill>
                  <a:schemeClr val="bg1">
                    <a:lumMod val="85000"/>
                  </a:schemeClr>
                </a:solidFill>
              </a:rPr>
              <a:t>, </a:t>
            </a:r>
            <a:r>
              <a:rPr lang="en-US" b="1" i="1" dirty="0">
                <a:solidFill>
                  <a:schemeClr val="bg1">
                    <a:lumMod val="85000"/>
                  </a:schemeClr>
                </a:solidFill>
              </a:rPr>
              <a:t>build</a:t>
            </a:r>
            <a:r>
              <a:rPr lang="en-US" dirty="0">
                <a:solidFill>
                  <a:schemeClr val="bg1">
                    <a:lumMod val="85000"/>
                  </a:schemeClr>
                </a:solidFill>
              </a:rPr>
              <a:t> and </a:t>
            </a:r>
            <a:r>
              <a:rPr lang="en-US" b="1" i="1" dirty="0" err="1">
                <a:solidFill>
                  <a:schemeClr val="bg1">
                    <a:lumMod val="85000"/>
                  </a:schemeClr>
                </a:solidFill>
              </a:rPr>
              <a:t>devel</a:t>
            </a:r>
            <a:r>
              <a:rPr lang="en-US" b="1" i="1" dirty="0">
                <a:solidFill>
                  <a:schemeClr val="bg1">
                    <a:lumMod val="85000"/>
                  </a:schemeClr>
                </a:solidFill>
              </a:rPr>
              <a:t> </a:t>
            </a:r>
            <a:r>
              <a:rPr lang="en-US" dirty="0">
                <a:solidFill>
                  <a:schemeClr val="bg1">
                    <a:lumMod val="85000"/>
                  </a:schemeClr>
                </a:solidFill>
              </a:rPr>
              <a:t>folders</a:t>
            </a:r>
          </a:p>
          <a:p>
            <a:pPr lvl="1"/>
            <a:r>
              <a:rPr lang="en-US" dirty="0">
                <a:solidFill>
                  <a:schemeClr val="bg1">
                    <a:lumMod val="85000"/>
                  </a:schemeClr>
                </a:solidFill>
              </a:rPr>
              <a:t>To make our workspace visible to </a:t>
            </a:r>
            <a:r>
              <a:rPr lang="en-US" dirty="0" err="1">
                <a:solidFill>
                  <a:schemeClr val="bg1">
                    <a:lumMod val="85000"/>
                  </a:schemeClr>
                </a:solidFill>
              </a:rPr>
              <a:t>ROS,we</a:t>
            </a:r>
            <a:r>
              <a:rPr lang="en-US" dirty="0">
                <a:solidFill>
                  <a:schemeClr val="bg1">
                    <a:lumMod val="85000"/>
                  </a:schemeClr>
                </a:solidFill>
              </a:rPr>
              <a:t> need to source the setup.*sh files in </a:t>
            </a:r>
            <a:r>
              <a:rPr lang="en-US" dirty="0" err="1">
                <a:solidFill>
                  <a:schemeClr val="bg1">
                    <a:lumMod val="85000"/>
                  </a:schemeClr>
                </a:solidFill>
              </a:rPr>
              <a:t>devel</a:t>
            </a:r>
            <a:r>
              <a:rPr lang="en-US" dirty="0">
                <a:solidFill>
                  <a:schemeClr val="bg1">
                    <a:lumMod val="85000"/>
                  </a:schemeClr>
                </a:solidFill>
              </a:rPr>
              <a:t> folder as follows:		</a:t>
            </a:r>
            <a:r>
              <a:rPr lang="en-US" sz="2000" b="1" dirty="0">
                <a:solidFill>
                  <a:srgbClr val="FFFF00"/>
                </a:solidFill>
              </a:rPr>
              <a:t>$</a:t>
            </a:r>
            <a:r>
              <a:rPr lang="en-US" sz="2000" dirty="0">
                <a:solidFill>
                  <a:srgbClr val="FFFF00"/>
                </a:solidFill>
              </a:rPr>
              <a:t> </a:t>
            </a:r>
            <a:r>
              <a:rPr lang="en-US" sz="2000" b="1" dirty="0">
                <a:solidFill>
                  <a:schemeClr val="bg1">
                    <a:lumMod val="85000"/>
                  </a:schemeClr>
                </a:solidFill>
              </a:rPr>
              <a:t>source </a:t>
            </a:r>
            <a:r>
              <a:rPr lang="en-US" sz="2000" b="1" dirty="0" err="1">
                <a:solidFill>
                  <a:schemeClr val="bg1">
                    <a:lumMod val="85000"/>
                  </a:schemeClr>
                </a:solidFill>
              </a:rPr>
              <a:t>devel</a:t>
            </a:r>
            <a:r>
              <a:rPr lang="en-US" sz="2000" b="1" dirty="0">
                <a:solidFill>
                  <a:schemeClr val="bg1">
                    <a:lumMod val="85000"/>
                  </a:schemeClr>
                </a:solidFill>
              </a:rPr>
              <a:t>/</a:t>
            </a:r>
            <a:r>
              <a:rPr lang="en-US" sz="2000" b="1" dirty="0" err="1">
                <a:solidFill>
                  <a:schemeClr val="bg1">
                    <a:lumMod val="85000"/>
                  </a:schemeClr>
                </a:solidFill>
              </a:rPr>
              <a:t>setup.bash</a:t>
            </a:r>
            <a:endParaRPr lang="en-US" sz="2000" b="1" dirty="0">
              <a:solidFill>
                <a:schemeClr val="bg1">
                  <a:lumMod val="85000"/>
                </a:schemeClr>
              </a:solidFill>
            </a:endParaRPr>
          </a:p>
          <a:p>
            <a:pPr marL="457200" lvl="1" indent="0">
              <a:buNone/>
            </a:pPr>
            <a:r>
              <a:rPr lang="en-US" dirty="0">
                <a:solidFill>
                  <a:schemeClr val="bg1">
                    <a:lumMod val="85000"/>
                  </a:schemeClr>
                </a:solidFill>
              </a:rPr>
              <a:t>					</a:t>
            </a:r>
            <a:endParaRPr lang="en-IN" sz="2400" dirty="0">
              <a:solidFill>
                <a:schemeClr val="bg1">
                  <a:lumMod val="85000"/>
                </a:schemeClr>
              </a:solidFill>
            </a:endParaRPr>
          </a:p>
        </p:txBody>
      </p:sp>
    </p:spTree>
    <p:extLst>
      <p:ext uri="{BB962C8B-B14F-4D97-AF65-F5344CB8AC3E}">
        <p14:creationId xmlns:p14="http://schemas.microsoft.com/office/powerpoint/2010/main" val="2622938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F6996-5CBE-4FA9-A64F-7616CD9E1225}"/>
              </a:ext>
            </a:extLst>
          </p:cNvPr>
          <p:cNvSpPr>
            <a:spLocks noGrp="1"/>
          </p:cNvSpPr>
          <p:nvPr>
            <p:ph type="title"/>
          </p:nvPr>
        </p:nvSpPr>
        <p:spPr>
          <a:xfrm>
            <a:off x="723900" y="0"/>
            <a:ext cx="10515600" cy="1325563"/>
          </a:xfrm>
        </p:spPr>
        <p:txBody>
          <a:bodyPr/>
          <a:lstStyle/>
          <a:p>
            <a:r>
              <a:rPr lang="en-US" b="1" dirty="0">
                <a:solidFill>
                  <a:schemeClr val="bg1"/>
                </a:solidFill>
              </a:rPr>
              <a:t>Creating a catkin Package</a:t>
            </a:r>
            <a:endParaRPr lang="en-IN" b="1" dirty="0">
              <a:solidFill>
                <a:schemeClr val="bg1"/>
              </a:solidFill>
            </a:endParaRPr>
          </a:p>
        </p:txBody>
      </p:sp>
      <p:sp>
        <p:nvSpPr>
          <p:cNvPr id="3" name="Content Placeholder 2">
            <a:extLst>
              <a:ext uri="{FF2B5EF4-FFF2-40B4-BE49-F238E27FC236}">
                <a16:creationId xmlns:a16="http://schemas.microsoft.com/office/drawing/2014/main" id="{B3F59D27-1C6B-4B14-B89D-749FB86EF673}"/>
              </a:ext>
            </a:extLst>
          </p:cNvPr>
          <p:cNvSpPr>
            <a:spLocks noGrp="1"/>
          </p:cNvSpPr>
          <p:nvPr>
            <p:ph idx="1"/>
          </p:nvPr>
        </p:nvSpPr>
        <p:spPr>
          <a:xfrm>
            <a:off x="671512" y="1057273"/>
            <a:ext cx="10848976" cy="5600701"/>
          </a:xfrm>
        </p:spPr>
        <p:txBody>
          <a:bodyPr>
            <a:normAutofit/>
          </a:bodyPr>
          <a:lstStyle/>
          <a:p>
            <a:r>
              <a:rPr lang="en-IN" sz="2400" dirty="0">
                <a:solidFill>
                  <a:schemeClr val="bg1">
                    <a:lumMod val="85000"/>
                  </a:schemeClr>
                </a:solidFill>
              </a:rPr>
              <a:t>To create a catkin Package, change to the source space directory of catkin workspace we created earlier: </a:t>
            </a:r>
            <a:r>
              <a:rPr lang="en-IN" sz="2000" b="1" dirty="0">
                <a:solidFill>
                  <a:srgbClr val="FFFF00"/>
                </a:solidFill>
              </a:rPr>
              <a:t>$ </a:t>
            </a:r>
            <a:r>
              <a:rPr lang="en-IN" sz="2000" b="1" dirty="0">
                <a:solidFill>
                  <a:schemeClr val="bg1">
                    <a:lumMod val="85000"/>
                  </a:schemeClr>
                </a:solidFill>
              </a:rPr>
              <a:t>cd ~/</a:t>
            </a:r>
            <a:r>
              <a:rPr lang="en-IN" sz="2000" b="1" dirty="0" err="1">
                <a:solidFill>
                  <a:schemeClr val="bg1">
                    <a:lumMod val="85000"/>
                  </a:schemeClr>
                </a:solidFill>
              </a:rPr>
              <a:t>catkin_ws</a:t>
            </a:r>
            <a:r>
              <a:rPr lang="en-IN" sz="2000" b="1" dirty="0">
                <a:solidFill>
                  <a:schemeClr val="bg1">
                    <a:lumMod val="85000"/>
                  </a:schemeClr>
                </a:solidFill>
              </a:rPr>
              <a:t>/</a:t>
            </a:r>
            <a:r>
              <a:rPr lang="en-IN" sz="2000" b="1" dirty="0" err="1">
                <a:solidFill>
                  <a:schemeClr val="bg1">
                    <a:lumMod val="85000"/>
                  </a:schemeClr>
                </a:solidFill>
              </a:rPr>
              <a:t>src</a:t>
            </a:r>
            <a:endParaRPr lang="en-IN" sz="2000" b="1" dirty="0">
              <a:solidFill>
                <a:schemeClr val="bg1">
                  <a:lumMod val="85000"/>
                </a:schemeClr>
              </a:solidFill>
            </a:endParaRPr>
          </a:p>
          <a:p>
            <a:pPr marL="0" indent="0">
              <a:buNone/>
            </a:pPr>
            <a:r>
              <a:rPr lang="en-IN" sz="2000" b="1" dirty="0">
                <a:solidFill>
                  <a:schemeClr val="bg1">
                    <a:lumMod val="85000"/>
                  </a:schemeClr>
                </a:solidFill>
              </a:rPr>
              <a:t>		             </a:t>
            </a:r>
            <a:r>
              <a:rPr lang="en-IN" sz="1400" b="1" dirty="0">
                <a:solidFill>
                  <a:schemeClr val="bg1">
                    <a:lumMod val="85000"/>
                  </a:schemeClr>
                </a:solidFill>
              </a:rPr>
              <a:t> </a:t>
            </a:r>
            <a:r>
              <a:rPr lang="en-IN" sz="2000" b="1" dirty="0">
                <a:solidFill>
                  <a:srgbClr val="FFFF00"/>
                </a:solidFill>
              </a:rPr>
              <a:t>$ </a:t>
            </a:r>
            <a:r>
              <a:rPr lang="en-IN" sz="2000" b="1" dirty="0" err="1">
                <a:solidFill>
                  <a:schemeClr val="bg1">
                    <a:lumMod val="85000"/>
                  </a:schemeClr>
                </a:solidFill>
              </a:rPr>
              <a:t>catkin_create_pkg</a:t>
            </a:r>
            <a:r>
              <a:rPr lang="en-IN" sz="2000" b="1" dirty="0">
                <a:solidFill>
                  <a:schemeClr val="bg1">
                    <a:lumMod val="85000"/>
                  </a:schemeClr>
                </a:solidFill>
              </a:rPr>
              <a:t> </a:t>
            </a:r>
            <a:r>
              <a:rPr lang="en-IN" sz="2000" b="1" dirty="0" err="1">
                <a:solidFill>
                  <a:schemeClr val="bg1">
                    <a:lumMod val="85000"/>
                  </a:schemeClr>
                </a:solidFill>
              </a:rPr>
              <a:t>pkg_ros_basics</a:t>
            </a:r>
            <a:r>
              <a:rPr lang="en-IN" sz="2000" b="1" dirty="0">
                <a:solidFill>
                  <a:schemeClr val="bg1">
                    <a:lumMod val="85000"/>
                  </a:schemeClr>
                </a:solidFill>
              </a:rPr>
              <a:t> </a:t>
            </a:r>
            <a:r>
              <a:rPr lang="en-IN" sz="2000" b="1" dirty="0" err="1">
                <a:solidFill>
                  <a:schemeClr val="bg1">
                    <a:lumMod val="85000"/>
                  </a:schemeClr>
                </a:solidFill>
              </a:rPr>
              <a:t>std_msgs</a:t>
            </a:r>
            <a:r>
              <a:rPr lang="en-IN" sz="2000" b="1" dirty="0">
                <a:solidFill>
                  <a:schemeClr val="bg1">
                    <a:lumMod val="85000"/>
                  </a:schemeClr>
                </a:solidFill>
              </a:rPr>
              <a:t> </a:t>
            </a:r>
            <a:r>
              <a:rPr lang="en-IN" sz="2000" b="1" dirty="0" err="1">
                <a:solidFill>
                  <a:schemeClr val="bg1">
                    <a:lumMod val="85000"/>
                  </a:schemeClr>
                </a:solidFill>
              </a:rPr>
              <a:t>rospy</a:t>
            </a:r>
            <a:r>
              <a:rPr lang="en-IN" sz="2000" b="1" dirty="0">
                <a:solidFill>
                  <a:schemeClr val="bg1">
                    <a:lumMod val="85000"/>
                  </a:schemeClr>
                </a:solidFill>
              </a:rPr>
              <a:t> </a:t>
            </a:r>
            <a:r>
              <a:rPr lang="en-IN" sz="2000" b="1" dirty="0" err="1">
                <a:solidFill>
                  <a:schemeClr val="bg1">
                    <a:lumMod val="85000"/>
                  </a:schemeClr>
                </a:solidFill>
              </a:rPr>
              <a:t>roscpp</a:t>
            </a:r>
            <a:endParaRPr lang="en-IN" sz="2000" b="1" dirty="0">
              <a:solidFill>
                <a:schemeClr val="bg1">
                  <a:lumMod val="85000"/>
                </a:schemeClr>
              </a:solidFill>
            </a:endParaRPr>
          </a:p>
          <a:p>
            <a:r>
              <a:rPr lang="en-IN" sz="2400" dirty="0">
                <a:solidFill>
                  <a:schemeClr val="bg1">
                    <a:lumMod val="85000"/>
                  </a:schemeClr>
                </a:solidFill>
              </a:rPr>
              <a:t>This will create a </a:t>
            </a:r>
            <a:r>
              <a:rPr lang="en-IN" sz="2400" i="1" dirty="0" err="1">
                <a:solidFill>
                  <a:schemeClr val="bg1">
                    <a:lumMod val="85000"/>
                  </a:schemeClr>
                </a:solidFill>
              </a:rPr>
              <a:t>pkg_ros_basics</a:t>
            </a:r>
            <a:r>
              <a:rPr lang="en-IN" sz="2400" i="1" dirty="0">
                <a:solidFill>
                  <a:schemeClr val="bg1">
                    <a:lumMod val="85000"/>
                  </a:schemeClr>
                </a:solidFill>
              </a:rPr>
              <a:t> </a:t>
            </a:r>
            <a:r>
              <a:rPr lang="en-IN" sz="2400" dirty="0">
                <a:solidFill>
                  <a:schemeClr val="bg1">
                    <a:lumMod val="85000"/>
                  </a:schemeClr>
                </a:solidFill>
              </a:rPr>
              <a:t>folder containing a </a:t>
            </a:r>
            <a:r>
              <a:rPr lang="en-IN" sz="2400" b="1" i="1" dirty="0">
                <a:solidFill>
                  <a:schemeClr val="bg1">
                    <a:lumMod val="85000"/>
                  </a:schemeClr>
                </a:solidFill>
              </a:rPr>
              <a:t>package.xml</a:t>
            </a:r>
            <a:r>
              <a:rPr lang="en-IN" sz="2400" i="1" dirty="0">
                <a:solidFill>
                  <a:schemeClr val="bg1">
                    <a:lumMod val="85000"/>
                  </a:schemeClr>
                </a:solidFill>
              </a:rPr>
              <a:t> </a:t>
            </a:r>
            <a:r>
              <a:rPr lang="en-IN" sz="2400" dirty="0">
                <a:solidFill>
                  <a:schemeClr val="bg1">
                    <a:lumMod val="85000"/>
                  </a:schemeClr>
                </a:solidFill>
              </a:rPr>
              <a:t>and a </a:t>
            </a:r>
            <a:r>
              <a:rPr lang="en-IN" sz="2400" b="1" i="1" dirty="0">
                <a:solidFill>
                  <a:schemeClr val="bg1">
                    <a:lumMod val="85000"/>
                  </a:schemeClr>
                </a:solidFill>
              </a:rPr>
              <a:t>CMakeLists.txt. </a:t>
            </a:r>
          </a:p>
          <a:p>
            <a:r>
              <a:rPr lang="en-IN" sz="2400" dirty="0">
                <a:solidFill>
                  <a:schemeClr val="bg1">
                    <a:lumMod val="85000"/>
                  </a:schemeClr>
                </a:solidFill>
              </a:rPr>
              <a:t>Change to </a:t>
            </a:r>
            <a:r>
              <a:rPr lang="en-IN" sz="2000" b="1" dirty="0">
                <a:solidFill>
                  <a:schemeClr val="bg1">
                    <a:lumMod val="85000"/>
                  </a:schemeClr>
                </a:solidFill>
              </a:rPr>
              <a:t>~/</a:t>
            </a:r>
            <a:r>
              <a:rPr lang="en-IN" sz="2000" b="1" dirty="0" err="1">
                <a:solidFill>
                  <a:schemeClr val="bg1">
                    <a:lumMod val="85000"/>
                  </a:schemeClr>
                </a:solidFill>
              </a:rPr>
              <a:t>catkin_ws</a:t>
            </a:r>
            <a:r>
              <a:rPr lang="en-IN" sz="2000" b="1" dirty="0">
                <a:solidFill>
                  <a:schemeClr val="bg1">
                    <a:lumMod val="85000"/>
                  </a:schemeClr>
                </a:solidFill>
              </a:rPr>
              <a:t> </a:t>
            </a:r>
            <a:r>
              <a:rPr lang="en-IN" sz="2400" dirty="0">
                <a:solidFill>
                  <a:schemeClr val="bg1">
                    <a:lumMod val="85000"/>
                  </a:schemeClr>
                </a:solidFill>
              </a:rPr>
              <a:t>and run </a:t>
            </a:r>
            <a:r>
              <a:rPr lang="en-IN" sz="2000" dirty="0" err="1">
                <a:solidFill>
                  <a:schemeClr val="bg1">
                    <a:lumMod val="85000"/>
                  </a:schemeClr>
                </a:solidFill>
              </a:rPr>
              <a:t>c</a:t>
            </a:r>
            <a:r>
              <a:rPr lang="en-IN" sz="2000" b="1" dirty="0" err="1">
                <a:solidFill>
                  <a:schemeClr val="bg1">
                    <a:lumMod val="85000"/>
                  </a:schemeClr>
                </a:solidFill>
              </a:rPr>
              <a:t>atkin_make</a:t>
            </a:r>
            <a:r>
              <a:rPr lang="en-IN" sz="2000" b="1" dirty="0">
                <a:solidFill>
                  <a:schemeClr val="bg1">
                    <a:lumMod val="85000"/>
                  </a:schemeClr>
                </a:solidFill>
              </a:rPr>
              <a:t>. </a:t>
            </a:r>
            <a:r>
              <a:rPr lang="en-IN" sz="2400" dirty="0">
                <a:solidFill>
                  <a:schemeClr val="bg1">
                    <a:lumMod val="85000"/>
                  </a:schemeClr>
                </a:solidFill>
              </a:rPr>
              <a:t>Now, source the generated setup file. </a:t>
            </a:r>
            <a:endParaRPr lang="en-US" sz="2400" b="1" dirty="0">
              <a:solidFill>
                <a:schemeClr val="bg1">
                  <a:lumMod val="85000"/>
                </a:schemeClr>
              </a:solidFill>
            </a:endParaRPr>
          </a:p>
          <a:p>
            <a:r>
              <a:rPr lang="en-US" sz="2400" dirty="0">
                <a:solidFill>
                  <a:schemeClr val="bg1">
                    <a:lumMod val="85000"/>
                  </a:schemeClr>
                </a:solidFill>
              </a:rPr>
              <a:t>Software is ROS is organized in </a:t>
            </a:r>
            <a:r>
              <a:rPr lang="en-US" sz="2400" b="1" i="1" dirty="0">
                <a:solidFill>
                  <a:srgbClr val="FFFF00"/>
                </a:solidFill>
              </a:rPr>
              <a:t>packages</a:t>
            </a:r>
            <a:r>
              <a:rPr lang="en-US" sz="2400" i="1" dirty="0">
                <a:solidFill>
                  <a:schemeClr val="bg1">
                    <a:lumMod val="85000"/>
                  </a:schemeClr>
                </a:solidFill>
              </a:rPr>
              <a:t>. </a:t>
            </a:r>
            <a:r>
              <a:rPr lang="en-US" sz="2400" b="0" i="0" dirty="0">
                <a:solidFill>
                  <a:schemeClr val="bg1">
                    <a:lumMod val="85000"/>
                  </a:schemeClr>
                </a:solidFill>
                <a:effectLst/>
              </a:rPr>
              <a:t>Each package can contain libraries, executables, scripts, etc. Command </a:t>
            </a:r>
            <a:r>
              <a:rPr lang="en-US" sz="2400" b="1" i="1" dirty="0" err="1">
                <a:solidFill>
                  <a:schemeClr val="bg1">
                    <a:lumMod val="85000"/>
                  </a:schemeClr>
                </a:solidFill>
                <a:effectLst/>
              </a:rPr>
              <a:t>rospack</a:t>
            </a:r>
            <a:r>
              <a:rPr lang="en-US" sz="2400" b="1" i="1" dirty="0">
                <a:solidFill>
                  <a:schemeClr val="bg1">
                    <a:lumMod val="85000"/>
                  </a:schemeClr>
                </a:solidFill>
                <a:effectLst/>
              </a:rPr>
              <a:t> </a:t>
            </a:r>
            <a:r>
              <a:rPr lang="en-US" sz="2400" dirty="0">
                <a:solidFill>
                  <a:schemeClr val="bg1">
                    <a:lumMod val="85000"/>
                  </a:schemeClr>
                </a:solidFill>
                <a:effectLst/>
              </a:rPr>
              <a:t>allows you to get information about a package.</a:t>
            </a:r>
            <a:endParaRPr lang="en-US" sz="2400" b="0" i="0" dirty="0">
              <a:solidFill>
                <a:schemeClr val="bg1">
                  <a:lumMod val="85000"/>
                </a:schemeClr>
              </a:solidFill>
              <a:effectLst/>
            </a:endParaRPr>
          </a:p>
          <a:p>
            <a:r>
              <a:rPr lang="en-IN" sz="2400" dirty="0">
                <a:solidFill>
                  <a:schemeClr val="bg1">
                    <a:lumMod val="85000"/>
                  </a:schemeClr>
                </a:solidFill>
              </a:rPr>
              <a:t>A </a:t>
            </a:r>
            <a:r>
              <a:rPr lang="en-IN" sz="2400" b="1" i="1" dirty="0">
                <a:solidFill>
                  <a:schemeClr val="bg1">
                    <a:lumMod val="85000"/>
                  </a:schemeClr>
                </a:solidFill>
              </a:rPr>
              <a:t>manifest </a:t>
            </a:r>
            <a:r>
              <a:rPr lang="en-IN" sz="2400" b="1" i="1" dirty="0">
                <a:solidFill>
                  <a:srgbClr val="FFFF00"/>
                </a:solidFill>
              </a:rPr>
              <a:t>(package.xml) </a:t>
            </a:r>
            <a:r>
              <a:rPr lang="en-IN" sz="2400" dirty="0">
                <a:solidFill>
                  <a:schemeClr val="bg1">
                    <a:lumMod val="85000"/>
                  </a:schemeClr>
                </a:solidFill>
              </a:rPr>
              <a:t>is a description of a package. This file contains package dependencies, licenses, etc.</a:t>
            </a:r>
          </a:p>
          <a:p>
            <a:r>
              <a:rPr lang="en-IN" sz="2400" b="1" i="1" dirty="0">
                <a:solidFill>
                  <a:srgbClr val="FFFF00"/>
                </a:solidFill>
              </a:rPr>
              <a:t>CMakeLists.txt </a:t>
            </a:r>
            <a:r>
              <a:rPr lang="en-IN" sz="2400" dirty="0">
                <a:solidFill>
                  <a:schemeClr val="bg1">
                    <a:lumMod val="85000"/>
                  </a:schemeClr>
                </a:solidFill>
              </a:rPr>
              <a:t>has all the commands to build the ROS source code inside the package and create the executable. </a:t>
            </a:r>
          </a:p>
          <a:p>
            <a:r>
              <a:rPr lang="en-IN" sz="2400" b="1" i="1" dirty="0" err="1">
                <a:solidFill>
                  <a:srgbClr val="FFFF00"/>
                </a:solidFill>
              </a:rPr>
              <a:t>src</a:t>
            </a:r>
            <a:r>
              <a:rPr lang="en-IN" sz="2400" b="1" i="1" dirty="0">
                <a:solidFill>
                  <a:schemeClr val="bg1">
                    <a:lumMod val="85000"/>
                  </a:schemeClr>
                </a:solidFill>
              </a:rPr>
              <a:t>: </a:t>
            </a:r>
            <a:r>
              <a:rPr lang="en-IN" sz="2400" dirty="0">
                <a:solidFill>
                  <a:schemeClr val="bg1">
                    <a:lumMod val="85000"/>
                  </a:schemeClr>
                </a:solidFill>
              </a:rPr>
              <a:t>The source code of ROS packages are kept in this folder.</a:t>
            </a:r>
            <a:endParaRPr lang="en-IN" sz="2400" b="1" i="1" dirty="0">
              <a:solidFill>
                <a:schemeClr val="bg1">
                  <a:lumMod val="85000"/>
                </a:schemeClr>
              </a:solidFill>
            </a:endParaRPr>
          </a:p>
          <a:p>
            <a:endParaRPr lang="en-IN" sz="1400" dirty="0">
              <a:solidFill>
                <a:schemeClr val="bg1">
                  <a:lumMod val="85000"/>
                </a:schemeClr>
              </a:solidFill>
            </a:endParaRPr>
          </a:p>
        </p:txBody>
      </p:sp>
    </p:spTree>
    <p:extLst>
      <p:ext uri="{BB962C8B-B14F-4D97-AF65-F5344CB8AC3E}">
        <p14:creationId xmlns:p14="http://schemas.microsoft.com/office/powerpoint/2010/main" val="874663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EE8B-B20E-4EDD-9B88-CA68D99673B6}"/>
              </a:ext>
            </a:extLst>
          </p:cNvPr>
          <p:cNvSpPr>
            <a:spLocks noGrp="1"/>
          </p:cNvSpPr>
          <p:nvPr>
            <p:ph type="title"/>
          </p:nvPr>
        </p:nvSpPr>
        <p:spPr>
          <a:xfrm>
            <a:off x="838200" y="450851"/>
            <a:ext cx="10515600" cy="1054100"/>
          </a:xfrm>
        </p:spPr>
        <p:txBody>
          <a:bodyPr/>
          <a:lstStyle/>
          <a:p>
            <a:r>
              <a:rPr lang="en-US" b="1" dirty="0">
                <a:solidFill>
                  <a:schemeClr val="bg1"/>
                </a:solidFill>
              </a:rPr>
              <a:t>ROS Nodes</a:t>
            </a:r>
            <a:endParaRPr lang="en-IN" b="1" dirty="0">
              <a:solidFill>
                <a:schemeClr val="bg1"/>
              </a:solidFill>
            </a:endParaRPr>
          </a:p>
        </p:txBody>
      </p:sp>
      <p:sp>
        <p:nvSpPr>
          <p:cNvPr id="3" name="Content Placeholder 2">
            <a:extLst>
              <a:ext uri="{FF2B5EF4-FFF2-40B4-BE49-F238E27FC236}">
                <a16:creationId xmlns:a16="http://schemas.microsoft.com/office/drawing/2014/main" id="{4D67DC6C-1FBD-47A8-A441-1B5AB63B3A10}"/>
              </a:ext>
            </a:extLst>
          </p:cNvPr>
          <p:cNvSpPr>
            <a:spLocks noGrp="1"/>
          </p:cNvSpPr>
          <p:nvPr>
            <p:ph idx="1"/>
          </p:nvPr>
        </p:nvSpPr>
        <p:spPr>
          <a:xfrm>
            <a:off x="838200" y="1409700"/>
            <a:ext cx="10515600" cy="4824413"/>
          </a:xfrm>
        </p:spPr>
        <p:txBody>
          <a:bodyPr>
            <a:normAutofit/>
          </a:bodyPr>
          <a:lstStyle/>
          <a:p>
            <a:r>
              <a:rPr lang="en-US" sz="2400" dirty="0">
                <a:solidFill>
                  <a:schemeClr val="bg1">
                    <a:lumMod val="85000"/>
                  </a:schemeClr>
                </a:solidFill>
              </a:rPr>
              <a:t>A </a:t>
            </a:r>
            <a:r>
              <a:rPr lang="en-US" sz="2400" dirty="0">
                <a:solidFill>
                  <a:srgbClr val="FFFF00"/>
                </a:solidFill>
              </a:rPr>
              <a:t>ROS Node </a:t>
            </a:r>
            <a:r>
              <a:rPr lang="en-US" sz="2400" dirty="0">
                <a:solidFill>
                  <a:schemeClr val="bg1">
                    <a:lumMod val="85000"/>
                  </a:schemeClr>
                </a:solidFill>
              </a:rPr>
              <a:t>is a piece of software/executable that uses ROS to communicate with other ROS Nodes. ROS Nodes are building blocks of any ROS application. </a:t>
            </a:r>
          </a:p>
          <a:p>
            <a:r>
              <a:rPr lang="en-US" sz="2400" dirty="0">
                <a:solidFill>
                  <a:schemeClr val="bg1">
                    <a:lumMod val="85000"/>
                  </a:schemeClr>
                </a:solidFill>
              </a:rPr>
              <a:t>For example, consider a robot with some sensor, motors, etc. One ROS Node could get the sensor values and another node can control the motors. These two nodes communicate with each other in order to move the robot. </a:t>
            </a:r>
          </a:p>
          <a:p>
            <a:r>
              <a:rPr lang="en-US" sz="2400" dirty="0">
                <a:solidFill>
                  <a:schemeClr val="bg1">
                    <a:lumMod val="85000"/>
                  </a:schemeClr>
                </a:solidFill>
              </a:rPr>
              <a:t>A ROS package can have multiple ROS Nodes</a:t>
            </a:r>
          </a:p>
          <a:p>
            <a:r>
              <a:rPr lang="en-US" sz="2400" dirty="0">
                <a:solidFill>
                  <a:schemeClr val="bg1">
                    <a:lumMod val="85000"/>
                  </a:schemeClr>
                </a:solidFill>
              </a:rPr>
              <a:t>You can have your entire application under a single ROS Node, but having multiple nodes ensures that if one node crashes, your entire application will not crash.</a:t>
            </a:r>
          </a:p>
          <a:p>
            <a:r>
              <a:rPr lang="en-US" sz="2400" dirty="0">
                <a:solidFill>
                  <a:srgbClr val="FFFF00"/>
                </a:solidFill>
              </a:rPr>
              <a:t>Python</a:t>
            </a:r>
            <a:r>
              <a:rPr lang="en-US" sz="2400" dirty="0">
                <a:solidFill>
                  <a:schemeClr val="bg1">
                    <a:lumMod val="85000"/>
                  </a:schemeClr>
                </a:solidFill>
              </a:rPr>
              <a:t> and </a:t>
            </a:r>
            <a:r>
              <a:rPr lang="en-US" sz="2400" dirty="0">
                <a:solidFill>
                  <a:srgbClr val="FFFF00"/>
                </a:solidFill>
              </a:rPr>
              <a:t>C++</a:t>
            </a:r>
            <a:r>
              <a:rPr lang="en-US" sz="2400" dirty="0">
                <a:solidFill>
                  <a:schemeClr val="bg1">
                    <a:lumMod val="85000"/>
                  </a:schemeClr>
                </a:solidFill>
              </a:rPr>
              <a:t> are majorly used to write ROS Nodes</a:t>
            </a:r>
          </a:p>
          <a:p>
            <a:r>
              <a:rPr lang="en-US" sz="2400" dirty="0">
                <a:solidFill>
                  <a:schemeClr val="bg1">
                    <a:lumMod val="85000"/>
                  </a:schemeClr>
                </a:solidFill>
              </a:rPr>
              <a:t>ROS client libraries allow nodes written in different programming languages to communicate too!</a:t>
            </a:r>
            <a:endParaRPr lang="en-IN" sz="2400" dirty="0">
              <a:solidFill>
                <a:schemeClr val="bg1">
                  <a:lumMod val="85000"/>
                </a:schemeClr>
              </a:solidFill>
            </a:endParaRPr>
          </a:p>
        </p:txBody>
      </p:sp>
    </p:spTree>
    <p:extLst>
      <p:ext uri="{BB962C8B-B14F-4D97-AF65-F5344CB8AC3E}">
        <p14:creationId xmlns:p14="http://schemas.microsoft.com/office/powerpoint/2010/main" val="251329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38DFC-8303-443D-8FFF-3D882C49694D}"/>
              </a:ext>
            </a:extLst>
          </p:cNvPr>
          <p:cNvSpPr>
            <a:spLocks noGrp="1"/>
          </p:cNvSpPr>
          <p:nvPr>
            <p:ph type="title"/>
          </p:nvPr>
        </p:nvSpPr>
        <p:spPr>
          <a:xfrm>
            <a:off x="838200" y="365126"/>
            <a:ext cx="10515600" cy="851116"/>
          </a:xfrm>
        </p:spPr>
        <p:txBody>
          <a:bodyPr/>
          <a:lstStyle/>
          <a:p>
            <a:r>
              <a:rPr lang="en-US" dirty="0">
                <a:solidFill>
                  <a:schemeClr val="bg1"/>
                </a:solidFill>
              </a:rPr>
              <a:t>Create a ROS Node</a:t>
            </a:r>
            <a:endParaRPr lang="en-IN" dirty="0">
              <a:solidFill>
                <a:schemeClr val="bg1"/>
              </a:solidFill>
            </a:endParaRPr>
          </a:p>
        </p:txBody>
      </p:sp>
      <p:sp>
        <p:nvSpPr>
          <p:cNvPr id="3" name="Content Placeholder 2">
            <a:extLst>
              <a:ext uri="{FF2B5EF4-FFF2-40B4-BE49-F238E27FC236}">
                <a16:creationId xmlns:a16="http://schemas.microsoft.com/office/drawing/2014/main" id="{F9112891-AE9B-4835-BF2D-2EBCD1B916D8}"/>
              </a:ext>
            </a:extLst>
          </p:cNvPr>
          <p:cNvSpPr>
            <a:spLocks noGrp="1"/>
          </p:cNvSpPr>
          <p:nvPr>
            <p:ph idx="1"/>
          </p:nvPr>
        </p:nvSpPr>
        <p:spPr>
          <a:xfrm>
            <a:off x="838200" y="1233996"/>
            <a:ext cx="10515600" cy="5273336"/>
          </a:xfrm>
        </p:spPr>
        <p:txBody>
          <a:bodyPr>
            <a:normAutofit/>
          </a:bodyPr>
          <a:lstStyle/>
          <a:p>
            <a:r>
              <a:rPr lang="en-US" sz="2400" dirty="0">
                <a:solidFill>
                  <a:schemeClr val="bg1">
                    <a:lumMod val="85000"/>
                  </a:schemeClr>
                </a:solidFill>
              </a:rPr>
              <a:t>Navigate to the </a:t>
            </a:r>
            <a:r>
              <a:rPr lang="en-US" sz="2400" i="1" dirty="0" err="1">
                <a:solidFill>
                  <a:schemeClr val="bg1">
                    <a:lumMod val="85000"/>
                  </a:schemeClr>
                </a:solidFill>
              </a:rPr>
              <a:t>pkg_ros_basics</a:t>
            </a:r>
            <a:r>
              <a:rPr lang="en-US" sz="2400" i="1" dirty="0">
                <a:solidFill>
                  <a:schemeClr val="bg1">
                    <a:lumMod val="85000"/>
                  </a:schemeClr>
                </a:solidFill>
              </a:rPr>
              <a:t> </a:t>
            </a:r>
            <a:r>
              <a:rPr lang="en-US" sz="2400" dirty="0">
                <a:solidFill>
                  <a:schemeClr val="bg1">
                    <a:lumMod val="85000"/>
                  </a:schemeClr>
                </a:solidFill>
              </a:rPr>
              <a:t>package we created: </a:t>
            </a:r>
            <a:r>
              <a:rPr lang="en-IN" sz="2000" dirty="0">
                <a:solidFill>
                  <a:schemeClr val="bg1">
                    <a:lumMod val="85000"/>
                  </a:schemeClr>
                </a:solidFill>
              </a:rPr>
              <a:t>  </a:t>
            </a:r>
            <a:r>
              <a:rPr lang="en-IN" sz="2000" dirty="0">
                <a:solidFill>
                  <a:srgbClr val="FFFF00"/>
                </a:solidFill>
              </a:rPr>
              <a:t>  </a:t>
            </a:r>
          </a:p>
          <a:p>
            <a:pPr lvl="1"/>
            <a:r>
              <a:rPr lang="en-IN" sz="2000" b="1" dirty="0">
                <a:solidFill>
                  <a:srgbClr val="FFFF00"/>
                </a:solidFill>
              </a:rPr>
              <a:t>$ </a:t>
            </a:r>
            <a:r>
              <a:rPr lang="en-IN" sz="2000" b="1" dirty="0" err="1">
                <a:solidFill>
                  <a:schemeClr val="bg1">
                    <a:lumMod val="85000"/>
                  </a:schemeClr>
                </a:solidFill>
              </a:rPr>
              <a:t>roscd</a:t>
            </a:r>
            <a:r>
              <a:rPr lang="en-IN" sz="2000" b="1" dirty="0">
                <a:solidFill>
                  <a:schemeClr val="bg1">
                    <a:lumMod val="85000"/>
                  </a:schemeClr>
                </a:solidFill>
              </a:rPr>
              <a:t> </a:t>
            </a:r>
            <a:r>
              <a:rPr lang="en-IN" sz="2000" b="1" dirty="0" err="1">
                <a:solidFill>
                  <a:schemeClr val="bg1">
                    <a:lumMod val="85000"/>
                  </a:schemeClr>
                </a:solidFill>
              </a:rPr>
              <a:t>pkg_ros_basics</a:t>
            </a:r>
            <a:r>
              <a:rPr lang="en-IN" sz="2000" b="1" dirty="0">
                <a:solidFill>
                  <a:schemeClr val="bg1">
                    <a:lumMod val="85000"/>
                  </a:schemeClr>
                </a:solidFill>
              </a:rPr>
              <a:t> </a:t>
            </a:r>
          </a:p>
          <a:p>
            <a:r>
              <a:rPr lang="en-IN" sz="2400" dirty="0">
                <a:solidFill>
                  <a:schemeClr val="bg1">
                    <a:lumMod val="85000"/>
                  </a:schemeClr>
                </a:solidFill>
              </a:rPr>
              <a:t>Here, create a </a:t>
            </a:r>
            <a:r>
              <a:rPr lang="en-IN" sz="2400" i="1" dirty="0">
                <a:solidFill>
                  <a:schemeClr val="bg1">
                    <a:lumMod val="85000"/>
                  </a:schemeClr>
                </a:solidFill>
              </a:rPr>
              <a:t>scripts </a:t>
            </a:r>
            <a:r>
              <a:rPr lang="en-IN" sz="2400" dirty="0">
                <a:solidFill>
                  <a:schemeClr val="bg1">
                    <a:lumMod val="85000"/>
                  </a:schemeClr>
                </a:solidFill>
              </a:rPr>
              <a:t>folder for your python scripts: </a:t>
            </a:r>
            <a:r>
              <a:rPr lang="en-US" sz="2400" dirty="0">
                <a:solidFill>
                  <a:schemeClr val="bg1">
                    <a:lumMod val="85000"/>
                  </a:schemeClr>
                </a:solidFill>
              </a:rPr>
              <a:t> </a:t>
            </a:r>
            <a:endParaRPr lang="en-US" sz="2400" dirty="0">
              <a:solidFill>
                <a:srgbClr val="FFFF00"/>
              </a:solidFill>
            </a:endParaRPr>
          </a:p>
          <a:p>
            <a:pPr lvl="1"/>
            <a:r>
              <a:rPr lang="en-US" sz="2000" b="1" dirty="0">
                <a:solidFill>
                  <a:srgbClr val="FFFF00"/>
                </a:solidFill>
              </a:rPr>
              <a:t>$ </a:t>
            </a:r>
            <a:r>
              <a:rPr lang="en-US" sz="2000" b="1" dirty="0" err="1">
                <a:solidFill>
                  <a:schemeClr val="bg1">
                    <a:lumMod val="85000"/>
                  </a:schemeClr>
                </a:solidFill>
              </a:rPr>
              <a:t>mkdir</a:t>
            </a:r>
            <a:r>
              <a:rPr lang="en-US" sz="2000" b="1" dirty="0">
                <a:solidFill>
                  <a:schemeClr val="bg1">
                    <a:lumMod val="85000"/>
                  </a:schemeClr>
                </a:solidFill>
              </a:rPr>
              <a:t> scripts</a:t>
            </a:r>
            <a:r>
              <a:rPr lang="en-IN" sz="2000" b="1" dirty="0">
                <a:solidFill>
                  <a:srgbClr val="FFFF00"/>
                </a:solidFill>
              </a:rPr>
              <a:t> </a:t>
            </a:r>
          </a:p>
          <a:p>
            <a:pPr lvl="1"/>
            <a:r>
              <a:rPr lang="en-IN" sz="2000" b="1" dirty="0">
                <a:solidFill>
                  <a:srgbClr val="FFFF00"/>
                </a:solidFill>
              </a:rPr>
              <a:t>$ </a:t>
            </a:r>
            <a:r>
              <a:rPr lang="en-IN" sz="2000" b="1" dirty="0">
                <a:solidFill>
                  <a:schemeClr val="bg1">
                    <a:lumMod val="85000"/>
                  </a:schemeClr>
                </a:solidFill>
              </a:rPr>
              <a:t>cd scripts</a:t>
            </a:r>
          </a:p>
          <a:p>
            <a:r>
              <a:rPr lang="en-IN" sz="2400" dirty="0">
                <a:solidFill>
                  <a:schemeClr val="bg1">
                    <a:lumMod val="85000"/>
                  </a:schemeClr>
                </a:solidFill>
              </a:rPr>
              <a:t>Create a Python script called </a:t>
            </a:r>
            <a:r>
              <a:rPr lang="en-IN" sz="2400" i="1" dirty="0">
                <a:solidFill>
                  <a:schemeClr val="bg1">
                    <a:lumMod val="85000"/>
                  </a:schemeClr>
                </a:solidFill>
              </a:rPr>
              <a:t>node_hello_ros.py</a:t>
            </a:r>
            <a:r>
              <a:rPr lang="en-IN" sz="2400" dirty="0">
                <a:solidFill>
                  <a:schemeClr val="bg1">
                    <a:lumMod val="85000"/>
                  </a:schemeClr>
                </a:solidFill>
              </a:rPr>
              <a:t>: </a:t>
            </a:r>
            <a:r>
              <a:rPr lang="en-US" sz="2400" dirty="0">
                <a:solidFill>
                  <a:schemeClr val="bg1">
                    <a:lumMod val="85000"/>
                  </a:schemeClr>
                </a:solidFill>
              </a:rPr>
              <a:t> </a:t>
            </a:r>
            <a:endParaRPr lang="en-US" sz="2400" dirty="0">
              <a:solidFill>
                <a:srgbClr val="FFFF00"/>
              </a:solidFill>
            </a:endParaRPr>
          </a:p>
          <a:p>
            <a:pPr lvl="1"/>
            <a:r>
              <a:rPr lang="en-US" sz="2000" b="1" dirty="0">
                <a:solidFill>
                  <a:srgbClr val="FFFF00"/>
                </a:solidFill>
              </a:rPr>
              <a:t>$ </a:t>
            </a:r>
            <a:r>
              <a:rPr lang="en-US" sz="2000" b="1" dirty="0">
                <a:solidFill>
                  <a:schemeClr val="bg1">
                    <a:lumMod val="85000"/>
                  </a:schemeClr>
                </a:solidFill>
              </a:rPr>
              <a:t>touch node_hello_ros.py</a:t>
            </a:r>
            <a:endParaRPr lang="en-IN" sz="2000" b="1" dirty="0">
              <a:solidFill>
                <a:srgbClr val="FFFF00"/>
              </a:solidFill>
            </a:endParaRPr>
          </a:p>
          <a:p>
            <a:pPr lvl="1"/>
            <a:r>
              <a:rPr lang="en-IN" sz="2000" b="1" dirty="0">
                <a:solidFill>
                  <a:srgbClr val="FFFF00"/>
                </a:solidFill>
              </a:rPr>
              <a:t>$ </a:t>
            </a:r>
            <a:r>
              <a:rPr lang="en-IN" sz="2000" b="1" dirty="0" err="1">
                <a:solidFill>
                  <a:schemeClr val="bg1">
                    <a:lumMod val="85000"/>
                  </a:schemeClr>
                </a:solidFill>
              </a:rPr>
              <a:t>gedit</a:t>
            </a:r>
            <a:r>
              <a:rPr lang="en-IN" sz="2000" b="1" dirty="0">
                <a:solidFill>
                  <a:schemeClr val="bg1">
                    <a:lumMod val="85000"/>
                  </a:schemeClr>
                </a:solidFill>
              </a:rPr>
              <a:t> node_hello_ros.py </a:t>
            </a:r>
          </a:p>
          <a:p>
            <a:r>
              <a:rPr lang="en-IN" sz="2400" dirty="0">
                <a:solidFill>
                  <a:schemeClr val="bg1">
                    <a:lumMod val="85000"/>
                  </a:schemeClr>
                </a:solidFill>
              </a:rPr>
              <a:t>Copy and paste the code given in the repository, save and exit.</a:t>
            </a:r>
          </a:p>
          <a:p>
            <a:r>
              <a:rPr lang="en-IN" sz="2400" dirty="0">
                <a:solidFill>
                  <a:schemeClr val="bg1">
                    <a:lumMod val="85000"/>
                  </a:schemeClr>
                </a:solidFill>
              </a:rPr>
              <a:t>Now, we have to make this script an executable: </a:t>
            </a:r>
            <a:r>
              <a:rPr lang="en-US" sz="2400" dirty="0">
                <a:solidFill>
                  <a:schemeClr val="bg1">
                    <a:lumMod val="85000"/>
                  </a:schemeClr>
                </a:solidFill>
              </a:rPr>
              <a:t>  </a:t>
            </a:r>
            <a:endParaRPr lang="en-US" sz="2400" dirty="0">
              <a:solidFill>
                <a:srgbClr val="FFFF00"/>
              </a:solidFill>
            </a:endParaRPr>
          </a:p>
          <a:p>
            <a:pPr lvl="1"/>
            <a:r>
              <a:rPr lang="en-US" sz="2000" b="1" dirty="0">
                <a:solidFill>
                  <a:srgbClr val="FFFF00"/>
                </a:solidFill>
              </a:rPr>
              <a:t>$ </a:t>
            </a:r>
            <a:r>
              <a:rPr lang="en-US" sz="2000" b="1" dirty="0" err="1">
                <a:solidFill>
                  <a:schemeClr val="bg1">
                    <a:lumMod val="85000"/>
                  </a:schemeClr>
                </a:solidFill>
              </a:rPr>
              <a:t>sudo</a:t>
            </a:r>
            <a:r>
              <a:rPr lang="en-US" sz="2000" b="1" dirty="0">
                <a:solidFill>
                  <a:schemeClr val="bg1">
                    <a:lumMod val="85000"/>
                  </a:schemeClr>
                </a:solidFill>
              </a:rPr>
              <a:t> </a:t>
            </a:r>
            <a:r>
              <a:rPr lang="en-US" sz="2000" b="1" dirty="0" err="1">
                <a:solidFill>
                  <a:schemeClr val="bg1">
                    <a:lumMod val="85000"/>
                  </a:schemeClr>
                </a:solidFill>
              </a:rPr>
              <a:t>chmod</a:t>
            </a:r>
            <a:r>
              <a:rPr lang="en-US" sz="2000" b="1" dirty="0">
                <a:solidFill>
                  <a:schemeClr val="bg1">
                    <a:lumMod val="85000"/>
                  </a:schemeClr>
                </a:solidFill>
              </a:rPr>
              <a:t> +x node_hello_ros.py  </a:t>
            </a:r>
          </a:p>
          <a:p>
            <a:r>
              <a:rPr lang="en-US" sz="2400" dirty="0">
                <a:solidFill>
                  <a:schemeClr val="bg1">
                    <a:lumMod val="85000"/>
                  </a:schemeClr>
                </a:solidFill>
              </a:rPr>
              <a:t>We have created a ROS Node – Let’s continue to see how it is run…</a:t>
            </a:r>
            <a:endParaRPr lang="en-IN" sz="2400" dirty="0">
              <a:solidFill>
                <a:schemeClr val="bg1">
                  <a:lumMod val="85000"/>
                </a:schemeClr>
              </a:solidFill>
            </a:endParaRPr>
          </a:p>
        </p:txBody>
      </p:sp>
    </p:spTree>
    <p:extLst>
      <p:ext uri="{BB962C8B-B14F-4D97-AF65-F5344CB8AC3E}">
        <p14:creationId xmlns:p14="http://schemas.microsoft.com/office/powerpoint/2010/main" val="465856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2263</Words>
  <Application>Microsoft Office PowerPoint</Application>
  <PresentationFormat>Widescreen</PresentationFormat>
  <Paragraphs>155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vt:lpstr>
      <vt:lpstr>Office Theme</vt:lpstr>
      <vt:lpstr>Stepping into the world of Robotics</vt:lpstr>
      <vt:lpstr>What is ROS?</vt:lpstr>
      <vt:lpstr>Docker </vt:lpstr>
      <vt:lpstr>Continued…</vt:lpstr>
      <vt:lpstr>Installing ROS using Docker</vt:lpstr>
      <vt:lpstr>Setting up ROS Environment</vt:lpstr>
      <vt:lpstr>Creating a catkin Package</vt:lpstr>
      <vt:lpstr>ROS Nodes</vt:lpstr>
      <vt:lpstr>Create a ROS Node</vt:lpstr>
      <vt:lpstr>ROS Master and Running ROS Nodes</vt:lpstr>
      <vt:lpstr>Continued…</vt:lpstr>
      <vt:lpstr>PowerPoint Presentation</vt:lpstr>
      <vt:lpstr>ROS Topics</vt:lpstr>
      <vt:lpstr>Understanding ROS Topics using TurtleSim</vt:lpstr>
      <vt:lpstr>Rqt_graph and Using rostopic pub</vt:lpstr>
      <vt:lpstr>Some more Terms…</vt:lpstr>
      <vt:lpstr>A quick Demonstration on running ROS Nodes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Stepping into the world of Robotics</dc:title>
  <dc:creator>Phani Jayanth Jonnalagedda</dc:creator>
  <cp:lastModifiedBy>Phani Jayanth Jonnalagedda</cp:lastModifiedBy>
  <cp:revision>118</cp:revision>
  <dcterms:created xsi:type="dcterms:W3CDTF">2021-02-16T12:36:13Z</dcterms:created>
  <dcterms:modified xsi:type="dcterms:W3CDTF">2021-02-24T19:14:16Z</dcterms:modified>
</cp:coreProperties>
</file>