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Lato" panose="020B0604020202020204" charset="0"/>
      <p:regular r:id="rId15"/>
      <p:bold r:id="rId16"/>
      <p:italic r:id="rId17"/>
      <p:boldItalic r:id="rId18"/>
    </p:embeddedFont>
    <p:embeddedFont>
      <p:font typeface="Montserrat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edeafc7a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edeafc7a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edeafc89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edeafc89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edeafc7a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edeafc7a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e4c2f64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e4c2f64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e4c2f64e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e4c2f64e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e4c2f64e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e4c2f64e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e4c2f64e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e4c2f64e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e5b2be62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e5b2be62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e5b2be620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e5b2be620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edeafc7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edeafc7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edeafc7a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bedeafc7a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189819" y="474446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Session 2: Let's build a Robot and SLAM</a:t>
            </a:r>
            <a:r>
              <a:rPr lang="en" sz="1577" dirty="0">
                <a:latin typeface="Times New Roman"/>
                <a:ea typeface="Times New Roman"/>
                <a:cs typeface="Times New Roman"/>
                <a:sym typeface="Times New Roman"/>
              </a:rPr>
              <a:t>(no pun)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 it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3436438" y="2190880"/>
            <a:ext cx="3923400" cy="23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06400" lvl="0" indent="-285750" algn="l" rtl="0">
              <a:spcBef>
                <a:spcPts val="0"/>
              </a:spcBef>
              <a:spcAft>
                <a:spcPts val="0"/>
              </a:spcAft>
              <a:buSzPts val="1700"/>
              <a:buFont typeface="Wingdings" panose="05000000000000000000" pitchFamily="2" charset="2"/>
              <a:buChar char="Ø"/>
            </a:pPr>
            <a:r>
              <a:rPr lang="en" sz="1700" dirty="0"/>
              <a:t>Introduction to URDF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406400" lvl="0" indent="-285750" algn="l" rtl="0">
              <a:spcBef>
                <a:spcPts val="0"/>
              </a:spcBef>
              <a:spcAft>
                <a:spcPts val="0"/>
              </a:spcAft>
              <a:buSzPts val="1700"/>
              <a:buFont typeface="Wingdings" panose="05000000000000000000" pitchFamily="2" charset="2"/>
              <a:buChar char="Ø"/>
            </a:pPr>
            <a:r>
              <a:rPr lang="en" sz="1700" dirty="0"/>
              <a:t>Build a robot model in URDF format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406400" lvl="0" indent="-285750" algn="l" rtl="0">
              <a:spcBef>
                <a:spcPts val="0"/>
              </a:spcBef>
              <a:spcAft>
                <a:spcPts val="0"/>
              </a:spcAft>
              <a:buSzPts val="1700"/>
              <a:buFont typeface="Wingdings" panose="05000000000000000000" pitchFamily="2" charset="2"/>
              <a:buChar char="Ø"/>
            </a:pPr>
            <a:r>
              <a:rPr lang="en" sz="1700" dirty="0"/>
              <a:t>Keyboard control of the robot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406400" lvl="0" indent="-285750" algn="l" rtl="0">
              <a:spcBef>
                <a:spcPts val="0"/>
              </a:spcBef>
              <a:spcAft>
                <a:spcPts val="0"/>
              </a:spcAft>
              <a:buSzPts val="1700"/>
              <a:buFont typeface="Wingdings" panose="05000000000000000000" pitchFamily="2" charset="2"/>
              <a:buChar char="Ø"/>
            </a:pPr>
            <a:r>
              <a:rPr lang="en" sz="1700" dirty="0"/>
              <a:t>SLAM on a robot</a:t>
            </a:r>
            <a:endParaRPr sz="1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>
            <a:spLocks noGrp="1"/>
          </p:cNvSpPr>
          <p:nvPr>
            <p:ph type="title"/>
          </p:nvPr>
        </p:nvSpPr>
        <p:spPr>
          <a:xfrm>
            <a:off x="1297500" y="165150"/>
            <a:ext cx="7038900" cy="5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types of SLAM:Visual and LiDAR</a:t>
            </a:r>
            <a:endParaRPr/>
          </a:p>
        </p:txBody>
      </p:sp>
      <p:sp>
        <p:nvSpPr>
          <p:cNvPr id="199" name="Google Shape;199;p22"/>
          <p:cNvSpPr txBox="1">
            <a:spLocks noGrp="1"/>
          </p:cNvSpPr>
          <p:nvPr>
            <p:ph type="body" idx="1"/>
          </p:nvPr>
        </p:nvSpPr>
        <p:spPr>
          <a:xfrm>
            <a:off x="1283323" y="801833"/>
            <a:ext cx="7311600" cy="30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Visual slam:</a:t>
            </a:r>
            <a:endParaRPr sz="1500" dirty="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Makes use of image acquired from cameras and image sensors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Different types of camera can be used such as Monocular,Stereo,Depth cameras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Algorithms can be classified into two categories</a:t>
            </a:r>
            <a:endParaRPr sz="15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Sparse Method:  Matches feature points of images</a:t>
            </a:r>
            <a:endParaRPr sz="13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Dense Method: Overall Brightness of Images</a:t>
            </a:r>
            <a:endParaRPr sz="13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 dirty="0"/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4737" y="2910558"/>
            <a:ext cx="2774525" cy="208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>
            <a:spLocks noGrp="1"/>
          </p:cNvSpPr>
          <p:nvPr>
            <p:ph type="title"/>
          </p:nvPr>
        </p:nvSpPr>
        <p:spPr>
          <a:xfrm>
            <a:off x="1297500" y="165150"/>
            <a:ext cx="7038900" cy="5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types of SLAM:Visual and LiDAR</a:t>
            </a:r>
            <a:endParaRPr/>
          </a:p>
        </p:txBody>
      </p:sp>
      <p:sp>
        <p:nvSpPr>
          <p:cNvPr id="206" name="Google Shape;206;p23"/>
          <p:cNvSpPr txBox="1">
            <a:spLocks noGrp="1"/>
          </p:cNvSpPr>
          <p:nvPr>
            <p:ph type="body" idx="1"/>
          </p:nvPr>
        </p:nvSpPr>
        <p:spPr>
          <a:xfrm>
            <a:off x="1297500" y="796516"/>
            <a:ext cx="7311600" cy="30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LiDAR slam:</a:t>
            </a:r>
            <a:endParaRPr sz="1500" dirty="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Abbreviates to Light detection and ranging,primarily uses a laser sensor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Output values from laser sensors are generally 2D or 3D point cloud data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Laser sensor point cloud provides high precision distance measurements and works effectively for map construction with SLAM</a:t>
            </a:r>
            <a:endParaRPr sz="15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 dirty="0"/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900" y="2595056"/>
            <a:ext cx="2936567" cy="2118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0432" y="2622650"/>
            <a:ext cx="2936567" cy="2118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see SLAM in action on a quadruped robot</a:t>
            </a:r>
            <a:endParaRPr/>
          </a:p>
        </p:txBody>
      </p:sp>
      <p:pic>
        <p:nvPicPr>
          <p:cNvPr id="214" name="Google Shape;2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795" y="1696700"/>
            <a:ext cx="3401249" cy="20892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15" name="Google Shape;21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5425" y="1696700"/>
            <a:ext cx="3133875" cy="208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What is </a:t>
            </a:r>
            <a:r>
              <a:rPr lang="en" sz="2500" b="1" dirty="0"/>
              <a:t>URDF</a:t>
            </a:r>
            <a:r>
              <a:rPr lang="en" sz="2500" dirty="0"/>
              <a:t>?</a:t>
            </a:r>
            <a:endParaRPr sz="2500"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76235" y="11161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URDF stands for Unified Robot Description Format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For using a 3D model of a Robot that you are working and simulating with in ROS,it has to be in URDF format only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ROS has libraries/packages installed that parses the URDF files</a:t>
            </a:r>
            <a:endParaRPr sz="1500" dirty="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125" y="2638071"/>
            <a:ext cx="5995750" cy="170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0411" y="429192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Two approaches</a:t>
            </a:r>
            <a:endParaRPr dirty="0"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329509" y="1322027"/>
            <a:ext cx="7038900" cy="2037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" sz="1600" dirty="0"/>
              <a:t>Writing your own URDF files from scratch and create a robot model</a:t>
            </a:r>
            <a:endParaRPr sz="1600" dirty="0"/>
          </a:p>
          <a:p>
            <a:pPr marL="882650" lvl="1" indent="-285750">
              <a:buSzPts val="1400"/>
              <a:buFont typeface="Arial" panose="020B0604020202020204" pitchFamily="34" charset="0"/>
              <a:buChar char="•"/>
            </a:pPr>
            <a:r>
              <a:rPr lang="en" sz="1600" dirty="0"/>
              <a:t>Boring,Time consuming</a:t>
            </a:r>
            <a:endParaRPr sz="1600" dirty="0"/>
          </a:p>
          <a:p>
            <a:pPr marL="882650" lvl="1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sz="1600" dirty="0"/>
              <a:t>Highly prone to errors which are difficult to identify</a:t>
            </a:r>
            <a:endParaRPr sz="1600" dirty="0"/>
          </a:p>
          <a:p>
            <a:pPr marL="412750" lvl="0" indent="-285750" algn="l" rtl="0">
              <a:spcBef>
                <a:spcPts val="120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" sz="1600" dirty="0"/>
              <a:t>You can model your robot in CAD/3D modelling softwares like SolidWorks,Fusion 360,AutoCAD and use external packages /libraries to parse those 3D files</a:t>
            </a:r>
            <a:endParaRPr sz="1600" dirty="0"/>
          </a:p>
        </p:txBody>
      </p:sp>
      <p:sp>
        <p:nvSpPr>
          <p:cNvPr id="149" name="Google Shape;149;p15"/>
          <p:cNvSpPr txBox="1">
            <a:spLocks noGrp="1"/>
          </p:cNvSpPr>
          <p:nvPr>
            <p:ph type="title"/>
          </p:nvPr>
        </p:nvSpPr>
        <p:spPr>
          <a:xfrm>
            <a:off x="1052550" y="3805234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But in our session we are going to proceed with creating a model from scratch ourselves….. :)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310941" y="226326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Understanding the XML syntax</a:t>
            </a:r>
            <a:endParaRPr dirty="0"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6293" y="985284"/>
            <a:ext cx="3776534" cy="3822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7833" y="1197935"/>
            <a:ext cx="698001" cy="680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1288750" y="618600"/>
            <a:ext cx="7463400" cy="5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n" sz="225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&lt;robot&gt;</a:t>
            </a:r>
            <a:r>
              <a:rPr lang="en" sz="1960" dirty="0"/>
              <a:t>= Root element in desc file(similar to &lt;html&gt; tag)</a:t>
            </a:r>
            <a:endParaRPr sz="1960" dirty="0"/>
          </a:p>
        </p:txBody>
      </p:sp>
      <p:sp>
        <p:nvSpPr>
          <p:cNvPr id="162" name="Google Shape;162;p17"/>
          <p:cNvSpPr txBox="1">
            <a:spLocks noGrp="1"/>
          </p:cNvSpPr>
          <p:nvPr>
            <p:ph type="title"/>
          </p:nvPr>
        </p:nvSpPr>
        <p:spPr>
          <a:xfrm>
            <a:off x="1297500" y="1958350"/>
            <a:ext cx="7463400" cy="5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n" sz="22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&lt;sensor&gt;</a:t>
            </a:r>
            <a:r>
              <a:rPr lang="en" sz="1960"/>
              <a:t> = Used for inclusion of sensors like cameras,laser,etc</a:t>
            </a:r>
            <a:endParaRPr sz="1960"/>
          </a:p>
        </p:txBody>
      </p:sp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1297500" y="1288475"/>
            <a:ext cx="7463400" cy="5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n" sz="225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&lt;gazebo&gt;</a:t>
            </a:r>
            <a:r>
              <a:rPr lang="en" sz="1960" dirty="0"/>
              <a:t>= Element used to describe simulation properties</a:t>
            </a:r>
            <a:endParaRPr sz="1960" dirty="0"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297500" y="2628225"/>
            <a:ext cx="7463400" cy="5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n" sz="225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&lt;material&gt;</a:t>
            </a:r>
            <a:r>
              <a:rPr lang="en" sz="1960" dirty="0"/>
              <a:t> = To describe the material properties like color,texture,etc</a:t>
            </a:r>
            <a:endParaRPr sz="1960" dirty="0"/>
          </a:p>
        </p:txBody>
      </p:sp>
      <p:sp>
        <p:nvSpPr>
          <p:cNvPr id="165" name="Google Shape;165;p17"/>
          <p:cNvSpPr txBox="1">
            <a:spLocks noGrp="1"/>
          </p:cNvSpPr>
          <p:nvPr>
            <p:ph type="title"/>
          </p:nvPr>
        </p:nvSpPr>
        <p:spPr>
          <a:xfrm>
            <a:off x="1586400" y="4210751"/>
            <a:ext cx="5971200" cy="5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n" sz="195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&lt;geometry&gt;</a:t>
            </a:r>
            <a:r>
              <a:rPr lang="en" sz="1660" dirty="0"/>
              <a:t> ,</a:t>
            </a:r>
            <a:r>
              <a:rPr lang="en" sz="195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&lt;inertial&gt;</a:t>
            </a:r>
            <a:r>
              <a:rPr lang="en" sz="1660" dirty="0"/>
              <a:t> ,</a:t>
            </a:r>
            <a:r>
              <a:rPr lang="en" sz="195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&lt;collision&gt;</a:t>
            </a:r>
            <a:r>
              <a:rPr lang="en" sz="1660" dirty="0"/>
              <a:t> ,</a:t>
            </a:r>
            <a:r>
              <a:rPr lang="en" sz="195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&lt;cylinder&gt;</a:t>
            </a:r>
            <a:r>
              <a:rPr lang="en" sz="1660" dirty="0"/>
              <a:t> ,</a:t>
            </a:r>
            <a:r>
              <a:rPr lang="en" sz="195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&lt;box&gt;</a:t>
            </a:r>
            <a:r>
              <a:rPr lang="en" sz="1660" dirty="0"/>
              <a:t> </a:t>
            </a:r>
            <a:endParaRPr sz="1660" dirty="0"/>
          </a:p>
        </p:txBody>
      </p:sp>
      <p:sp>
        <p:nvSpPr>
          <p:cNvPr id="166" name="Google Shape;166;p17"/>
          <p:cNvSpPr txBox="1">
            <a:spLocks noGrp="1"/>
          </p:cNvSpPr>
          <p:nvPr>
            <p:ph type="title"/>
          </p:nvPr>
        </p:nvSpPr>
        <p:spPr>
          <a:xfrm>
            <a:off x="1297500" y="3695025"/>
            <a:ext cx="7463400" cy="5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n" sz="1960" dirty="0"/>
              <a:t>And many more…….</a:t>
            </a:r>
            <a:endParaRPr sz="196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>
            <a:spLocks noGrp="1"/>
          </p:cNvSpPr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n" sz="275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&lt;link&gt;</a:t>
            </a:r>
            <a:endParaRPr sz="2900" dirty="0"/>
          </a:p>
        </p:txBody>
      </p:sp>
      <p:sp>
        <p:nvSpPr>
          <p:cNvPr id="172" name="Google Shape;172;p18"/>
          <p:cNvSpPr txBox="1">
            <a:spLocks noGrp="1"/>
          </p:cNvSpPr>
          <p:nvPr>
            <p:ph type="body" idx="1"/>
          </p:nvPr>
        </p:nvSpPr>
        <p:spPr>
          <a:xfrm>
            <a:off x="1276235" y="1360215"/>
            <a:ext cx="7038900" cy="8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This element describes a rigid body with inertia,visual features and collision properties</a:t>
            </a:r>
            <a:endParaRPr sz="1600" dirty="0"/>
          </a:p>
        </p:txBody>
      </p:sp>
      <p:sp>
        <p:nvSpPr>
          <p:cNvPr id="173" name="Google Shape;173;p18"/>
          <p:cNvSpPr txBox="1"/>
          <p:nvPr/>
        </p:nvSpPr>
        <p:spPr>
          <a:xfrm>
            <a:off x="0" y="2293800"/>
            <a:ext cx="9144000" cy="2911200"/>
          </a:xfrm>
          <a:prstGeom prst="rect">
            <a:avLst/>
          </a:prstGeom>
          <a:gradFill>
            <a:gsLst>
              <a:gs pos="0">
                <a:srgbClr val="1B202D"/>
              </a:gs>
              <a:gs pos="18000">
                <a:srgbClr val="758190"/>
              </a:gs>
              <a:gs pos="100000">
                <a:srgbClr val="FFFF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9731" y="2367757"/>
            <a:ext cx="4123775" cy="22864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>
            <a:spLocks noGrp="1"/>
          </p:cNvSpPr>
          <p:nvPr>
            <p:ph type="title"/>
          </p:nvPr>
        </p:nvSpPr>
        <p:spPr>
          <a:xfrm>
            <a:off x="1059638" y="273248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n" sz="275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&lt;joint&gt;</a:t>
            </a:r>
            <a:endParaRPr sz="2900" dirty="0"/>
          </a:p>
        </p:txBody>
      </p:sp>
      <p:sp>
        <p:nvSpPr>
          <p:cNvPr id="180" name="Google Shape;180;p19"/>
          <p:cNvSpPr txBox="1">
            <a:spLocks noGrp="1"/>
          </p:cNvSpPr>
          <p:nvPr>
            <p:ph type="body" idx="1"/>
          </p:nvPr>
        </p:nvSpPr>
        <p:spPr>
          <a:xfrm>
            <a:off x="1283324" y="1317685"/>
            <a:ext cx="7038900" cy="8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This element describes a kinematics and dynamics of a joint and also specifies the safety limits of it</a:t>
            </a:r>
            <a:endParaRPr sz="1600" dirty="0"/>
          </a:p>
        </p:txBody>
      </p:sp>
      <p:sp>
        <p:nvSpPr>
          <p:cNvPr id="181" name="Google Shape;181;p19"/>
          <p:cNvSpPr txBox="1"/>
          <p:nvPr/>
        </p:nvSpPr>
        <p:spPr>
          <a:xfrm>
            <a:off x="0" y="2293800"/>
            <a:ext cx="9144000" cy="2911200"/>
          </a:xfrm>
          <a:prstGeom prst="rect">
            <a:avLst/>
          </a:prstGeom>
          <a:gradFill>
            <a:gsLst>
              <a:gs pos="0">
                <a:srgbClr val="1B202D"/>
              </a:gs>
              <a:gs pos="18000">
                <a:srgbClr val="758190"/>
              </a:gs>
              <a:gs pos="100000">
                <a:srgbClr val="FFFF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2842006" y="2713447"/>
            <a:ext cx="3459987" cy="31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>
            <a:spLocks noGrp="1"/>
          </p:cNvSpPr>
          <p:nvPr>
            <p:ph type="title"/>
          </p:nvPr>
        </p:nvSpPr>
        <p:spPr>
          <a:xfrm>
            <a:off x="1263683" y="2099940"/>
            <a:ext cx="6616634" cy="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Time to proceed with coding…</a:t>
            </a:r>
            <a:endParaRPr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Simultaneous Localisation and Mapping(SLAM)</a:t>
            </a:r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body" idx="1"/>
          </p:nvPr>
        </p:nvSpPr>
        <p:spPr>
          <a:xfrm>
            <a:off x="911700" y="1180259"/>
            <a:ext cx="7320600" cy="34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Consider a home robot vacuum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Without SLAM: </a:t>
            </a:r>
            <a:endParaRPr sz="15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Moves randomly and will not be able to cover entire home</a:t>
            </a:r>
            <a:endParaRPr sz="13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Excessive power usage</a:t>
            </a:r>
            <a:endParaRPr sz="13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Too much time</a:t>
            </a:r>
            <a:endParaRPr sz="13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 With SLAM</a:t>
            </a:r>
            <a:endParaRPr sz="15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Use infos such as no of wheel revolutions ,datas from sensor to determine the amount of movement</a:t>
            </a:r>
            <a:endParaRPr sz="13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Process also called as Localisation</a:t>
            </a:r>
            <a:endParaRPr sz="13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Using the sensors robot can create a map of obstacle in its surroundings and avoid the clean area twice</a:t>
            </a:r>
            <a:endParaRPr sz="13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Process also called as mapping</a:t>
            </a:r>
            <a:endParaRPr sz="13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Both the mapping and localisation takes place simultaneously and thus the name</a:t>
            </a:r>
            <a:endParaRPr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491</Words>
  <Application>Microsoft Office PowerPoint</Application>
  <PresentationFormat>On-screen Show (16:9)</PresentationFormat>
  <Paragraphs>55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Montserrat</vt:lpstr>
      <vt:lpstr>Wingdings</vt:lpstr>
      <vt:lpstr>Arial</vt:lpstr>
      <vt:lpstr>Lato</vt:lpstr>
      <vt:lpstr>Times New Roman</vt:lpstr>
      <vt:lpstr>Focus</vt:lpstr>
      <vt:lpstr>Session 2: Let's build a Robot and SLAM(no pun) it</vt:lpstr>
      <vt:lpstr>What is URDF?</vt:lpstr>
      <vt:lpstr>Two approaches</vt:lpstr>
      <vt:lpstr>Understanding the XML syntax</vt:lpstr>
      <vt:lpstr>&lt;robot&gt;= Root element in desc file(similar to &lt;html&gt; tag)</vt:lpstr>
      <vt:lpstr>&lt;link&gt;</vt:lpstr>
      <vt:lpstr>&lt;joint&gt;</vt:lpstr>
      <vt:lpstr>Time to proceed with coding…</vt:lpstr>
      <vt:lpstr>Simultaneous Localisation and Mapping(SLAM)</vt:lpstr>
      <vt:lpstr>Two types of SLAM:Visual and LiDAR</vt:lpstr>
      <vt:lpstr>Two types of SLAM:Visual and LiDAR</vt:lpstr>
      <vt:lpstr>Lets see SLAM in action on a quadruped robot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2: Let's build a Robot and SLAM(no pun) it</dc:title>
  <cp:lastModifiedBy>Phani Jayanth Jonnalagedda</cp:lastModifiedBy>
  <cp:revision>12</cp:revision>
  <dcterms:modified xsi:type="dcterms:W3CDTF">2021-02-22T16:48:13Z</dcterms:modified>
</cp:coreProperties>
</file>