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70" r:id="rId12"/>
    <p:sldId id="271" r:id="rId13"/>
    <p:sldId id="272" r:id="rId14"/>
    <p:sldId id="267" r:id="rId15"/>
    <p:sldId id="269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6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the idea is pretty straightforward:  we point to a position (x, y) on a plane, and it immediately tells you “how many degrees each of the three joints should be bent” so that your fingertip reaches exactly that point.</a:t>
            </a:r>
          </a:p>
          <a:p>
            <a:endParaRPr lang="en-US" altLang="zh-CN" dirty="0"/>
          </a:p>
          <a:p>
            <a:r>
              <a:rPr lang="en-US" dirty="0"/>
              <a:t>Just to be clear—what I’m showing here is an </a:t>
            </a:r>
            <a:r>
              <a:rPr lang="en-US" i="1" dirty="0"/>
              <a:t>inverse neural network</a:t>
            </a:r>
            <a:r>
              <a:rPr lang="en-US" dirty="0"/>
              <a:t>, not to be confused with </a:t>
            </a:r>
            <a:r>
              <a:rPr lang="en-US" i="1" dirty="0"/>
              <a:t>invertible neural networks</a:t>
            </a:r>
            <a:r>
              <a:rPr lang="en-US" dirty="0"/>
              <a:t> from the paper. 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target function is basically the position we want the finger to reach—that’s the grey dot you see in the demo visualization. </a:t>
            </a:r>
          </a:p>
          <a:p>
            <a:endParaRPr lang="en-US" altLang="zh-CN" dirty="0"/>
          </a:p>
          <a:p>
            <a:r>
              <a:rPr lang="en-US" dirty="0"/>
              <a:t>In our regression model, we set two key dimensions:</a:t>
            </a:r>
          </a:p>
          <a:p>
            <a:endParaRPr lang="en-US" altLang="zh-CN" dirty="0"/>
          </a:p>
          <a:p>
            <a:r>
              <a:rPr lang="en-US" b="1" dirty="0"/>
              <a:t>2</a:t>
            </a:r>
            <a:r>
              <a:rPr lang="en-US" dirty="0"/>
              <a:t> is the number of joint angles to predict.</a:t>
            </a:r>
          </a:p>
          <a:p>
            <a:r>
              <a:rPr lang="en-US" dirty="0"/>
              <a:t>8 number of </a:t>
            </a:r>
            <a:r>
              <a:rPr lang="en-US" b="1" dirty="0"/>
              <a:t>input features</a:t>
            </a:r>
            <a:r>
              <a:rPr lang="en-US" dirty="0"/>
              <a:t> from the environment (current pose/config + target info).</a:t>
            </a:r>
          </a:p>
          <a:p>
            <a:endParaRPr lang="en-US" altLang="zh-CN" dirty="0"/>
          </a:p>
          <a:p>
            <a:r>
              <a:rPr lang="el-GR" b="1" dirty="0"/>
              <a:t>θ0</a:t>
            </a:r>
            <a:r>
              <a:rPr lang="el-GR" dirty="0"/>
              <a:t> – </a:t>
            </a:r>
            <a:r>
              <a:rPr lang="en-US" dirty="0"/>
              <a:t>current base joint angle</a:t>
            </a:r>
          </a:p>
          <a:p>
            <a:r>
              <a:rPr lang="el-GR" b="1" dirty="0"/>
              <a:t>θ1</a:t>
            </a:r>
            <a:r>
              <a:rPr lang="el-GR" dirty="0"/>
              <a:t> – </a:t>
            </a:r>
            <a:r>
              <a:rPr lang="en-US" dirty="0"/>
              <a:t>current middle joint angle</a:t>
            </a:r>
          </a:p>
          <a:p>
            <a:r>
              <a:rPr lang="en-US" b="1" dirty="0" err="1"/>
              <a:t>x_end</a:t>
            </a:r>
            <a:r>
              <a:rPr lang="en-US" dirty="0"/>
              <a:t> – current end-effector x (normalized)</a:t>
            </a:r>
          </a:p>
          <a:p>
            <a:r>
              <a:rPr lang="en-US" b="1" dirty="0" err="1"/>
              <a:t>y_end</a:t>
            </a:r>
            <a:r>
              <a:rPr lang="en-US" dirty="0"/>
              <a:t> – current end-effector y (normalized)</a:t>
            </a:r>
          </a:p>
          <a:p>
            <a:r>
              <a:rPr lang="en-US" b="1" dirty="0"/>
              <a:t>dx</a:t>
            </a:r>
            <a:r>
              <a:rPr lang="en-US" dirty="0"/>
              <a:t> – (</a:t>
            </a:r>
            <a:r>
              <a:rPr lang="en-US" dirty="0" err="1"/>
              <a:t>target_x</a:t>
            </a:r>
            <a:r>
              <a:rPr lang="en-US" dirty="0"/>
              <a:t> − </a:t>
            </a:r>
            <a:r>
              <a:rPr lang="en-US" dirty="0" err="1"/>
              <a:t>x_end</a:t>
            </a:r>
            <a:r>
              <a:rPr lang="en-US" dirty="0"/>
              <a:t>)</a:t>
            </a:r>
          </a:p>
          <a:p>
            <a:r>
              <a:rPr lang="en-US" b="1" dirty="0" err="1"/>
              <a:t>dy</a:t>
            </a:r>
            <a:r>
              <a:rPr lang="en-US" dirty="0"/>
              <a:t> – (</a:t>
            </a:r>
            <a:r>
              <a:rPr lang="en-US" dirty="0" err="1"/>
              <a:t>target_y</a:t>
            </a:r>
            <a:r>
              <a:rPr lang="en-US" dirty="0"/>
              <a:t> − </a:t>
            </a:r>
            <a:r>
              <a:rPr lang="en-US" dirty="0" err="1"/>
              <a:t>y_end</a:t>
            </a:r>
            <a:r>
              <a:rPr lang="en-US" dirty="0"/>
              <a:t>)</a:t>
            </a:r>
          </a:p>
          <a:p>
            <a:r>
              <a:rPr lang="en-US" b="1" dirty="0" err="1"/>
              <a:t>target_x</a:t>
            </a:r>
            <a:r>
              <a:rPr lang="en-US" dirty="0"/>
              <a:t> – normalized</a:t>
            </a:r>
          </a:p>
          <a:p>
            <a:r>
              <a:rPr lang="en-US" b="1" dirty="0" err="1"/>
              <a:t>target_y</a:t>
            </a:r>
            <a:r>
              <a:rPr lang="en-US" dirty="0"/>
              <a:t> – normalized</a:t>
            </a:r>
          </a:p>
          <a:p>
            <a:endParaRPr lang="en-US" dirty="0"/>
          </a:p>
          <a:p>
            <a:r>
              <a:rPr lang="en-US" dirty="0"/>
              <a:t>So you can think of the input as a snapshot of where the arm is now, where the target is, and the relative difference.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During training, the network takes these 8 features as input and predicts joint angles. Those predicted angles are passed through forward kinematics—that’s just trigonometry using link lengths—to compute the fingertip position (</a:t>
            </a:r>
            <a:r>
              <a:rPr lang="en-US" dirty="0" err="1"/>
              <a:t>x_pred</a:t>
            </a:r>
            <a:r>
              <a:rPr lang="en-US" dirty="0"/>
              <a:t>​,</a:t>
            </a:r>
            <a:r>
              <a:rPr lang="en-US" dirty="0" err="1"/>
              <a:t>y_pred</a:t>
            </a:r>
            <a:r>
              <a:rPr lang="en-US" dirty="0"/>
              <a:t>​)</a:t>
            </a:r>
          </a:p>
          <a:p>
            <a:endParaRPr lang="en-US" altLang="zh-CN" dirty="0"/>
          </a:p>
          <a:p>
            <a:r>
              <a:rPr lang="en-US" dirty="0"/>
              <a:t>we compare that predicted fingertip position with the target position , The mean squared error measures the squared distance between this predicted fingertip position and the target point. By minimizing this error, the model gradually learns a mapping from input state to angles that makes the fingertip land on the target.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every training step, the model adjusts its weights so that its fingertip prediction gets closer to the target. Over time, the network essentially learns the </a:t>
            </a:r>
            <a:r>
              <a:rPr lang="en-US" i="1" dirty="0"/>
              <a:t>inverse function</a:t>
            </a:r>
            <a:r>
              <a:rPr lang="en-US" dirty="0"/>
              <a:t> of forward kinematics. You can think of it like building a lookup table that can interpolate: given a target position, it remembers what joint angles usually work to reach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lang="en-US" altLang="zh-CN" dirty="0"/>
              <a:t>So when we test , it basically looking back our fingertip should be. </a:t>
            </a:r>
          </a:p>
          <a:p>
            <a:endParaRPr lang="en-US" altLang="zh-CN" dirty="0"/>
          </a:p>
          <a:p>
            <a:r>
              <a:rPr lang="en-US" altLang="zh-CN" dirty="0"/>
              <a:t>The regression model just tries to learn a direct, one-to-one mapping from the desired position to the angles.</a:t>
            </a:r>
          </a:p>
          <a:p>
            <a:endParaRPr lang="en-US" altLang="zh-CN" dirty="0"/>
          </a:p>
          <a:p>
            <a:r>
              <a:rPr lang="en-US" dirty="0"/>
              <a:t>But as you know from inverse kinematics, one target position doesn’t always correspond to one unique solution. </a:t>
            </a:r>
          </a:p>
          <a:p>
            <a:endParaRPr lang="en-US" dirty="0"/>
          </a:p>
          <a:p>
            <a:r>
              <a:rPr lang="en-US" dirty="0"/>
              <a:t>Often, there are infinitely many joint angle configurations that can reach the same point.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May give </a:t>
            </a:r>
            <a:r>
              <a:rPr lang="en-US" dirty="0"/>
              <a:t>imperfect or unstable solutions.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Now, let’s look at the reinforcement learning approach.  </a:t>
            </a:r>
          </a:p>
          <a:p>
            <a:endParaRPr lang="en-US" altLang="zh-CN" dirty="0"/>
          </a:p>
          <a:p>
            <a:r>
              <a:rPr lang="en-US" altLang="zh-CN" dirty="0"/>
              <a:t>Unlike the regression model, which directly learns to map a target position to joint angles, the DDPG approach learns by trial and error. </a:t>
            </a:r>
          </a:p>
          <a:p>
            <a:endParaRPr lang="en-US" altLang="zh-CN" dirty="0"/>
          </a:p>
          <a:p>
            <a:r>
              <a:rPr lang="en-US" altLang="zh-CN" dirty="0"/>
              <a:t>Basically, the neural network tries different actions—different joint movements—and gets feedback in the form of rewards. The reward tells the network if it’s getting closer to the target or not.</a:t>
            </a:r>
          </a:p>
          <a:p>
            <a:endParaRPr lang="en-US" altLang="zh-CN" dirty="0"/>
          </a:p>
          <a:p>
            <a:r>
              <a:rPr lang="en-US" altLang="zh-CN" dirty="0"/>
              <a:t>So over time, the DDPG model learns a policy—a strategy—for how to move the finger joints to reach the target. Instead of minimizing a direct error, it’s learning from the environment by receiving rewards. If it moves closer to the target, it gets a positive reward. If it moves away, it gets a lower reward.</a:t>
            </a:r>
          </a:p>
          <a:p>
            <a:endParaRPr lang="en-US" altLang="zh-CN" dirty="0"/>
          </a:p>
          <a:p>
            <a:r>
              <a:rPr lang="en-US" altLang="zh-CN" dirty="0"/>
              <a:t>So in the demo, you’ll see the DDPG model initially exploring different angles. </a:t>
            </a:r>
          </a:p>
          <a:p>
            <a:r>
              <a:rPr lang="en-US" altLang="zh-CN" dirty="0"/>
              <a:t>Over training, it learns a more efficient way to reach the target.</a:t>
            </a:r>
          </a:p>
          <a:p>
            <a:endParaRPr lang="en-US" altLang="zh-CN" dirty="0"/>
          </a:p>
          <a:p>
            <a:r>
              <a:rPr lang="en-US" altLang="zh-CN" dirty="0"/>
              <a:t> It’s a bit slower to train than the regression model, </a:t>
            </a:r>
          </a:p>
          <a:p>
            <a:endParaRPr lang="en-US" altLang="zh-CN" dirty="0"/>
          </a:p>
          <a:p>
            <a:r>
              <a:rPr lang="en-US" altLang="zh-CN" dirty="0"/>
              <a:t>but it can handle more complex situations and doesn’t need explicit pairs of inputs and outputs.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---</a:t>
            </a:r>
          </a:p>
          <a:p>
            <a:endParaRPr lang="en-US" altLang="zh-CN" dirty="0"/>
          </a:p>
          <a:p>
            <a:r>
              <a:rPr lang="en-US" dirty="0"/>
              <a:t>DDPG stands for </a:t>
            </a:r>
            <a:r>
              <a:rPr lang="en-US" b="1" dirty="0"/>
              <a:t>Deep Deterministic Policy Gradient</a:t>
            </a:r>
          </a:p>
          <a:p>
            <a:endParaRPr lang="en-US" altLang="zh-CN" dirty="0"/>
          </a:p>
          <a:p>
            <a:r>
              <a:rPr lang="en-US" dirty="0"/>
              <a:t>It’s a reinforcement learning algorithm designed for problems with </a:t>
            </a:r>
            <a:r>
              <a:rPr lang="en-US" b="1" dirty="0"/>
              <a:t>continuous action spaces</a:t>
            </a:r>
            <a:r>
              <a:rPr lang="en-US" dirty="0"/>
              <a:t>, like controlling joint angles.</a:t>
            </a:r>
          </a:p>
          <a:p>
            <a:endParaRPr lang="en-US" altLang="zh-CN" dirty="0"/>
          </a:p>
          <a:p>
            <a:r>
              <a:rPr lang="en-US" dirty="0"/>
              <a:t>It’s based on the </a:t>
            </a:r>
            <a:r>
              <a:rPr lang="en-US" b="1" dirty="0"/>
              <a:t>actor–critic framework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Actor network</a:t>
            </a:r>
            <a:r>
              <a:rPr lang="en-US" dirty="0"/>
              <a:t> proposes an action—for example, how much to bend each joint.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Critic network</a:t>
            </a:r>
            <a:r>
              <a:rPr lang="en-US" dirty="0"/>
              <a:t> evaluates how good that action is by estimating the Q-value, which is the expected future reward.”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“So, to sum up: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Regression</a:t>
            </a:r>
            <a:r>
              <a:rPr lang="en-US" dirty="0"/>
              <a:t> learns a direct mapping with MSE. It’s fast, but it struggles when there are multiple valid solutions.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DDPG</a:t>
            </a:r>
            <a:r>
              <a:rPr lang="en-US" dirty="0"/>
              <a:t> learns by interaction and reward. It takes longer to train, but it’s more flexible and can handle the one-to-many nature of inverse kinematics.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 the demo you’ll see that contrast: regression is quick but limited, while DDPG explores, learns from rewards, and eventually develops a stable reaching strategy.”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anyuez/finger_inverse_kinematic" TargetMode="External"/><Relationship Id="rId2" Type="http://schemas.openxmlformats.org/officeDocument/2006/relationships/hyperlink" Target="https://arxiv.org/abs/1808.047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inningup.openai.com/en/latest/algorithms/ddpg.html" TargetMode="External"/><Relationship Id="rId5" Type="http://schemas.openxmlformats.org/officeDocument/2006/relationships/hyperlink" Target="https://medium.com/@amaresh.dm/how-ddpg-deep-deterministic-policy-gradient-algorithms-works-in-reinforcement-learning-117e6a932e68" TargetMode="External"/><Relationship Id="rId4" Type="http://schemas.openxmlformats.org/officeDocument/2006/relationships/hyperlink" Target="https://arxiv.org/abs/1509.0297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Analyzing Inverse Problems with Invertible Neural Networks</a:t>
            </a:r>
            <a:r>
              <a:rPr lang="en-US" altLang="zh-CN" sz="1400" dirty="0"/>
              <a:t>[1]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Ardizzone et al., 2019</a:t>
            </a:r>
          </a:p>
          <a:p>
            <a:r>
              <a:rPr lang="en-US" dirty="0"/>
              <a:t>Presenter : Yuxuan, </a:t>
            </a:r>
            <a:r>
              <a:rPr lang="en-US" altLang="zh-CN" dirty="0" err="1"/>
              <a:t>Zhongxiang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5123" y="189340"/>
            <a:ext cx="8089355" cy="9935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4400" dirty="0"/>
              <a:t>Demo: Finger inverse kinematic</a:t>
            </a:r>
            <a:r>
              <a:rPr lang="en-US" altLang="zh-CN" dirty="0"/>
              <a:t>[2]</a:t>
            </a:r>
            <a:endParaRPr lang="en-US" altLang="zh-CN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663466" y="2350174"/>
            <a:ext cx="79562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a supervised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a reinforcement learning method (DDPG)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Regression model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5450"/>
          </a:xfrm>
        </p:spPr>
        <p:txBody>
          <a:bodyPr>
            <a:normAutofit fontScale="65000" lnSpcReduction="20000"/>
          </a:bodyPr>
          <a:lstStyle/>
          <a:p>
            <a:r>
              <a:rPr lang="en-US" altLang="zh-CN"/>
              <a:t>Key idea: “We treat inverse kinematics as a supervised learning problem.”</a:t>
            </a:r>
          </a:p>
          <a:p>
            <a:endParaRPr lang="en-US" altLang="zh-CN"/>
          </a:p>
          <a:p>
            <a:r>
              <a:rPr lang="en-US" altLang="zh-CN"/>
              <a:t>Show code parts:</a:t>
            </a:r>
          </a:p>
          <a:p>
            <a:endParaRPr lang="en-US" altLang="zh-CN"/>
          </a:p>
          <a:p>
            <a:r>
              <a:rPr lang="en-US" altLang="zh-CN"/>
              <a:t>regress_model.py: neural net definition (inputs = target position, outputs = joint angles).</a:t>
            </a:r>
          </a:p>
          <a:p>
            <a:endParaRPr lang="en-US" altLang="zh-CN"/>
          </a:p>
          <a:p>
            <a:r>
              <a:rPr lang="en-US" altLang="zh-CN"/>
              <a:t>train.py --model_type 0: trains using supervised loss (MSE).</a:t>
            </a:r>
          </a:p>
          <a:p>
            <a:endParaRPr lang="en-US" altLang="zh-CN"/>
          </a:p>
          <a:p>
            <a:r>
              <a:rPr lang="en-US" altLang="zh-CN"/>
              <a:t>test.py --model_type 0: runs demo, OpenCV shows finger moving to target.</a:t>
            </a:r>
          </a:p>
          <a:p>
            <a:endParaRPr lang="en-US" altLang="zh-CN"/>
          </a:p>
          <a:p>
            <a:r>
              <a:rPr lang="en-US" altLang="zh-CN"/>
              <a:t>Say while showing: “This model learns a direct mapping from target position </a:t>
            </a:r>
            <a:r>
              <a:rPr lang="en-US" altLang="en-US"/>
              <a:t>→</a:t>
            </a:r>
            <a:r>
              <a:rPr lang="en-US" altLang="zh-CN"/>
              <a:t> joint configuration. It’s fast, but it struggles when multiple joint configurations can achieve the same end-point (multi-modality).”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DDPG model</a:t>
            </a:r>
            <a:r>
              <a:rPr lang="en-US" altLang="zh-CN" sz="1800" dirty="0">
                <a:sym typeface="+mn-ea"/>
              </a:rPr>
              <a:t>[3][4][5]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50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Key idea: “Instead of direct regression, here we use reinforcement learning. The agent interacts with the finger environment (env.py), gets rewards, and learns a policy.”</a:t>
            </a:r>
          </a:p>
          <a:p>
            <a:endParaRPr lang="en-US" altLang="zh-CN" dirty="0"/>
          </a:p>
          <a:p>
            <a:r>
              <a:rPr lang="en-US" altLang="zh-CN" dirty="0"/>
              <a:t>Explain DDPG briefly (no deep math):</a:t>
            </a:r>
          </a:p>
          <a:p>
            <a:endParaRPr lang="en-US" altLang="zh-CN" dirty="0"/>
          </a:p>
          <a:p>
            <a:r>
              <a:rPr lang="en-US" altLang="zh-CN" dirty="0"/>
              <a:t>Actor network: proposes an action (joint movement).</a:t>
            </a:r>
          </a:p>
          <a:p>
            <a:endParaRPr lang="en-US" altLang="zh-CN" dirty="0"/>
          </a:p>
          <a:p>
            <a:r>
              <a:rPr lang="en-US" altLang="zh-CN" dirty="0"/>
              <a:t>Critic network: evaluates the action (Q-value).</a:t>
            </a:r>
          </a:p>
          <a:p>
            <a:endParaRPr lang="en-US" altLang="zh-CN" dirty="0"/>
          </a:p>
          <a:p>
            <a:r>
              <a:rPr lang="en-US" altLang="zh-CN" dirty="0"/>
              <a:t>Replay buffer + target networks stabilize training.</a:t>
            </a:r>
          </a:p>
          <a:p>
            <a:endParaRPr lang="en-US" altLang="zh-CN" dirty="0"/>
          </a:p>
          <a:p>
            <a:r>
              <a:rPr lang="en-US" altLang="zh-CN" dirty="0"/>
              <a:t>Show code parts:</a:t>
            </a:r>
          </a:p>
          <a:p>
            <a:endParaRPr lang="en-US" altLang="zh-CN" dirty="0"/>
          </a:p>
          <a:p>
            <a:r>
              <a:rPr lang="en-US" altLang="zh-CN" dirty="0"/>
              <a:t>ddpg.py: Actor–Critic structure, update functions.</a:t>
            </a:r>
          </a:p>
          <a:p>
            <a:endParaRPr lang="en-US" altLang="zh-CN" dirty="0"/>
          </a:p>
          <a:p>
            <a:r>
              <a:rPr lang="en-US" altLang="zh-CN" dirty="0"/>
              <a:t>train.py --</a:t>
            </a:r>
            <a:r>
              <a:rPr lang="en-US" altLang="zh-CN" dirty="0" err="1"/>
              <a:t>model_type</a:t>
            </a:r>
            <a:r>
              <a:rPr lang="en-US" altLang="zh-CN" dirty="0"/>
              <a:t> 1: agent trains with rewards from environment.</a:t>
            </a:r>
          </a:p>
          <a:p>
            <a:endParaRPr lang="en-US" altLang="zh-CN" dirty="0"/>
          </a:p>
          <a:p>
            <a:r>
              <a:rPr lang="en-US" altLang="zh-CN" dirty="0"/>
              <a:t>test.py --</a:t>
            </a:r>
            <a:r>
              <a:rPr lang="en-US" altLang="zh-CN" dirty="0" err="1"/>
              <a:t>model_type</a:t>
            </a:r>
            <a:r>
              <a:rPr lang="en-US" altLang="zh-CN" dirty="0"/>
              <a:t> 1: demo shows improved reaching after training.</a:t>
            </a:r>
          </a:p>
          <a:p>
            <a:endParaRPr lang="en-US" altLang="zh-CN" dirty="0"/>
          </a:p>
          <a:p>
            <a:r>
              <a:rPr lang="en-US" altLang="zh-CN" dirty="0"/>
              <a:t>Say while showing: “The RL agent doesn’t need paired (X,Y) data—it learns by trial and error. Over time, the finger learns to reach the target smoothly. But training takes longer than regression.”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Wrap-up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Regression is fast and direct but limited when multiple solutions exist.</a:t>
            </a:r>
          </a:p>
          <a:p>
            <a:endParaRPr lang="en-US" altLang="zh-CN" dirty="0"/>
          </a:p>
          <a:p>
            <a:r>
              <a:rPr lang="en-US" altLang="zh-CN" dirty="0"/>
              <a:t>DDPG is flexible and data-driven, but slower and more complex.</a:t>
            </a:r>
          </a:p>
          <a:p>
            <a:endParaRPr lang="en-US" altLang="zh-CN" dirty="0"/>
          </a:p>
          <a:p>
            <a:r>
              <a:rPr lang="en-US" altLang="zh-CN" dirty="0"/>
              <a:t>Both highlight the challenges of inverse problems and different ways to tackle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62A98-DAF9-59E5-0244-3922C7E7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8062"/>
            <a:ext cx="8229600" cy="373023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Q&amp;A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&amp; Graphs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4852" y="1600200"/>
            <a:ext cx="8919148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https://arxiv.org/abs/1808.04730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dirty="0">
                <a:hlinkClick r:id="rId3"/>
              </a:rPr>
              <a:t>https://github.com/qianyuez/finger_inverse_kinematic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en-US" dirty="0">
                <a:hlinkClick r:id="rId4"/>
              </a:rPr>
              <a:t>https://arxiv.org/abs/1509.02971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>
                <a:hlinkClick r:id="rId5"/>
              </a:rPr>
              <a:t>https://medium.com/@amaresh.dm/how-ddpg-deep-deterministic-policy-gradient-algorithms-works-in-reinforcement-learning-117e6a932e68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[5] </a:t>
            </a:r>
            <a:r>
              <a:rPr lang="en-US" dirty="0">
                <a:hlinkClick r:id="rId6"/>
              </a:rPr>
              <a:t>https://spinningup.openai.com/en/latest/algorithms/ddpg.html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Problems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Inverse Kinematics (IK)</a:t>
                </a:r>
              </a:p>
              <a:p>
                <a:pPr lvl="1"/>
                <a:r>
                  <a:rPr lang="en-US" dirty="0"/>
                  <a:t>Forward model : y = s(x) </a:t>
                </a:r>
              </a:p>
              <a:p>
                <a:pPr lvl="1"/>
                <a:r>
                  <a:rPr lang="en-US" altLang="zh-CN" dirty="0"/>
                  <a:t>I</a:t>
                </a:r>
                <a:r>
                  <a:rPr lang="en-US" dirty="0"/>
                  <a:t>nverse is one-to-many </a:t>
                </a:r>
              </a:p>
              <a:p>
                <a:r>
                  <a:rPr lang="en-US" dirty="0"/>
                  <a:t>Goal: </a:t>
                </a:r>
                <a:r>
                  <a:rPr lang="en-US" altLang="zh-CN" dirty="0"/>
                  <a:t>Complete</a:t>
                </a:r>
                <a:r>
                  <a:rPr lang="en-US" dirty="0"/>
                  <a:t> posterior p(x | y) </a:t>
                </a:r>
              </a:p>
              <a:p>
                <a:r>
                  <a:rPr lang="en-US" dirty="0"/>
                  <a:t>Approach: </a:t>
                </a:r>
              </a:p>
              <a:p>
                <a:pPr lvl="1"/>
                <a:r>
                  <a:rPr lang="en-US" dirty="0"/>
                  <a:t>learn a bijection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→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invert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to sample x given y by drawing z.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Invertible Neural Networks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74625"/>
                <a:ext cx="8229600" cy="2908737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Latent z carries lost info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</a:t>
                </a:r>
                <a:r>
                  <a:rPr lang="pl-PL" dirty="0"/>
                  <a:t>nforce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𝓝</m:t>
                    </m:r>
                    <m:d>
                      <m:dPr>
                        <m:ctrlPr>
                          <a:rPr lang="pl-PL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pl-PL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and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⟂</m:t>
                    </m:r>
                    <m:r>
                      <a:rPr lang="pl-PL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Train forward x → y with supervision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Invert cheaply for sampling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Tractable Jacobian (via coupling)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Change-of-variables and calibration checks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74625"/>
                <a:ext cx="8229600" cy="2908737"/>
              </a:xfrm>
              <a:blipFill rotWithShape="1">
                <a:blip r:embed="rId2"/>
                <a:stretch>
                  <a:fillRect t="-1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9" y="1123628"/>
            <a:ext cx="8792802" cy="2305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Problem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Single invertible network </a:t>
                </a:r>
                <a:r>
                  <a:rPr lang="el-GR" dirty="0"/>
                  <a:t>:</a:t>
                </a:r>
              </a:p>
              <a:p>
                <a:pPr lvl="1"/>
                <a:r>
                  <a:rPr lang="en-US" dirty="0"/>
                  <a:t>Forward: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ar-AE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Backward: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Shared </a:t>
                </a:r>
                <a:r>
                  <a:rPr lang="el-GR" dirty="0"/>
                  <a:t>θ: </a:t>
                </a:r>
              </a:p>
              <a:p>
                <a:pPr lvl="1"/>
                <a:r>
                  <a:rPr lang="en-US" dirty="0"/>
                  <a:t>Exact layer-wise inverse</a:t>
                </a:r>
              </a:p>
              <a:p>
                <a:pPr lvl="1"/>
                <a:r>
                  <a:rPr lang="en-US" dirty="0"/>
                  <a:t>Fewer parameters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Specification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Dimensions</a:t>
            </a:r>
            <a:endParaRPr lang="en-US" dirty="0"/>
          </a:p>
          <a:p>
            <a:pPr lvl="1"/>
            <a:r>
              <a:rPr lang="en-US" dirty="0"/>
              <a:t>Dim(z) = Dim(x) – Dim(y)</a:t>
            </a:r>
          </a:p>
          <a:p>
            <a:pPr lvl="1"/>
            <a:r>
              <a:rPr lang="en-US" dirty="0"/>
              <a:t>Zero padding </a:t>
            </a:r>
          </a:p>
          <a:p>
            <a:endParaRPr lang="en-US" altLang="zh-CN" dirty="0"/>
          </a:p>
          <a:p>
            <a:r>
              <a:rPr lang="en-US" altLang="zh-CN" dirty="0"/>
              <a:t>INN Posterior &amp; Jacobian 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Triangular, log |det| = sum of scale outputs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15897"/>
          <a:stretch>
            <a:fillRect/>
          </a:stretch>
        </p:blipFill>
        <p:spPr>
          <a:xfrm>
            <a:off x="598975" y="4399209"/>
            <a:ext cx="7946049" cy="85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Invertible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Affine coupling layer : split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A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⊙ </m:t>
                    </m:r>
                    <m:sSup>
                      <m:sSup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𝑘𝑒𝑒𝑝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⊙ </m:t>
                    </m:r>
                    <m:sSup>
                      <m:sSup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𝑘𝑒𝑒𝑝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Zero padding</a:t>
                </a:r>
              </a:p>
              <a:p>
                <a:pPr lvl="1"/>
                <a:r>
                  <a:rPr lang="en-US" dirty="0"/>
                  <a:t>Match dims; must prevent information leakage </a:t>
                </a:r>
              </a:p>
              <a:p>
                <a:r>
                  <a:rPr lang="en-US" dirty="0"/>
                  <a:t>Permutation </a:t>
                </a:r>
              </a:p>
              <a:p>
                <a:pPr lvl="1"/>
                <a:r>
                  <a:rPr lang="en-US" dirty="0"/>
                  <a:t>Shuffle channels between blocks </a:t>
                </a:r>
              </a:p>
              <a:p>
                <a:pPr lvl="1"/>
                <a:r>
                  <a:rPr lang="en-US" altLang="zh-CN" dirty="0"/>
                  <a:t>F</a:t>
                </a:r>
                <a:r>
                  <a:rPr lang="en-US" dirty="0"/>
                  <a:t>ull mixing across dimensions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Bi-directional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Forward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ar-A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  <a:endParaRPr lang="en-US" dirty="0"/>
              </a:p>
              <a:p>
                <a:pPr lvl="1"/>
                <a:r>
                  <a:rPr lang="en-US" dirty="0"/>
                  <a:t>Supervise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b="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b="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ar-AE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dirty="0"/>
                  <a:t>: </a:t>
                </a:r>
              </a:p>
              <a:p>
                <a:pPr lvl="1"/>
                <a:r>
                  <a:rPr lang="en-US" dirty="0"/>
                  <a:t>No loss of generality with rich bijections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⟂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observation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M</a:t>
            </a:r>
            <a:r>
              <a:rPr lang="en-US" dirty="0"/>
              <a:t>aximum </a:t>
            </a:r>
            <a:r>
              <a:rPr dirty="0"/>
              <a:t>M</a:t>
            </a:r>
            <a:r>
              <a:rPr lang="en-US" dirty="0"/>
              <a:t>ean </a:t>
            </a:r>
            <a:r>
              <a:rPr dirty="0"/>
              <a:t>D</a:t>
            </a:r>
            <a:r>
              <a:rPr lang="en-US" dirty="0"/>
              <a:t>iscrepancy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MMD: kernel-based method </a:t>
                </a:r>
              </a:p>
              <a:p>
                <a:pPr lvl="1"/>
                <a:r>
                  <a:rPr lang="en-US" dirty="0"/>
                  <a:t>IMQ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;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Stable, cheap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0994"/>
            <a:ext cx="2765618" cy="2056896"/>
          </a:xfrm>
        </p:spPr>
        <p:txBody>
          <a:bodyPr anchor="t">
            <a:normAutofit/>
          </a:bodyPr>
          <a:lstStyle/>
          <a:p>
            <a:br>
              <a:rPr lang="en-US" sz="3200"/>
            </a:br>
            <a:r>
              <a:rPr lang="en-US" sz="3200"/>
              <a:t>Viability </a:t>
            </a:r>
            <a:r>
              <a:rPr lang="en-US" sz="3200" dirty="0"/>
              <a:t>of INN</a:t>
            </a:r>
            <a:br>
              <a:rPr lang="en-US" sz="2800"/>
            </a:br>
            <a:r>
              <a:rPr lang="en-US" sz="2800"/>
              <a:t> </a:t>
            </a:r>
            <a:r>
              <a:rPr lang="en-US" sz="2000" dirty="0"/>
              <a:t>a basic inverse problem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6159" y="751555"/>
                <a:ext cx="4459530" cy="2297276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Setup: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/>
                  <a:t>p(x) : Gaussian mixture;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600" dirty="0"/>
                  <a:t>y :  color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Takeaway: 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600" dirty="0"/>
                  <a:t> : forward physics 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:  x-samples plausible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6159" y="751555"/>
                <a:ext cx="4459530" cy="2297276"/>
              </a:xfrm>
              <a:blipFill rotWithShape="1">
                <a:blip r:embed="rId2"/>
                <a:stretch>
                  <a:fillRect l="-13" t="-15" r="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29000"/>
            <a:ext cx="7787382" cy="2297277"/>
          </a:xfrm>
          <a:prstGeom prst="rect">
            <a:avLst/>
          </a:prstGeom>
        </p:spPr>
      </p:pic>
      <p:grpSp>
        <p:nvGrpSpPr>
          <p:cNvPr id="10" name="Group 9"/>
          <p:cNvGrpSpPr>
            <a:grpSpLocks noGrp="1" noUngrp="1" noRot="1" noChangeAspect="1" noMove="1" noResize="1"/>
          </p:cNvGrpSpPr>
          <p:nvPr/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/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1602</Words>
  <Application>Microsoft Office PowerPoint</Application>
  <PresentationFormat>On-screen Show (4:3)</PresentationFormat>
  <Paragraphs>189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Analyzing Inverse Problems with Invertible Neural Networks[1] </vt:lpstr>
      <vt:lpstr>Inverse Problems</vt:lpstr>
      <vt:lpstr>Invertible Neural Networks </vt:lpstr>
      <vt:lpstr>Problem Specification</vt:lpstr>
      <vt:lpstr>Problem Specification</vt:lpstr>
      <vt:lpstr>Invertible Architecture</vt:lpstr>
      <vt:lpstr>Bi-directional Training</vt:lpstr>
      <vt:lpstr>Maximum Mean Discrepancy</vt:lpstr>
      <vt:lpstr> Viability of INN  a basic inverse problem </vt:lpstr>
      <vt:lpstr>PowerPoint Presentation</vt:lpstr>
      <vt:lpstr>Regression model</vt:lpstr>
      <vt:lpstr>DDPG model[3][4][5]</vt:lpstr>
      <vt:lpstr>Wrap-up</vt:lpstr>
      <vt:lpstr>Appendix A</vt:lpstr>
      <vt:lpstr>Q&amp;A</vt:lpstr>
      <vt:lpstr>Reference &amp; Graphs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Zhongxiang Wang</cp:lastModifiedBy>
  <cp:revision>22</cp:revision>
  <dcterms:created xsi:type="dcterms:W3CDTF">2013-01-27T09:14:00Z</dcterms:created>
  <dcterms:modified xsi:type="dcterms:W3CDTF">2025-09-29T19:55:05Z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35CE1FB2B845408CAC8DE04695CB3EA6_12</vt:lpwstr>
  </property>
  <property fmtid="{D5CDD505-2E9C-101B-9397-08002B2CF9AE}" pid="3" name="KSOProductBuildVer">
    <vt:lpwstr>2052-12.1.0.21915</vt:lpwstr>
  </property>
</Properties>
</file>