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png" Type="http://schemas.openxmlformats.org/officeDocument/2006/relationships/image"/><Relationship Id="rId12" Target="../media/image25.png" Type="http://schemas.openxmlformats.org/officeDocument/2006/relationships/image"/><Relationship Id="rId13" Target="../media/image26.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873226"/>
            <a:ext cx="16230600" cy="3286658"/>
          </a:xfrm>
          <a:prstGeom prst="rect">
            <a:avLst/>
          </a:prstGeom>
        </p:spPr>
        <p:txBody>
          <a:bodyPr anchor="t" rtlCol="false" tIns="0" lIns="0" bIns="0" rIns="0">
            <a:spAutoFit/>
          </a:bodyPr>
          <a:lstStyle/>
          <a:p>
            <a:pPr>
              <a:lnSpc>
                <a:spcPts val="6384"/>
              </a:lnSpc>
            </a:pPr>
            <a:r>
              <a:rPr lang="en-US" sz="6448">
                <a:solidFill>
                  <a:srgbClr val="004AAD"/>
                </a:solidFill>
                <a:latin typeface="Montserrat Classic Bold"/>
              </a:rPr>
              <a:t>PREDICȚIA PERFORMANȚELOR JUCĂTORILOR DE BASCHET: O ANALIZĂ DE REGRESIE LINIARĂ</a:t>
            </a:r>
          </a:p>
          <a:p>
            <a:pPr>
              <a:lnSpc>
                <a:spcPts val="6384"/>
              </a:lnSpc>
            </a:pPr>
          </a:p>
        </p:txBody>
      </p:sp>
      <p:sp>
        <p:nvSpPr>
          <p:cNvPr name="TextBox 5" id="5"/>
          <p:cNvSpPr txBox="true"/>
          <p:nvPr/>
        </p:nvSpPr>
        <p:spPr>
          <a:xfrm rot="0">
            <a:off x="1028700" y="971550"/>
            <a:ext cx="7632327" cy="504825"/>
          </a:xfrm>
          <a:prstGeom prst="rect">
            <a:avLst/>
          </a:prstGeom>
        </p:spPr>
        <p:txBody>
          <a:bodyPr anchor="t" rtlCol="false" tIns="0" lIns="0" bIns="0" rIns="0">
            <a:spAutoFit/>
          </a:bodyPr>
          <a:lstStyle/>
          <a:p>
            <a:pPr>
              <a:lnSpc>
                <a:spcPts val="4199"/>
              </a:lnSpc>
            </a:pPr>
            <a:r>
              <a:rPr lang="en-US" sz="2999">
                <a:solidFill>
                  <a:srgbClr val="004AAD"/>
                </a:solidFill>
                <a:latin typeface="Montserrat Classic Bold Italics"/>
              </a:rPr>
              <a:t>Universitatea Tehnica a Moldovei</a:t>
            </a:r>
          </a:p>
        </p:txBody>
      </p:sp>
      <p:sp>
        <p:nvSpPr>
          <p:cNvPr name="TextBox 6" id="6"/>
          <p:cNvSpPr txBox="true"/>
          <p:nvPr/>
        </p:nvSpPr>
        <p:spPr>
          <a:xfrm rot="0">
            <a:off x="1028700" y="8150262"/>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Elaborat de Frunze Daniel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78144" y="2016505"/>
            <a:ext cx="12331712" cy="1209675"/>
          </a:xfrm>
          <a:prstGeom prst="rect">
            <a:avLst/>
          </a:prstGeom>
        </p:spPr>
        <p:txBody>
          <a:bodyPr anchor="t" rtlCol="false" tIns="0" lIns="0" bIns="0" rIns="0">
            <a:spAutoFit/>
          </a:bodyPr>
          <a:lstStyle/>
          <a:p>
            <a:pPr algn="ctr">
              <a:lnSpc>
                <a:spcPts val="9000"/>
              </a:lnSpc>
            </a:pPr>
            <a:r>
              <a:rPr lang="en-US" sz="9000">
                <a:solidFill>
                  <a:srgbClr val="004AAD"/>
                </a:solidFill>
                <a:latin typeface="Montserrat Classic Bold"/>
              </a:rPr>
              <a:t>CONCLUZIE</a:t>
            </a:r>
          </a:p>
        </p:txBody>
      </p:sp>
      <p:sp>
        <p:nvSpPr>
          <p:cNvPr name="TextBox 3" id="3"/>
          <p:cNvSpPr txBox="true"/>
          <p:nvPr/>
        </p:nvSpPr>
        <p:spPr>
          <a:xfrm rot="0">
            <a:off x="3877695" y="4192585"/>
            <a:ext cx="10532610" cy="2997200"/>
          </a:xfrm>
          <a:prstGeom prst="rect">
            <a:avLst/>
          </a:prstGeom>
        </p:spPr>
        <p:txBody>
          <a:bodyPr anchor="t" rtlCol="false" tIns="0" lIns="0" bIns="0" rIns="0">
            <a:spAutoFit/>
          </a:bodyPr>
          <a:lstStyle/>
          <a:p>
            <a:pPr algn="just">
              <a:lnSpc>
                <a:spcPts val="3999"/>
              </a:lnSpc>
            </a:pPr>
            <a:r>
              <a:rPr lang="en-US" sz="2499">
                <a:solidFill>
                  <a:srgbClr val="2E2E2E"/>
                </a:solidFill>
                <a:latin typeface="Montserrat Classic"/>
              </a:rPr>
              <a:t>Lucrarea științifică prezentată oferă o explorare detaliată a unui set de date privind jucătorii din NBA, utilizând limbajul de programare R și diverse pachete de analiză a datelor. Studiul cuprinde preprocesarea datelor, vizualizarea și modelarea predictivă pentru a obține informații despre performanța jucătorilor de baschet. </a:t>
            </a:r>
          </a:p>
        </p:txBody>
      </p:sp>
      <p:sp>
        <p:nvSpPr>
          <p:cNvPr name="Freeform 4" id="4"/>
          <p:cNvSpPr/>
          <p:nvPr/>
        </p:nvSpPr>
        <p:spPr>
          <a:xfrm flipH="true" flipV="false" rot="8243363">
            <a:off x="-1355616" y="725899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930669">
            <a:off x="11374130" y="-12794455"/>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1526233" y="1323972"/>
            <a:ext cx="10884489" cy="8846121"/>
          </a:xfrm>
          <a:custGeom>
            <a:avLst/>
            <a:gdLst/>
            <a:ahLst/>
            <a:cxnLst/>
            <a:rect r="r" b="b" t="t" l="l"/>
            <a:pathLst>
              <a:path h="8846121" w="10884489">
                <a:moveTo>
                  <a:pt x="0" y="0"/>
                </a:moveTo>
                <a:lnTo>
                  <a:pt x="10884489" y="0"/>
                </a:lnTo>
                <a:lnTo>
                  <a:pt x="10884489"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90625"/>
            <a:ext cx="113396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OBIECTIVE</a:t>
            </a:r>
          </a:p>
        </p:txBody>
      </p:sp>
      <p:sp>
        <p:nvSpPr>
          <p:cNvPr name="TextBox 4" id="4"/>
          <p:cNvSpPr txBox="true"/>
          <p:nvPr/>
        </p:nvSpPr>
        <p:spPr>
          <a:xfrm rot="0">
            <a:off x="1028700" y="4136660"/>
            <a:ext cx="11318320" cy="3583782"/>
          </a:xfrm>
          <a:prstGeom prst="rect">
            <a:avLst/>
          </a:prstGeom>
        </p:spPr>
        <p:txBody>
          <a:bodyPr anchor="t" rtlCol="false" tIns="0" lIns="0" bIns="0" rIns="0">
            <a:spAutoFit/>
          </a:bodyPr>
          <a:lstStyle/>
          <a:p>
            <a:pPr marL="627456" indent="-313728" lvl="1">
              <a:lnSpc>
                <a:spcPts val="4068"/>
              </a:lnSpc>
              <a:buFont typeface="Arial"/>
              <a:buChar char="•"/>
            </a:pPr>
            <a:r>
              <a:rPr lang="en-US" sz="2906">
                <a:solidFill>
                  <a:srgbClr val="004AAD"/>
                </a:solidFill>
                <a:latin typeface="Montserrat Classic"/>
              </a:rPr>
              <a:t>analiza indicatorii de performanță ai jucătorilor din NBA în funcție de pozițiile lor de joc</a:t>
            </a:r>
          </a:p>
          <a:p>
            <a:pPr marL="627456" indent="-313728" lvl="1">
              <a:lnSpc>
                <a:spcPts val="4068"/>
              </a:lnSpc>
              <a:buFont typeface="Arial"/>
              <a:buChar char="•"/>
            </a:pPr>
            <a:r>
              <a:rPr lang="en-US" sz="2906">
                <a:solidFill>
                  <a:srgbClr val="004AAD"/>
                </a:solidFill>
                <a:latin typeface="Montserrat Classic"/>
              </a:rPr>
              <a:t>Examinarea corelațiilor dintre diferite atribute ale jucătorilor și crearea unei hărți termice pentru a identifica relațiile.</a:t>
            </a:r>
          </a:p>
          <a:p>
            <a:pPr marL="627456" indent="-313728" lvl="1">
              <a:lnSpc>
                <a:spcPts val="4068"/>
              </a:lnSpc>
              <a:spcBef>
                <a:spcPct val="0"/>
              </a:spcBef>
              <a:buFont typeface="Arial"/>
              <a:buChar char="•"/>
            </a:pPr>
            <a:r>
              <a:rPr lang="en-US" sz="2906">
                <a:solidFill>
                  <a:srgbClr val="004AAD"/>
                </a:solidFill>
                <a:latin typeface="Montserrat Classic"/>
              </a:rPr>
              <a:t>Construirea unui model predictiv pentru numărul total de puncte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464245" y="4270817"/>
            <a:ext cx="5175252" cy="3049702"/>
          </a:xfrm>
          <a:custGeom>
            <a:avLst/>
            <a:gdLst/>
            <a:ahLst/>
            <a:cxnLst/>
            <a:rect r="r" b="b" t="t" l="l"/>
            <a:pathLst>
              <a:path h="3049702" w="5175252">
                <a:moveTo>
                  <a:pt x="0" y="0"/>
                </a:moveTo>
                <a:lnTo>
                  <a:pt x="5175252" y="0"/>
                </a:lnTo>
                <a:lnTo>
                  <a:pt x="5175252" y="3049702"/>
                </a:lnTo>
                <a:lnTo>
                  <a:pt x="0" y="3049702"/>
                </a:lnTo>
                <a:lnTo>
                  <a:pt x="0" y="0"/>
                </a:lnTo>
                <a:close/>
              </a:path>
            </a:pathLst>
          </a:custGeom>
          <a:blipFill>
            <a:blip r:embed="rId6"/>
            <a:stretch>
              <a:fillRect l="0" t="0" r="0" b="0"/>
            </a:stretch>
          </a:blipFill>
        </p:spPr>
      </p:sp>
      <p:sp>
        <p:nvSpPr>
          <p:cNvPr name="TextBox 5" id="5"/>
          <p:cNvSpPr txBox="true"/>
          <p:nvPr/>
        </p:nvSpPr>
        <p:spPr>
          <a:xfrm rot="0">
            <a:off x="1028700" y="1368039"/>
            <a:ext cx="9814745" cy="2352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SETUL DE DATE</a:t>
            </a:r>
          </a:p>
          <a:p>
            <a:pPr>
              <a:lnSpc>
                <a:spcPts val="9000"/>
              </a:lnSpc>
            </a:pPr>
          </a:p>
        </p:txBody>
      </p:sp>
      <p:sp>
        <p:nvSpPr>
          <p:cNvPr name="TextBox 6" id="6"/>
          <p:cNvSpPr txBox="true"/>
          <p:nvPr/>
        </p:nvSpPr>
        <p:spPr>
          <a:xfrm rot="0">
            <a:off x="1028700" y="3651133"/>
            <a:ext cx="9139394" cy="501650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Studiul nostru a utilizat setul de date "NBA Players stats(2023 season)" disponibil pe platforma Kaggle[1]. Acesta conține diverse statistici ale jucătorilor din NBA cum ar fi puncte acumulate, pase de gol, blocuri, aruncări făcute etc. Aceste date au fost colectate dealungu sezonului 2022-2023. În cursul fiecărui joc fiecare mișcare a jucătorilor este înscrisă intr-un borderou, astfel la finele jocului spectatorii pot vizualiza aceste date și respectiv ele pot fi folosite pentru unele analize.</a:t>
            </a:r>
          </a:p>
          <a:p>
            <a:pPr>
              <a:lnSpc>
                <a:spcPts val="39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787212" y="1190625"/>
            <a:ext cx="12713576" cy="2352675"/>
          </a:xfrm>
          <a:prstGeom prst="rect">
            <a:avLst/>
          </a:prstGeom>
        </p:spPr>
        <p:txBody>
          <a:bodyPr anchor="t" rtlCol="false" tIns="0" lIns="0" bIns="0" rIns="0">
            <a:spAutoFit/>
          </a:bodyPr>
          <a:lstStyle/>
          <a:p>
            <a:pPr algn="ctr">
              <a:lnSpc>
                <a:spcPts val="9000"/>
              </a:lnSpc>
            </a:pPr>
            <a:r>
              <a:rPr lang="en-US" sz="9000">
                <a:solidFill>
                  <a:srgbClr val="004AAD"/>
                </a:solidFill>
                <a:latin typeface="Montserrat Classic Bold"/>
              </a:rPr>
              <a:t>PREPROCESAREA DATELOR</a:t>
            </a:r>
          </a:p>
        </p:txBody>
      </p:sp>
      <p:sp>
        <p:nvSpPr>
          <p:cNvPr name="TextBox 5" id="5"/>
          <p:cNvSpPr txBox="true"/>
          <p:nvPr/>
        </p:nvSpPr>
        <p:spPr>
          <a:xfrm rot="0">
            <a:off x="2080167" y="4547610"/>
            <a:ext cx="14127666" cy="400685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Înainte de analiză, am efectuat o preprocesare a datelor. Au fost gestionate valorile lipsă prin intermediul funcției “mutate” din pachetul “dplyr” valorile lipsă din coloana POS (poziția jucătorului) se înlocuiesc cu “SG”. Au fost detectate și eliminate valorilor aberante: Valorile aberante sunt identificate pe baza condițiilor legate de procentajele de goluri de câmp, aruncări de trei puncte și aruncări libere. Rândurile care conțin valori aberante sunt eliminate din setul de date. Conversia tipului de date: Coloana "POS" este convertită într-o variabilă factorială.</a:t>
            </a:r>
          </a:p>
          <a:p>
            <a:pPr>
              <a:lnSpc>
                <a:spcPts val="3999"/>
              </a:lnSpc>
            </a:pPr>
          </a:p>
        </p:txBody>
      </p:sp>
      <p:sp>
        <p:nvSpPr>
          <p:cNvPr name="Freeform 6" id="6"/>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9920" y="1123950"/>
            <a:ext cx="15568160" cy="1456690"/>
          </a:xfrm>
          <a:prstGeom prst="rect">
            <a:avLst/>
          </a:prstGeom>
        </p:spPr>
        <p:txBody>
          <a:bodyPr anchor="t" rtlCol="false" tIns="0" lIns="0" bIns="0" rIns="0">
            <a:spAutoFit/>
          </a:bodyPr>
          <a:lstStyle/>
          <a:p>
            <a:pPr algn="ctr">
              <a:lnSpc>
                <a:spcPts val="5600"/>
              </a:lnSpc>
            </a:pPr>
            <a:r>
              <a:rPr lang="en-US" sz="5600">
                <a:solidFill>
                  <a:srgbClr val="004AAD"/>
                </a:solidFill>
                <a:latin typeface="Montserrat Classic Bold"/>
              </a:rPr>
              <a:t>ANALIZA JUCĂTORILOR DUPĂ POZIȚII:</a:t>
            </a:r>
          </a:p>
          <a:p>
            <a:pPr algn="ctr">
              <a:lnSpc>
                <a:spcPts val="5600"/>
              </a:lnSpc>
            </a:pPr>
          </a:p>
        </p:txBody>
      </p:sp>
      <p:sp>
        <p:nvSpPr>
          <p:cNvPr name="Freeform 3" id="3"/>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16123" y="2350554"/>
            <a:ext cx="6596657" cy="3687282"/>
          </a:xfrm>
          <a:custGeom>
            <a:avLst/>
            <a:gdLst/>
            <a:ahLst/>
            <a:cxnLst/>
            <a:rect r="r" b="b" t="t" l="l"/>
            <a:pathLst>
              <a:path h="3687282" w="6596657">
                <a:moveTo>
                  <a:pt x="0" y="0"/>
                </a:moveTo>
                <a:lnTo>
                  <a:pt x="6596657" y="0"/>
                </a:lnTo>
                <a:lnTo>
                  <a:pt x="6596657" y="3687282"/>
                </a:lnTo>
                <a:lnTo>
                  <a:pt x="0" y="3687282"/>
                </a:lnTo>
                <a:lnTo>
                  <a:pt x="0" y="0"/>
                </a:lnTo>
                <a:close/>
              </a:path>
            </a:pathLst>
          </a:custGeom>
          <a:blipFill>
            <a:blip r:embed="rId4"/>
            <a:stretch>
              <a:fillRect l="0" t="0" r="0" b="0"/>
            </a:stretch>
          </a:blipFill>
        </p:spPr>
      </p:sp>
      <p:sp>
        <p:nvSpPr>
          <p:cNvPr name="Freeform 5" id="5"/>
          <p:cNvSpPr/>
          <p:nvPr/>
        </p:nvSpPr>
        <p:spPr>
          <a:xfrm flipH="false" flipV="false" rot="0">
            <a:off x="12408365" y="6607655"/>
            <a:ext cx="5298286" cy="2967040"/>
          </a:xfrm>
          <a:custGeom>
            <a:avLst/>
            <a:gdLst/>
            <a:ahLst/>
            <a:cxnLst/>
            <a:rect r="r" b="b" t="t" l="l"/>
            <a:pathLst>
              <a:path h="2967040" w="5298286">
                <a:moveTo>
                  <a:pt x="0" y="0"/>
                </a:moveTo>
                <a:lnTo>
                  <a:pt x="5298286" y="0"/>
                </a:lnTo>
                <a:lnTo>
                  <a:pt x="5298286" y="2967040"/>
                </a:lnTo>
                <a:lnTo>
                  <a:pt x="0" y="2967040"/>
                </a:lnTo>
                <a:lnTo>
                  <a:pt x="0" y="0"/>
                </a:lnTo>
                <a:close/>
              </a:path>
            </a:pathLst>
          </a:custGeom>
          <a:blipFill>
            <a:blip r:embed="rId5"/>
            <a:stretch>
              <a:fillRect l="0" t="0" r="0" b="0"/>
            </a:stretch>
          </a:blipFill>
        </p:spPr>
      </p:sp>
      <p:sp>
        <p:nvSpPr>
          <p:cNvPr name="Freeform 6" id="6"/>
          <p:cNvSpPr/>
          <p:nvPr/>
        </p:nvSpPr>
        <p:spPr>
          <a:xfrm flipH="false" flipV="false" rot="0">
            <a:off x="651782" y="6607655"/>
            <a:ext cx="5298286" cy="2967040"/>
          </a:xfrm>
          <a:custGeom>
            <a:avLst/>
            <a:gdLst/>
            <a:ahLst/>
            <a:cxnLst/>
            <a:rect r="r" b="b" t="t" l="l"/>
            <a:pathLst>
              <a:path h="2967040" w="5298286">
                <a:moveTo>
                  <a:pt x="0" y="0"/>
                </a:moveTo>
                <a:lnTo>
                  <a:pt x="5298286" y="0"/>
                </a:lnTo>
                <a:lnTo>
                  <a:pt x="5298286" y="2967040"/>
                </a:lnTo>
                <a:lnTo>
                  <a:pt x="0" y="2967040"/>
                </a:lnTo>
                <a:lnTo>
                  <a:pt x="0" y="0"/>
                </a:lnTo>
                <a:close/>
              </a:path>
            </a:pathLst>
          </a:custGeom>
          <a:blipFill>
            <a:blip r:embed="rId6"/>
            <a:stretch>
              <a:fillRect l="0" t="0" r="0" b="0"/>
            </a:stretch>
          </a:blipFill>
        </p:spPr>
      </p:sp>
      <p:sp>
        <p:nvSpPr>
          <p:cNvPr name="Freeform 7" id="7"/>
          <p:cNvSpPr/>
          <p:nvPr/>
        </p:nvSpPr>
        <p:spPr>
          <a:xfrm flipH="false" flipV="false" rot="0">
            <a:off x="11023281" y="2710675"/>
            <a:ext cx="5298286" cy="2967040"/>
          </a:xfrm>
          <a:custGeom>
            <a:avLst/>
            <a:gdLst/>
            <a:ahLst/>
            <a:cxnLst/>
            <a:rect r="r" b="b" t="t" l="l"/>
            <a:pathLst>
              <a:path h="2967040" w="5298286">
                <a:moveTo>
                  <a:pt x="0" y="0"/>
                </a:moveTo>
                <a:lnTo>
                  <a:pt x="5298286" y="0"/>
                </a:lnTo>
                <a:lnTo>
                  <a:pt x="5298286" y="2967040"/>
                </a:lnTo>
                <a:lnTo>
                  <a:pt x="0" y="2967040"/>
                </a:lnTo>
                <a:lnTo>
                  <a:pt x="0" y="0"/>
                </a:lnTo>
                <a:close/>
              </a:path>
            </a:pathLst>
          </a:custGeom>
          <a:blipFill>
            <a:blip r:embed="rId7"/>
            <a:stretch>
              <a:fillRect l="0" t="0" r="0" b="0"/>
            </a:stretch>
          </a:blipFill>
        </p:spPr>
      </p:sp>
      <p:sp>
        <p:nvSpPr>
          <p:cNvPr name="Freeform 8" id="8"/>
          <p:cNvSpPr/>
          <p:nvPr/>
        </p:nvSpPr>
        <p:spPr>
          <a:xfrm flipH="false" flipV="false" rot="0">
            <a:off x="6531093" y="6607655"/>
            <a:ext cx="5298286" cy="2967040"/>
          </a:xfrm>
          <a:custGeom>
            <a:avLst/>
            <a:gdLst/>
            <a:ahLst/>
            <a:cxnLst/>
            <a:rect r="r" b="b" t="t" l="l"/>
            <a:pathLst>
              <a:path h="2967040" w="5298286">
                <a:moveTo>
                  <a:pt x="0" y="0"/>
                </a:moveTo>
                <a:lnTo>
                  <a:pt x="5298286" y="0"/>
                </a:lnTo>
                <a:lnTo>
                  <a:pt x="5298286" y="2967040"/>
                </a:lnTo>
                <a:lnTo>
                  <a:pt x="0" y="2967040"/>
                </a:lnTo>
                <a:lnTo>
                  <a:pt x="0" y="0"/>
                </a:lnTo>
                <a:close/>
              </a:path>
            </a:pathLst>
          </a:custGeom>
          <a:blipFill>
            <a:blip r:embed="rId8"/>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338079" y="4810880"/>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76302" y="3762496"/>
            <a:ext cx="7467698" cy="4178733"/>
          </a:xfrm>
          <a:custGeom>
            <a:avLst/>
            <a:gdLst/>
            <a:ahLst/>
            <a:cxnLst/>
            <a:rect r="r" b="b" t="t" l="l"/>
            <a:pathLst>
              <a:path h="4178733" w="7467698">
                <a:moveTo>
                  <a:pt x="0" y="0"/>
                </a:moveTo>
                <a:lnTo>
                  <a:pt x="7467698" y="0"/>
                </a:lnTo>
                <a:lnTo>
                  <a:pt x="7467698" y="4178733"/>
                </a:lnTo>
                <a:lnTo>
                  <a:pt x="0" y="4178733"/>
                </a:lnTo>
                <a:lnTo>
                  <a:pt x="0" y="0"/>
                </a:lnTo>
                <a:close/>
              </a:path>
            </a:pathLst>
          </a:custGeom>
          <a:blipFill>
            <a:blip r:embed="rId8"/>
            <a:stretch>
              <a:fillRect l="0" t="0" r="0" b="0"/>
            </a:stretch>
          </a:blipFill>
        </p:spPr>
      </p:sp>
      <p:sp>
        <p:nvSpPr>
          <p:cNvPr name="Freeform 6" id="6"/>
          <p:cNvSpPr/>
          <p:nvPr/>
        </p:nvSpPr>
        <p:spPr>
          <a:xfrm flipH="false" flipV="false" rot="0">
            <a:off x="9791602" y="3762496"/>
            <a:ext cx="7467698" cy="4178733"/>
          </a:xfrm>
          <a:custGeom>
            <a:avLst/>
            <a:gdLst/>
            <a:ahLst/>
            <a:cxnLst/>
            <a:rect r="r" b="b" t="t" l="l"/>
            <a:pathLst>
              <a:path h="4178733" w="7467698">
                <a:moveTo>
                  <a:pt x="0" y="0"/>
                </a:moveTo>
                <a:lnTo>
                  <a:pt x="7467698" y="0"/>
                </a:lnTo>
                <a:lnTo>
                  <a:pt x="7467698" y="4178733"/>
                </a:lnTo>
                <a:lnTo>
                  <a:pt x="0" y="4178733"/>
                </a:lnTo>
                <a:lnTo>
                  <a:pt x="0" y="0"/>
                </a:lnTo>
                <a:close/>
              </a:path>
            </a:pathLst>
          </a:custGeom>
          <a:blipFill>
            <a:blip r:embed="rId9"/>
            <a:stretch>
              <a:fillRect l="0" t="0" r="0" b="0"/>
            </a:stretch>
          </a:blipFill>
        </p:spPr>
      </p:sp>
      <p:sp>
        <p:nvSpPr>
          <p:cNvPr name="TextBox 7" id="7"/>
          <p:cNvSpPr txBox="true"/>
          <p:nvPr/>
        </p:nvSpPr>
        <p:spPr>
          <a:xfrm rot="0">
            <a:off x="1287273" y="1123950"/>
            <a:ext cx="15713455" cy="2161540"/>
          </a:xfrm>
          <a:prstGeom prst="rect">
            <a:avLst/>
          </a:prstGeom>
        </p:spPr>
        <p:txBody>
          <a:bodyPr anchor="t" rtlCol="false" tIns="0" lIns="0" bIns="0" rIns="0">
            <a:spAutoFit/>
          </a:bodyPr>
          <a:lstStyle/>
          <a:p>
            <a:pPr algn="ctr">
              <a:lnSpc>
                <a:spcPts val="5600"/>
              </a:lnSpc>
            </a:pPr>
            <a:r>
              <a:rPr lang="en-US" sz="5600">
                <a:solidFill>
                  <a:srgbClr val="004AAD"/>
                </a:solidFill>
                <a:latin typeface="Montserrat Classic Bold"/>
              </a:rPr>
              <a:t>PUNCTELE ACUMULATE ÎN RELAȚIE CU JOCURI JUCATE ȘI TIMPUL PETRECUT PE TEREN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08728">
            <a:off x="7046222" y="-625192"/>
            <a:ext cx="15887340" cy="15887340"/>
          </a:xfrm>
          <a:custGeom>
            <a:avLst/>
            <a:gdLst/>
            <a:ahLst/>
            <a:cxnLst/>
            <a:rect r="r" b="b" t="t" l="l"/>
            <a:pathLst>
              <a:path h="15887340" w="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48401">
            <a:off x="15297701" y="384797"/>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2301">
            <a:off x="-5072607" y="6650746"/>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420202" y="3705322"/>
            <a:ext cx="4652248" cy="2601586"/>
          </a:xfrm>
          <a:custGeom>
            <a:avLst/>
            <a:gdLst/>
            <a:ahLst/>
            <a:cxnLst/>
            <a:rect r="r" b="b" t="t" l="l"/>
            <a:pathLst>
              <a:path h="2601586" w="4652248">
                <a:moveTo>
                  <a:pt x="0" y="0"/>
                </a:moveTo>
                <a:lnTo>
                  <a:pt x="4652248" y="0"/>
                </a:lnTo>
                <a:lnTo>
                  <a:pt x="4652248" y="2601586"/>
                </a:lnTo>
                <a:lnTo>
                  <a:pt x="0" y="2601586"/>
                </a:lnTo>
                <a:lnTo>
                  <a:pt x="0" y="0"/>
                </a:lnTo>
                <a:close/>
              </a:path>
            </a:pathLst>
          </a:custGeom>
          <a:blipFill>
            <a:blip r:embed="rId8"/>
            <a:stretch>
              <a:fillRect l="0" t="0" r="0" b="0"/>
            </a:stretch>
          </a:blipFill>
        </p:spPr>
      </p:sp>
      <p:sp>
        <p:nvSpPr>
          <p:cNvPr name="Freeform 6" id="6"/>
          <p:cNvSpPr/>
          <p:nvPr/>
        </p:nvSpPr>
        <p:spPr>
          <a:xfrm flipH="false" flipV="false" rot="0">
            <a:off x="12604849" y="3705322"/>
            <a:ext cx="4654451" cy="2601586"/>
          </a:xfrm>
          <a:custGeom>
            <a:avLst/>
            <a:gdLst/>
            <a:ahLst/>
            <a:cxnLst/>
            <a:rect r="r" b="b" t="t" l="l"/>
            <a:pathLst>
              <a:path h="2601586" w="4654451">
                <a:moveTo>
                  <a:pt x="0" y="0"/>
                </a:moveTo>
                <a:lnTo>
                  <a:pt x="4654451" y="0"/>
                </a:lnTo>
                <a:lnTo>
                  <a:pt x="4654451" y="2601586"/>
                </a:lnTo>
                <a:lnTo>
                  <a:pt x="0" y="2601586"/>
                </a:lnTo>
                <a:lnTo>
                  <a:pt x="0" y="0"/>
                </a:lnTo>
                <a:close/>
              </a:path>
            </a:pathLst>
          </a:custGeom>
          <a:blipFill>
            <a:blip r:embed="rId9"/>
            <a:stretch>
              <a:fillRect l="0" t="0" r="0" b="0"/>
            </a:stretch>
          </a:blipFill>
        </p:spPr>
      </p:sp>
      <p:sp>
        <p:nvSpPr>
          <p:cNvPr name="Freeform 7" id="7"/>
          <p:cNvSpPr/>
          <p:nvPr/>
        </p:nvSpPr>
        <p:spPr>
          <a:xfrm flipH="false" flipV="false" rot="0">
            <a:off x="6420202" y="6657080"/>
            <a:ext cx="4652248" cy="2598092"/>
          </a:xfrm>
          <a:custGeom>
            <a:avLst/>
            <a:gdLst/>
            <a:ahLst/>
            <a:cxnLst/>
            <a:rect r="r" b="b" t="t" l="l"/>
            <a:pathLst>
              <a:path h="2598092" w="4652248">
                <a:moveTo>
                  <a:pt x="0" y="0"/>
                </a:moveTo>
                <a:lnTo>
                  <a:pt x="4652248" y="0"/>
                </a:lnTo>
                <a:lnTo>
                  <a:pt x="4652248" y="2598091"/>
                </a:lnTo>
                <a:lnTo>
                  <a:pt x="0" y="2598091"/>
                </a:lnTo>
                <a:lnTo>
                  <a:pt x="0" y="0"/>
                </a:lnTo>
                <a:close/>
              </a:path>
            </a:pathLst>
          </a:custGeom>
          <a:blipFill>
            <a:blip r:embed="rId10"/>
            <a:stretch>
              <a:fillRect l="0" t="0" r="0" b="0"/>
            </a:stretch>
          </a:blipFill>
        </p:spPr>
      </p:sp>
      <p:sp>
        <p:nvSpPr>
          <p:cNvPr name="Freeform 8" id="8"/>
          <p:cNvSpPr/>
          <p:nvPr/>
        </p:nvSpPr>
        <p:spPr>
          <a:xfrm flipH="false" flipV="false" rot="0">
            <a:off x="12604849" y="6657080"/>
            <a:ext cx="4654451" cy="2601220"/>
          </a:xfrm>
          <a:custGeom>
            <a:avLst/>
            <a:gdLst/>
            <a:ahLst/>
            <a:cxnLst/>
            <a:rect r="r" b="b" t="t" l="l"/>
            <a:pathLst>
              <a:path h="2601220" w="4654451">
                <a:moveTo>
                  <a:pt x="0" y="0"/>
                </a:moveTo>
                <a:lnTo>
                  <a:pt x="4654451" y="0"/>
                </a:lnTo>
                <a:lnTo>
                  <a:pt x="4654451" y="2601220"/>
                </a:lnTo>
                <a:lnTo>
                  <a:pt x="0" y="2601220"/>
                </a:lnTo>
                <a:lnTo>
                  <a:pt x="0" y="0"/>
                </a:lnTo>
                <a:close/>
              </a:path>
            </a:pathLst>
          </a:custGeom>
          <a:blipFill>
            <a:blip r:embed="rId11"/>
            <a:stretch>
              <a:fillRect l="0" t="0" r="0" b="0"/>
            </a:stretch>
          </a:blipFill>
        </p:spPr>
      </p:sp>
      <p:sp>
        <p:nvSpPr>
          <p:cNvPr name="Freeform 9" id="9"/>
          <p:cNvSpPr/>
          <p:nvPr/>
        </p:nvSpPr>
        <p:spPr>
          <a:xfrm flipH="false" flipV="false" rot="0">
            <a:off x="12604849" y="751251"/>
            <a:ext cx="4654451" cy="2601645"/>
          </a:xfrm>
          <a:custGeom>
            <a:avLst/>
            <a:gdLst/>
            <a:ahLst/>
            <a:cxnLst/>
            <a:rect r="r" b="b" t="t" l="l"/>
            <a:pathLst>
              <a:path h="2601645" w="4654451">
                <a:moveTo>
                  <a:pt x="0" y="0"/>
                </a:moveTo>
                <a:lnTo>
                  <a:pt x="4654451" y="0"/>
                </a:lnTo>
                <a:lnTo>
                  <a:pt x="4654451" y="2601646"/>
                </a:lnTo>
                <a:lnTo>
                  <a:pt x="0" y="2601646"/>
                </a:lnTo>
                <a:lnTo>
                  <a:pt x="0" y="0"/>
                </a:lnTo>
                <a:close/>
              </a:path>
            </a:pathLst>
          </a:custGeom>
          <a:blipFill>
            <a:blip r:embed="rId12"/>
            <a:stretch>
              <a:fillRect l="0" t="0" r="0" b="0"/>
            </a:stretch>
          </a:blipFill>
        </p:spPr>
      </p:sp>
      <p:sp>
        <p:nvSpPr>
          <p:cNvPr name="Freeform 10" id="10"/>
          <p:cNvSpPr/>
          <p:nvPr/>
        </p:nvSpPr>
        <p:spPr>
          <a:xfrm flipH="false" flipV="false" rot="0">
            <a:off x="6420202" y="751251"/>
            <a:ext cx="4652248" cy="2602105"/>
          </a:xfrm>
          <a:custGeom>
            <a:avLst/>
            <a:gdLst/>
            <a:ahLst/>
            <a:cxnLst/>
            <a:rect r="r" b="b" t="t" l="l"/>
            <a:pathLst>
              <a:path h="2602105" w="4652248">
                <a:moveTo>
                  <a:pt x="0" y="0"/>
                </a:moveTo>
                <a:lnTo>
                  <a:pt x="4652248" y="0"/>
                </a:lnTo>
                <a:lnTo>
                  <a:pt x="4652248" y="2602105"/>
                </a:lnTo>
                <a:lnTo>
                  <a:pt x="0" y="2602105"/>
                </a:lnTo>
                <a:lnTo>
                  <a:pt x="0" y="0"/>
                </a:lnTo>
                <a:close/>
              </a:path>
            </a:pathLst>
          </a:custGeom>
          <a:blipFill>
            <a:blip r:embed="rId13"/>
            <a:stretch>
              <a:fillRect l="0" t="0" r="0" b="0"/>
            </a:stretch>
          </a:blipFill>
        </p:spPr>
      </p:sp>
      <p:sp>
        <p:nvSpPr>
          <p:cNvPr name="TextBox 11" id="11"/>
          <p:cNvSpPr txBox="true"/>
          <p:nvPr/>
        </p:nvSpPr>
        <p:spPr>
          <a:xfrm rot="0">
            <a:off x="1423813" y="3835084"/>
            <a:ext cx="4996390" cy="2161540"/>
          </a:xfrm>
          <a:prstGeom prst="rect">
            <a:avLst/>
          </a:prstGeom>
        </p:spPr>
        <p:txBody>
          <a:bodyPr anchor="t" rtlCol="false" tIns="0" lIns="0" bIns="0" rIns="0">
            <a:spAutoFit/>
          </a:bodyPr>
          <a:lstStyle/>
          <a:p>
            <a:pPr>
              <a:lnSpc>
                <a:spcPts val="5600"/>
              </a:lnSpc>
            </a:pPr>
            <a:r>
              <a:rPr lang="en-US" sz="5600">
                <a:solidFill>
                  <a:srgbClr val="004AAD"/>
                </a:solidFill>
                <a:latin typeface="Montserrat Classic Bold"/>
              </a:rPr>
              <a:t>RELAȚIA ÎNTRE ALTE VARIABILE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073461">
            <a:off x="-9281995" y="-5154521"/>
            <a:ext cx="17617704" cy="17617704"/>
          </a:xfrm>
          <a:custGeom>
            <a:avLst/>
            <a:gdLst/>
            <a:ahLst/>
            <a:cxnLst/>
            <a:rect r="r" b="b" t="t" l="l"/>
            <a:pathLst>
              <a:path h="17617704" w="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400000">
            <a:off x="8778703" y="-4549008"/>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4260847"/>
            <a:ext cx="9016112" cy="4114800"/>
          </a:xfrm>
          <a:custGeom>
            <a:avLst/>
            <a:gdLst/>
            <a:ahLst/>
            <a:cxnLst/>
            <a:rect r="r" b="b" t="t" l="l"/>
            <a:pathLst>
              <a:path h="4114800" w="9016112">
                <a:moveTo>
                  <a:pt x="0" y="0"/>
                </a:moveTo>
                <a:lnTo>
                  <a:pt x="9016112" y="0"/>
                </a:lnTo>
                <a:lnTo>
                  <a:pt x="9016112" y="4114800"/>
                </a:lnTo>
                <a:lnTo>
                  <a:pt x="0" y="4114800"/>
                </a:lnTo>
                <a:lnTo>
                  <a:pt x="0" y="0"/>
                </a:lnTo>
                <a:close/>
              </a:path>
            </a:pathLst>
          </a:custGeom>
          <a:blipFill>
            <a:blip r:embed="rId6"/>
            <a:stretch>
              <a:fillRect l="0" t="0" r="0" b="0"/>
            </a:stretch>
          </a:blipFill>
        </p:spPr>
      </p:sp>
      <p:sp>
        <p:nvSpPr>
          <p:cNvPr name="TextBox 5" id="5"/>
          <p:cNvSpPr txBox="true"/>
          <p:nvPr/>
        </p:nvSpPr>
        <p:spPr>
          <a:xfrm rot="0">
            <a:off x="1028700" y="1181100"/>
            <a:ext cx="9974673" cy="3079747"/>
          </a:xfrm>
          <a:prstGeom prst="rect">
            <a:avLst/>
          </a:prstGeom>
        </p:spPr>
        <p:txBody>
          <a:bodyPr anchor="t" rtlCol="false" tIns="0" lIns="0" bIns="0" rIns="0">
            <a:spAutoFit/>
          </a:bodyPr>
          <a:lstStyle/>
          <a:p>
            <a:pPr>
              <a:lnSpc>
                <a:spcPts val="7999"/>
              </a:lnSpc>
            </a:pPr>
            <a:r>
              <a:rPr lang="en-US" sz="7999">
                <a:solidFill>
                  <a:srgbClr val="004AAD"/>
                </a:solidFill>
                <a:latin typeface="Montserrat Classic Bold"/>
              </a:rPr>
              <a:t>CORELATION HEATMAP</a:t>
            </a:r>
          </a:p>
          <a:p>
            <a:pPr>
              <a:lnSpc>
                <a:spcPts val="7999"/>
              </a:lnSpc>
            </a:pPr>
          </a:p>
        </p:txBody>
      </p:sp>
      <p:sp>
        <p:nvSpPr>
          <p:cNvPr name="TextBox 6" id="6"/>
          <p:cNvSpPr txBox="true"/>
          <p:nvPr/>
        </p:nvSpPr>
        <p:spPr>
          <a:xfrm rot="0">
            <a:off x="11003373" y="3289771"/>
            <a:ext cx="6255927" cy="48037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coloanele cu corelație ridicată au fost eliminate pe baza unei corelații ridicate observate într-o hartă termică a corelației. Eliminarea lor are ca scop îmbunătățirea potențială a performanțelor analizelor sau modelelor ulterioare care sunt sensibile la multicoliniaritate sau la corelația ridicată între caracteristici.</a:t>
            </a:r>
          </a:p>
          <a:p>
            <a:pPr>
              <a:lnSpc>
                <a:spcPts val="34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83954" y="3700460"/>
            <a:ext cx="7219975" cy="400685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Punctele de date formează un grup în jurul liniei diagonale, indicând o corelație pozitivă între punctele reale și cele prezise. Pe măsură ce punctele efective cresc, punctele prevăzute cresc, de asemenea, în general, și cele prezise. Răspândirea punctelor de date în jurul liniei sugerează o anumită variabilitate a predicțiilor modelului. </a:t>
            </a:r>
          </a:p>
        </p:txBody>
      </p:sp>
      <p:sp>
        <p:nvSpPr>
          <p:cNvPr name="Freeform 4" id="4"/>
          <p:cNvSpPr/>
          <p:nvPr/>
        </p:nvSpPr>
        <p:spPr>
          <a:xfrm flipH="true" flipV="false" rot="8905814">
            <a:off x="-4266374" y="6074235"/>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212640" y="4281061"/>
            <a:ext cx="7829681" cy="4381290"/>
          </a:xfrm>
          <a:custGeom>
            <a:avLst/>
            <a:gdLst/>
            <a:ahLst/>
            <a:cxnLst/>
            <a:rect r="r" b="b" t="t" l="l"/>
            <a:pathLst>
              <a:path h="4381290" w="7829681">
                <a:moveTo>
                  <a:pt x="0" y="0"/>
                </a:moveTo>
                <a:lnTo>
                  <a:pt x="7829681" y="0"/>
                </a:lnTo>
                <a:lnTo>
                  <a:pt x="7829681" y="4381290"/>
                </a:lnTo>
                <a:lnTo>
                  <a:pt x="0" y="4381290"/>
                </a:lnTo>
                <a:lnTo>
                  <a:pt x="0" y="0"/>
                </a:lnTo>
                <a:close/>
              </a:path>
            </a:pathLst>
          </a:custGeom>
          <a:blipFill>
            <a:blip r:embed="rId6"/>
            <a:stretch>
              <a:fillRect l="0" t="0" r="0" b="0"/>
            </a:stretch>
          </a:blipFill>
        </p:spPr>
      </p:sp>
      <p:sp>
        <p:nvSpPr>
          <p:cNvPr name="TextBox 6" id="6"/>
          <p:cNvSpPr txBox="true"/>
          <p:nvPr/>
        </p:nvSpPr>
        <p:spPr>
          <a:xfrm rot="0">
            <a:off x="1637412" y="1123950"/>
            <a:ext cx="15150456" cy="2161540"/>
          </a:xfrm>
          <a:prstGeom prst="rect">
            <a:avLst/>
          </a:prstGeom>
        </p:spPr>
        <p:txBody>
          <a:bodyPr anchor="t" rtlCol="false" tIns="0" lIns="0" bIns="0" rIns="0">
            <a:spAutoFit/>
          </a:bodyPr>
          <a:lstStyle/>
          <a:p>
            <a:pPr algn="ctr">
              <a:lnSpc>
                <a:spcPts val="5600"/>
              </a:lnSpc>
            </a:pPr>
            <a:r>
              <a:rPr lang="en-US" sz="5600">
                <a:solidFill>
                  <a:srgbClr val="004AAD"/>
                </a:solidFill>
                <a:latin typeface="Montserrat Classic Bold"/>
              </a:rPr>
              <a:t>COMPARAREA PUNCTELOR ACTUALE CU CELE PREZISE</a:t>
            </a:r>
          </a:p>
          <a:p>
            <a:pPr algn="ctr">
              <a:lnSpc>
                <a:spcPts val="5600"/>
              </a:lnSpc>
            </a:pPr>
          </a:p>
        </p:txBody>
      </p:sp>
      <p:sp>
        <p:nvSpPr>
          <p:cNvPr name="TextBox 7" id="7"/>
          <p:cNvSpPr txBox="true"/>
          <p:nvPr/>
        </p:nvSpPr>
        <p:spPr>
          <a:xfrm rot="0">
            <a:off x="1383954" y="8278811"/>
            <a:ext cx="6447631" cy="824230"/>
          </a:xfrm>
          <a:prstGeom prst="rect">
            <a:avLst/>
          </a:prstGeom>
        </p:spPr>
        <p:txBody>
          <a:bodyPr anchor="t" rtlCol="false" tIns="0" lIns="0" bIns="0" rIns="0">
            <a:spAutoFit/>
          </a:bodyPr>
          <a:lstStyle/>
          <a:p>
            <a:pPr algn="ctr">
              <a:lnSpc>
                <a:spcPts val="3200"/>
              </a:lnSpc>
              <a:spcBef>
                <a:spcPct val="0"/>
              </a:spcBef>
            </a:pPr>
            <a:r>
              <a:rPr lang="en-US" sz="3200">
                <a:solidFill>
                  <a:srgbClr val="000000"/>
                </a:solidFill>
                <a:latin typeface="Montserrat Classic Bold"/>
              </a:rPr>
              <a:t>PERFORMANȚA MODELULUI:</a:t>
            </a:r>
          </a:p>
          <a:p>
            <a:pPr algn="ctr">
              <a:lnSpc>
                <a:spcPts val="3200"/>
              </a:lnSpc>
              <a:spcBef>
                <a:spcPct val="0"/>
              </a:spcBef>
            </a:pPr>
            <a:r>
              <a:rPr lang="en-US" sz="3200">
                <a:solidFill>
                  <a:srgbClr val="000000"/>
                </a:solidFill>
                <a:latin typeface="Montserrat Classic Bold"/>
              </a:rPr>
              <a:t>R-SQUARED SCORE: 0.9750894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DAF3Xic2xQo</dc:identifier>
  <dcterms:modified xsi:type="dcterms:W3CDTF">2011-08-01T06:04:30Z</dcterms:modified>
  <cp:revision>1</cp:revision>
  <dc:title>elaborat</dc:title>
</cp:coreProperties>
</file>