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66" r:id="rId4"/>
    <p:sldId id="272"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varScale="1">
        <p:scale>
          <a:sx n="12" d="100"/>
          <a:sy n="12" d="100"/>
        </p:scale>
        <p:origin x="2808" y="14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318072"/>
            <a:ext cx="28827412" cy="34609016"/>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2317531" y="122149"/>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dirty="0" err="1">
                <a:solidFill>
                  <a:srgbClr val="C00000"/>
                </a:solidFill>
              </a:rPr>
              <a:t>Implementing</a:t>
            </a:r>
            <a:r>
              <a:rPr lang="da-DK" altLang="en-DK" dirty="0">
                <a:solidFill>
                  <a:srgbClr val="C00000"/>
                </a:solidFill>
              </a:rPr>
              <a:t> motor </a:t>
            </a:r>
            <a:r>
              <a:rPr lang="da-DK" altLang="en-DK" dirty="0" err="1">
                <a:solidFill>
                  <a:srgbClr val="C00000"/>
                </a:solidFill>
              </a:rPr>
              <a:t>control</a:t>
            </a:r>
            <a:r>
              <a:rPr lang="da-DK" altLang="en-DK" dirty="0">
                <a:solidFill>
                  <a:srgbClr val="C00000"/>
                </a:solidFill>
              </a:rPr>
              <a:t> </a:t>
            </a:r>
            <a:br>
              <a:rPr lang="da-DK" altLang="en-DK" dirty="0">
                <a:solidFill>
                  <a:srgbClr val="C00000"/>
                </a:solidFill>
              </a:rPr>
            </a:br>
            <a:r>
              <a:rPr lang="da-DK" altLang="en-DK" sz="8800" dirty="0">
                <a:solidFill>
                  <a:schemeClr val="bg1">
                    <a:lumMod val="65000"/>
                  </a:schemeClr>
                </a:solidFill>
              </a:rPr>
              <a:t>with </a:t>
            </a:r>
            <a:r>
              <a:rPr lang="da-DK" altLang="en-DK" sz="8800" dirty="0" err="1">
                <a:solidFill>
                  <a:schemeClr val="bg1">
                    <a:lumMod val="65000"/>
                  </a:schemeClr>
                </a:solidFill>
              </a:rPr>
              <a:t>embedded</a:t>
            </a:r>
            <a:r>
              <a:rPr lang="da-DK" altLang="en-DK" sz="8800" dirty="0">
                <a:solidFill>
                  <a:schemeClr val="bg1">
                    <a:lumMod val="65000"/>
                  </a:schemeClr>
                </a:solidFill>
              </a:rPr>
              <a:t> </a:t>
            </a:r>
            <a:r>
              <a:rPr lang="da-DK" altLang="en-DK" sz="8800" dirty="0" err="1">
                <a:solidFill>
                  <a:schemeClr val="bg1">
                    <a:lumMod val="65000"/>
                  </a:schemeClr>
                </a:solidFill>
              </a:rPr>
              <a:t>electronics</a:t>
            </a:r>
            <a:endParaRPr lang="da-DK" altLang="en-DK" sz="96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218639"/>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57504" y="18737295"/>
            <a:ext cx="6581576" cy="1005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Injection</a:t>
            </a:r>
            <a:r>
              <a:rPr lang="da-DK" altLang="en-DK" sz="4500" dirty="0">
                <a:solidFill>
                  <a:srgbClr val="C00000"/>
                </a:solidFill>
              </a:rPr>
              <a:t> and </a:t>
            </a:r>
            <a:r>
              <a:rPr lang="da-DK" altLang="en-DK" sz="4500" dirty="0" err="1">
                <a:solidFill>
                  <a:srgbClr val="C00000"/>
                </a:solidFill>
              </a:rPr>
              <a:t>Ignition</a:t>
            </a:r>
            <a:r>
              <a:rPr lang="da-DK" altLang="en-DK" sz="3500" dirty="0"/>
              <a:t> </a:t>
            </a:r>
          </a:p>
          <a:p>
            <a:pPr>
              <a:lnSpc>
                <a:spcPts val="4500"/>
              </a:lnSpc>
            </a:pPr>
            <a:r>
              <a:rPr lang="en-US" altLang="en-DK" sz="3500" b="0" dirty="0">
                <a:solidFill>
                  <a:schemeClr val="tx1"/>
                </a:solidFill>
              </a:rPr>
              <a:t>The injection and ignition of fuel is the most time critical aspect of the car, since they have to be timed very precisely with a high resolution, regardless of the motor's RPM. In figure 1 a representation of a motor cycle, as read on the encoder can be seen, the numbers refer to the following</a:t>
            </a:r>
          </a:p>
          <a:p>
            <a:pPr marL="514350" indent="-514350">
              <a:lnSpc>
                <a:spcPts val="4500"/>
              </a:lnSpc>
              <a:buFont typeface="+mj-lt"/>
              <a:buAutoNum type="arabicPeriod"/>
            </a:pPr>
            <a:r>
              <a:rPr lang="en-US" altLang="en-DK" sz="3500" b="0" dirty="0">
                <a:solidFill>
                  <a:schemeClr val="tx1"/>
                </a:solidFill>
              </a:rPr>
              <a:t>Start of fuel injection. </a:t>
            </a:r>
          </a:p>
          <a:p>
            <a:pPr marL="514350" indent="-514350">
              <a:lnSpc>
                <a:spcPts val="4500"/>
              </a:lnSpc>
              <a:buFont typeface="+mj-lt"/>
              <a:buAutoNum type="arabicPeriod"/>
            </a:pPr>
            <a:r>
              <a:rPr lang="en-US" altLang="en-DK" sz="3500" b="0" dirty="0">
                <a:solidFill>
                  <a:schemeClr val="tx1"/>
                </a:solidFill>
              </a:rPr>
              <a:t>Stopping fuel injection. </a:t>
            </a:r>
          </a:p>
          <a:p>
            <a:pPr marL="514350" indent="-514350">
              <a:lnSpc>
                <a:spcPts val="4500"/>
              </a:lnSpc>
              <a:buFont typeface="+mj-lt"/>
              <a:buAutoNum type="arabicPeriod"/>
            </a:pPr>
            <a:r>
              <a:rPr lang="en-US" altLang="en-DK" sz="3500" b="0" dirty="0">
                <a:solidFill>
                  <a:schemeClr val="tx1"/>
                </a:solidFill>
              </a:rPr>
              <a:t>Ignition coil begins to charge.</a:t>
            </a:r>
          </a:p>
          <a:p>
            <a:pPr marL="514350" indent="-514350">
              <a:lnSpc>
                <a:spcPts val="4500"/>
              </a:lnSpc>
              <a:buFont typeface="+mj-lt"/>
              <a:buAutoNum type="arabicPeriod"/>
            </a:pPr>
            <a:r>
              <a:rPr lang="en-US" altLang="en-DK" sz="3500" b="0" dirty="0">
                <a:solidFill>
                  <a:schemeClr val="tx1"/>
                </a:solidFill>
              </a:rPr>
              <a:t>Ignition coil discharges, giving a spark and igniting the fuel.</a:t>
            </a:r>
          </a:p>
          <a:p>
            <a:pPr>
              <a:lnSpc>
                <a:spcPts val="4500"/>
              </a:lnSpc>
            </a:pPr>
            <a:r>
              <a:rPr lang="en-US" altLang="en-DK" sz="3500" b="0" dirty="0">
                <a:solidFill>
                  <a:schemeClr val="tx1"/>
                </a:solidFill>
              </a:rPr>
              <a:t>Note that the Z-pulse is placed at an arbitrary angle.</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11633017"/>
            <a:ext cx="14345572"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4500" dirty="0">
                <a:solidFill>
                  <a:srgbClr val="BD2A33"/>
                </a:solidFill>
              </a:rPr>
              <a:t>Abstract:</a:t>
            </a:r>
            <a:r>
              <a:rPr lang="da-DK" altLang="en-DK" sz="3600" dirty="0">
                <a:solidFill>
                  <a:srgbClr val="BD2A33"/>
                </a:solidFill>
              </a:rPr>
              <a: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engine control unit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16315272" y="11748438"/>
            <a:ext cx="6414125" cy="9151768"/>
          </a:xfrm>
          <a:noFill/>
          <a:ln/>
        </p:spPr>
        <p:txBody>
          <a:bodyPr/>
          <a:lstStyle/>
          <a:p>
            <a:pPr>
              <a:lnSpc>
                <a:spcPts val="4500"/>
              </a:lnSpc>
            </a:pPr>
            <a:r>
              <a:rPr lang="da-DK" altLang="en-DK" sz="4500" dirty="0">
                <a:solidFill>
                  <a:srgbClr val="C00000"/>
                </a:solidFill>
              </a:rPr>
              <a:t>Power </a:t>
            </a:r>
            <a:r>
              <a:rPr lang="da-DK" altLang="en-DK" sz="4500" dirty="0" err="1">
                <a:solidFill>
                  <a:srgbClr val="C00000"/>
                </a:solidFill>
              </a:rPr>
              <a:t>savings</a:t>
            </a:r>
            <a:r>
              <a:rPr lang="da-DK" altLang="en-DK" sz="4500" dirty="0">
                <a:solidFill>
                  <a:srgbClr val="C00000"/>
                </a:solidFill>
              </a:rPr>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2</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517721" y="35328257"/>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err="1"/>
              <a:t>Figure</a:t>
            </a:r>
            <a:r>
              <a:rPr lang="da-DK" altLang="en-DK" sz="1500" dirty="0"/>
              <a:t> 1: </a:t>
            </a:r>
            <a:r>
              <a:rPr lang="en-US" altLang="en-DK" sz="1500" dirty="0">
                <a:solidFill>
                  <a:srgbClr val="C00000"/>
                </a:solidFill>
              </a:rPr>
              <a:t>A representation of a motor cycle, as read on the encoder. </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315272" y="36267509"/>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r>
              <a:rPr lang="da-DK" altLang="en-DK" sz="1500" dirty="0">
                <a:solidFill>
                  <a:srgbClr val="BD2A33"/>
                </a:solidFill>
              </a:rPr>
              <a:t>, the big </a:t>
            </a:r>
            <a:r>
              <a:rPr lang="da-DK" altLang="en-DK" sz="1500" dirty="0" err="1">
                <a:solidFill>
                  <a:srgbClr val="BD2A33"/>
                </a:solidFill>
              </a:rPr>
              <a:t>circle</a:t>
            </a:r>
            <a:r>
              <a:rPr lang="da-DK" altLang="en-DK" sz="1500" dirty="0">
                <a:solidFill>
                  <a:srgbClr val="BD2A33"/>
                </a:solidFill>
              </a:rPr>
              <a:t> </a:t>
            </a:r>
            <a:r>
              <a:rPr lang="da-DK" altLang="en-DK" sz="1500" dirty="0" err="1">
                <a:solidFill>
                  <a:srgbClr val="BD2A33"/>
                </a:solidFill>
              </a:rPr>
              <a:t>represents</a:t>
            </a:r>
            <a:r>
              <a:rPr lang="da-DK" altLang="en-DK" sz="1500" dirty="0">
                <a:solidFill>
                  <a:srgbClr val="BD2A33"/>
                </a:solidFill>
              </a:rPr>
              <a:t> the </a:t>
            </a:r>
            <a:r>
              <a:rPr lang="da-DK" altLang="en-DK" sz="1500" dirty="0" err="1">
                <a:solidFill>
                  <a:srgbClr val="BD2A33"/>
                </a:solidFill>
              </a:rPr>
              <a:t>code</a:t>
            </a:r>
            <a:r>
              <a:rPr lang="da-DK" altLang="en-DK" sz="1500" dirty="0">
                <a:solidFill>
                  <a:srgbClr val="BD2A33"/>
                </a:solidFill>
              </a:rPr>
              <a:t> </a:t>
            </a:r>
            <a:r>
              <a:rPr lang="da-DK" altLang="en-DK" sz="1500" dirty="0" err="1">
                <a:solidFill>
                  <a:srgbClr val="BD2A33"/>
                </a:solidFill>
              </a:rPr>
              <a:t>which</a:t>
            </a:r>
            <a:r>
              <a:rPr lang="da-DK" altLang="en-DK" sz="1500" dirty="0">
                <a:solidFill>
                  <a:srgbClr val="BD2A33"/>
                </a:solidFill>
              </a:rPr>
              <a:t> is </a:t>
            </a:r>
            <a:r>
              <a:rPr lang="da-DK" altLang="en-DK" sz="1500" dirty="0" err="1">
                <a:solidFill>
                  <a:srgbClr val="BD2A33"/>
                </a:solidFill>
              </a:rPr>
              <a:t>continously</a:t>
            </a:r>
            <a:r>
              <a:rPr lang="da-DK" altLang="en-DK" sz="1500" dirty="0">
                <a:solidFill>
                  <a:srgbClr val="BD2A33"/>
                </a:solidFill>
              </a:rPr>
              <a:t> running in the </a:t>
            </a:r>
            <a:r>
              <a:rPr lang="da-DK" altLang="en-DK" sz="1500" dirty="0" err="1">
                <a:solidFill>
                  <a:srgbClr val="BD2A33"/>
                </a:solidFill>
              </a:rPr>
              <a:t>main</a:t>
            </a:r>
            <a:r>
              <a:rPr lang="da-DK" altLang="en-DK" sz="1500" dirty="0">
                <a:solidFill>
                  <a:srgbClr val="BD2A33"/>
                </a:solidFill>
              </a:rPr>
              <a:t> loop, </a:t>
            </a:r>
            <a:r>
              <a:rPr lang="da-DK" altLang="en-DK" sz="1500" dirty="0" err="1">
                <a:solidFill>
                  <a:srgbClr val="BD2A33"/>
                </a:solidFill>
              </a:rPr>
              <a:t>while</a:t>
            </a:r>
            <a:r>
              <a:rPr lang="da-DK" altLang="en-DK" sz="1500" dirty="0">
                <a:solidFill>
                  <a:srgbClr val="BD2A33"/>
                </a:solidFill>
              </a:rPr>
              <a:t> all the </a:t>
            </a:r>
            <a:r>
              <a:rPr lang="da-DK" altLang="en-DK" sz="1500" dirty="0" err="1">
                <a:solidFill>
                  <a:srgbClr val="BD2A33"/>
                </a:solidFill>
              </a:rPr>
              <a:t>boxes</a:t>
            </a:r>
            <a:r>
              <a:rPr lang="da-DK" altLang="en-DK" sz="1500" dirty="0">
                <a:solidFill>
                  <a:srgbClr val="BD2A33"/>
                </a:solidFill>
              </a:rPr>
              <a:t> to the right </a:t>
            </a:r>
            <a:r>
              <a:rPr lang="da-DK" altLang="en-DK" sz="1500" dirty="0" err="1">
                <a:solidFill>
                  <a:srgbClr val="BD2A33"/>
                </a:solidFill>
              </a:rPr>
              <a:t>represent</a:t>
            </a:r>
            <a:r>
              <a:rPr lang="da-DK" altLang="en-DK" sz="1500" dirty="0">
                <a:solidFill>
                  <a:srgbClr val="BD2A33"/>
                </a:solidFill>
              </a:rPr>
              <a:t> the </a:t>
            </a:r>
            <a:r>
              <a:rPr lang="da-DK" altLang="en-DK" sz="1500" dirty="0" err="1">
                <a:solidFill>
                  <a:srgbClr val="BD2A33"/>
                </a:solidFill>
              </a:rPr>
              <a:t>various</a:t>
            </a:r>
            <a:r>
              <a:rPr lang="da-DK" altLang="en-DK" sz="1500" dirty="0">
                <a:solidFill>
                  <a:srgbClr val="BD2A33"/>
                </a:solidFill>
              </a:rPr>
              <a:t> </a:t>
            </a:r>
            <a:r>
              <a:rPr lang="da-DK" altLang="en-DK" sz="1500" dirty="0" err="1">
                <a:solidFill>
                  <a:srgbClr val="BD2A33"/>
                </a:solidFill>
              </a:rPr>
              <a:t>interrupt</a:t>
            </a:r>
            <a:r>
              <a:rPr lang="da-DK" altLang="en-DK" sz="1500" dirty="0">
                <a:solidFill>
                  <a:srgbClr val="BD2A33"/>
                </a:solidFill>
              </a:rPr>
              <a:t> service rutines, with the labels on the </a:t>
            </a:r>
            <a:r>
              <a:rPr lang="da-DK" altLang="en-DK" sz="1500" dirty="0" err="1">
                <a:solidFill>
                  <a:srgbClr val="BD2A33"/>
                </a:solidFill>
              </a:rPr>
              <a:t>arrows</a:t>
            </a:r>
            <a:r>
              <a:rPr lang="da-DK" altLang="en-DK" sz="1500" dirty="0">
                <a:solidFill>
                  <a:srgbClr val="BD2A33"/>
                </a:solidFill>
              </a:rPr>
              <a:t> </a:t>
            </a:r>
            <a:r>
              <a:rPr lang="da-DK" altLang="en-DK" sz="1500" dirty="0" err="1">
                <a:solidFill>
                  <a:srgbClr val="BD2A33"/>
                </a:solidFill>
              </a:rPr>
              <a:t>referring</a:t>
            </a:r>
            <a:r>
              <a:rPr lang="da-DK" altLang="en-DK" sz="1500" dirty="0">
                <a:solidFill>
                  <a:srgbClr val="BD2A33"/>
                </a:solidFill>
              </a:rPr>
              <a:t> to the </a:t>
            </a:r>
            <a:r>
              <a:rPr lang="da-DK" altLang="en-DK" sz="1500" dirty="0" err="1">
                <a:solidFill>
                  <a:srgbClr val="BD2A33"/>
                </a:solidFill>
              </a:rPr>
              <a:t>condition</a:t>
            </a:r>
            <a:r>
              <a:rPr lang="da-DK" altLang="en-DK" sz="1500" dirty="0">
                <a:solidFill>
                  <a:srgbClr val="BD2A33"/>
                </a:solidFill>
              </a:rPr>
              <a:t> </a:t>
            </a:r>
            <a:r>
              <a:rPr lang="da-DK" altLang="en-DK" sz="1500" dirty="0" err="1">
                <a:solidFill>
                  <a:srgbClr val="BD2A33"/>
                </a:solidFill>
              </a:rPr>
              <a:t>that</a:t>
            </a:r>
            <a:r>
              <a:rPr lang="da-DK" altLang="en-DK" sz="1500" dirty="0">
                <a:solidFill>
                  <a:srgbClr val="BD2A33"/>
                </a:solidFill>
              </a:rPr>
              <a:t> triggers the </a:t>
            </a:r>
            <a:r>
              <a:rPr lang="da-DK" altLang="en-DK" sz="1500" dirty="0" err="1">
                <a:solidFill>
                  <a:srgbClr val="BD2A33"/>
                </a:solidFill>
              </a:rPr>
              <a:t>interrupt</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9905976" y="24366477"/>
            <a:ext cx="4566762"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2</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logo">
            <a:extLst>
              <a:ext uri="{FF2B5EF4-FFF2-40B4-BE49-F238E27FC236}">
                <a16:creationId xmlns:a16="http://schemas.microsoft.com/office/drawing/2014/main" id="{E426C794-EE53-4663-9214-DA707CB080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4867" y="34788321"/>
            <a:ext cx="7194396" cy="315927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22971836" y="11674525"/>
            <a:ext cx="5849671"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8594867" y="24819199"/>
            <a:ext cx="7188980" cy="1339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RIO,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Control starter motor until engine is idle</a:t>
            </a:r>
          </a:p>
          <a:p>
            <a:pPr marL="457200" indent="-457200">
              <a:lnSpc>
                <a:spcPts val="4500"/>
              </a:lnSpc>
              <a:buFont typeface="Arial" panose="020B0604020202020204" pitchFamily="34" charset="0"/>
              <a:buChar char="•"/>
            </a:pPr>
            <a:r>
              <a:rPr lang="en-US" altLang="en-DK" sz="3500" b="0" dirty="0">
                <a:solidFill>
                  <a:schemeClr val="tx1"/>
                </a:solidFill>
              </a:rPr>
              <a:t>Control gear</a:t>
            </a:r>
          </a:p>
          <a:p>
            <a:pPr marL="457200" indent="-457200">
              <a:lnSpc>
                <a:spcPts val="4500"/>
              </a:lnSpc>
              <a:buFont typeface="Arial" panose="020B0604020202020204" pitchFamily="34" charset="0"/>
              <a:buChar char="•"/>
            </a:pPr>
            <a:r>
              <a:rPr lang="en-US" altLang="en-DK" sz="3500" b="0" dirty="0">
                <a:solidFill>
                  <a:schemeClr val="tx1"/>
                </a:solidFill>
              </a:rPr>
              <a:t>Monitor and calculate values such as speed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a:t>
            </a:r>
            <a:r>
              <a:rPr lang="en-US" altLang="en-DK" sz="3500" b="0" dirty="0" err="1">
                <a:solidFill>
                  <a:schemeClr val="tx1"/>
                </a:solidFill>
              </a:rPr>
              <a:t>CANbus</a:t>
            </a:r>
            <a:endParaRPr lang="en-US" altLang="en-DK" sz="3500" b="0" dirty="0">
              <a:solidFill>
                <a:schemeClr val="tx1"/>
              </a:solidFill>
            </a:endParaRP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Only drive when a continuous signal is received from the driver</a:t>
            </a:r>
          </a:p>
        </p:txBody>
      </p:sp>
      <p:pic>
        <p:nvPicPr>
          <p:cNvPr id="42" name="Picture 13" descr="Elektro_DK_F">
            <a:extLst>
              <a:ext uri="{FF2B5EF4-FFF2-40B4-BE49-F238E27FC236}">
                <a16:creationId xmlns:a16="http://schemas.microsoft.com/office/drawing/2014/main" id="{7AEA43BE-F959-44A9-B525-A07D303BD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245" y="40381454"/>
            <a:ext cx="9871840" cy="82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fik 17">
            <a:extLst>
              <a:ext uri="{FF2B5EF4-FFF2-40B4-BE49-F238E27FC236}">
                <a16:creationId xmlns:a16="http://schemas.microsoft.com/office/drawing/2014/main" id="{369C8C69-E7A4-43E5-8B6B-68FE6CFDB2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315272" y="21270619"/>
            <a:ext cx="12821220" cy="14076127"/>
          </a:xfrm>
          <a:prstGeom prst="rect">
            <a:avLst/>
          </a:prstGeom>
        </p:spPr>
      </p:pic>
      <p:sp>
        <p:nvSpPr>
          <p:cNvPr id="19" name="Tekstfelt 18">
            <a:extLst>
              <a:ext uri="{FF2B5EF4-FFF2-40B4-BE49-F238E27FC236}">
                <a16:creationId xmlns:a16="http://schemas.microsoft.com/office/drawing/2014/main" id="{6FC76286-BE96-492C-91B3-FCF62A186892}"/>
              </a:ext>
            </a:extLst>
          </p:cNvPr>
          <p:cNvSpPr txBox="1"/>
          <p:nvPr/>
        </p:nvSpPr>
        <p:spPr>
          <a:xfrm>
            <a:off x="17948299" y="21539760"/>
            <a:ext cx="1080120" cy="369332"/>
          </a:xfrm>
          <a:prstGeom prst="rect">
            <a:avLst/>
          </a:prstGeom>
          <a:noFill/>
        </p:spPr>
        <p:txBody>
          <a:bodyPr wrap="square" rtlCol="0">
            <a:spAutoFit/>
          </a:bodyPr>
          <a:lstStyle/>
          <a:p>
            <a:r>
              <a:rPr lang="en-US" dirty="0"/>
              <a:t>Initialize</a:t>
            </a:r>
            <a:endParaRPr lang="da-DK" dirty="0"/>
          </a:p>
        </p:txBody>
      </p:sp>
      <p:sp>
        <p:nvSpPr>
          <p:cNvPr id="48" name="Tekstfelt 47">
            <a:extLst>
              <a:ext uri="{FF2B5EF4-FFF2-40B4-BE49-F238E27FC236}">
                <a16:creationId xmlns:a16="http://schemas.microsoft.com/office/drawing/2014/main" id="{523E5BAB-5D75-4416-B257-854A8A6A29B3}"/>
              </a:ext>
            </a:extLst>
          </p:cNvPr>
          <p:cNvSpPr txBox="1"/>
          <p:nvPr/>
        </p:nvSpPr>
        <p:spPr>
          <a:xfrm>
            <a:off x="16738775" y="22914460"/>
            <a:ext cx="1353540" cy="369332"/>
          </a:xfrm>
          <a:prstGeom prst="rect">
            <a:avLst/>
          </a:prstGeom>
          <a:noFill/>
        </p:spPr>
        <p:txBody>
          <a:bodyPr wrap="square" rtlCol="0">
            <a:spAutoFit/>
          </a:bodyPr>
          <a:lstStyle/>
          <a:p>
            <a:r>
              <a:rPr lang="en-US" b="1" dirty="0"/>
              <a:t>Main loop</a:t>
            </a:r>
            <a:endParaRPr lang="da-DK" b="1" dirty="0"/>
          </a:p>
        </p:txBody>
      </p:sp>
      <p:sp>
        <p:nvSpPr>
          <p:cNvPr id="49" name="Tekstfelt 48">
            <a:extLst>
              <a:ext uri="{FF2B5EF4-FFF2-40B4-BE49-F238E27FC236}">
                <a16:creationId xmlns:a16="http://schemas.microsoft.com/office/drawing/2014/main" id="{8E3A7DC4-870D-44D0-AF70-AF80DBB16751}"/>
              </a:ext>
            </a:extLst>
          </p:cNvPr>
          <p:cNvSpPr txBox="1"/>
          <p:nvPr/>
        </p:nvSpPr>
        <p:spPr>
          <a:xfrm>
            <a:off x="19554427" y="21270548"/>
            <a:ext cx="2138287" cy="923330"/>
          </a:xfrm>
          <a:prstGeom prst="rect">
            <a:avLst/>
          </a:prstGeom>
          <a:noFill/>
        </p:spPr>
        <p:txBody>
          <a:bodyPr wrap="square" rtlCol="0">
            <a:spAutoFit/>
          </a:bodyPr>
          <a:lstStyle/>
          <a:p>
            <a:r>
              <a:rPr lang="en-US" b="1" dirty="0"/>
              <a:t>Color code</a:t>
            </a:r>
          </a:p>
          <a:p>
            <a:r>
              <a:rPr lang="en-US" dirty="0">
                <a:solidFill>
                  <a:srgbClr val="FF0000"/>
                </a:solidFill>
              </a:rPr>
              <a:t>Red = legacy code</a:t>
            </a:r>
          </a:p>
          <a:p>
            <a:r>
              <a:rPr lang="en-US" dirty="0"/>
              <a:t>Black = our code</a:t>
            </a:r>
            <a:endParaRPr lang="da-DK" dirty="0"/>
          </a:p>
        </p:txBody>
      </p:sp>
      <p:sp>
        <p:nvSpPr>
          <p:cNvPr id="50" name="Tekstfelt 49">
            <a:extLst>
              <a:ext uri="{FF2B5EF4-FFF2-40B4-BE49-F238E27FC236}">
                <a16:creationId xmlns:a16="http://schemas.microsoft.com/office/drawing/2014/main" id="{89725B5C-8519-42C5-BED8-51DA2A814E98}"/>
              </a:ext>
            </a:extLst>
          </p:cNvPr>
          <p:cNvSpPr txBox="1"/>
          <p:nvPr/>
        </p:nvSpPr>
        <p:spPr>
          <a:xfrm>
            <a:off x="17552815" y="23940114"/>
            <a:ext cx="2001612" cy="646331"/>
          </a:xfrm>
          <a:prstGeom prst="rect">
            <a:avLst/>
          </a:prstGeom>
          <a:noFill/>
        </p:spPr>
        <p:txBody>
          <a:bodyPr wrap="square" rtlCol="0">
            <a:spAutoFit/>
          </a:bodyPr>
          <a:lstStyle/>
          <a:p>
            <a:pPr algn="ctr"/>
            <a:r>
              <a:rPr lang="en-US" dirty="0"/>
              <a:t>Emergency situation?</a:t>
            </a:r>
            <a:endParaRPr lang="da-DK" dirty="0"/>
          </a:p>
        </p:txBody>
      </p:sp>
      <p:sp>
        <p:nvSpPr>
          <p:cNvPr id="51" name="Tekstfelt 50">
            <a:extLst>
              <a:ext uri="{FF2B5EF4-FFF2-40B4-BE49-F238E27FC236}">
                <a16:creationId xmlns:a16="http://schemas.microsoft.com/office/drawing/2014/main" id="{DA5EBF82-4458-4452-BA0F-D2954D27FD31}"/>
              </a:ext>
            </a:extLst>
          </p:cNvPr>
          <p:cNvSpPr txBox="1"/>
          <p:nvPr/>
        </p:nvSpPr>
        <p:spPr>
          <a:xfrm>
            <a:off x="20263530" y="23890513"/>
            <a:ext cx="720080" cy="369332"/>
          </a:xfrm>
          <a:prstGeom prst="rect">
            <a:avLst/>
          </a:prstGeom>
          <a:noFill/>
        </p:spPr>
        <p:txBody>
          <a:bodyPr wrap="square" rtlCol="0">
            <a:spAutoFit/>
          </a:bodyPr>
          <a:lstStyle/>
          <a:p>
            <a:pPr algn="ctr"/>
            <a:r>
              <a:rPr lang="en-US" dirty="0"/>
              <a:t>Yes</a:t>
            </a:r>
            <a:endParaRPr lang="da-DK" dirty="0"/>
          </a:p>
        </p:txBody>
      </p:sp>
      <p:sp>
        <p:nvSpPr>
          <p:cNvPr id="52" name="Tekstfelt 51">
            <a:extLst>
              <a:ext uri="{FF2B5EF4-FFF2-40B4-BE49-F238E27FC236}">
                <a16:creationId xmlns:a16="http://schemas.microsoft.com/office/drawing/2014/main" id="{6E143019-CCD3-4CEF-9EA7-13A268184B99}"/>
              </a:ext>
            </a:extLst>
          </p:cNvPr>
          <p:cNvSpPr txBox="1"/>
          <p:nvPr/>
        </p:nvSpPr>
        <p:spPr>
          <a:xfrm>
            <a:off x="20396571" y="24687916"/>
            <a:ext cx="1584176" cy="923330"/>
          </a:xfrm>
          <a:prstGeom prst="rect">
            <a:avLst/>
          </a:prstGeom>
          <a:noFill/>
        </p:spPr>
        <p:txBody>
          <a:bodyPr wrap="square" rtlCol="0">
            <a:spAutoFit/>
          </a:bodyPr>
          <a:lstStyle/>
          <a:p>
            <a:pPr algn="ctr"/>
            <a:r>
              <a:rPr lang="en-US" dirty="0"/>
              <a:t>Emergency</a:t>
            </a:r>
            <a:br>
              <a:rPr lang="en-US" dirty="0"/>
            </a:br>
            <a:r>
              <a:rPr lang="en-US" dirty="0"/>
              <a:t>Stop</a:t>
            </a:r>
            <a:br>
              <a:rPr lang="en-US" dirty="0"/>
            </a:br>
            <a:r>
              <a:rPr lang="en-US" dirty="0"/>
              <a:t>Procedure</a:t>
            </a:r>
            <a:endParaRPr lang="da-DK" dirty="0"/>
          </a:p>
        </p:txBody>
      </p:sp>
      <p:sp>
        <p:nvSpPr>
          <p:cNvPr id="53" name="Tekstfelt 52">
            <a:extLst>
              <a:ext uri="{FF2B5EF4-FFF2-40B4-BE49-F238E27FC236}">
                <a16:creationId xmlns:a16="http://schemas.microsoft.com/office/drawing/2014/main" id="{1290D1D9-98D8-42FB-B9C3-0ED07E481476}"/>
              </a:ext>
            </a:extLst>
          </p:cNvPr>
          <p:cNvSpPr txBox="1"/>
          <p:nvPr/>
        </p:nvSpPr>
        <p:spPr>
          <a:xfrm>
            <a:off x="22417312" y="22582956"/>
            <a:ext cx="2110760" cy="369332"/>
          </a:xfrm>
          <a:prstGeom prst="rect">
            <a:avLst/>
          </a:prstGeom>
          <a:noFill/>
        </p:spPr>
        <p:txBody>
          <a:bodyPr wrap="square" rtlCol="0">
            <a:spAutoFit/>
          </a:bodyPr>
          <a:lstStyle/>
          <a:p>
            <a:pPr algn="ctr"/>
            <a:r>
              <a:rPr lang="en-US" dirty="0"/>
              <a:t>1ms has passed</a:t>
            </a:r>
            <a:endParaRPr lang="da-DK" dirty="0"/>
          </a:p>
        </p:txBody>
      </p:sp>
      <p:sp>
        <p:nvSpPr>
          <p:cNvPr id="54" name="Tekstfelt 53">
            <a:extLst>
              <a:ext uri="{FF2B5EF4-FFF2-40B4-BE49-F238E27FC236}">
                <a16:creationId xmlns:a16="http://schemas.microsoft.com/office/drawing/2014/main" id="{FB25A9C8-0B74-4BF0-97D7-35073297EF82}"/>
              </a:ext>
            </a:extLst>
          </p:cNvPr>
          <p:cNvSpPr txBox="1"/>
          <p:nvPr/>
        </p:nvSpPr>
        <p:spPr>
          <a:xfrm>
            <a:off x="25054081" y="22616347"/>
            <a:ext cx="3462441" cy="1631216"/>
          </a:xfrm>
          <a:prstGeom prst="rect">
            <a:avLst/>
          </a:prstGeom>
          <a:noFill/>
        </p:spPr>
        <p:txBody>
          <a:bodyPr wrap="square" rtlCol="0">
            <a:spAutoFit/>
          </a:bodyPr>
          <a:lstStyle/>
          <a:p>
            <a:pPr algn="ctr"/>
            <a:r>
              <a:rPr lang="en-US" sz="2000" dirty="0"/>
              <a:t>- Calculate start and stop</a:t>
            </a:r>
            <a:r>
              <a:rPr lang="da-DK" sz="2000" dirty="0"/>
              <a:t> angle</a:t>
            </a:r>
            <a:r>
              <a:rPr lang="en-US" sz="2000" dirty="0"/>
              <a:t> for ignition and injection</a:t>
            </a:r>
          </a:p>
          <a:p>
            <a:pPr algn="ctr"/>
            <a:r>
              <a:rPr lang="en-US" sz="2000" dirty="0"/>
              <a:t>- Control </a:t>
            </a:r>
            <a:r>
              <a:rPr lang="en-US" sz="2000" dirty="0" err="1"/>
              <a:t>autogear</a:t>
            </a:r>
            <a:endParaRPr lang="en-US" sz="2000" dirty="0"/>
          </a:p>
          <a:p>
            <a:pPr algn="ctr"/>
            <a:r>
              <a:rPr lang="en-US" sz="2000" dirty="0"/>
              <a:t>- Control starter engine</a:t>
            </a:r>
            <a:endParaRPr lang="da-DK" sz="2000" dirty="0"/>
          </a:p>
        </p:txBody>
      </p:sp>
      <p:sp>
        <p:nvSpPr>
          <p:cNvPr id="55" name="Tekstfelt 54">
            <a:extLst>
              <a:ext uri="{FF2B5EF4-FFF2-40B4-BE49-F238E27FC236}">
                <a16:creationId xmlns:a16="http://schemas.microsoft.com/office/drawing/2014/main" id="{542A5E4B-D77A-4044-8E17-FC32A48738DB}"/>
              </a:ext>
            </a:extLst>
          </p:cNvPr>
          <p:cNvSpPr txBox="1"/>
          <p:nvPr/>
        </p:nvSpPr>
        <p:spPr>
          <a:xfrm>
            <a:off x="24576757" y="22213624"/>
            <a:ext cx="2374960" cy="369332"/>
          </a:xfrm>
          <a:prstGeom prst="rect">
            <a:avLst/>
          </a:prstGeom>
          <a:noFill/>
        </p:spPr>
        <p:txBody>
          <a:bodyPr wrap="square" rtlCol="0">
            <a:spAutoFit/>
          </a:bodyPr>
          <a:lstStyle/>
          <a:p>
            <a:pPr algn="ctr"/>
            <a:r>
              <a:rPr lang="en-US" dirty="0" err="1"/>
              <a:t>ecuTimerCallback</a:t>
            </a:r>
            <a:r>
              <a:rPr lang="en-US" dirty="0"/>
              <a:t>()</a:t>
            </a:r>
            <a:endParaRPr lang="da-DK" dirty="0"/>
          </a:p>
        </p:txBody>
      </p:sp>
      <p:sp>
        <p:nvSpPr>
          <p:cNvPr id="56" name="Tekstfelt 55">
            <a:extLst>
              <a:ext uri="{FF2B5EF4-FFF2-40B4-BE49-F238E27FC236}">
                <a16:creationId xmlns:a16="http://schemas.microsoft.com/office/drawing/2014/main" id="{12267427-2F25-48DC-8362-470EB8D580E1}"/>
              </a:ext>
            </a:extLst>
          </p:cNvPr>
          <p:cNvSpPr txBox="1"/>
          <p:nvPr/>
        </p:nvSpPr>
        <p:spPr>
          <a:xfrm>
            <a:off x="24618714" y="24401779"/>
            <a:ext cx="3248220" cy="369332"/>
          </a:xfrm>
          <a:prstGeom prst="rect">
            <a:avLst/>
          </a:prstGeom>
          <a:noFill/>
        </p:spPr>
        <p:txBody>
          <a:bodyPr wrap="square" rtlCol="0">
            <a:spAutoFit/>
          </a:bodyPr>
          <a:lstStyle/>
          <a:p>
            <a:pPr algn="ctr"/>
            <a:r>
              <a:rPr lang="en-US" dirty="0" err="1"/>
              <a:t>encoderInterruptHandler</a:t>
            </a:r>
            <a:r>
              <a:rPr lang="en-US" dirty="0"/>
              <a:t>()</a:t>
            </a:r>
            <a:endParaRPr lang="da-DK" dirty="0"/>
          </a:p>
        </p:txBody>
      </p:sp>
      <p:sp>
        <p:nvSpPr>
          <p:cNvPr id="57" name="Tekstfelt 56">
            <a:extLst>
              <a:ext uri="{FF2B5EF4-FFF2-40B4-BE49-F238E27FC236}">
                <a16:creationId xmlns:a16="http://schemas.microsoft.com/office/drawing/2014/main" id="{8EB88093-40F4-4BE6-A522-5602134B0DD0}"/>
              </a:ext>
            </a:extLst>
          </p:cNvPr>
          <p:cNvSpPr txBox="1"/>
          <p:nvPr/>
        </p:nvSpPr>
        <p:spPr>
          <a:xfrm>
            <a:off x="22585146" y="24897928"/>
            <a:ext cx="2110760" cy="369332"/>
          </a:xfrm>
          <a:prstGeom prst="rect">
            <a:avLst/>
          </a:prstGeom>
          <a:noFill/>
        </p:spPr>
        <p:txBody>
          <a:bodyPr wrap="square" rtlCol="0">
            <a:spAutoFit/>
          </a:bodyPr>
          <a:lstStyle/>
          <a:p>
            <a:pPr algn="ctr"/>
            <a:r>
              <a:rPr lang="en-US" dirty="0"/>
              <a:t>Z pulse</a:t>
            </a:r>
            <a:endParaRPr lang="da-DK" dirty="0"/>
          </a:p>
        </p:txBody>
      </p:sp>
      <p:sp>
        <p:nvSpPr>
          <p:cNvPr id="58" name="Tekstfelt 57">
            <a:extLst>
              <a:ext uri="{FF2B5EF4-FFF2-40B4-BE49-F238E27FC236}">
                <a16:creationId xmlns:a16="http://schemas.microsoft.com/office/drawing/2014/main" id="{12CE83F3-A8FC-49E4-9DEC-115F778545B8}"/>
              </a:ext>
            </a:extLst>
          </p:cNvPr>
          <p:cNvSpPr txBox="1"/>
          <p:nvPr/>
        </p:nvSpPr>
        <p:spPr>
          <a:xfrm>
            <a:off x="25268302" y="24824690"/>
            <a:ext cx="3248220" cy="1938992"/>
          </a:xfrm>
          <a:prstGeom prst="rect">
            <a:avLst/>
          </a:prstGeom>
          <a:noFill/>
        </p:spPr>
        <p:txBody>
          <a:bodyPr wrap="square" rtlCol="0">
            <a:spAutoFit/>
          </a:bodyPr>
          <a:lstStyle/>
          <a:p>
            <a:pPr marL="285750" indent="-285750" algn="ctr">
              <a:buFontTx/>
              <a:buChar char="-"/>
            </a:pPr>
            <a:r>
              <a:rPr lang="en-US" sz="2000" dirty="0"/>
              <a:t>Reset motor quadrature decoder</a:t>
            </a:r>
          </a:p>
          <a:p>
            <a:pPr marL="285750" indent="-285750" algn="ctr">
              <a:buFontTx/>
              <a:buChar char="-"/>
            </a:pPr>
            <a:r>
              <a:rPr lang="en-US" sz="2000" dirty="0"/>
              <a:t>Attach compare</a:t>
            </a:r>
            <a:r>
              <a:rPr lang="da-DK" sz="2000" dirty="0"/>
              <a:t> </a:t>
            </a:r>
            <a:r>
              <a:rPr lang="da-DK" sz="2000" dirty="0" err="1"/>
              <a:t>inturrupts</a:t>
            </a:r>
            <a:r>
              <a:rPr lang="da-DK" sz="2000" dirty="0"/>
              <a:t> to </a:t>
            </a:r>
            <a:r>
              <a:rPr lang="da-DK" sz="2000" dirty="0" err="1"/>
              <a:t>ignition</a:t>
            </a:r>
            <a:r>
              <a:rPr lang="da-DK" sz="2000" dirty="0"/>
              <a:t> and </a:t>
            </a:r>
            <a:r>
              <a:rPr lang="da-DK" sz="2000" dirty="0" err="1"/>
              <a:t>injection</a:t>
            </a:r>
            <a:r>
              <a:rPr lang="da-DK" sz="2000" dirty="0"/>
              <a:t> start angle and </a:t>
            </a:r>
            <a:r>
              <a:rPr lang="da-DK" sz="2000" dirty="0" err="1"/>
              <a:t>injection</a:t>
            </a:r>
            <a:r>
              <a:rPr lang="da-DK" sz="2000" dirty="0"/>
              <a:t> start angle</a:t>
            </a:r>
            <a:endParaRPr lang="en-US" sz="2000" dirty="0"/>
          </a:p>
        </p:txBody>
      </p:sp>
      <p:sp>
        <p:nvSpPr>
          <p:cNvPr id="59" name="Tekstfelt 58">
            <a:extLst>
              <a:ext uri="{FF2B5EF4-FFF2-40B4-BE49-F238E27FC236}">
                <a16:creationId xmlns:a16="http://schemas.microsoft.com/office/drawing/2014/main" id="{9C6804EF-EDC8-4AF9-8D99-1D93B3575FA0}"/>
              </a:ext>
            </a:extLst>
          </p:cNvPr>
          <p:cNvSpPr txBox="1"/>
          <p:nvPr/>
        </p:nvSpPr>
        <p:spPr>
          <a:xfrm>
            <a:off x="17415545" y="26373163"/>
            <a:ext cx="2138882" cy="1323439"/>
          </a:xfrm>
          <a:prstGeom prst="rect">
            <a:avLst/>
          </a:prstGeom>
          <a:noFill/>
        </p:spPr>
        <p:txBody>
          <a:bodyPr wrap="square" rtlCol="0">
            <a:spAutoFit/>
          </a:bodyPr>
          <a:lstStyle/>
          <a:p>
            <a:pPr algn="ctr"/>
            <a:r>
              <a:rPr lang="en-US" sz="2000" dirty="0"/>
              <a:t>Communication:</a:t>
            </a:r>
            <a:br>
              <a:rPr lang="en-US" sz="2000" dirty="0"/>
            </a:br>
            <a:r>
              <a:rPr lang="en-US" sz="2000" dirty="0"/>
              <a:t>- with </a:t>
            </a:r>
            <a:r>
              <a:rPr lang="en-US" sz="2000" dirty="0" err="1"/>
              <a:t>CANbus</a:t>
            </a:r>
            <a:br>
              <a:rPr lang="en-US" sz="2000" dirty="0"/>
            </a:br>
            <a:r>
              <a:rPr lang="en-US" sz="2000" dirty="0">
                <a:solidFill>
                  <a:srgbClr val="FF0000"/>
                </a:solidFill>
              </a:rPr>
              <a:t>- with Bluetooth</a:t>
            </a:r>
            <a:br>
              <a:rPr lang="en-US" sz="2000" dirty="0">
                <a:solidFill>
                  <a:srgbClr val="FF0000"/>
                </a:solidFill>
              </a:rPr>
            </a:br>
            <a:r>
              <a:rPr lang="en-US" sz="2000" dirty="0"/>
              <a:t>- with PC UI</a:t>
            </a:r>
            <a:endParaRPr lang="da-DK" sz="2000" dirty="0"/>
          </a:p>
        </p:txBody>
      </p:sp>
      <p:sp>
        <p:nvSpPr>
          <p:cNvPr id="60" name="Tekstfelt 59">
            <a:extLst>
              <a:ext uri="{FF2B5EF4-FFF2-40B4-BE49-F238E27FC236}">
                <a16:creationId xmlns:a16="http://schemas.microsoft.com/office/drawing/2014/main" id="{1411AE82-0DEF-456D-832E-CD2A8DE27F37}"/>
              </a:ext>
            </a:extLst>
          </p:cNvPr>
          <p:cNvSpPr txBox="1"/>
          <p:nvPr/>
        </p:nvSpPr>
        <p:spPr>
          <a:xfrm>
            <a:off x="17696271" y="28418149"/>
            <a:ext cx="1584176" cy="369332"/>
          </a:xfrm>
          <a:prstGeom prst="rect">
            <a:avLst/>
          </a:prstGeom>
          <a:noFill/>
        </p:spPr>
        <p:txBody>
          <a:bodyPr wrap="square" rtlCol="0">
            <a:spAutoFit/>
          </a:bodyPr>
          <a:lstStyle/>
          <a:p>
            <a:pPr algn="ctr"/>
            <a:r>
              <a:rPr lang="en-US" dirty="0"/>
              <a:t>Emergency?</a:t>
            </a:r>
            <a:endParaRPr lang="da-DK" dirty="0"/>
          </a:p>
        </p:txBody>
      </p:sp>
      <p:sp>
        <p:nvSpPr>
          <p:cNvPr id="61" name="Tekstfelt 60">
            <a:extLst>
              <a:ext uri="{FF2B5EF4-FFF2-40B4-BE49-F238E27FC236}">
                <a16:creationId xmlns:a16="http://schemas.microsoft.com/office/drawing/2014/main" id="{6E67A388-D05A-4A20-8C4B-D134DDA94A94}"/>
              </a:ext>
            </a:extLst>
          </p:cNvPr>
          <p:cNvSpPr txBox="1"/>
          <p:nvPr/>
        </p:nvSpPr>
        <p:spPr>
          <a:xfrm>
            <a:off x="20396571" y="29158161"/>
            <a:ext cx="1584176" cy="923330"/>
          </a:xfrm>
          <a:prstGeom prst="rect">
            <a:avLst/>
          </a:prstGeom>
          <a:noFill/>
        </p:spPr>
        <p:txBody>
          <a:bodyPr wrap="square" rtlCol="0">
            <a:spAutoFit/>
          </a:bodyPr>
          <a:lstStyle/>
          <a:p>
            <a:pPr algn="ctr"/>
            <a:r>
              <a:rPr lang="en-US" dirty="0">
                <a:solidFill>
                  <a:srgbClr val="FF0000"/>
                </a:solidFill>
              </a:rPr>
              <a:t>Sing emergency</a:t>
            </a:r>
          </a:p>
          <a:p>
            <a:pPr algn="ctr"/>
            <a:r>
              <a:rPr lang="en-US" dirty="0">
                <a:solidFill>
                  <a:srgbClr val="FF0000"/>
                </a:solidFill>
              </a:rPr>
              <a:t>song</a:t>
            </a:r>
            <a:endParaRPr lang="da-DK" dirty="0">
              <a:solidFill>
                <a:srgbClr val="FF0000"/>
              </a:solidFill>
            </a:endParaRPr>
          </a:p>
        </p:txBody>
      </p:sp>
      <p:sp>
        <p:nvSpPr>
          <p:cNvPr id="62" name="Tekstfelt 61">
            <a:extLst>
              <a:ext uri="{FF2B5EF4-FFF2-40B4-BE49-F238E27FC236}">
                <a16:creationId xmlns:a16="http://schemas.microsoft.com/office/drawing/2014/main" id="{4A210A17-3859-466C-92FC-F6A0379E9AEF}"/>
              </a:ext>
            </a:extLst>
          </p:cNvPr>
          <p:cNvSpPr txBox="1"/>
          <p:nvPr/>
        </p:nvSpPr>
        <p:spPr>
          <a:xfrm>
            <a:off x="19619358" y="28267895"/>
            <a:ext cx="1584176" cy="369332"/>
          </a:xfrm>
          <a:prstGeom prst="rect">
            <a:avLst/>
          </a:prstGeom>
          <a:noFill/>
        </p:spPr>
        <p:txBody>
          <a:bodyPr wrap="square" rtlCol="0">
            <a:spAutoFit/>
          </a:bodyPr>
          <a:lstStyle/>
          <a:p>
            <a:pPr algn="ctr"/>
            <a:r>
              <a:rPr lang="en-US" dirty="0"/>
              <a:t>Yes</a:t>
            </a:r>
            <a:endParaRPr lang="da-DK" dirty="0"/>
          </a:p>
        </p:txBody>
      </p:sp>
      <p:sp>
        <p:nvSpPr>
          <p:cNvPr id="63" name="Tekstfelt 62">
            <a:extLst>
              <a:ext uri="{FF2B5EF4-FFF2-40B4-BE49-F238E27FC236}">
                <a16:creationId xmlns:a16="http://schemas.microsoft.com/office/drawing/2014/main" id="{89C1DB79-33CE-460A-9CD4-D4D015D60E9F}"/>
              </a:ext>
            </a:extLst>
          </p:cNvPr>
          <p:cNvSpPr txBox="1"/>
          <p:nvPr/>
        </p:nvSpPr>
        <p:spPr>
          <a:xfrm>
            <a:off x="18383287" y="25353664"/>
            <a:ext cx="645132" cy="369332"/>
          </a:xfrm>
          <a:prstGeom prst="rect">
            <a:avLst/>
          </a:prstGeom>
          <a:noFill/>
        </p:spPr>
        <p:txBody>
          <a:bodyPr wrap="square" rtlCol="0">
            <a:spAutoFit/>
          </a:bodyPr>
          <a:lstStyle/>
          <a:p>
            <a:pPr algn="ctr"/>
            <a:r>
              <a:rPr lang="en-US" dirty="0"/>
              <a:t>No</a:t>
            </a:r>
            <a:endParaRPr lang="da-DK" dirty="0"/>
          </a:p>
        </p:txBody>
      </p:sp>
      <p:sp>
        <p:nvSpPr>
          <p:cNvPr id="64" name="Tekstfelt 63">
            <a:extLst>
              <a:ext uri="{FF2B5EF4-FFF2-40B4-BE49-F238E27FC236}">
                <a16:creationId xmlns:a16="http://schemas.microsoft.com/office/drawing/2014/main" id="{5BB2FCB1-3166-494F-8F6B-FC0866FF3DC5}"/>
              </a:ext>
            </a:extLst>
          </p:cNvPr>
          <p:cNvSpPr txBox="1"/>
          <p:nvPr/>
        </p:nvSpPr>
        <p:spPr>
          <a:xfrm>
            <a:off x="26407367" y="27291387"/>
            <a:ext cx="2413696" cy="1631216"/>
          </a:xfrm>
          <a:prstGeom prst="rect">
            <a:avLst/>
          </a:prstGeom>
          <a:noFill/>
        </p:spPr>
        <p:txBody>
          <a:bodyPr wrap="square" rtlCol="0">
            <a:spAutoFit/>
          </a:bodyPr>
          <a:lstStyle/>
          <a:p>
            <a:pPr algn="ctr"/>
            <a:r>
              <a:rPr lang="en-US" sz="2000" dirty="0"/>
              <a:t>- Injection or ignition started</a:t>
            </a:r>
            <a:br>
              <a:rPr lang="en-US" sz="2000" dirty="0"/>
            </a:br>
            <a:r>
              <a:rPr lang="en-US" sz="2000" dirty="0"/>
              <a:t>-Injection or ignition or ignition stop timer</a:t>
            </a:r>
          </a:p>
        </p:txBody>
      </p:sp>
      <p:sp>
        <p:nvSpPr>
          <p:cNvPr id="65" name="Tekstfelt 64">
            <a:extLst>
              <a:ext uri="{FF2B5EF4-FFF2-40B4-BE49-F238E27FC236}">
                <a16:creationId xmlns:a16="http://schemas.microsoft.com/office/drawing/2014/main" id="{44176561-65BF-45F8-B89B-927DC1975E92}"/>
              </a:ext>
            </a:extLst>
          </p:cNvPr>
          <p:cNvSpPr txBox="1"/>
          <p:nvPr/>
        </p:nvSpPr>
        <p:spPr>
          <a:xfrm>
            <a:off x="22417312" y="27329859"/>
            <a:ext cx="3674626" cy="369332"/>
          </a:xfrm>
          <a:prstGeom prst="rect">
            <a:avLst/>
          </a:prstGeom>
          <a:noFill/>
        </p:spPr>
        <p:txBody>
          <a:bodyPr wrap="square" rtlCol="0">
            <a:spAutoFit/>
          </a:bodyPr>
          <a:lstStyle/>
          <a:p>
            <a:pPr algn="ctr"/>
            <a:r>
              <a:rPr lang="en-US" dirty="0"/>
              <a:t>Motor angle = injection angle</a:t>
            </a:r>
            <a:endParaRPr lang="da-DK" dirty="0"/>
          </a:p>
        </p:txBody>
      </p:sp>
      <p:sp>
        <p:nvSpPr>
          <p:cNvPr id="66" name="Tekstfelt 65">
            <a:extLst>
              <a:ext uri="{FF2B5EF4-FFF2-40B4-BE49-F238E27FC236}">
                <a16:creationId xmlns:a16="http://schemas.microsoft.com/office/drawing/2014/main" id="{00DE5F64-E537-47B6-8402-A46225FEB954}"/>
              </a:ext>
            </a:extLst>
          </p:cNvPr>
          <p:cNvSpPr txBox="1"/>
          <p:nvPr/>
        </p:nvSpPr>
        <p:spPr>
          <a:xfrm>
            <a:off x="22369468" y="27820902"/>
            <a:ext cx="3674626" cy="369332"/>
          </a:xfrm>
          <a:prstGeom prst="rect">
            <a:avLst/>
          </a:prstGeom>
          <a:noFill/>
        </p:spPr>
        <p:txBody>
          <a:bodyPr wrap="square" rtlCol="0">
            <a:spAutoFit/>
          </a:bodyPr>
          <a:lstStyle/>
          <a:p>
            <a:pPr algn="ctr"/>
            <a:r>
              <a:rPr lang="en-US" dirty="0"/>
              <a:t>Motor angle = ignition angle</a:t>
            </a:r>
            <a:endParaRPr lang="da-DK" dirty="0"/>
          </a:p>
        </p:txBody>
      </p:sp>
      <p:sp>
        <p:nvSpPr>
          <p:cNvPr id="67" name="Tekstfelt 66">
            <a:extLst>
              <a:ext uri="{FF2B5EF4-FFF2-40B4-BE49-F238E27FC236}">
                <a16:creationId xmlns:a16="http://schemas.microsoft.com/office/drawing/2014/main" id="{7709B0D1-2C76-44A3-BECD-4AB7D26C6670}"/>
              </a:ext>
            </a:extLst>
          </p:cNvPr>
          <p:cNvSpPr txBox="1"/>
          <p:nvPr/>
        </p:nvSpPr>
        <p:spPr>
          <a:xfrm>
            <a:off x="22448227" y="29464012"/>
            <a:ext cx="3674626" cy="369332"/>
          </a:xfrm>
          <a:prstGeom prst="rect">
            <a:avLst/>
          </a:prstGeom>
          <a:noFill/>
        </p:spPr>
        <p:txBody>
          <a:bodyPr wrap="square" rtlCol="0">
            <a:spAutoFit/>
          </a:bodyPr>
          <a:lstStyle/>
          <a:p>
            <a:pPr algn="ctr"/>
            <a:r>
              <a:rPr lang="en-US" dirty="0"/>
              <a:t>Injection stop time out</a:t>
            </a:r>
            <a:endParaRPr lang="da-DK" dirty="0"/>
          </a:p>
        </p:txBody>
      </p:sp>
      <p:sp>
        <p:nvSpPr>
          <p:cNvPr id="68" name="Tekstfelt 67">
            <a:extLst>
              <a:ext uri="{FF2B5EF4-FFF2-40B4-BE49-F238E27FC236}">
                <a16:creationId xmlns:a16="http://schemas.microsoft.com/office/drawing/2014/main" id="{2F34DE19-0835-4470-B6D9-38EDDB967AED}"/>
              </a:ext>
            </a:extLst>
          </p:cNvPr>
          <p:cNvSpPr txBox="1"/>
          <p:nvPr/>
        </p:nvSpPr>
        <p:spPr>
          <a:xfrm>
            <a:off x="26105528" y="29851243"/>
            <a:ext cx="3050014" cy="369332"/>
          </a:xfrm>
          <a:prstGeom prst="rect">
            <a:avLst/>
          </a:prstGeom>
          <a:noFill/>
        </p:spPr>
        <p:txBody>
          <a:bodyPr wrap="square" rtlCol="0">
            <a:spAutoFit/>
          </a:bodyPr>
          <a:lstStyle/>
          <a:p>
            <a:pPr algn="ctr"/>
            <a:r>
              <a:rPr lang="en-US" dirty="0"/>
              <a:t>Stop injection</a:t>
            </a:r>
            <a:endParaRPr lang="da-DK" dirty="0"/>
          </a:p>
        </p:txBody>
      </p:sp>
      <p:sp>
        <p:nvSpPr>
          <p:cNvPr id="69" name="Tekstfelt 68">
            <a:extLst>
              <a:ext uri="{FF2B5EF4-FFF2-40B4-BE49-F238E27FC236}">
                <a16:creationId xmlns:a16="http://schemas.microsoft.com/office/drawing/2014/main" id="{F37BCFA1-F0CD-4B75-8CB0-DA74C776CEF8}"/>
              </a:ext>
            </a:extLst>
          </p:cNvPr>
          <p:cNvSpPr txBox="1"/>
          <p:nvPr/>
        </p:nvSpPr>
        <p:spPr>
          <a:xfrm>
            <a:off x="25878660" y="29338973"/>
            <a:ext cx="3050014" cy="369332"/>
          </a:xfrm>
          <a:prstGeom prst="rect">
            <a:avLst/>
          </a:prstGeom>
          <a:noFill/>
        </p:spPr>
        <p:txBody>
          <a:bodyPr wrap="square" rtlCol="0">
            <a:spAutoFit/>
          </a:bodyPr>
          <a:lstStyle/>
          <a:p>
            <a:pPr algn="ctr"/>
            <a:r>
              <a:rPr lang="en-US" dirty="0" err="1"/>
              <a:t>InjectionDelayCallback</a:t>
            </a:r>
            <a:r>
              <a:rPr lang="en-US" dirty="0"/>
              <a:t>()</a:t>
            </a:r>
            <a:endParaRPr lang="da-DK" dirty="0"/>
          </a:p>
        </p:txBody>
      </p:sp>
      <p:sp>
        <p:nvSpPr>
          <p:cNvPr id="70" name="Tekstfelt 69">
            <a:extLst>
              <a:ext uri="{FF2B5EF4-FFF2-40B4-BE49-F238E27FC236}">
                <a16:creationId xmlns:a16="http://schemas.microsoft.com/office/drawing/2014/main" id="{4280DDB7-732C-42FE-83F8-69BDC6B36626}"/>
              </a:ext>
            </a:extLst>
          </p:cNvPr>
          <p:cNvSpPr txBox="1"/>
          <p:nvPr/>
        </p:nvSpPr>
        <p:spPr>
          <a:xfrm>
            <a:off x="25764237" y="26913106"/>
            <a:ext cx="1659720" cy="369332"/>
          </a:xfrm>
          <a:prstGeom prst="rect">
            <a:avLst/>
          </a:prstGeom>
          <a:noFill/>
        </p:spPr>
        <p:txBody>
          <a:bodyPr wrap="square" rtlCol="0">
            <a:spAutoFit/>
          </a:bodyPr>
          <a:lstStyle/>
          <a:p>
            <a:pPr algn="ctr"/>
            <a:r>
              <a:rPr lang="en-US" dirty="0"/>
              <a:t>ftm2_isr()</a:t>
            </a:r>
            <a:endParaRPr lang="da-DK" dirty="0"/>
          </a:p>
        </p:txBody>
      </p:sp>
      <p:sp>
        <p:nvSpPr>
          <p:cNvPr id="71" name="Tekstfelt 70">
            <a:extLst>
              <a:ext uri="{FF2B5EF4-FFF2-40B4-BE49-F238E27FC236}">
                <a16:creationId xmlns:a16="http://schemas.microsoft.com/office/drawing/2014/main" id="{A770EE8A-E9D8-493F-A6D3-F1F2408F6464}"/>
              </a:ext>
            </a:extLst>
          </p:cNvPr>
          <p:cNvSpPr txBox="1"/>
          <p:nvPr/>
        </p:nvSpPr>
        <p:spPr>
          <a:xfrm>
            <a:off x="25771049" y="30457347"/>
            <a:ext cx="3050014" cy="369332"/>
          </a:xfrm>
          <a:prstGeom prst="rect">
            <a:avLst/>
          </a:prstGeom>
          <a:noFill/>
        </p:spPr>
        <p:txBody>
          <a:bodyPr wrap="square" rtlCol="0">
            <a:spAutoFit/>
          </a:bodyPr>
          <a:lstStyle/>
          <a:p>
            <a:pPr algn="ctr"/>
            <a:r>
              <a:rPr lang="en-US" dirty="0" err="1"/>
              <a:t>IgnitionDelayCallback</a:t>
            </a:r>
            <a:r>
              <a:rPr lang="en-US" dirty="0"/>
              <a:t>()</a:t>
            </a:r>
            <a:endParaRPr lang="da-DK" dirty="0"/>
          </a:p>
        </p:txBody>
      </p:sp>
      <p:sp>
        <p:nvSpPr>
          <p:cNvPr id="72" name="Tekstfelt 71">
            <a:extLst>
              <a:ext uri="{FF2B5EF4-FFF2-40B4-BE49-F238E27FC236}">
                <a16:creationId xmlns:a16="http://schemas.microsoft.com/office/drawing/2014/main" id="{243BB8BC-40A1-40B4-ACF3-F61023964823}"/>
              </a:ext>
            </a:extLst>
          </p:cNvPr>
          <p:cNvSpPr txBox="1"/>
          <p:nvPr/>
        </p:nvSpPr>
        <p:spPr>
          <a:xfrm>
            <a:off x="22760533" y="30550228"/>
            <a:ext cx="3050014" cy="369332"/>
          </a:xfrm>
          <a:prstGeom prst="rect">
            <a:avLst/>
          </a:prstGeom>
          <a:noFill/>
        </p:spPr>
        <p:txBody>
          <a:bodyPr wrap="square" rtlCol="0">
            <a:spAutoFit/>
          </a:bodyPr>
          <a:lstStyle/>
          <a:p>
            <a:pPr algn="ctr"/>
            <a:r>
              <a:rPr lang="en-US" dirty="0"/>
              <a:t>Ignition stop time out</a:t>
            </a:r>
            <a:endParaRPr lang="da-DK" dirty="0"/>
          </a:p>
        </p:txBody>
      </p:sp>
      <p:sp>
        <p:nvSpPr>
          <p:cNvPr id="73" name="Tekstfelt 72">
            <a:extLst>
              <a:ext uri="{FF2B5EF4-FFF2-40B4-BE49-F238E27FC236}">
                <a16:creationId xmlns:a16="http://schemas.microsoft.com/office/drawing/2014/main" id="{07E0483B-ECD2-415C-B1C5-E06367314EA4}"/>
              </a:ext>
            </a:extLst>
          </p:cNvPr>
          <p:cNvSpPr txBox="1"/>
          <p:nvPr/>
        </p:nvSpPr>
        <p:spPr>
          <a:xfrm>
            <a:off x="26011106" y="30939751"/>
            <a:ext cx="3050014" cy="369332"/>
          </a:xfrm>
          <a:prstGeom prst="rect">
            <a:avLst/>
          </a:prstGeom>
          <a:noFill/>
        </p:spPr>
        <p:txBody>
          <a:bodyPr wrap="square" rtlCol="0">
            <a:spAutoFit/>
          </a:bodyPr>
          <a:lstStyle/>
          <a:p>
            <a:pPr algn="ctr"/>
            <a:r>
              <a:rPr lang="en-US" dirty="0"/>
              <a:t>Stop ignition</a:t>
            </a:r>
            <a:endParaRPr lang="da-DK" dirty="0"/>
          </a:p>
        </p:txBody>
      </p:sp>
      <p:sp>
        <p:nvSpPr>
          <p:cNvPr id="74" name="Tekstfelt 73">
            <a:extLst>
              <a:ext uri="{FF2B5EF4-FFF2-40B4-BE49-F238E27FC236}">
                <a16:creationId xmlns:a16="http://schemas.microsoft.com/office/drawing/2014/main" id="{AE56CFF4-CFA1-4D1F-9348-2F784C439667}"/>
              </a:ext>
            </a:extLst>
          </p:cNvPr>
          <p:cNvSpPr txBox="1"/>
          <p:nvPr/>
        </p:nvSpPr>
        <p:spPr>
          <a:xfrm>
            <a:off x="17970251" y="29483320"/>
            <a:ext cx="1584176" cy="369332"/>
          </a:xfrm>
          <a:prstGeom prst="rect">
            <a:avLst/>
          </a:prstGeom>
          <a:noFill/>
        </p:spPr>
        <p:txBody>
          <a:bodyPr wrap="square" rtlCol="0">
            <a:spAutoFit/>
          </a:bodyPr>
          <a:lstStyle/>
          <a:p>
            <a:pPr algn="ctr"/>
            <a:r>
              <a:rPr lang="en-US" dirty="0"/>
              <a:t>No</a:t>
            </a:r>
            <a:endParaRPr lang="da-DK" dirty="0"/>
          </a:p>
        </p:txBody>
      </p:sp>
      <p:sp>
        <p:nvSpPr>
          <p:cNvPr id="75" name="Tekstfelt 74">
            <a:extLst>
              <a:ext uri="{FF2B5EF4-FFF2-40B4-BE49-F238E27FC236}">
                <a16:creationId xmlns:a16="http://schemas.microsoft.com/office/drawing/2014/main" id="{306DCAD0-D353-4349-83E1-CBA77496E041}"/>
              </a:ext>
            </a:extLst>
          </p:cNvPr>
          <p:cNvSpPr txBox="1"/>
          <p:nvPr/>
        </p:nvSpPr>
        <p:spPr>
          <a:xfrm>
            <a:off x="17732275" y="30900026"/>
            <a:ext cx="1584176" cy="369332"/>
          </a:xfrm>
          <a:prstGeom prst="rect">
            <a:avLst/>
          </a:prstGeom>
          <a:noFill/>
        </p:spPr>
        <p:txBody>
          <a:bodyPr wrap="square" rtlCol="0">
            <a:spAutoFit/>
          </a:bodyPr>
          <a:lstStyle/>
          <a:p>
            <a:pPr algn="ctr"/>
            <a:r>
              <a:rPr lang="en-US" dirty="0">
                <a:solidFill>
                  <a:srgbClr val="FF0000"/>
                </a:solidFill>
              </a:rPr>
              <a:t>Party?</a:t>
            </a:r>
            <a:endParaRPr lang="da-DK" dirty="0">
              <a:solidFill>
                <a:srgbClr val="FF0000"/>
              </a:solidFill>
            </a:endParaRPr>
          </a:p>
        </p:txBody>
      </p:sp>
      <p:sp>
        <p:nvSpPr>
          <p:cNvPr id="76" name="Tekstfelt 75">
            <a:extLst>
              <a:ext uri="{FF2B5EF4-FFF2-40B4-BE49-F238E27FC236}">
                <a16:creationId xmlns:a16="http://schemas.microsoft.com/office/drawing/2014/main" id="{54E25123-3F19-4BA6-A011-F82B9346E157}"/>
              </a:ext>
            </a:extLst>
          </p:cNvPr>
          <p:cNvSpPr txBox="1"/>
          <p:nvPr/>
        </p:nvSpPr>
        <p:spPr>
          <a:xfrm>
            <a:off x="18879011" y="30631635"/>
            <a:ext cx="1584176" cy="369332"/>
          </a:xfrm>
          <a:prstGeom prst="rect">
            <a:avLst/>
          </a:prstGeom>
          <a:noFill/>
        </p:spPr>
        <p:txBody>
          <a:bodyPr wrap="square" rtlCol="0">
            <a:spAutoFit/>
          </a:bodyPr>
          <a:lstStyle/>
          <a:p>
            <a:pPr algn="ctr"/>
            <a:r>
              <a:rPr lang="en-US" dirty="0"/>
              <a:t>Yes</a:t>
            </a:r>
            <a:endParaRPr lang="da-DK" dirty="0"/>
          </a:p>
        </p:txBody>
      </p:sp>
      <p:sp>
        <p:nvSpPr>
          <p:cNvPr id="77" name="Tekstfelt 76">
            <a:extLst>
              <a:ext uri="{FF2B5EF4-FFF2-40B4-BE49-F238E27FC236}">
                <a16:creationId xmlns:a16="http://schemas.microsoft.com/office/drawing/2014/main" id="{16EF720E-16B4-42D7-853B-3C4FF5BFCE7B}"/>
              </a:ext>
            </a:extLst>
          </p:cNvPr>
          <p:cNvSpPr txBox="1"/>
          <p:nvPr/>
        </p:nvSpPr>
        <p:spPr>
          <a:xfrm>
            <a:off x="20411673" y="30605349"/>
            <a:ext cx="1584176" cy="646331"/>
          </a:xfrm>
          <a:prstGeom prst="rect">
            <a:avLst/>
          </a:prstGeom>
          <a:noFill/>
        </p:spPr>
        <p:txBody>
          <a:bodyPr wrap="square" rtlCol="0">
            <a:spAutoFit/>
          </a:bodyPr>
          <a:lstStyle/>
          <a:p>
            <a:pPr algn="ctr"/>
            <a:r>
              <a:rPr lang="en-US" dirty="0">
                <a:solidFill>
                  <a:srgbClr val="FF0000"/>
                </a:solidFill>
              </a:rPr>
              <a:t>Sing party song</a:t>
            </a:r>
            <a:endParaRPr lang="da-DK" dirty="0">
              <a:solidFill>
                <a:srgbClr val="FF0000"/>
              </a:solidFill>
            </a:endParaRPr>
          </a:p>
        </p:txBody>
      </p:sp>
      <p:sp>
        <p:nvSpPr>
          <p:cNvPr id="78" name="Tekstfelt 77">
            <a:extLst>
              <a:ext uri="{FF2B5EF4-FFF2-40B4-BE49-F238E27FC236}">
                <a16:creationId xmlns:a16="http://schemas.microsoft.com/office/drawing/2014/main" id="{67601BF4-791B-4073-AFA7-C99EADAACACF}"/>
              </a:ext>
            </a:extLst>
          </p:cNvPr>
          <p:cNvSpPr txBox="1"/>
          <p:nvPr/>
        </p:nvSpPr>
        <p:spPr>
          <a:xfrm>
            <a:off x="17675920" y="32231168"/>
            <a:ext cx="1584176" cy="646331"/>
          </a:xfrm>
          <a:prstGeom prst="rect">
            <a:avLst/>
          </a:prstGeom>
          <a:noFill/>
        </p:spPr>
        <p:txBody>
          <a:bodyPr wrap="square" rtlCol="0">
            <a:spAutoFit/>
          </a:bodyPr>
          <a:lstStyle/>
          <a:p>
            <a:pPr algn="ctr"/>
            <a:r>
              <a:rPr lang="en-US" dirty="0"/>
              <a:t>Datalogging</a:t>
            </a:r>
            <a:r>
              <a:rPr lang="da-DK" dirty="0"/>
              <a:t> to SD card</a:t>
            </a:r>
            <a:endParaRPr lang="en-US" dirty="0"/>
          </a:p>
        </p:txBody>
      </p:sp>
      <p:sp>
        <p:nvSpPr>
          <p:cNvPr id="79" name="Tekstfelt 78">
            <a:extLst>
              <a:ext uri="{FF2B5EF4-FFF2-40B4-BE49-F238E27FC236}">
                <a16:creationId xmlns:a16="http://schemas.microsoft.com/office/drawing/2014/main" id="{B8E78CF6-443E-45F1-AD4C-E5AC7B3C9A86}"/>
              </a:ext>
            </a:extLst>
          </p:cNvPr>
          <p:cNvSpPr txBox="1"/>
          <p:nvPr/>
        </p:nvSpPr>
        <p:spPr>
          <a:xfrm>
            <a:off x="17444243" y="31522014"/>
            <a:ext cx="1584176" cy="369332"/>
          </a:xfrm>
          <a:prstGeom prst="rect">
            <a:avLst/>
          </a:prstGeom>
          <a:noFill/>
        </p:spPr>
        <p:txBody>
          <a:bodyPr wrap="square" rtlCol="0">
            <a:spAutoFit/>
          </a:bodyPr>
          <a:lstStyle/>
          <a:p>
            <a:pPr algn="ctr"/>
            <a:r>
              <a:rPr lang="en-US" dirty="0"/>
              <a:t>No</a:t>
            </a:r>
            <a:endParaRPr lang="da-DK" dirty="0"/>
          </a:p>
        </p:txBody>
      </p:sp>
      <p:sp>
        <p:nvSpPr>
          <p:cNvPr id="80" name="Tekstfelt 79">
            <a:extLst>
              <a:ext uri="{FF2B5EF4-FFF2-40B4-BE49-F238E27FC236}">
                <a16:creationId xmlns:a16="http://schemas.microsoft.com/office/drawing/2014/main" id="{D9DB68B3-7DEA-4CB3-8738-B41EBD20E57F}"/>
              </a:ext>
            </a:extLst>
          </p:cNvPr>
          <p:cNvSpPr txBox="1"/>
          <p:nvPr/>
        </p:nvSpPr>
        <p:spPr>
          <a:xfrm>
            <a:off x="17696271" y="33859159"/>
            <a:ext cx="1584176" cy="923330"/>
          </a:xfrm>
          <a:prstGeom prst="rect">
            <a:avLst/>
          </a:prstGeom>
          <a:noFill/>
        </p:spPr>
        <p:txBody>
          <a:bodyPr wrap="square" rtlCol="0">
            <a:spAutoFit/>
          </a:bodyPr>
          <a:lstStyle/>
          <a:p>
            <a:pPr algn="ctr"/>
            <a:r>
              <a:rPr lang="en-US" dirty="0"/>
              <a:t>Toggle LED to indicate end of loop</a:t>
            </a:r>
            <a:endParaRPr lang="da-DK" dirty="0"/>
          </a:p>
        </p:txBody>
      </p:sp>
      <p:sp>
        <p:nvSpPr>
          <p:cNvPr id="81" name="Tekstfelt 80">
            <a:extLst>
              <a:ext uri="{FF2B5EF4-FFF2-40B4-BE49-F238E27FC236}">
                <a16:creationId xmlns:a16="http://schemas.microsoft.com/office/drawing/2014/main" id="{EE09E0AF-C7AF-4E70-84A5-FAA89E1DD520}"/>
              </a:ext>
            </a:extLst>
          </p:cNvPr>
          <p:cNvSpPr txBox="1"/>
          <p:nvPr/>
        </p:nvSpPr>
        <p:spPr>
          <a:xfrm>
            <a:off x="24717051" y="31620106"/>
            <a:ext cx="2706906" cy="369332"/>
          </a:xfrm>
          <a:prstGeom prst="rect">
            <a:avLst/>
          </a:prstGeom>
          <a:noFill/>
        </p:spPr>
        <p:txBody>
          <a:bodyPr wrap="square" rtlCol="0">
            <a:spAutoFit/>
          </a:bodyPr>
          <a:lstStyle/>
          <a:p>
            <a:pPr algn="ctr"/>
            <a:r>
              <a:rPr lang="en-US" dirty="0">
                <a:solidFill>
                  <a:srgbClr val="FF0000"/>
                </a:solidFill>
              </a:rPr>
              <a:t>ISR_WHEEL(1)</a:t>
            </a:r>
            <a:endParaRPr lang="da-DK" dirty="0">
              <a:solidFill>
                <a:srgbClr val="FF0000"/>
              </a:solidFill>
            </a:endParaRPr>
          </a:p>
        </p:txBody>
      </p:sp>
      <p:sp>
        <p:nvSpPr>
          <p:cNvPr id="82" name="Tekstfelt 81">
            <a:extLst>
              <a:ext uri="{FF2B5EF4-FFF2-40B4-BE49-F238E27FC236}">
                <a16:creationId xmlns:a16="http://schemas.microsoft.com/office/drawing/2014/main" id="{061B7428-803C-4877-AC5F-F401A37CF9AC}"/>
              </a:ext>
            </a:extLst>
          </p:cNvPr>
          <p:cNvSpPr txBox="1"/>
          <p:nvPr/>
        </p:nvSpPr>
        <p:spPr>
          <a:xfrm>
            <a:off x="25705604" y="32133613"/>
            <a:ext cx="2778492" cy="369332"/>
          </a:xfrm>
          <a:prstGeom prst="rect">
            <a:avLst/>
          </a:prstGeom>
          <a:noFill/>
        </p:spPr>
        <p:txBody>
          <a:bodyPr wrap="square" rtlCol="0">
            <a:spAutoFit/>
          </a:bodyPr>
          <a:lstStyle/>
          <a:p>
            <a:pPr algn="ctr"/>
            <a:r>
              <a:rPr lang="en-US" dirty="0">
                <a:solidFill>
                  <a:srgbClr val="FF0000"/>
                </a:solidFill>
              </a:rPr>
              <a:t>Increment distance count</a:t>
            </a:r>
            <a:endParaRPr lang="da-DK" dirty="0">
              <a:solidFill>
                <a:srgbClr val="FF0000"/>
              </a:solidFill>
            </a:endParaRPr>
          </a:p>
        </p:txBody>
      </p:sp>
      <p:sp>
        <p:nvSpPr>
          <p:cNvPr id="83" name="Tekstfelt 82">
            <a:extLst>
              <a:ext uri="{FF2B5EF4-FFF2-40B4-BE49-F238E27FC236}">
                <a16:creationId xmlns:a16="http://schemas.microsoft.com/office/drawing/2014/main" id="{A7AB05AF-B5B3-4B55-8614-C18C3F35BD4B}"/>
              </a:ext>
            </a:extLst>
          </p:cNvPr>
          <p:cNvSpPr txBox="1"/>
          <p:nvPr/>
        </p:nvSpPr>
        <p:spPr>
          <a:xfrm>
            <a:off x="22427624" y="31810447"/>
            <a:ext cx="2778492" cy="646331"/>
          </a:xfrm>
          <a:prstGeom prst="rect">
            <a:avLst/>
          </a:prstGeom>
          <a:noFill/>
        </p:spPr>
        <p:txBody>
          <a:bodyPr wrap="square" rtlCol="0">
            <a:spAutoFit/>
          </a:bodyPr>
          <a:lstStyle/>
          <a:p>
            <a:pPr algn="ctr"/>
            <a:r>
              <a:rPr lang="en-US" dirty="0"/>
              <a:t>Input from wheel tachometer</a:t>
            </a:r>
            <a:endParaRPr lang="da-DK" dirty="0"/>
          </a:p>
        </p:txBody>
      </p:sp>
      <p:sp>
        <p:nvSpPr>
          <p:cNvPr id="84" name="Tekstfelt 83">
            <a:extLst>
              <a:ext uri="{FF2B5EF4-FFF2-40B4-BE49-F238E27FC236}">
                <a16:creationId xmlns:a16="http://schemas.microsoft.com/office/drawing/2014/main" id="{FB530085-6FCA-4C2A-9EAD-220BAB047DD9}"/>
              </a:ext>
            </a:extLst>
          </p:cNvPr>
          <p:cNvSpPr txBox="1"/>
          <p:nvPr/>
        </p:nvSpPr>
        <p:spPr>
          <a:xfrm>
            <a:off x="24790094" y="32720811"/>
            <a:ext cx="2706906" cy="369332"/>
          </a:xfrm>
          <a:prstGeom prst="rect">
            <a:avLst/>
          </a:prstGeom>
          <a:noFill/>
        </p:spPr>
        <p:txBody>
          <a:bodyPr wrap="square" rtlCol="0">
            <a:spAutoFit/>
          </a:bodyPr>
          <a:lstStyle/>
          <a:p>
            <a:pPr algn="ctr"/>
            <a:r>
              <a:rPr lang="en-US" dirty="0" err="1"/>
              <a:t>ioTimerCallback</a:t>
            </a:r>
            <a:r>
              <a:rPr lang="en-US" dirty="0"/>
              <a:t>()</a:t>
            </a:r>
            <a:endParaRPr lang="da-DK" dirty="0"/>
          </a:p>
        </p:txBody>
      </p:sp>
      <p:sp>
        <p:nvSpPr>
          <p:cNvPr id="85" name="Tekstfelt 84">
            <a:extLst>
              <a:ext uri="{FF2B5EF4-FFF2-40B4-BE49-F238E27FC236}">
                <a16:creationId xmlns:a16="http://schemas.microsoft.com/office/drawing/2014/main" id="{04C479EC-5DB0-4A53-A64C-16F2317CA44E}"/>
              </a:ext>
            </a:extLst>
          </p:cNvPr>
          <p:cNvSpPr txBox="1"/>
          <p:nvPr/>
        </p:nvSpPr>
        <p:spPr>
          <a:xfrm>
            <a:off x="25585962" y="33069558"/>
            <a:ext cx="2875505" cy="923330"/>
          </a:xfrm>
          <a:prstGeom prst="rect">
            <a:avLst/>
          </a:prstGeom>
          <a:noFill/>
        </p:spPr>
        <p:txBody>
          <a:bodyPr wrap="square" rtlCol="0">
            <a:spAutoFit/>
          </a:bodyPr>
          <a:lstStyle/>
          <a:p>
            <a:pPr algn="ctr"/>
            <a:r>
              <a:rPr lang="en-US" dirty="0"/>
              <a:t>- Calculate distance</a:t>
            </a:r>
          </a:p>
          <a:p>
            <a:pPr algn="ctr"/>
            <a:r>
              <a:rPr lang="en-US" dirty="0"/>
              <a:t>- Filter noise from tachometer</a:t>
            </a:r>
          </a:p>
        </p:txBody>
      </p:sp>
      <p:sp>
        <p:nvSpPr>
          <p:cNvPr id="86" name="Tekstfelt 85">
            <a:extLst>
              <a:ext uri="{FF2B5EF4-FFF2-40B4-BE49-F238E27FC236}">
                <a16:creationId xmlns:a16="http://schemas.microsoft.com/office/drawing/2014/main" id="{2E2F7C98-2EEE-4790-8E51-CC43391FA8BF}"/>
              </a:ext>
            </a:extLst>
          </p:cNvPr>
          <p:cNvSpPr txBox="1"/>
          <p:nvPr/>
        </p:nvSpPr>
        <p:spPr>
          <a:xfrm>
            <a:off x="26635306" y="34486183"/>
            <a:ext cx="1723387" cy="646331"/>
          </a:xfrm>
          <a:prstGeom prst="rect">
            <a:avLst/>
          </a:prstGeom>
          <a:noFill/>
        </p:spPr>
        <p:txBody>
          <a:bodyPr wrap="square" rtlCol="0">
            <a:spAutoFit/>
          </a:bodyPr>
          <a:lstStyle/>
          <a:p>
            <a:pPr algn="ctr"/>
            <a:r>
              <a:rPr lang="en-US" dirty="0">
                <a:solidFill>
                  <a:srgbClr val="FF0000"/>
                </a:solidFill>
              </a:rPr>
              <a:t>Play next tone in song</a:t>
            </a:r>
          </a:p>
        </p:txBody>
      </p:sp>
      <p:sp>
        <p:nvSpPr>
          <p:cNvPr id="87" name="Tekstfelt 86">
            <a:extLst>
              <a:ext uri="{FF2B5EF4-FFF2-40B4-BE49-F238E27FC236}">
                <a16:creationId xmlns:a16="http://schemas.microsoft.com/office/drawing/2014/main" id="{1B4AC5B8-549B-4EC4-9C2E-55AB8B4258DE}"/>
              </a:ext>
            </a:extLst>
          </p:cNvPr>
          <p:cNvSpPr txBox="1"/>
          <p:nvPr/>
        </p:nvSpPr>
        <p:spPr>
          <a:xfrm>
            <a:off x="25431848" y="34059619"/>
            <a:ext cx="2706906" cy="369332"/>
          </a:xfrm>
          <a:prstGeom prst="rect">
            <a:avLst/>
          </a:prstGeom>
          <a:noFill/>
        </p:spPr>
        <p:txBody>
          <a:bodyPr wrap="square" rtlCol="0">
            <a:spAutoFit/>
          </a:bodyPr>
          <a:lstStyle/>
          <a:p>
            <a:pPr algn="ctr"/>
            <a:r>
              <a:rPr lang="en-US" dirty="0" err="1">
                <a:solidFill>
                  <a:srgbClr val="FF0000"/>
                </a:solidFill>
              </a:rPr>
              <a:t>tunesTimer</a:t>
            </a:r>
            <a:r>
              <a:rPr lang="en-US" dirty="0">
                <a:solidFill>
                  <a:srgbClr val="FF0000"/>
                </a:solidFill>
              </a:rPr>
              <a:t>()</a:t>
            </a:r>
            <a:endParaRPr lang="da-DK" dirty="0">
              <a:solidFill>
                <a:srgbClr val="FF0000"/>
              </a:solidFill>
            </a:endParaRPr>
          </a:p>
        </p:txBody>
      </p:sp>
      <p:sp>
        <p:nvSpPr>
          <p:cNvPr id="88" name="Tekstfelt 87">
            <a:extLst>
              <a:ext uri="{FF2B5EF4-FFF2-40B4-BE49-F238E27FC236}">
                <a16:creationId xmlns:a16="http://schemas.microsoft.com/office/drawing/2014/main" id="{10DB749D-1180-4CC0-A22A-4CC0FBEDE1FE}"/>
              </a:ext>
            </a:extLst>
          </p:cNvPr>
          <p:cNvSpPr txBox="1"/>
          <p:nvPr/>
        </p:nvSpPr>
        <p:spPr>
          <a:xfrm>
            <a:off x="22316070" y="32885017"/>
            <a:ext cx="3050014" cy="369332"/>
          </a:xfrm>
          <a:prstGeom prst="rect">
            <a:avLst/>
          </a:prstGeom>
          <a:noFill/>
        </p:spPr>
        <p:txBody>
          <a:bodyPr wrap="square" rtlCol="0">
            <a:spAutoFit/>
          </a:bodyPr>
          <a:lstStyle/>
          <a:p>
            <a:pPr algn="ctr"/>
            <a:r>
              <a:rPr lang="en-US" dirty="0"/>
              <a:t>10ms has passed</a:t>
            </a:r>
            <a:endParaRPr lang="da-DK" dirty="0"/>
          </a:p>
        </p:txBody>
      </p:sp>
      <p:sp>
        <p:nvSpPr>
          <p:cNvPr id="89" name="Tekstfelt 88">
            <a:extLst>
              <a:ext uri="{FF2B5EF4-FFF2-40B4-BE49-F238E27FC236}">
                <a16:creationId xmlns:a16="http://schemas.microsoft.com/office/drawing/2014/main" id="{B7838FC1-49E1-4B20-87CF-CC6889AE8ED2}"/>
              </a:ext>
            </a:extLst>
          </p:cNvPr>
          <p:cNvSpPr txBox="1"/>
          <p:nvPr/>
        </p:nvSpPr>
        <p:spPr>
          <a:xfrm>
            <a:off x="22535948" y="34311228"/>
            <a:ext cx="3050014" cy="646331"/>
          </a:xfrm>
          <a:prstGeom prst="rect">
            <a:avLst/>
          </a:prstGeom>
          <a:noFill/>
        </p:spPr>
        <p:txBody>
          <a:bodyPr wrap="square" rtlCol="0">
            <a:spAutoFit/>
          </a:bodyPr>
          <a:lstStyle/>
          <a:p>
            <a:pPr algn="ctr"/>
            <a:r>
              <a:rPr lang="en-US" dirty="0"/>
              <a:t>Sing has been called and 10ms has passed</a:t>
            </a:r>
            <a:endParaRPr lang="da-DK" dirty="0"/>
          </a:p>
        </p:txBody>
      </p:sp>
      <p:pic>
        <p:nvPicPr>
          <p:cNvPr id="24" name="Grafik 23">
            <a:extLst>
              <a:ext uri="{FF2B5EF4-FFF2-40B4-BE49-F238E27FC236}">
                <a16:creationId xmlns:a16="http://schemas.microsoft.com/office/drawing/2014/main" id="{90287123-4EBB-487B-B9C3-D585225746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26976" y="29234448"/>
            <a:ext cx="6680188" cy="5993440"/>
          </a:xfrm>
          <a:prstGeom prst="rect">
            <a:avLst/>
          </a:prstGeom>
        </p:spPr>
      </p:pic>
      <p:pic>
        <p:nvPicPr>
          <p:cNvPr id="27" name="Grafik 26">
            <a:extLst>
              <a:ext uri="{FF2B5EF4-FFF2-40B4-BE49-F238E27FC236}">
                <a16:creationId xmlns:a16="http://schemas.microsoft.com/office/drawing/2014/main" id="{47F6D645-CB1C-42E5-A663-50B233E808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08214" y="18768681"/>
            <a:ext cx="7387088" cy="5540316"/>
          </a:xfrm>
          <a:prstGeom prst="rect">
            <a:avLst/>
          </a:prstGeom>
        </p:spPr>
      </p:pic>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1542</TotalTime>
  <Words>1402</Words>
  <Application>Microsoft Office PowerPoint</Application>
  <PresentationFormat>Brugerdefineret</PresentationFormat>
  <Paragraphs>153</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Implementing motor control  with embedded electronics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33</cp:revision>
  <dcterms:created xsi:type="dcterms:W3CDTF">2018-06-08T08:18:25Z</dcterms:created>
  <dcterms:modified xsi:type="dcterms:W3CDTF">2018-06-18T14:29:44Z</dcterms:modified>
</cp:coreProperties>
</file>