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
  </p:notesMasterIdLst>
  <p:handoutMasterIdLst>
    <p:handoutMasterId r:id="rId4"/>
  </p:handoutMasterIdLst>
  <p:sldIdLst>
    <p:sldId id="272" r:id="rId2"/>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varScale="1">
        <p:scale>
          <a:sx n="12" d="100"/>
          <a:sy n="12" d="100"/>
        </p:scale>
        <p:origin x="2808" y="14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318072"/>
            <a:ext cx="28827412" cy="34609016"/>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sz="16000" dirty="0" err="1">
                <a:solidFill>
                  <a:srgbClr val="C00000"/>
                </a:solidFill>
              </a:rPr>
              <a:t>Implementing</a:t>
            </a:r>
            <a:r>
              <a:rPr lang="da-DK" altLang="en-DK" sz="16000" dirty="0">
                <a:solidFill>
                  <a:srgbClr val="C00000"/>
                </a:solidFill>
              </a:rPr>
              <a:t> motor </a:t>
            </a:r>
            <a:r>
              <a:rPr lang="da-DK" altLang="en-DK" sz="16000" dirty="0" err="1">
                <a:solidFill>
                  <a:srgbClr val="C00000"/>
                </a:solidFill>
              </a:rPr>
              <a:t>control</a:t>
            </a:r>
            <a:r>
              <a:rPr lang="da-DK" altLang="en-DK" sz="16000" dirty="0">
                <a:solidFill>
                  <a:srgbClr val="C00000"/>
                </a:solidFill>
              </a:rPr>
              <a:t> </a:t>
            </a:r>
            <a:br>
              <a:rPr lang="da-DK" altLang="en-DK" sz="14400" dirty="0">
                <a:solidFill>
                  <a:srgbClr val="C00000"/>
                </a:solidFill>
              </a:rPr>
            </a:br>
            <a:r>
              <a:rPr lang="da-DK" altLang="en-DK" sz="13800" dirty="0">
                <a:solidFill>
                  <a:schemeClr val="bg1">
                    <a:lumMod val="65000"/>
                  </a:schemeClr>
                </a:solidFill>
              </a:rPr>
              <a:t>with </a:t>
            </a:r>
            <a:r>
              <a:rPr lang="da-DK" altLang="en-DK" sz="13800" dirty="0" err="1">
                <a:solidFill>
                  <a:schemeClr val="bg1">
                    <a:lumMod val="65000"/>
                  </a:schemeClr>
                </a:solidFill>
              </a:rPr>
              <a:t>embedded</a:t>
            </a:r>
            <a:r>
              <a:rPr lang="da-DK" altLang="en-DK" sz="13800" dirty="0">
                <a:solidFill>
                  <a:schemeClr val="bg1">
                    <a:lumMod val="65000"/>
                  </a:schemeClr>
                </a:solidFill>
              </a:rPr>
              <a:t> </a:t>
            </a:r>
            <a:r>
              <a:rPr lang="da-DK" altLang="en-DK" sz="13800" dirty="0" err="1">
                <a:solidFill>
                  <a:schemeClr val="bg1">
                    <a:lumMod val="65000"/>
                  </a:schemeClr>
                </a:solidFill>
              </a:rPr>
              <a:t>electronics</a:t>
            </a:r>
            <a:endParaRPr lang="da-DK" altLang="en-DK" sz="138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387209" y="8175155"/>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391362" y="17612552"/>
            <a:ext cx="6785530" cy="4403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Injection</a:t>
            </a:r>
            <a:r>
              <a:rPr lang="da-DK" altLang="en-DK" sz="4500" dirty="0">
                <a:solidFill>
                  <a:srgbClr val="C00000"/>
                </a:solidFill>
              </a:rPr>
              <a:t> and </a:t>
            </a:r>
            <a:r>
              <a:rPr lang="da-DK" altLang="en-DK" sz="4500" dirty="0" err="1">
                <a:solidFill>
                  <a:srgbClr val="C00000"/>
                </a:solidFill>
              </a:rPr>
              <a:t>Ignition</a:t>
            </a:r>
            <a:r>
              <a:rPr lang="da-DK" altLang="en-DK" sz="3500" dirty="0"/>
              <a:t> </a:t>
            </a:r>
          </a:p>
          <a:p>
            <a:pPr>
              <a:lnSpc>
                <a:spcPts val="4500"/>
              </a:lnSpc>
            </a:pPr>
            <a:r>
              <a:rPr lang="en-US" altLang="en-DK" sz="3500" b="0" dirty="0">
                <a:solidFill>
                  <a:schemeClr val="tx1"/>
                </a:solidFill>
              </a:rPr>
              <a:t>The injection and ignition of fuel is the most time critical aspect of the car. In figure 1 a representation of a motor cycle, as read on the encoder can be seen.</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9810974"/>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engine control unit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8485820" y="24302526"/>
            <a:ext cx="7281690" cy="5291956"/>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2</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336129" y="27248844"/>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err="1"/>
              <a:t>Figure</a:t>
            </a:r>
            <a:r>
              <a:rPr lang="da-DK" altLang="en-DK" sz="1500" dirty="0"/>
              <a:t> 1: </a:t>
            </a:r>
            <a:r>
              <a:rPr lang="en-US" altLang="en-DK" sz="1500" dirty="0">
                <a:solidFill>
                  <a:srgbClr val="C00000"/>
                </a:solidFill>
              </a:rPr>
              <a:t>A representation of a motor cycle, as read on the encoder. </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255945" y="37224764"/>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908684" y="23309811"/>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2</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16417635" y="17801148"/>
            <a:ext cx="12891345"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16333670" y="10072689"/>
            <a:ext cx="13061331" cy="981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Make the starter motor run until the engine is ready to take over</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pic>
        <p:nvPicPr>
          <p:cNvPr id="42" name="Picture 13" descr="Elektro_DK_F">
            <a:extLst>
              <a:ext uri="{FF2B5EF4-FFF2-40B4-BE49-F238E27FC236}">
                <a16:creationId xmlns:a16="http://schemas.microsoft.com/office/drawing/2014/main" id="{7AEA43BE-F959-44A9-B525-A07D303BD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623" y="40166694"/>
            <a:ext cx="9871840" cy="82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fik 17">
            <a:extLst>
              <a:ext uri="{FF2B5EF4-FFF2-40B4-BE49-F238E27FC236}">
                <a16:creationId xmlns:a16="http://schemas.microsoft.com/office/drawing/2014/main" id="{369C8C69-E7A4-43E5-8B6B-68FE6CFDB2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255945" y="22227874"/>
            <a:ext cx="12821220" cy="14076127"/>
          </a:xfrm>
          <a:prstGeom prst="rect">
            <a:avLst/>
          </a:prstGeom>
        </p:spPr>
      </p:pic>
      <p:sp>
        <p:nvSpPr>
          <p:cNvPr id="19" name="Tekstfelt 18">
            <a:extLst>
              <a:ext uri="{FF2B5EF4-FFF2-40B4-BE49-F238E27FC236}">
                <a16:creationId xmlns:a16="http://schemas.microsoft.com/office/drawing/2014/main" id="{6FC76286-BE96-492C-91B3-FCF62A186892}"/>
              </a:ext>
            </a:extLst>
          </p:cNvPr>
          <p:cNvSpPr txBox="1"/>
          <p:nvPr/>
        </p:nvSpPr>
        <p:spPr>
          <a:xfrm>
            <a:off x="17888972" y="22497015"/>
            <a:ext cx="1080120" cy="369332"/>
          </a:xfrm>
          <a:prstGeom prst="rect">
            <a:avLst/>
          </a:prstGeom>
          <a:noFill/>
        </p:spPr>
        <p:txBody>
          <a:bodyPr wrap="square" rtlCol="0">
            <a:spAutoFit/>
          </a:bodyPr>
          <a:lstStyle/>
          <a:p>
            <a:r>
              <a:rPr lang="en-US" dirty="0"/>
              <a:t>Initialize</a:t>
            </a:r>
            <a:endParaRPr lang="da-DK" dirty="0"/>
          </a:p>
        </p:txBody>
      </p:sp>
      <p:sp>
        <p:nvSpPr>
          <p:cNvPr id="48" name="Tekstfelt 47">
            <a:extLst>
              <a:ext uri="{FF2B5EF4-FFF2-40B4-BE49-F238E27FC236}">
                <a16:creationId xmlns:a16="http://schemas.microsoft.com/office/drawing/2014/main" id="{523E5BAB-5D75-4416-B257-854A8A6A29B3}"/>
              </a:ext>
            </a:extLst>
          </p:cNvPr>
          <p:cNvSpPr txBox="1"/>
          <p:nvPr/>
        </p:nvSpPr>
        <p:spPr>
          <a:xfrm>
            <a:off x="16679448" y="23871715"/>
            <a:ext cx="1353540" cy="369332"/>
          </a:xfrm>
          <a:prstGeom prst="rect">
            <a:avLst/>
          </a:prstGeom>
          <a:noFill/>
        </p:spPr>
        <p:txBody>
          <a:bodyPr wrap="square" rtlCol="0">
            <a:spAutoFit/>
          </a:bodyPr>
          <a:lstStyle/>
          <a:p>
            <a:r>
              <a:rPr lang="en-US" b="1" dirty="0"/>
              <a:t>Main loop</a:t>
            </a:r>
            <a:endParaRPr lang="da-DK" b="1" dirty="0"/>
          </a:p>
        </p:txBody>
      </p:sp>
      <p:sp>
        <p:nvSpPr>
          <p:cNvPr id="49" name="Tekstfelt 48">
            <a:extLst>
              <a:ext uri="{FF2B5EF4-FFF2-40B4-BE49-F238E27FC236}">
                <a16:creationId xmlns:a16="http://schemas.microsoft.com/office/drawing/2014/main" id="{8E3A7DC4-870D-44D0-AF70-AF80DBB16751}"/>
              </a:ext>
            </a:extLst>
          </p:cNvPr>
          <p:cNvSpPr txBox="1"/>
          <p:nvPr/>
        </p:nvSpPr>
        <p:spPr>
          <a:xfrm>
            <a:off x="19495100" y="22227803"/>
            <a:ext cx="2138287" cy="923330"/>
          </a:xfrm>
          <a:prstGeom prst="rect">
            <a:avLst/>
          </a:prstGeom>
          <a:noFill/>
        </p:spPr>
        <p:txBody>
          <a:bodyPr wrap="square" rtlCol="0">
            <a:spAutoFit/>
          </a:bodyPr>
          <a:lstStyle/>
          <a:p>
            <a:r>
              <a:rPr lang="en-US" b="1" dirty="0"/>
              <a:t>Color code</a:t>
            </a:r>
          </a:p>
          <a:p>
            <a:r>
              <a:rPr lang="en-US" dirty="0">
                <a:solidFill>
                  <a:srgbClr val="FF0000"/>
                </a:solidFill>
              </a:rPr>
              <a:t>Red = legacy code</a:t>
            </a:r>
          </a:p>
          <a:p>
            <a:r>
              <a:rPr lang="en-US" dirty="0"/>
              <a:t>Black = our code</a:t>
            </a:r>
            <a:endParaRPr lang="da-DK" dirty="0"/>
          </a:p>
        </p:txBody>
      </p:sp>
      <p:sp>
        <p:nvSpPr>
          <p:cNvPr id="50" name="Tekstfelt 49">
            <a:extLst>
              <a:ext uri="{FF2B5EF4-FFF2-40B4-BE49-F238E27FC236}">
                <a16:creationId xmlns:a16="http://schemas.microsoft.com/office/drawing/2014/main" id="{89725B5C-8519-42C5-BED8-51DA2A814E98}"/>
              </a:ext>
            </a:extLst>
          </p:cNvPr>
          <p:cNvSpPr txBox="1"/>
          <p:nvPr/>
        </p:nvSpPr>
        <p:spPr>
          <a:xfrm>
            <a:off x="17493488" y="24897369"/>
            <a:ext cx="2001612" cy="646331"/>
          </a:xfrm>
          <a:prstGeom prst="rect">
            <a:avLst/>
          </a:prstGeom>
          <a:noFill/>
        </p:spPr>
        <p:txBody>
          <a:bodyPr wrap="square" rtlCol="0">
            <a:spAutoFit/>
          </a:bodyPr>
          <a:lstStyle/>
          <a:p>
            <a:pPr algn="ctr"/>
            <a:r>
              <a:rPr lang="en-US" dirty="0"/>
              <a:t>Emergency situation?</a:t>
            </a:r>
            <a:endParaRPr lang="da-DK" dirty="0"/>
          </a:p>
        </p:txBody>
      </p:sp>
      <p:sp>
        <p:nvSpPr>
          <p:cNvPr id="51" name="Tekstfelt 50">
            <a:extLst>
              <a:ext uri="{FF2B5EF4-FFF2-40B4-BE49-F238E27FC236}">
                <a16:creationId xmlns:a16="http://schemas.microsoft.com/office/drawing/2014/main" id="{DA5EBF82-4458-4452-BA0F-D2954D27FD31}"/>
              </a:ext>
            </a:extLst>
          </p:cNvPr>
          <p:cNvSpPr txBox="1"/>
          <p:nvPr/>
        </p:nvSpPr>
        <p:spPr>
          <a:xfrm>
            <a:off x="20204203" y="24847768"/>
            <a:ext cx="720080" cy="369332"/>
          </a:xfrm>
          <a:prstGeom prst="rect">
            <a:avLst/>
          </a:prstGeom>
          <a:noFill/>
        </p:spPr>
        <p:txBody>
          <a:bodyPr wrap="square" rtlCol="0">
            <a:spAutoFit/>
          </a:bodyPr>
          <a:lstStyle/>
          <a:p>
            <a:pPr algn="ctr"/>
            <a:r>
              <a:rPr lang="en-US" dirty="0"/>
              <a:t>Yes</a:t>
            </a:r>
            <a:endParaRPr lang="da-DK" dirty="0"/>
          </a:p>
        </p:txBody>
      </p:sp>
      <p:sp>
        <p:nvSpPr>
          <p:cNvPr id="52" name="Tekstfelt 51">
            <a:extLst>
              <a:ext uri="{FF2B5EF4-FFF2-40B4-BE49-F238E27FC236}">
                <a16:creationId xmlns:a16="http://schemas.microsoft.com/office/drawing/2014/main" id="{6E143019-CCD3-4CEF-9EA7-13A268184B99}"/>
              </a:ext>
            </a:extLst>
          </p:cNvPr>
          <p:cNvSpPr txBox="1"/>
          <p:nvPr/>
        </p:nvSpPr>
        <p:spPr>
          <a:xfrm>
            <a:off x="20337244" y="25645171"/>
            <a:ext cx="1584176" cy="923330"/>
          </a:xfrm>
          <a:prstGeom prst="rect">
            <a:avLst/>
          </a:prstGeom>
          <a:noFill/>
        </p:spPr>
        <p:txBody>
          <a:bodyPr wrap="square" rtlCol="0">
            <a:spAutoFit/>
          </a:bodyPr>
          <a:lstStyle/>
          <a:p>
            <a:pPr algn="ctr"/>
            <a:r>
              <a:rPr lang="en-US" dirty="0"/>
              <a:t>Emergency</a:t>
            </a:r>
            <a:br>
              <a:rPr lang="en-US" dirty="0"/>
            </a:br>
            <a:r>
              <a:rPr lang="en-US" dirty="0"/>
              <a:t>Stop</a:t>
            </a:r>
            <a:br>
              <a:rPr lang="en-US" dirty="0"/>
            </a:br>
            <a:r>
              <a:rPr lang="en-US" dirty="0"/>
              <a:t>Procedure</a:t>
            </a:r>
            <a:endParaRPr lang="da-DK" dirty="0"/>
          </a:p>
        </p:txBody>
      </p:sp>
      <p:sp>
        <p:nvSpPr>
          <p:cNvPr id="53" name="Tekstfelt 52">
            <a:extLst>
              <a:ext uri="{FF2B5EF4-FFF2-40B4-BE49-F238E27FC236}">
                <a16:creationId xmlns:a16="http://schemas.microsoft.com/office/drawing/2014/main" id="{1290D1D9-98D8-42FB-B9C3-0ED07E481476}"/>
              </a:ext>
            </a:extLst>
          </p:cNvPr>
          <p:cNvSpPr txBox="1"/>
          <p:nvPr/>
        </p:nvSpPr>
        <p:spPr>
          <a:xfrm>
            <a:off x="22357985" y="23540211"/>
            <a:ext cx="2110760" cy="369332"/>
          </a:xfrm>
          <a:prstGeom prst="rect">
            <a:avLst/>
          </a:prstGeom>
          <a:noFill/>
        </p:spPr>
        <p:txBody>
          <a:bodyPr wrap="square" rtlCol="0">
            <a:spAutoFit/>
          </a:bodyPr>
          <a:lstStyle/>
          <a:p>
            <a:pPr algn="ctr"/>
            <a:r>
              <a:rPr lang="en-US" dirty="0"/>
              <a:t>1ms has passed</a:t>
            </a:r>
            <a:endParaRPr lang="da-DK" dirty="0"/>
          </a:p>
        </p:txBody>
      </p:sp>
      <p:sp>
        <p:nvSpPr>
          <p:cNvPr id="54" name="Tekstfelt 53">
            <a:extLst>
              <a:ext uri="{FF2B5EF4-FFF2-40B4-BE49-F238E27FC236}">
                <a16:creationId xmlns:a16="http://schemas.microsoft.com/office/drawing/2014/main" id="{FB25A9C8-0B74-4BF0-97D7-35073297EF82}"/>
              </a:ext>
            </a:extLst>
          </p:cNvPr>
          <p:cNvSpPr txBox="1"/>
          <p:nvPr/>
        </p:nvSpPr>
        <p:spPr>
          <a:xfrm>
            <a:off x="24994754" y="23573602"/>
            <a:ext cx="3462441" cy="1631216"/>
          </a:xfrm>
          <a:prstGeom prst="rect">
            <a:avLst/>
          </a:prstGeom>
          <a:noFill/>
        </p:spPr>
        <p:txBody>
          <a:bodyPr wrap="square" rtlCol="0">
            <a:spAutoFit/>
          </a:bodyPr>
          <a:lstStyle/>
          <a:p>
            <a:pPr algn="ctr"/>
            <a:r>
              <a:rPr lang="en-US" sz="2000" dirty="0"/>
              <a:t>- Calculate start and stop</a:t>
            </a:r>
            <a:r>
              <a:rPr lang="da-DK" sz="2000" dirty="0"/>
              <a:t> angle</a:t>
            </a:r>
            <a:r>
              <a:rPr lang="en-US" sz="2000" dirty="0"/>
              <a:t> for ignition and injection</a:t>
            </a:r>
          </a:p>
          <a:p>
            <a:pPr algn="ctr"/>
            <a:r>
              <a:rPr lang="en-US" sz="2000" dirty="0"/>
              <a:t>- Control </a:t>
            </a:r>
            <a:r>
              <a:rPr lang="en-US" sz="2000" dirty="0" err="1"/>
              <a:t>autogear</a:t>
            </a:r>
            <a:endParaRPr lang="en-US" sz="2000" dirty="0"/>
          </a:p>
          <a:p>
            <a:pPr algn="ctr"/>
            <a:r>
              <a:rPr lang="en-US" sz="2000" dirty="0"/>
              <a:t>- Control starter engine</a:t>
            </a:r>
            <a:endParaRPr lang="da-DK" sz="2000" dirty="0"/>
          </a:p>
        </p:txBody>
      </p:sp>
      <p:sp>
        <p:nvSpPr>
          <p:cNvPr id="55" name="Tekstfelt 54">
            <a:extLst>
              <a:ext uri="{FF2B5EF4-FFF2-40B4-BE49-F238E27FC236}">
                <a16:creationId xmlns:a16="http://schemas.microsoft.com/office/drawing/2014/main" id="{542A5E4B-D77A-4044-8E17-FC32A48738DB}"/>
              </a:ext>
            </a:extLst>
          </p:cNvPr>
          <p:cNvSpPr txBox="1"/>
          <p:nvPr/>
        </p:nvSpPr>
        <p:spPr>
          <a:xfrm>
            <a:off x="24517430" y="23170879"/>
            <a:ext cx="2374960" cy="369332"/>
          </a:xfrm>
          <a:prstGeom prst="rect">
            <a:avLst/>
          </a:prstGeom>
          <a:noFill/>
        </p:spPr>
        <p:txBody>
          <a:bodyPr wrap="square" rtlCol="0">
            <a:spAutoFit/>
          </a:bodyPr>
          <a:lstStyle/>
          <a:p>
            <a:pPr algn="ctr"/>
            <a:r>
              <a:rPr lang="en-US" dirty="0" err="1"/>
              <a:t>ecuTimerCallback</a:t>
            </a:r>
            <a:r>
              <a:rPr lang="en-US" dirty="0"/>
              <a:t>()</a:t>
            </a:r>
            <a:endParaRPr lang="da-DK" dirty="0"/>
          </a:p>
        </p:txBody>
      </p:sp>
      <p:sp>
        <p:nvSpPr>
          <p:cNvPr id="56" name="Tekstfelt 55">
            <a:extLst>
              <a:ext uri="{FF2B5EF4-FFF2-40B4-BE49-F238E27FC236}">
                <a16:creationId xmlns:a16="http://schemas.microsoft.com/office/drawing/2014/main" id="{12267427-2F25-48DC-8362-470EB8D580E1}"/>
              </a:ext>
            </a:extLst>
          </p:cNvPr>
          <p:cNvSpPr txBox="1"/>
          <p:nvPr/>
        </p:nvSpPr>
        <p:spPr>
          <a:xfrm>
            <a:off x="24559387" y="25359034"/>
            <a:ext cx="3248220" cy="369332"/>
          </a:xfrm>
          <a:prstGeom prst="rect">
            <a:avLst/>
          </a:prstGeom>
          <a:noFill/>
        </p:spPr>
        <p:txBody>
          <a:bodyPr wrap="square" rtlCol="0">
            <a:spAutoFit/>
          </a:bodyPr>
          <a:lstStyle/>
          <a:p>
            <a:pPr algn="ctr"/>
            <a:r>
              <a:rPr lang="en-US" dirty="0" err="1"/>
              <a:t>encoderInterruptHandler</a:t>
            </a:r>
            <a:r>
              <a:rPr lang="en-US" dirty="0"/>
              <a:t>()</a:t>
            </a:r>
            <a:endParaRPr lang="da-DK" dirty="0"/>
          </a:p>
        </p:txBody>
      </p:sp>
      <p:sp>
        <p:nvSpPr>
          <p:cNvPr id="57" name="Tekstfelt 56">
            <a:extLst>
              <a:ext uri="{FF2B5EF4-FFF2-40B4-BE49-F238E27FC236}">
                <a16:creationId xmlns:a16="http://schemas.microsoft.com/office/drawing/2014/main" id="{8EB88093-40F4-4BE6-A522-5602134B0DD0}"/>
              </a:ext>
            </a:extLst>
          </p:cNvPr>
          <p:cNvSpPr txBox="1"/>
          <p:nvPr/>
        </p:nvSpPr>
        <p:spPr>
          <a:xfrm>
            <a:off x="22525819" y="25855183"/>
            <a:ext cx="2110760" cy="369332"/>
          </a:xfrm>
          <a:prstGeom prst="rect">
            <a:avLst/>
          </a:prstGeom>
          <a:noFill/>
        </p:spPr>
        <p:txBody>
          <a:bodyPr wrap="square" rtlCol="0">
            <a:spAutoFit/>
          </a:bodyPr>
          <a:lstStyle/>
          <a:p>
            <a:pPr algn="ctr"/>
            <a:r>
              <a:rPr lang="en-US" dirty="0"/>
              <a:t>Z pulse</a:t>
            </a:r>
            <a:endParaRPr lang="da-DK" dirty="0"/>
          </a:p>
        </p:txBody>
      </p:sp>
      <p:sp>
        <p:nvSpPr>
          <p:cNvPr id="58" name="Tekstfelt 57">
            <a:extLst>
              <a:ext uri="{FF2B5EF4-FFF2-40B4-BE49-F238E27FC236}">
                <a16:creationId xmlns:a16="http://schemas.microsoft.com/office/drawing/2014/main" id="{12CE83F3-A8FC-49E4-9DEC-115F778545B8}"/>
              </a:ext>
            </a:extLst>
          </p:cNvPr>
          <p:cNvSpPr txBox="1"/>
          <p:nvPr/>
        </p:nvSpPr>
        <p:spPr>
          <a:xfrm>
            <a:off x="25208975" y="25781945"/>
            <a:ext cx="3248220" cy="1938992"/>
          </a:xfrm>
          <a:prstGeom prst="rect">
            <a:avLst/>
          </a:prstGeom>
          <a:noFill/>
        </p:spPr>
        <p:txBody>
          <a:bodyPr wrap="square" rtlCol="0">
            <a:spAutoFit/>
          </a:bodyPr>
          <a:lstStyle/>
          <a:p>
            <a:pPr marL="285750" indent="-285750" algn="ctr">
              <a:buFontTx/>
              <a:buChar char="-"/>
            </a:pPr>
            <a:r>
              <a:rPr lang="en-US" sz="2000" dirty="0"/>
              <a:t>Reset motor quadrature decoder</a:t>
            </a:r>
          </a:p>
          <a:p>
            <a:pPr marL="285750" indent="-285750" algn="ctr">
              <a:buFontTx/>
              <a:buChar char="-"/>
            </a:pPr>
            <a:r>
              <a:rPr lang="en-US" sz="2000" dirty="0"/>
              <a:t>Attach compare</a:t>
            </a:r>
            <a:r>
              <a:rPr lang="da-DK" sz="2000" dirty="0"/>
              <a:t> </a:t>
            </a:r>
            <a:r>
              <a:rPr lang="da-DK" sz="2000" dirty="0" err="1"/>
              <a:t>inturrupts</a:t>
            </a:r>
            <a:r>
              <a:rPr lang="da-DK" sz="2000" dirty="0"/>
              <a:t> to </a:t>
            </a:r>
            <a:r>
              <a:rPr lang="da-DK" sz="2000" dirty="0" err="1"/>
              <a:t>ignition</a:t>
            </a:r>
            <a:r>
              <a:rPr lang="da-DK" sz="2000" dirty="0"/>
              <a:t> and </a:t>
            </a:r>
            <a:r>
              <a:rPr lang="da-DK" sz="2000" dirty="0" err="1"/>
              <a:t>injection</a:t>
            </a:r>
            <a:r>
              <a:rPr lang="da-DK" sz="2000" dirty="0"/>
              <a:t> start angle and </a:t>
            </a:r>
            <a:r>
              <a:rPr lang="da-DK" sz="2000" dirty="0" err="1"/>
              <a:t>injection</a:t>
            </a:r>
            <a:r>
              <a:rPr lang="da-DK" sz="2000" dirty="0"/>
              <a:t> start angle</a:t>
            </a:r>
            <a:endParaRPr lang="en-US" sz="2000" dirty="0"/>
          </a:p>
        </p:txBody>
      </p:sp>
      <p:sp>
        <p:nvSpPr>
          <p:cNvPr id="59" name="Tekstfelt 58">
            <a:extLst>
              <a:ext uri="{FF2B5EF4-FFF2-40B4-BE49-F238E27FC236}">
                <a16:creationId xmlns:a16="http://schemas.microsoft.com/office/drawing/2014/main" id="{9C6804EF-EDC8-4AF9-8D99-1D93B3575FA0}"/>
              </a:ext>
            </a:extLst>
          </p:cNvPr>
          <p:cNvSpPr txBox="1"/>
          <p:nvPr/>
        </p:nvSpPr>
        <p:spPr>
          <a:xfrm>
            <a:off x="17356218" y="27330418"/>
            <a:ext cx="2138882" cy="1323439"/>
          </a:xfrm>
          <a:prstGeom prst="rect">
            <a:avLst/>
          </a:prstGeom>
          <a:noFill/>
        </p:spPr>
        <p:txBody>
          <a:bodyPr wrap="square" rtlCol="0">
            <a:spAutoFit/>
          </a:bodyPr>
          <a:lstStyle/>
          <a:p>
            <a:pPr algn="ctr"/>
            <a:r>
              <a:rPr lang="en-US" sz="2000" dirty="0"/>
              <a:t>Communication:</a:t>
            </a:r>
            <a:br>
              <a:rPr lang="en-US" sz="2000" dirty="0"/>
            </a:br>
            <a:r>
              <a:rPr lang="en-US" sz="2000" dirty="0"/>
              <a:t>- with </a:t>
            </a:r>
            <a:r>
              <a:rPr lang="en-US" sz="2000" dirty="0" err="1"/>
              <a:t>CANbus</a:t>
            </a:r>
            <a:br>
              <a:rPr lang="en-US" sz="2000" dirty="0"/>
            </a:br>
            <a:r>
              <a:rPr lang="en-US" sz="2000" dirty="0">
                <a:solidFill>
                  <a:srgbClr val="FF0000"/>
                </a:solidFill>
              </a:rPr>
              <a:t>- with Bluetooth</a:t>
            </a:r>
            <a:br>
              <a:rPr lang="en-US" sz="2000" dirty="0">
                <a:solidFill>
                  <a:srgbClr val="FF0000"/>
                </a:solidFill>
              </a:rPr>
            </a:br>
            <a:r>
              <a:rPr lang="en-US" sz="2000" dirty="0"/>
              <a:t>- with PC UI</a:t>
            </a:r>
            <a:endParaRPr lang="da-DK" sz="2000" dirty="0"/>
          </a:p>
        </p:txBody>
      </p:sp>
      <p:sp>
        <p:nvSpPr>
          <p:cNvPr id="60" name="Tekstfelt 59">
            <a:extLst>
              <a:ext uri="{FF2B5EF4-FFF2-40B4-BE49-F238E27FC236}">
                <a16:creationId xmlns:a16="http://schemas.microsoft.com/office/drawing/2014/main" id="{1411AE82-0DEF-456D-832E-CD2A8DE27F37}"/>
              </a:ext>
            </a:extLst>
          </p:cNvPr>
          <p:cNvSpPr txBox="1"/>
          <p:nvPr/>
        </p:nvSpPr>
        <p:spPr>
          <a:xfrm>
            <a:off x="17636944" y="29375404"/>
            <a:ext cx="1584176" cy="369332"/>
          </a:xfrm>
          <a:prstGeom prst="rect">
            <a:avLst/>
          </a:prstGeom>
          <a:noFill/>
        </p:spPr>
        <p:txBody>
          <a:bodyPr wrap="square" rtlCol="0">
            <a:spAutoFit/>
          </a:bodyPr>
          <a:lstStyle/>
          <a:p>
            <a:pPr algn="ctr"/>
            <a:r>
              <a:rPr lang="en-US" dirty="0"/>
              <a:t>Emergency?</a:t>
            </a:r>
            <a:endParaRPr lang="da-DK" dirty="0"/>
          </a:p>
        </p:txBody>
      </p:sp>
      <p:sp>
        <p:nvSpPr>
          <p:cNvPr id="61" name="Tekstfelt 60">
            <a:extLst>
              <a:ext uri="{FF2B5EF4-FFF2-40B4-BE49-F238E27FC236}">
                <a16:creationId xmlns:a16="http://schemas.microsoft.com/office/drawing/2014/main" id="{6E67A388-D05A-4A20-8C4B-D134DDA94A94}"/>
              </a:ext>
            </a:extLst>
          </p:cNvPr>
          <p:cNvSpPr txBox="1"/>
          <p:nvPr/>
        </p:nvSpPr>
        <p:spPr>
          <a:xfrm>
            <a:off x="20337244" y="30115416"/>
            <a:ext cx="1584176" cy="923330"/>
          </a:xfrm>
          <a:prstGeom prst="rect">
            <a:avLst/>
          </a:prstGeom>
          <a:noFill/>
        </p:spPr>
        <p:txBody>
          <a:bodyPr wrap="square" rtlCol="0">
            <a:spAutoFit/>
          </a:bodyPr>
          <a:lstStyle/>
          <a:p>
            <a:pPr algn="ctr"/>
            <a:r>
              <a:rPr lang="en-US" dirty="0">
                <a:solidFill>
                  <a:srgbClr val="FF0000"/>
                </a:solidFill>
              </a:rPr>
              <a:t>Sing emergency</a:t>
            </a:r>
          </a:p>
          <a:p>
            <a:pPr algn="ctr"/>
            <a:r>
              <a:rPr lang="en-US" dirty="0">
                <a:solidFill>
                  <a:srgbClr val="FF0000"/>
                </a:solidFill>
              </a:rPr>
              <a:t>song</a:t>
            </a:r>
            <a:endParaRPr lang="da-DK" dirty="0">
              <a:solidFill>
                <a:srgbClr val="FF0000"/>
              </a:solidFill>
            </a:endParaRPr>
          </a:p>
        </p:txBody>
      </p:sp>
      <p:sp>
        <p:nvSpPr>
          <p:cNvPr id="62" name="Tekstfelt 61">
            <a:extLst>
              <a:ext uri="{FF2B5EF4-FFF2-40B4-BE49-F238E27FC236}">
                <a16:creationId xmlns:a16="http://schemas.microsoft.com/office/drawing/2014/main" id="{4A210A17-3859-466C-92FC-F6A0379E9AEF}"/>
              </a:ext>
            </a:extLst>
          </p:cNvPr>
          <p:cNvSpPr txBox="1"/>
          <p:nvPr/>
        </p:nvSpPr>
        <p:spPr>
          <a:xfrm>
            <a:off x="19560031" y="29225150"/>
            <a:ext cx="1584176" cy="369332"/>
          </a:xfrm>
          <a:prstGeom prst="rect">
            <a:avLst/>
          </a:prstGeom>
          <a:noFill/>
        </p:spPr>
        <p:txBody>
          <a:bodyPr wrap="square" rtlCol="0">
            <a:spAutoFit/>
          </a:bodyPr>
          <a:lstStyle/>
          <a:p>
            <a:pPr algn="ctr"/>
            <a:r>
              <a:rPr lang="en-US" dirty="0"/>
              <a:t>Yes</a:t>
            </a:r>
            <a:endParaRPr lang="da-DK" dirty="0"/>
          </a:p>
        </p:txBody>
      </p:sp>
      <p:sp>
        <p:nvSpPr>
          <p:cNvPr id="63" name="Tekstfelt 62">
            <a:extLst>
              <a:ext uri="{FF2B5EF4-FFF2-40B4-BE49-F238E27FC236}">
                <a16:creationId xmlns:a16="http://schemas.microsoft.com/office/drawing/2014/main" id="{89C1DB79-33CE-460A-9CD4-D4D015D60E9F}"/>
              </a:ext>
            </a:extLst>
          </p:cNvPr>
          <p:cNvSpPr txBox="1"/>
          <p:nvPr/>
        </p:nvSpPr>
        <p:spPr>
          <a:xfrm>
            <a:off x="18323960" y="26310919"/>
            <a:ext cx="645132" cy="369332"/>
          </a:xfrm>
          <a:prstGeom prst="rect">
            <a:avLst/>
          </a:prstGeom>
          <a:noFill/>
        </p:spPr>
        <p:txBody>
          <a:bodyPr wrap="square" rtlCol="0">
            <a:spAutoFit/>
          </a:bodyPr>
          <a:lstStyle/>
          <a:p>
            <a:pPr algn="ctr"/>
            <a:r>
              <a:rPr lang="en-US" dirty="0"/>
              <a:t>No</a:t>
            </a:r>
            <a:endParaRPr lang="da-DK" dirty="0"/>
          </a:p>
        </p:txBody>
      </p:sp>
      <p:sp>
        <p:nvSpPr>
          <p:cNvPr id="64" name="Tekstfelt 63">
            <a:extLst>
              <a:ext uri="{FF2B5EF4-FFF2-40B4-BE49-F238E27FC236}">
                <a16:creationId xmlns:a16="http://schemas.microsoft.com/office/drawing/2014/main" id="{5BB2FCB1-3166-494F-8F6B-FC0866FF3DC5}"/>
              </a:ext>
            </a:extLst>
          </p:cNvPr>
          <p:cNvSpPr txBox="1"/>
          <p:nvPr/>
        </p:nvSpPr>
        <p:spPr>
          <a:xfrm>
            <a:off x="26348040" y="28248642"/>
            <a:ext cx="2413696" cy="1631216"/>
          </a:xfrm>
          <a:prstGeom prst="rect">
            <a:avLst/>
          </a:prstGeom>
          <a:noFill/>
        </p:spPr>
        <p:txBody>
          <a:bodyPr wrap="square" rtlCol="0">
            <a:spAutoFit/>
          </a:bodyPr>
          <a:lstStyle/>
          <a:p>
            <a:pPr algn="ctr"/>
            <a:r>
              <a:rPr lang="en-US" sz="2000" dirty="0"/>
              <a:t>- Injection or ignition started</a:t>
            </a:r>
            <a:br>
              <a:rPr lang="en-US" sz="2000" dirty="0"/>
            </a:br>
            <a:r>
              <a:rPr lang="en-US" sz="2000" dirty="0"/>
              <a:t>-Injection or ignition or ignition stop timer</a:t>
            </a:r>
          </a:p>
        </p:txBody>
      </p:sp>
      <p:sp>
        <p:nvSpPr>
          <p:cNvPr id="65" name="Tekstfelt 64">
            <a:extLst>
              <a:ext uri="{FF2B5EF4-FFF2-40B4-BE49-F238E27FC236}">
                <a16:creationId xmlns:a16="http://schemas.microsoft.com/office/drawing/2014/main" id="{44176561-65BF-45F8-B89B-927DC1975E92}"/>
              </a:ext>
            </a:extLst>
          </p:cNvPr>
          <p:cNvSpPr txBox="1"/>
          <p:nvPr/>
        </p:nvSpPr>
        <p:spPr>
          <a:xfrm>
            <a:off x="22357985" y="28287114"/>
            <a:ext cx="3674626" cy="369332"/>
          </a:xfrm>
          <a:prstGeom prst="rect">
            <a:avLst/>
          </a:prstGeom>
          <a:noFill/>
        </p:spPr>
        <p:txBody>
          <a:bodyPr wrap="square" rtlCol="0">
            <a:spAutoFit/>
          </a:bodyPr>
          <a:lstStyle/>
          <a:p>
            <a:pPr algn="ctr"/>
            <a:r>
              <a:rPr lang="en-US" dirty="0"/>
              <a:t>Motor angle = injection angle</a:t>
            </a:r>
            <a:endParaRPr lang="da-DK" dirty="0"/>
          </a:p>
        </p:txBody>
      </p:sp>
      <p:sp>
        <p:nvSpPr>
          <p:cNvPr id="66" name="Tekstfelt 65">
            <a:extLst>
              <a:ext uri="{FF2B5EF4-FFF2-40B4-BE49-F238E27FC236}">
                <a16:creationId xmlns:a16="http://schemas.microsoft.com/office/drawing/2014/main" id="{00DE5F64-E537-47B6-8402-A46225FEB954}"/>
              </a:ext>
            </a:extLst>
          </p:cNvPr>
          <p:cNvSpPr txBox="1"/>
          <p:nvPr/>
        </p:nvSpPr>
        <p:spPr>
          <a:xfrm>
            <a:off x="22310141" y="28778157"/>
            <a:ext cx="3674626" cy="369332"/>
          </a:xfrm>
          <a:prstGeom prst="rect">
            <a:avLst/>
          </a:prstGeom>
          <a:noFill/>
        </p:spPr>
        <p:txBody>
          <a:bodyPr wrap="square" rtlCol="0">
            <a:spAutoFit/>
          </a:bodyPr>
          <a:lstStyle/>
          <a:p>
            <a:pPr algn="ctr"/>
            <a:r>
              <a:rPr lang="en-US" dirty="0"/>
              <a:t>Motor angle = ignition angle</a:t>
            </a:r>
            <a:endParaRPr lang="da-DK" dirty="0"/>
          </a:p>
        </p:txBody>
      </p:sp>
      <p:sp>
        <p:nvSpPr>
          <p:cNvPr id="67" name="Tekstfelt 66">
            <a:extLst>
              <a:ext uri="{FF2B5EF4-FFF2-40B4-BE49-F238E27FC236}">
                <a16:creationId xmlns:a16="http://schemas.microsoft.com/office/drawing/2014/main" id="{7709B0D1-2C76-44A3-BECD-4AB7D26C6670}"/>
              </a:ext>
            </a:extLst>
          </p:cNvPr>
          <p:cNvSpPr txBox="1"/>
          <p:nvPr/>
        </p:nvSpPr>
        <p:spPr>
          <a:xfrm>
            <a:off x="22388900" y="30421267"/>
            <a:ext cx="3674626" cy="369332"/>
          </a:xfrm>
          <a:prstGeom prst="rect">
            <a:avLst/>
          </a:prstGeom>
          <a:noFill/>
        </p:spPr>
        <p:txBody>
          <a:bodyPr wrap="square" rtlCol="0">
            <a:spAutoFit/>
          </a:bodyPr>
          <a:lstStyle/>
          <a:p>
            <a:pPr algn="ctr"/>
            <a:r>
              <a:rPr lang="en-US" dirty="0"/>
              <a:t>Injection stop time out</a:t>
            </a:r>
            <a:endParaRPr lang="da-DK" dirty="0"/>
          </a:p>
        </p:txBody>
      </p:sp>
      <p:sp>
        <p:nvSpPr>
          <p:cNvPr id="68" name="Tekstfelt 67">
            <a:extLst>
              <a:ext uri="{FF2B5EF4-FFF2-40B4-BE49-F238E27FC236}">
                <a16:creationId xmlns:a16="http://schemas.microsoft.com/office/drawing/2014/main" id="{2F34DE19-0835-4470-B6D9-38EDDB967AED}"/>
              </a:ext>
            </a:extLst>
          </p:cNvPr>
          <p:cNvSpPr txBox="1"/>
          <p:nvPr/>
        </p:nvSpPr>
        <p:spPr>
          <a:xfrm>
            <a:off x="26046201" y="30808498"/>
            <a:ext cx="3050014" cy="369332"/>
          </a:xfrm>
          <a:prstGeom prst="rect">
            <a:avLst/>
          </a:prstGeom>
          <a:noFill/>
        </p:spPr>
        <p:txBody>
          <a:bodyPr wrap="square" rtlCol="0">
            <a:spAutoFit/>
          </a:bodyPr>
          <a:lstStyle/>
          <a:p>
            <a:pPr algn="ctr"/>
            <a:r>
              <a:rPr lang="en-US" dirty="0"/>
              <a:t>Stop injection</a:t>
            </a:r>
            <a:endParaRPr lang="da-DK" dirty="0"/>
          </a:p>
        </p:txBody>
      </p:sp>
      <p:sp>
        <p:nvSpPr>
          <p:cNvPr id="69" name="Tekstfelt 68">
            <a:extLst>
              <a:ext uri="{FF2B5EF4-FFF2-40B4-BE49-F238E27FC236}">
                <a16:creationId xmlns:a16="http://schemas.microsoft.com/office/drawing/2014/main" id="{F37BCFA1-F0CD-4B75-8CB0-DA74C776CEF8}"/>
              </a:ext>
            </a:extLst>
          </p:cNvPr>
          <p:cNvSpPr txBox="1"/>
          <p:nvPr/>
        </p:nvSpPr>
        <p:spPr>
          <a:xfrm>
            <a:off x="25819333" y="30296228"/>
            <a:ext cx="3050014" cy="369332"/>
          </a:xfrm>
          <a:prstGeom prst="rect">
            <a:avLst/>
          </a:prstGeom>
          <a:noFill/>
        </p:spPr>
        <p:txBody>
          <a:bodyPr wrap="square" rtlCol="0">
            <a:spAutoFit/>
          </a:bodyPr>
          <a:lstStyle/>
          <a:p>
            <a:pPr algn="ctr"/>
            <a:r>
              <a:rPr lang="en-US" dirty="0" err="1"/>
              <a:t>InjectionDelayCallback</a:t>
            </a:r>
            <a:r>
              <a:rPr lang="en-US" dirty="0"/>
              <a:t>()</a:t>
            </a:r>
            <a:endParaRPr lang="da-DK" dirty="0"/>
          </a:p>
        </p:txBody>
      </p:sp>
      <p:sp>
        <p:nvSpPr>
          <p:cNvPr id="70" name="Tekstfelt 69">
            <a:extLst>
              <a:ext uri="{FF2B5EF4-FFF2-40B4-BE49-F238E27FC236}">
                <a16:creationId xmlns:a16="http://schemas.microsoft.com/office/drawing/2014/main" id="{4280DDB7-732C-42FE-83F8-69BDC6B36626}"/>
              </a:ext>
            </a:extLst>
          </p:cNvPr>
          <p:cNvSpPr txBox="1"/>
          <p:nvPr/>
        </p:nvSpPr>
        <p:spPr>
          <a:xfrm>
            <a:off x="25704910" y="27870361"/>
            <a:ext cx="1659720" cy="369332"/>
          </a:xfrm>
          <a:prstGeom prst="rect">
            <a:avLst/>
          </a:prstGeom>
          <a:noFill/>
        </p:spPr>
        <p:txBody>
          <a:bodyPr wrap="square" rtlCol="0">
            <a:spAutoFit/>
          </a:bodyPr>
          <a:lstStyle/>
          <a:p>
            <a:pPr algn="ctr"/>
            <a:r>
              <a:rPr lang="en-US" dirty="0"/>
              <a:t>ftm2_isr()</a:t>
            </a:r>
            <a:endParaRPr lang="da-DK" dirty="0"/>
          </a:p>
        </p:txBody>
      </p:sp>
      <p:sp>
        <p:nvSpPr>
          <p:cNvPr id="71" name="Tekstfelt 70">
            <a:extLst>
              <a:ext uri="{FF2B5EF4-FFF2-40B4-BE49-F238E27FC236}">
                <a16:creationId xmlns:a16="http://schemas.microsoft.com/office/drawing/2014/main" id="{A770EE8A-E9D8-493F-A6D3-F1F2408F6464}"/>
              </a:ext>
            </a:extLst>
          </p:cNvPr>
          <p:cNvSpPr txBox="1"/>
          <p:nvPr/>
        </p:nvSpPr>
        <p:spPr>
          <a:xfrm>
            <a:off x="25711722" y="31414602"/>
            <a:ext cx="3050014" cy="369332"/>
          </a:xfrm>
          <a:prstGeom prst="rect">
            <a:avLst/>
          </a:prstGeom>
          <a:noFill/>
        </p:spPr>
        <p:txBody>
          <a:bodyPr wrap="square" rtlCol="0">
            <a:spAutoFit/>
          </a:bodyPr>
          <a:lstStyle/>
          <a:p>
            <a:pPr algn="ctr"/>
            <a:r>
              <a:rPr lang="en-US" dirty="0" err="1"/>
              <a:t>IgnitionDelayCallback</a:t>
            </a:r>
            <a:r>
              <a:rPr lang="en-US" dirty="0"/>
              <a:t>()</a:t>
            </a:r>
            <a:endParaRPr lang="da-DK" dirty="0"/>
          </a:p>
        </p:txBody>
      </p:sp>
      <p:sp>
        <p:nvSpPr>
          <p:cNvPr id="72" name="Tekstfelt 71">
            <a:extLst>
              <a:ext uri="{FF2B5EF4-FFF2-40B4-BE49-F238E27FC236}">
                <a16:creationId xmlns:a16="http://schemas.microsoft.com/office/drawing/2014/main" id="{243BB8BC-40A1-40B4-ACF3-F61023964823}"/>
              </a:ext>
            </a:extLst>
          </p:cNvPr>
          <p:cNvSpPr txBox="1"/>
          <p:nvPr/>
        </p:nvSpPr>
        <p:spPr>
          <a:xfrm>
            <a:off x="22701206" y="31507483"/>
            <a:ext cx="3050014" cy="369332"/>
          </a:xfrm>
          <a:prstGeom prst="rect">
            <a:avLst/>
          </a:prstGeom>
          <a:noFill/>
        </p:spPr>
        <p:txBody>
          <a:bodyPr wrap="square" rtlCol="0">
            <a:spAutoFit/>
          </a:bodyPr>
          <a:lstStyle/>
          <a:p>
            <a:pPr algn="ctr"/>
            <a:r>
              <a:rPr lang="en-US" dirty="0"/>
              <a:t>Ignition stop time out</a:t>
            </a:r>
            <a:endParaRPr lang="da-DK" dirty="0"/>
          </a:p>
        </p:txBody>
      </p:sp>
      <p:sp>
        <p:nvSpPr>
          <p:cNvPr id="73" name="Tekstfelt 72">
            <a:extLst>
              <a:ext uri="{FF2B5EF4-FFF2-40B4-BE49-F238E27FC236}">
                <a16:creationId xmlns:a16="http://schemas.microsoft.com/office/drawing/2014/main" id="{07E0483B-ECD2-415C-B1C5-E06367314EA4}"/>
              </a:ext>
            </a:extLst>
          </p:cNvPr>
          <p:cNvSpPr txBox="1"/>
          <p:nvPr/>
        </p:nvSpPr>
        <p:spPr>
          <a:xfrm>
            <a:off x="25951779" y="31897006"/>
            <a:ext cx="3050014" cy="369332"/>
          </a:xfrm>
          <a:prstGeom prst="rect">
            <a:avLst/>
          </a:prstGeom>
          <a:noFill/>
        </p:spPr>
        <p:txBody>
          <a:bodyPr wrap="square" rtlCol="0">
            <a:spAutoFit/>
          </a:bodyPr>
          <a:lstStyle/>
          <a:p>
            <a:pPr algn="ctr"/>
            <a:r>
              <a:rPr lang="en-US" dirty="0"/>
              <a:t>Stop ignition</a:t>
            </a:r>
            <a:endParaRPr lang="da-DK" dirty="0"/>
          </a:p>
        </p:txBody>
      </p:sp>
      <p:sp>
        <p:nvSpPr>
          <p:cNvPr id="74" name="Tekstfelt 73">
            <a:extLst>
              <a:ext uri="{FF2B5EF4-FFF2-40B4-BE49-F238E27FC236}">
                <a16:creationId xmlns:a16="http://schemas.microsoft.com/office/drawing/2014/main" id="{AE56CFF4-CFA1-4D1F-9348-2F784C439667}"/>
              </a:ext>
            </a:extLst>
          </p:cNvPr>
          <p:cNvSpPr txBox="1"/>
          <p:nvPr/>
        </p:nvSpPr>
        <p:spPr>
          <a:xfrm>
            <a:off x="17910924" y="30440575"/>
            <a:ext cx="1584176" cy="369332"/>
          </a:xfrm>
          <a:prstGeom prst="rect">
            <a:avLst/>
          </a:prstGeom>
          <a:noFill/>
        </p:spPr>
        <p:txBody>
          <a:bodyPr wrap="square" rtlCol="0">
            <a:spAutoFit/>
          </a:bodyPr>
          <a:lstStyle/>
          <a:p>
            <a:pPr algn="ctr"/>
            <a:r>
              <a:rPr lang="en-US" dirty="0"/>
              <a:t>No</a:t>
            </a:r>
            <a:endParaRPr lang="da-DK" dirty="0"/>
          </a:p>
        </p:txBody>
      </p:sp>
      <p:sp>
        <p:nvSpPr>
          <p:cNvPr id="75" name="Tekstfelt 74">
            <a:extLst>
              <a:ext uri="{FF2B5EF4-FFF2-40B4-BE49-F238E27FC236}">
                <a16:creationId xmlns:a16="http://schemas.microsoft.com/office/drawing/2014/main" id="{306DCAD0-D353-4349-83E1-CBA77496E041}"/>
              </a:ext>
            </a:extLst>
          </p:cNvPr>
          <p:cNvSpPr txBox="1"/>
          <p:nvPr/>
        </p:nvSpPr>
        <p:spPr>
          <a:xfrm>
            <a:off x="17672948" y="31857281"/>
            <a:ext cx="1584176" cy="369332"/>
          </a:xfrm>
          <a:prstGeom prst="rect">
            <a:avLst/>
          </a:prstGeom>
          <a:noFill/>
        </p:spPr>
        <p:txBody>
          <a:bodyPr wrap="square" rtlCol="0">
            <a:spAutoFit/>
          </a:bodyPr>
          <a:lstStyle/>
          <a:p>
            <a:pPr algn="ctr"/>
            <a:r>
              <a:rPr lang="en-US" dirty="0">
                <a:solidFill>
                  <a:srgbClr val="FF0000"/>
                </a:solidFill>
              </a:rPr>
              <a:t>Party?</a:t>
            </a:r>
            <a:endParaRPr lang="da-DK" dirty="0">
              <a:solidFill>
                <a:srgbClr val="FF0000"/>
              </a:solidFill>
            </a:endParaRPr>
          </a:p>
        </p:txBody>
      </p:sp>
      <p:sp>
        <p:nvSpPr>
          <p:cNvPr id="76" name="Tekstfelt 75">
            <a:extLst>
              <a:ext uri="{FF2B5EF4-FFF2-40B4-BE49-F238E27FC236}">
                <a16:creationId xmlns:a16="http://schemas.microsoft.com/office/drawing/2014/main" id="{54E25123-3F19-4BA6-A011-F82B9346E157}"/>
              </a:ext>
            </a:extLst>
          </p:cNvPr>
          <p:cNvSpPr txBox="1"/>
          <p:nvPr/>
        </p:nvSpPr>
        <p:spPr>
          <a:xfrm>
            <a:off x="18819684" y="31588890"/>
            <a:ext cx="1584176" cy="369332"/>
          </a:xfrm>
          <a:prstGeom prst="rect">
            <a:avLst/>
          </a:prstGeom>
          <a:noFill/>
        </p:spPr>
        <p:txBody>
          <a:bodyPr wrap="square" rtlCol="0">
            <a:spAutoFit/>
          </a:bodyPr>
          <a:lstStyle/>
          <a:p>
            <a:pPr algn="ctr"/>
            <a:r>
              <a:rPr lang="en-US" dirty="0"/>
              <a:t>Yes</a:t>
            </a:r>
            <a:endParaRPr lang="da-DK" dirty="0"/>
          </a:p>
        </p:txBody>
      </p:sp>
      <p:sp>
        <p:nvSpPr>
          <p:cNvPr id="77" name="Tekstfelt 76">
            <a:extLst>
              <a:ext uri="{FF2B5EF4-FFF2-40B4-BE49-F238E27FC236}">
                <a16:creationId xmlns:a16="http://schemas.microsoft.com/office/drawing/2014/main" id="{16EF720E-16B4-42D7-853B-3C4FF5BFCE7B}"/>
              </a:ext>
            </a:extLst>
          </p:cNvPr>
          <p:cNvSpPr txBox="1"/>
          <p:nvPr/>
        </p:nvSpPr>
        <p:spPr>
          <a:xfrm>
            <a:off x="20352346" y="31562604"/>
            <a:ext cx="1584176" cy="646331"/>
          </a:xfrm>
          <a:prstGeom prst="rect">
            <a:avLst/>
          </a:prstGeom>
          <a:noFill/>
        </p:spPr>
        <p:txBody>
          <a:bodyPr wrap="square" rtlCol="0">
            <a:spAutoFit/>
          </a:bodyPr>
          <a:lstStyle/>
          <a:p>
            <a:pPr algn="ctr"/>
            <a:r>
              <a:rPr lang="en-US" dirty="0">
                <a:solidFill>
                  <a:srgbClr val="FF0000"/>
                </a:solidFill>
              </a:rPr>
              <a:t>Sing party song</a:t>
            </a:r>
            <a:endParaRPr lang="da-DK" dirty="0">
              <a:solidFill>
                <a:srgbClr val="FF0000"/>
              </a:solidFill>
            </a:endParaRPr>
          </a:p>
        </p:txBody>
      </p:sp>
      <p:sp>
        <p:nvSpPr>
          <p:cNvPr id="78" name="Tekstfelt 77">
            <a:extLst>
              <a:ext uri="{FF2B5EF4-FFF2-40B4-BE49-F238E27FC236}">
                <a16:creationId xmlns:a16="http://schemas.microsoft.com/office/drawing/2014/main" id="{67601BF4-791B-4073-AFA7-C99EADAACACF}"/>
              </a:ext>
            </a:extLst>
          </p:cNvPr>
          <p:cNvSpPr txBox="1"/>
          <p:nvPr/>
        </p:nvSpPr>
        <p:spPr>
          <a:xfrm>
            <a:off x="17616593" y="33188423"/>
            <a:ext cx="1584176" cy="646331"/>
          </a:xfrm>
          <a:prstGeom prst="rect">
            <a:avLst/>
          </a:prstGeom>
          <a:noFill/>
        </p:spPr>
        <p:txBody>
          <a:bodyPr wrap="square" rtlCol="0">
            <a:spAutoFit/>
          </a:bodyPr>
          <a:lstStyle/>
          <a:p>
            <a:pPr algn="ctr"/>
            <a:r>
              <a:rPr lang="en-US" dirty="0"/>
              <a:t>Datalogging</a:t>
            </a:r>
            <a:r>
              <a:rPr lang="da-DK" dirty="0"/>
              <a:t> to SD card</a:t>
            </a:r>
            <a:endParaRPr lang="en-US" dirty="0"/>
          </a:p>
        </p:txBody>
      </p:sp>
      <p:sp>
        <p:nvSpPr>
          <p:cNvPr id="79" name="Tekstfelt 78">
            <a:extLst>
              <a:ext uri="{FF2B5EF4-FFF2-40B4-BE49-F238E27FC236}">
                <a16:creationId xmlns:a16="http://schemas.microsoft.com/office/drawing/2014/main" id="{B8E78CF6-443E-45F1-AD4C-E5AC7B3C9A86}"/>
              </a:ext>
            </a:extLst>
          </p:cNvPr>
          <p:cNvSpPr txBox="1"/>
          <p:nvPr/>
        </p:nvSpPr>
        <p:spPr>
          <a:xfrm>
            <a:off x="17384916" y="32479269"/>
            <a:ext cx="1584176" cy="369332"/>
          </a:xfrm>
          <a:prstGeom prst="rect">
            <a:avLst/>
          </a:prstGeom>
          <a:noFill/>
        </p:spPr>
        <p:txBody>
          <a:bodyPr wrap="square" rtlCol="0">
            <a:spAutoFit/>
          </a:bodyPr>
          <a:lstStyle/>
          <a:p>
            <a:pPr algn="ctr"/>
            <a:r>
              <a:rPr lang="en-US" dirty="0"/>
              <a:t>No</a:t>
            </a:r>
            <a:endParaRPr lang="da-DK" dirty="0"/>
          </a:p>
        </p:txBody>
      </p:sp>
      <p:sp>
        <p:nvSpPr>
          <p:cNvPr id="80" name="Tekstfelt 79">
            <a:extLst>
              <a:ext uri="{FF2B5EF4-FFF2-40B4-BE49-F238E27FC236}">
                <a16:creationId xmlns:a16="http://schemas.microsoft.com/office/drawing/2014/main" id="{D9DB68B3-7DEA-4CB3-8738-B41EBD20E57F}"/>
              </a:ext>
            </a:extLst>
          </p:cNvPr>
          <p:cNvSpPr txBox="1"/>
          <p:nvPr/>
        </p:nvSpPr>
        <p:spPr>
          <a:xfrm>
            <a:off x="17636944" y="34816414"/>
            <a:ext cx="1584176" cy="923330"/>
          </a:xfrm>
          <a:prstGeom prst="rect">
            <a:avLst/>
          </a:prstGeom>
          <a:noFill/>
        </p:spPr>
        <p:txBody>
          <a:bodyPr wrap="square" rtlCol="0">
            <a:spAutoFit/>
          </a:bodyPr>
          <a:lstStyle/>
          <a:p>
            <a:pPr algn="ctr"/>
            <a:r>
              <a:rPr lang="en-US" dirty="0"/>
              <a:t>Toggle LED to indicate end of loop</a:t>
            </a:r>
            <a:endParaRPr lang="da-DK" dirty="0"/>
          </a:p>
        </p:txBody>
      </p:sp>
      <p:sp>
        <p:nvSpPr>
          <p:cNvPr id="81" name="Tekstfelt 80">
            <a:extLst>
              <a:ext uri="{FF2B5EF4-FFF2-40B4-BE49-F238E27FC236}">
                <a16:creationId xmlns:a16="http://schemas.microsoft.com/office/drawing/2014/main" id="{EE09E0AF-C7AF-4E70-84A5-FAA89E1DD520}"/>
              </a:ext>
            </a:extLst>
          </p:cNvPr>
          <p:cNvSpPr txBox="1"/>
          <p:nvPr/>
        </p:nvSpPr>
        <p:spPr>
          <a:xfrm>
            <a:off x="24657724" y="32577361"/>
            <a:ext cx="2706906" cy="369332"/>
          </a:xfrm>
          <a:prstGeom prst="rect">
            <a:avLst/>
          </a:prstGeom>
          <a:noFill/>
        </p:spPr>
        <p:txBody>
          <a:bodyPr wrap="square" rtlCol="0">
            <a:spAutoFit/>
          </a:bodyPr>
          <a:lstStyle/>
          <a:p>
            <a:pPr algn="ctr"/>
            <a:r>
              <a:rPr lang="en-US" dirty="0">
                <a:solidFill>
                  <a:srgbClr val="FF0000"/>
                </a:solidFill>
              </a:rPr>
              <a:t>ISR_WHEEL(1)</a:t>
            </a:r>
            <a:endParaRPr lang="da-DK" dirty="0">
              <a:solidFill>
                <a:srgbClr val="FF0000"/>
              </a:solidFill>
            </a:endParaRPr>
          </a:p>
        </p:txBody>
      </p:sp>
      <p:sp>
        <p:nvSpPr>
          <p:cNvPr id="82" name="Tekstfelt 81">
            <a:extLst>
              <a:ext uri="{FF2B5EF4-FFF2-40B4-BE49-F238E27FC236}">
                <a16:creationId xmlns:a16="http://schemas.microsoft.com/office/drawing/2014/main" id="{061B7428-803C-4877-AC5F-F401A37CF9AC}"/>
              </a:ext>
            </a:extLst>
          </p:cNvPr>
          <p:cNvSpPr txBox="1"/>
          <p:nvPr/>
        </p:nvSpPr>
        <p:spPr>
          <a:xfrm>
            <a:off x="25646277" y="33090868"/>
            <a:ext cx="2778492" cy="369332"/>
          </a:xfrm>
          <a:prstGeom prst="rect">
            <a:avLst/>
          </a:prstGeom>
          <a:noFill/>
        </p:spPr>
        <p:txBody>
          <a:bodyPr wrap="square" rtlCol="0">
            <a:spAutoFit/>
          </a:bodyPr>
          <a:lstStyle/>
          <a:p>
            <a:pPr algn="ctr"/>
            <a:r>
              <a:rPr lang="en-US" dirty="0">
                <a:solidFill>
                  <a:srgbClr val="FF0000"/>
                </a:solidFill>
              </a:rPr>
              <a:t>Increment distance count</a:t>
            </a:r>
            <a:endParaRPr lang="da-DK" dirty="0">
              <a:solidFill>
                <a:srgbClr val="FF0000"/>
              </a:solidFill>
            </a:endParaRPr>
          </a:p>
        </p:txBody>
      </p:sp>
      <p:sp>
        <p:nvSpPr>
          <p:cNvPr id="83" name="Tekstfelt 82">
            <a:extLst>
              <a:ext uri="{FF2B5EF4-FFF2-40B4-BE49-F238E27FC236}">
                <a16:creationId xmlns:a16="http://schemas.microsoft.com/office/drawing/2014/main" id="{A7AB05AF-B5B3-4B55-8614-C18C3F35BD4B}"/>
              </a:ext>
            </a:extLst>
          </p:cNvPr>
          <p:cNvSpPr txBox="1"/>
          <p:nvPr/>
        </p:nvSpPr>
        <p:spPr>
          <a:xfrm>
            <a:off x="22368297" y="32767702"/>
            <a:ext cx="2778492" cy="646331"/>
          </a:xfrm>
          <a:prstGeom prst="rect">
            <a:avLst/>
          </a:prstGeom>
          <a:noFill/>
        </p:spPr>
        <p:txBody>
          <a:bodyPr wrap="square" rtlCol="0">
            <a:spAutoFit/>
          </a:bodyPr>
          <a:lstStyle/>
          <a:p>
            <a:pPr algn="ctr"/>
            <a:r>
              <a:rPr lang="en-US" dirty="0"/>
              <a:t>Input from wheel tachometer</a:t>
            </a:r>
            <a:endParaRPr lang="da-DK" dirty="0"/>
          </a:p>
        </p:txBody>
      </p:sp>
      <p:sp>
        <p:nvSpPr>
          <p:cNvPr id="84" name="Tekstfelt 83">
            <a:extLst>
              <a:ext uri="{FF2B5EF4-FFF2-40B4-BE49-F238E27FC236}">
                <a16:creationId xmlns:a16="http://schemas.microsoft.com/office/drawing/2014/main" id="{FB530085-6FCA-4C2A-9EAD-220BAB047DD9}"/>
              </a:ext>
            </a:extLst>
          </p:cNvPr>
          <p:cNvSpPr txBox="1"/>
          <p:nvPr/>
        </p:nvSpPr>
        <p:spPr>
          <a:xfrm>
            <a:off x="24730767" y="33678066"/>
            <a:ext cx="2706906" cy="369332"/>
          </a:xfrm>
          <a:prstGeom prst="rect">
            <a:avLst/>
          </a:prstGeom>
          <a:noFill/>
        </p:spPr>
        <p:txBody>
          <a:bodyPr wrap="square" rtlCol="0">
            <a:spAutoFit/>
          </a:bodyPr>
          <a:lstStyle/>
          <a:p>
            <a:pPr algn="ctr"/>
            <a:r>
              <a:rPr lang="en-US" dirty="0" err="1"/>
              <a:t>ioTimerCallback</a:t>
            </a:r>
            <a:r>
              <a:rPr lang="en-US" dirty="0"/>
              <a:t>()</a:t>
            </a:r>
            <a:endParaRPr lang="da-DK" dirty="0"/>
          </a:p>
        </p:txBody>
      </p:sp>
      <p:sp>
        <p:nvSpPr>
          <p:cNvPr id="85" name="Tekstfelt 84">
            <a:extLst>
              <a:ext uri="{FF2B5EF4-FFF2-40B4-BE49-F238E27FC236}">
                <a16:creationId xmlns:a16="http://schemas.microsoft.com/office/drawing/2014/main" id="{04C479EC-5DB0-4A53-A64C-16F2317CA44E}"/>
              </a:ext>
            </a:extLst>
          </p:cNvPr>
          <p:cNvSpPr txBox="1"/>
          <p:nvPr/>
        </p:nvSpPr>
        <p:spPr>
          <a:xfrm>
            <a:off x="25526635" y="34026813"/>
            <a:ext cx="2875505" cy="923330"/>
          </a:xfrm>
          <a:prstGeom prst="rect">
            <a:avLst/>
          </a:prstGeom>
          <a:noFill/>
        </p:spPr>
        <p:txBody>
          <a:bodyPr wrap="square" rtlCol="0">
            <a:spAutoFit/>
          </a:bodyPr>
          <a:lstStyle/>
          <a:p>
            <a:pPr algn="ctr"/>
            <a:r>
              <a:rPr lang="en-US" dirty="0"/>
              <a:t>- Calculate distance</a:t>
            </a:r>
          </a:p>
          <a:p>
            <a:pPr algn="ctr"/>
            <a:r>
              <a:rPr lang="en-US" dirty="0"/>
              <a:t>- Filter noise from tachometer</a:t>
            </a:r>
          </a:p>
        </p:txBody>
      </p:sp>
      <p:sp>
        <p:nvSpPr>
          <p:cNvPr id="86" name="Tekstfelt 85">
            <a:extLst>
              <a:ext uri="{FF2B5EF4-FFF2-40B4-BE49-F238E27FC236}">
                <a16:creationId xmlns:a16="http://schemas.microsoft.com/office/drawing/2014/main" id="{2E2F7C98-2EEE-4790-8E51-CC43391FA8BF}"/>
              </a:ext>
            </a:extLst>
          </p:cNvPr>
          <p:cNvSpPr txBox="1"/>
          <p:nvPr/>
        </p:nvSpPr>
        <p:spPr>
          <a:xfrm>
            <a:off x="26575979" y="35443438"/>
            <a:ext cx="1723387" cy="646331"/>
          </a:xfrm>
          <a:prstGeom prst="rect">
            <a:avLst/>
          </a:prstGeom>
          <a:noFill/>
        </p:spPr>
        <p:txBody>
          <a:bodyPr wrap="square" rtlCol="0">
            <a:spAutoFit/>
          </a:bodyPr>
          <a:lstStyle/>
          <a:p>
            <a:pPr algn="ctr"/>
            <a:r>
              <a:rPr lang="en-US" dirty="0">
                <a:solidFill>
                  <a:srgbClr val="FF0000"/>
                </a:solidFill>
              </a:rPr>
              <a:t>Play next tone in song</a:t>
            </a:r>
          </a:p>
        </p:txBody>
      </p:sp>
      <p:sp>
        <p:nvSpPr>
          <p:cNvPr id="87" name="Tekstfelt 86">
            <a:extLst>
              <a:ext uri="{FF2B5EF4-FFF2-40B4-BE49-F238E27FC236}">
                <a16:creationId xmlns:a16="http://schemas.microsoft.com/office/drawing/2014/main" id="{1B4AC5B8-549B-4EC4-9C2E-55AB8B4258DE}"/>
              </a:ext>
            </a:extLst>
          </p:cNvPr>
          <p:cNvSpPr txBox="1"/>
          <p:nvPr/>
        </p:nvSpPr>
        <p:spPr>
          <a:xfrm>
            <a:off x="25372521" y="35016874"/>
            <a:ext cx="2706906" cy="369332"/>
          </a:xfrm>
          <a:prstGeom prst="rect">
            <a:avLst/>
          </a:prstGeom>
          <a:noFill/>
        </p:spPr>
        <p:txBody>
          <a:bodyPr wrap="square" rtlCol="0">
            <a:spAutoFit/>
          </a:bodyPr>
          <a:lstStyle/>
          <a:p>
            <a:pPr algn="ctr"/>
            <a:r>
              <a:rPr lang="en-US" dirty="0" err="1">
                <a:solidFill>
                  <a:srgbClr val="FF0000"/>
                </a:solidFill>
              </a:rPr>
              <a:t>tunesTimer</a:t>
            </a:r>
            <a:r>
              <a:rPr lang="en-US" dirty="0">
                <a:solidFill>
                  <a:srgbClr val="FF0000"/>
                </a:solidFill>
              </a:rPr>
              <a:t>()</a:t>
            </a:r>
            <a:endParaRPr lang="da-DK" dirty="0">
              <a:solidFill>
                <a:srgbClr val="FF0000"/>
              </a:solidFill>
            </a:endParaRPr>
          </a:p>
        </p:txBody>
      </p:sp>
      <p:sp>
        <p:nvSpPr>
          <p:cNvPr id="88" name="Tekstfelt 87">
            <a:extLst>
              <a:ext uri="{FF2B5EF4-FFF2-40B4-BE49-F238E27FC236}">
                <a16:creationId xmlns:a16="http://schemas.microsoft.com/office/drawing/2014/main" id="{10DB749D-1180-4CC0-A22A-4CC0FBEDE1FE}"/>
              </a:ext>
            </a:extLst>
          </p:cNvPr>
          <p:cNvSpPr txBox="1"/>
          <p:nvPr/>
        </p:nvSpPr>
        <p:spPr>
          <a:xfrm>
            <a:off x="22256743" y="33842272"/>
            <a:ext cx="3050014" cy="369332"/>
          </a:xfrm>
          <a:prstGeom prst="rect">
            <a:avLst/>
          </a:prstGeom>
          <a:noFill/>
        </p:spPr>
        <p:txBody>
          <a:bodyPr wrap="square" rtlCol="0">
            <a:spAutoFit/>
          </a:bodyPr>
          <a:lstStyle/>
          <a:p>
            <a:pPr algn="ctr"/>
            <a:r>
              <a:rPr lang="en-US" dirty="0"/>
              <a:t>10ms has passed</a:t>
            </a:r>
            <a:endParaRPr lang="da-DK" dirty="0"/>
          </a:p>
        </p:txBody>
      </p:sp>
      <p:sp>
        <p:nvSpPr>
          <p:cNvPr id="89" name="Tekstfelt 88">
            <a:extLst>
              <a:ext uri="{FF2B5EF4-FFF2-40B4-BE49-F238E27FC236}">
                <a16:creationId xmlns:a16="http://schemas.microsoft.com/office/drawing/2014/main" id="{B7838FC1-49E1-4B20-87CF-CC6889AE8ED2}"/>
              </a:ext>
            </a:extLst>
          </p:cNvPr>
          <p:cNvSpPr txBox="1"/>
          <p:nvPr/>
        </p:nvSpPr>
        <p:spPr>
          <a:xfrm>
            <a:off x="22476621" y="35268483"/>
            <a:ext cx="3050014" cy="646331"/>
          </a:xfrm>
          <a:prstGeom prst="rect">
            <a:avLst/>
          </a:prstGeom>
          <a:noFill/>
        </p:spPr>
        <p:txBody>
          <a:bodyPr wrap="square" rtlCol="0">
            <a:spAutoFit/>
          </a:bodyPr>
          <a:lstStyle/>
          <a:p>
            <a:pPr algn="ctr"/>
            <a:r>
              <a:rPr lang="en-US" dirty="0"/>
              <a:t>Sing has been called and 10ms has passed</a:t>
            </a:r>
            <a:endParaRPr lang="da-DK" dirty="0"/>
          </a:p>
        </p:txBody>
      </p:sp>
      <p:pic>
        <p:nvPicPr>
          <p:cNvPr id="24" name="Grafik 23">
            <a:extLst>
              <a:ext uri="{FF2B5EF4-FFF2-40B4-BE49-F238E27FC236}">
                <a16:creationId xmlns:a16="http://schemas.microsoft.com/office/drawing/2014/main" id="{90287123-4EBB-487B-B9C3-D585225746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79623" y="21106616"/>
            <a:ext cx="6680188" cy="5993440"/>
          </a:xfrm>
          <a:prstGeom prst="rect">
            <a:avLst/>
          </a:prstGeom>
        </p:spPr>
      </p:pic>
      <p:pic>
        <p:nvPicPr>
          <p:cNvPr id="27" name="Grafik 26">
            <a:extLst>
              <a:ext uri="{FF2B5EF4-FFF2-40B4-BE49-F238E27FC236}">
                <a16:creationId xmlns:a16="http://schemas.microsoft.com/office/drawing/2014/main" id="{47F6D645-CB1C-42E5-A663-50B233E808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13222" y="17522604"/>
            <a:ext cx="7387088" cy="5540316"/>
          </a:xfrm>
          <a:prstGeom prst="rect">
            <a:avLst/>
          </a:prstGeom>
        </p:spPr>
      </p:pic>
      <p:sp>
        <p:nvSpPr>
          <p:cNvPr id="28" name="Rektangel 27">
            <a:extLst>
              <a:ext uri="{FF2B5EF4-FFF2-40B4-BE49-F238E27FC236}">
                <a16:creationId xmlns:a16="http://schemas.microsoft.com/office/drawing/2014/main" id="{49BCAED6-92AF-4638-84B9-CBC95520C1BB}"/>
              </a:ext>
            </a:extLst>
          </p:cNvPr>
          <p:cNvSpPr/>
          <p:nvPr/>
        </p:nvSpPr>
        <p:spPr>
          <a:xfrm>
            <a:off x="1206494" y="28381886"/>
            <a:ext cx="7140278" cy="4708981"/>
          </a:xfrm>
          <a:prstGeom prst="rect">
            <a:avLst/>
          </a:prstGeom>
        </p:spPr>
        <p:txBody>
          <a:bodyPr wrap="square">
            <a:spAutoFit/>
          </a:bodyPr>
          <a:lstStyle/>
          <a:p>
            <a:pPr>
              <a:lnSpc>
                <a:spcPts val="4500"/>
              </a:lnSpc>
            </a:pPr>
            <a:r>
              <a:rPr lang="en-US" altLang="en-DK" sz="3500" dirty="0"/>
              <a:t>The numbers refer to the following:</a:t>
            </a:r>
          </a:p>
          <a:p>
            <a:pPr marL="514350" indent="-514350">
              <a:lnSpc>
                <a:spcPts val="4500"/>
              </a:lnSpc>
              <a:buFont typeface="+mj-lt"/>
              <a:buAutoNum type="arabicPeriod"/>
            </a:pPr>
            <a:r>
              <a:rPr lang="en-US" altLang="en-DK" sz="3500" dirty="0"/>
              <a:t>Start of fuel injection. </a:t>
            </a:r>
          </a:p>
          <a:p>
            <a:pPr marL="514350" indent="-514350">
              <a:lnSpc>
                <a:spcPts val="4500"/>
              </a:lnSpc>
              <a:buFont typeface="+mj-lt"/>
              <a:buAutoNum type="arabicPeriod"/>
            </a:pPr>
            <a:r>
              <a:rPr lang="en-US" altLang="en-DK" sz="3500" dirty="0"/>
              <a:t>Stopping fuel injection. </a:t>
            </a:r>
          </a:p>
          <a:p>
            <a:pPr marL="514350" indent="-514350">
              <a:lnSpc>
                <a:spcPts val="4500"/>
              </a:lnSpc>
              <a:buFont typeface="+mj-lt"/>
              <a:buAutoNum type="arabicPeriod"/>
            </a:pPr>
            <a:r>
              <a:rPr lang="en-US" altLang="en-DK" sz="3500" dirty="0"/>
              <a:t>Ignition coil begins to charge.</a:t>
            </a:r>
          </a:p>
          <a:p>
            <a:pPr marL="514350" indent="-514350">
              <a:lnSpc>
                <a:spcPts val="4500"/>
              </a:lnSpc>
              <a:buFont typeface="+mj-lt"/>
              <a:buAutoNum type="arabicPeriod"/>
            </a:pPr>
            <a:r>
              <a:rPr lang="en-US" altLang="en-DK" sz="3500" dirty="0"/>
              <a:t>Ignition coil discharges, giving a spark and igniting the fuel.</a:t>
            </a:r>
          </a:p>
          <a:p>
            <a:pPr>
              <a:lnSpc>
                <a:spcPts val="4500"/>
              </a:lnSpc>
            </a:pPr>
            <a:r>
              <a:rPr lang="en-US" altLang="en-DK" sz="3500" dirty="0"/>
              <a:t>Note that the Z-pulse is placed at an arbitrary angle.</a:t>
            </a:r>
          </a:p>
        </p:txBody>
      </p:sp>
      <p:sp>
        <p:nvSpPr>
          <p:cNvPr id="98" name="Rectangle 8">
            <a:extLst>
              <a:ext uri="{FF2B5EF4-FFF2-40B4-BE49-F238E27FC236}">
                <a16:creationId xmlns:a16="http://schemas.microsoft.com/office/drawing/2014/main" id="{3DF9A7A3-BB37-4541-81B4-6F3E5A38945A}"/>
              </a:ext>
            </a:extLst>
          </p:cNvPr>
          <p:cNvSpPr txBox="1">
            <a:spLocks noChangeArrowheads="1"/>
          </p:cNvSpPr>
          <p:nvPr/>
        </p:nvSpPr>
        <p:spPr bwMode="auto">
          <a:xfrm>
            <a:off x="8422144" y="29136420"/>
            <a:ext cx="7494245" cy="564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da-DK" altLang="en-DK" sz="4500" dirty="0">
                <a:solidFill>
                  <a:srgbClr val="C00000"/>
                </a:solidFill>
              </a:rPr>
              <a:t>Hardware</a:t>
            </a:r>
          </a:p>
          <a:p>
            <a:pPr>
              <a:lnSpc>
                <a:spcPts val="4500"/>
              </a:lnSpc>
            </a:pPr>
            <a:r>
              <a:rPr lang="en-US" altLang="en-DK" sz="3500" b="0" dirty="0">
                <a:solidFill>
                  <a:schemeClr val="tx1"/>
                </a:solidFill>
              </a:rPr>
              <a:t>This project was written on a Teensy 3.6, which controlled a PCB with various outlets to hook up the board to the rest of the car.</a:t>
            </a:r>
            <a:br>
              <a:rPr lang="en-US" altLang="en-DK" sz="3500" b="0" dirty="0">
                <a:solidFill>
                  <a:schemeClr val="tx1"/>
                </a:solidFill>
              </a:rPr>
            </a:br>
            <a:r>
              <a:rPr lang="en-US" altLang="en-DK" sz="3500" b="0" dirty="0">
                <a:solidFill>
                  <a:schemeClr val="tx1"/>
                </a:solidFill>
              </a:rPr>
              <a:t>The board was stored in a chassis which we 3D-printet</a:t>
            </a:r>
            <a:endParaRPr lang="da-DK" altLang="en-DK" sz="3500" b="0" dirty="0">
              <a:solidFill>
                <a:schemeClr val="tx1"/>
              </a:solidFill>
            </a:endParaRPr>
          </a:p>
        </p:txBody>
      </p:sp>
      <p:pic>
        <p:nvPicPr>
          <p:cNvPr id="37" name="Grafik 36">
            <a:extLst>
              <a:ext uri="{FF2B5EF4-FFF2-40B4-BE49-F238E27FC236}">
                <a16:creationId xmlns:a16="http://schemas.microsoft.com/office/drawing/2014/main" id="{496EFC23-529E-4E7D-A15D-5A2D9167832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994754" y="39833425"/>
            <a:ext cx="4426620" cy="1858195"/>
          </a:xfrm>
          <a:prstGeom prst="rect">
            <a:avLst/>
          </a:prstGeom>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2000</TotalTime>
  <Words>616</Words>
  <Application>Microsoft Office PowerPoint</Application>
  <PresentationFormat>Brugerdefineret</PresentationFormat>
  <Paragraphs>82</Paragraphs>
  <Slides>1</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vt:i4>
      </vt:variant>
    </vt:vector>
  </HeadingPairs>
  <TitlesOfParts>
    <vt:vector size="4" baseType="lpstr">
      <vt:lpstr>Arial</vt:lpstr>
      <vt:lpstr>Wingdings</vt:lpstr>
      <vt:lpstr>DTU Poster A0 Høj 4 Spalte</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46</cp:revision>
  <dcterms:created xsi:type="dcterms:W3CDTF">2018-06-08T08:18:25Z</dcterms:created>
  <dcterms:modified xsi:type="dcterms:W3CDTF">2018-06-19T11:44:34Z</dcterms:modified>
</cp:coreProperties>
</file>