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
  </p:notesMasterIdLst>
  <p:handoutMasterIdLst>
    <p:handoutMasterId r:id="rId7"/>
  </p:handoutMasterIdLst>
  <p:sldIdLst>
    <p:sldId id="271" r:id="rId2"/>
    <p:sldId id="265" r:id="rId3"/>
    <p:sldId id="266" r:id="rId4"/>
    <p:sldId id="272" r:id="rId5"/>
  </p:sldIdLst>
  <p:sldSz cx="30279975" cy="42808525"/>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7A6"/>
    <a:srgbClr val="632181"/>
    <a:srgbClr val="91278F"/>
    <a:srgbClr val="E2007A"/>
    <a:srgbClr val="BD1A8D"/>
    <a:srgbClr val="8B0E13"/>
    <a:srgbClr val="BD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3" autoAdjust="0"/>
    <p:restoredTop sz="94090" autoAdjust="0"/>
  </p:normalViewPr>
  <p:slideViewPr>
    <p:cSldViewPr>
      <p:cViewPr varScale="1">
        <p:scale>
          <a:sx n="12" d="100"/>
          <a:sy n="12" d="100"/>
        </p:scale>
        <p:origin x="2808" y="144"/>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591B86-5005-45FB-AE5F-8672A8DB102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7171" name="Rectangle 3">
            <a:extLst>
              <a:ext uri="{FF2B5EF4-FFF2-40B4-BE49-F238E27FC236}">
                <a16:creationId xmlns:a16="http://schemas.microsoft.com/office/drawing/2014/main" id="{BA8C545D-1B89-4DA1-B967-A9406D7BE7D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7172" name="Rectangle 4">
            <a:extLst>
              <a:ext uri="{FF2B5EF4-FFF2-40B4-BE49-F238E27FC236}">
                <a16:creationId xmlns:a16="http://schemas.microsoft.com/office/drawing/2014/main" id="{640CAD82-C096-42E2-8EA6-E78C8DE5297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7173" name="Rectangle 5">
            <a:extLst>
              <a:ext uri="{FF2B5EF4-FFF2-40B4-BE49-F238E27FC236}">
                <a16:creationId xmlns:a16="http://schemas.microsoft.com/office/drawing/2014/main" id="{CA7A2936-003D-4D41-A960-C5F33067EBB9}"/>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EFF86BC-9008-4905-A933-2E672AB4DFD4}" type="slidenum">
              <a:rPr lang="da-DK" altLang="en-DK"/>
              <a:pPr/>
              <a:t>‹nr.›</a:t>
            </a:fld>
            <a:endParaRPr lang="da-DK" altLang="en-D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823A51-D0E9-4ACB-8B4F-C5B7556CD23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8195" name="Rectangle 3">
            <a:extLst>
              <a:ext uri="{FF2B5EF4-FFF2-40B4-BE49-F238E27FC236}">
                <a16:creationId xmlns:a16="http://schemas.microsoft.com/office/drawing/2014/main" id="{452570EC-D3BD-4766-97D4-46665A0F55A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8196" name="Rectangle 4">
            <a:extLst>
              <a:ext uri="{FF2B5EF4-FFF2-40B4-BE49-F238E27FC236}">
                <a16:creationId xmlns:a16="http://schemas.microsoft.com/office/drawing/2014/main" id="{DCED6931-860E-48F4-BFD1-B2C36611470B}"/>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A6F7C924-E6D0-4D49-9F05-2D0A3BA721F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a-DK" altLang="en-DK"/>
              <a:t>Click to edit Master text styles</a:t>
            </a:r>
          </a:p>
          <a:p>
            <a:pPr lvl="1"/>
            <a:r>
              <a:rPr lang="da-DK" altLang="en-DK"/>
              <a:t>Second level</a:t>
            </a:r>
          </a:p>
          <a:p>
            <a:pPr lvl="2"/>
            <a:r>
              <a:rPr lang="da-DK" altLang="en-DK"/>
              <a:t>Third level</a:t>
            </a:r>
          </a:p>
          <a:p>
            <a:pPr lvl="3"/>
            <a:r>
              <a:rPr lang="da-DK" altLang="en-DK"/>
              <a:t>Fourth level</a:t>
            </a:r>
          </a:p>
          <a:p>
            <a:pPr lvl="4"/>
            <a:r>
              <a:rPr lang="da-DK" altLang="en-DK"/>
              <a:t>Fifth level</a:t>
            </a:r>
          </a:p>
        </p:txBody>
      </p:sp>
      <p:sp>
        <p:nvSpPr>
          <p:cNvPr id="8198" name="Rectangle 6">
            <a:extLst>
              <a:ext uri="{FF2B5EF4-FFF2-40B4-BE49-F238E27FC236}">
                <a16:creationId xmlns:a16="http://schemas.microsoft.com/office/drawing/2014/main" id="{E58E5056-3E4A-4FCA-8959-EEE9889155D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8199" name="Rectangle 7">
            <a:extLst>
              <a:ext uri="{FF2B5EF4-FFF2-40B4-BE49-F238E27FC236}">
                <a16:creationId xmlns:a16="http://schemas.microsoft.com/office/drawing/2014/main" id="{8E248037-ED50-4FD1-B48A-329244D13FD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A957F04-373E-4D17-AA90-D6C870DF8042}" type="slidenum">
              <a:rPr lang="da-DK" altLang="en-DK"/>
              <a:pPr/>
              <a:t>‹nr.›</a:t>
            </a:fld>
            <a:endParaRPr lang="da-DK" altLang="en-DK"/>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7742A0-3D77-4607-B0F7-19704DDB465D}"/>
              </a:ext>
            </a:extLst>
          </p:cNvPr>
          <p:cNvSpPr>
            <a:spLocks noGrp="1" noChangeArrowheads="1"/>
          </p:cNvSpPr>
          <p:nvPr>
            <p:ph type="sldNum" sz="quarter" idx="5"/>
          </p:nvPr>
        </p:nvSpPr>
        <p:spPr>
          <a:ln/>
        </p:spPr>
        <p:txBody>
          <a:bodyPr/>
          <a:lstStyle/>
          <a:p>
            <a:fld id="{0B24E2C6-3BD7-4EBE-9DA1-5595F8A331C9}" type="slidenum">
              <a:rPr lang="da-DK" altLang="en-DK"/>
              <a:pPr/>
              <a:t>2</a:t>
            </a:fld>
            <a:endParaRPr lang="da-DK" altLang="en-DK"/>
          </a:p>
        </p:txBody>
      </p:sp>
      <p:sp>
        <p:nvSpPr>
          <p:cNvPr id="39938" name="Rectangle 2">
            <a:extLst>
              <a:ext uri="{FF2B5EF4-FFF2-40B4-BE49-F238E27FC236}">
                <a16:creationId xmlns:a16="http://schemas.microsoft.com/office/drawing/2014/main" id="{5E94612E-A29A-49DF-AD7D-F7DB3E45F91A}"/>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73AAE51A-BA14-4AE1-B44A-BBA8E91609BB}"/>
              </a:ext>
            </a:extLst>
          </p:cNvPr>
          <p:cNvSpPr>
            <a:spLocks noGrp="1" noChangeArrowheads="1"/>
          </p:cNvSpPr>
          <p:nvPr>
            <p:ph type="body" idx="1"/>
          </p:nvPr>
        </p:nvSpPr>
        <p:spPr/>
        <p:txBody>
          <a:bodyPr/>
          <a:lstStyle/>
          <a:p>
            <a:r>
              <a:rPr lang="da-DK" altLang="en-DK"/>
              <a:t>Tekst og Streger i 100% farve – Baggrund i 90% Transparent.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BCB7-0BB5-4A37-8FA8-222A55BA6EDC}"/>
              </a:ext>
            </a:extLst>
          </p:cNvPr>
          <p:cNvSpPr>
            <a:spLocks noGrp="1"/>
          </p:cNvSpPr>
          <p:nvPr>
            <p:ph type="ctrTitle"/>
          </p:nvPr>
        </p:nvSpPr>
        <p:spPr>
          <a:xfrm>
            <a:off x="3784600" y="7005638"/>
            <a:ext cx="22710775" cy="1490345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E1262007-7BEA-46A8-A26D-682BCE516FCC}"/>
              </a:ext>
            </a:extLst>
          </p:cNvPr>
          <p:cNvSpPr>
            <a:spLocks noGrp="1"/>
          </p:cNvSpPr>
          <p:nvPr>
            <p:ph type="subTitle" idx="1"/>
          </p:nvPr>
        </p:nvSpPr>
        <p:spPr>
          <a:xfrm>
            <a:off x="3784600" y="22483763"/>
            <a:ext cx="22710775" cy="103362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Tree>
    <p:extLst>
      <p:ext uri="{BB962C8B-B14F-4D97-AF65-F5344CB8AC3E}">
        <p14:creationId xmlns:p14="http://schemas.microsoft.com/office/powerpoint/2010/main" val="402102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9CB5-A364-48C6-9066-DB469D12DDBC}"/>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62F83B9-13A3-4377-8E86-57E8931881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7433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307C0-1DE1-42D2-8E0C-299040D0820C}"/>
              </a:ext>
            </a:extLst>
          </p:cNvPr>
          <p:cNvSpPr>
            <a:spLocks noGrp="1"/>
          </p:cNvSpPr>
          <p:nvPr>
            <p:ph type="title" orient="vert"/>
          </p:nvPr>
        </p:nvSpPr>
        <p:spPr>
          <a:xfrm>
            <a:off x="21975763" y="5130800"/>
            <a:ext cx="6845300" cy="33699450"/>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C9A36A3-8D84-4491-9034-2CBE6A2DCD31}"/>
              </a:ext>
            </a:extLst>
          </p:cNvPr>
          <p:cNvSpPr>
            <a:spLocks noGrp="1"/>
          </p:cNvSpPr>
          <p:nvPr>
            <p:ph type="body" orient="vert" idx="1"/>
          </p:nvPr>
        </p:nvSpPr>
        <p:spPr>
          <a:xfrm>
            <a:off x="1438275" y="5130800"/>
            <a:ext cx="20385088" cy="33699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134780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BFCB-7094-4847-A8A1-DE54AAADB8D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99FBED4-2D60-42D1-AFCF-EEEFE6D063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304889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9418-80DB-4CEC-B8BE-616D1356D6DD}"/>
              </a:ext>
            </a:extLst>
          </p:cNvPr>
          <p:cNvSpPr>
            <a:spLocks noGrp="1"/>
          </p:cNvSpPr>
          <p:nvPr>
            <p:ph type="title"/>
          </p:nvPr>
        </p:nvSpPr>
        <p:spPr>
          <a:xfrm>
            <a:off x="2065338" y="10672763"/>
            <a:ext cx="26117550" cy="1780698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5CCE033B-49A5-4B5B-B0C5-E7A46C3CC40E}"/>
              </a:ext>
            </a:extLst>
          </p:cNvPr>
          <p:cNvSpPr>
            <a:spLocks noGrp="1"/>
          </p:cNvSpPr>
          <p:nvPr>
            <p:ph type="body" idx="1"/>
          </p:nvPr>
        </p:nvSpPr>
        <p:spPr>
          <a:xfrm>
            <a:off x="2065338" y="28648025"/>
            <a:ext cx="26117550" cy="9364663"/>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93584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24C0-1C4A-4EEF-B416-F42F9E6BC4E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4F5148E3-0300-4923-A339-DCDE56001BA9}"/>
              </a:ext>
            </a:extLst>
          </p:cNvPr>
          <p:cNvSpPr>
            <a:spLocks noGrp="1"/>
          </p:cNvSpPr>
          <p:nvPr>
            <p:ph sz="half" idx="1"/>
          </p:nvPr>
        </p:nvSpPr>
        <p:spPr>
          <a:xfrm>
            <a:off x="1438275" y="13160375"/>
            <a:ext cx="13614400"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212678DA-B305-47AC-8EC6-9E088E37BD0E}"/>
              </a:ext>
            </a:extLst>
          </p:cNvPr>
          <p:cNvSpPr>
            <a:spLocks noGrp="1"/>
          </p:cNvSpPr>
          <p:nvPr>
            <p:ph sz="half" idx="2"/>
          </p:nvPr>
        </p:nvSpPr>
        <p:spPr>
          <a:xfrm>
            <a:off x="15205075" y="13160375"/>
            <a:ext cx="13615988"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149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235E-AA1C-44F3-A6A2-32D93B1A52A4}"/>
              </a:ext>
            </a:extLst>
          </p:cNvPr>
          <p:cNvSpPr>
            <a:spLocks noGrp="1"/>
          </p:cNvSpPr>
          <p:nvPr>
            <p:ph type="title"/>
          </p:nvPr>
        </p:nvSpPr>
        <p:spPr>
          <a:xfrm>
            <a:off x="2085975" y="2279650"/>
            <a:ext cx="26115963" cy="8274050"/>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FE98A3B1-4495-4A62-8E9A-7FD2229DDA78}"/>
              </a:ext>
            </a:extLst>
          </p:cNvPr>
          <p:cNvSpPr>
            <a:spLocks noGrp="1"/>
          </p:cNvSpPr>
          <p:nvPr>
            <p:ph type="body" idx="1"/>
          </p:nvPr>
        </p:nvSpPr>
        <p:spPr>
          <a:xfrm>
            <a:off x="2085975" y="10493375"/>
            <a:ext cx="128095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157F7-551F-474A-BEC1-30D2AE1A4658}"/>
              </a:ext>
            </a:extLst>
          </p:cNvPr>
          <p:cNvSpPr>
            <a:spLocks noGrp="1"/>
          </p:cNvSpPr>
          <p:nvPr>
            <p:ph sz="half" idx="2"/>
          </p:nvPr>
        </p:nvSpPr>
        <p:spPr>
          <a:xfrm>
            <a:off x="2085975" y="15636875"/>
            <a:ext cx="128095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2AA667FC-6888-474F-951E-7D0AA815B4DA}"/>
              </a:ext>
            </a:extLst>
          </p:cNvPr>
          <p:cNvSpPr>
            <a:spLocks noGrp="1"/>
          </p:cNvSpPr>
          <p:nvPr>
            <p:ph type="body" sz="quarter" idx="3"/>
          </p:nvPr>
        </p:nvSpPr>
        <p:spPr>
          <a:xfrm>
            <a:off x="15328900" y="10493375"/>
            <a:ext cx="128730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E30A16-D0A0-4D8A-B2C8-E0D76E9DB927}"/>
              </a:ext>
            </a:extLst>
          </p:cNvPr>
          <p:cNvSpPr>
            <a:spLocks noGrp="1"/>
          </p:cNvSpPr>
          <p:nvPr>
            <p:ph sz="quarter" idx="4"/>
          </p:nvPr>
        </p:nvSpPr>
        <p:spPr>
          <a:xfrm>
            <a:off x="15328900" y="15636875"/>
            <a:ext cx="128730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47597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9EE6-4B6D-4349-8B4E-7904F3EA559C}"/>
              </a:ext>
            </a:extLst>
          </p:cNvPr>
          <p:cNvSpPr>
            <a:spLocks noGrp="1"/>
          </p:cNvSpPr>
          <p:nvPr>
            <p:ph type="title"/>
          </p:nvPr>
        </p:nvSpPr>
        <p:spPr/>
        <p:txBody>
          <a:bodyPr/>
          <a:lstStyle/>
          <a:p>
            <a:r>
              <a:rPr lang="en-US"/>
              <a:t>Click to edit Master title style</a:t>
            </a:r>
            <a:endParaRPr lang="en-DK"/>
          </a:p>
        </p:txBody>
      </p:sp>
    </p:spTree>
    <p:extLst>
      <p:ext uri="{BB962C8B-B14F-4D97-AF65-F5344CB8AC3E}">
        <p14:creationId xmlns:p14="http://schemas.microsoft.com/office/powerpoint/2010/main" val="13890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39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6640-A221-4E09-B32F-DC0A91586BFA}"/>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8BC93E76-5793-4DD0-9AA2-FB77E331AF48}"/>
              </a:ext>
            </a:extLst>
          </p:cNvPr>
          <p:cNvSpPr>
            <a:spLocks noGrp="1"/>
          </p:cNvSpPr>
          <p:nvPr>
            <p:ph idx="1"/>
          </p:nvPr>
        </p:nvSpPr>
        <p:spPr>
          <a:xfrm>
            <a:off x="12873038" y="6164263"/>
            <a:ext cx="15328900" cy="30421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35D17466-00EE-42DE-9B34-577E482CA592}"/>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7122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DD07-39C1-462C-8D67-9044DE9D6C30}"/>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9943FA0C-2312-4E2C-BADA-AE10A8B3B26D}"/>
              </a:ext>
            </a:extLst>
          </p:cNvPr>
          <p:cNvSpPr>
            <a:spLocks noGrp="1"/>
          </p:cNvSpPr>
          <p:nvPr>
            <p:ph type="pic" idx="1"/>
          </p:nvPr>
        </p:nvSpPr>
        <p:spPr>
          <a:xfrm>
            <a:off x="12873038" y="6164263"/>
            <a:ext cx="15328900" cy="304212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DK"/>
          </a:p>
        </p:txBody>
      </p:sp>
      <p:sp>
        <p:nvSpPr>
          <p:cNvPr id="4" name="Text Placeholder 3">
            <a:extLst>
              <a:ext uri="{FF2B5EF4-FFF2-40B4-BE49-F238E27FC236}">
                <a16:creationId xmlns:a16="http://schemas.microsoft.com/office/drawing/2014/main" id="{6DE27C1E-D3A3-4344-9AD5-33D259A90D76}"/>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5680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00557FE-23B6-43B0-AA4D-E57EDC782662}"/>
              </a:ext>
            </a:extLst>
          </p:cNvPr>
          <p:cNvSpPr>
            <a:spLocks noGrp="1" noChangeArrowheads="1"/>
          </p:cNvSpPr>
          <p:nvPr>
            <p:ph type="title"/>
          </p:nvPr>
        </p:nvSpPr>
        <p:spPr bwMode="auto">
          <a:xfrm>
            <a:off x="1438275" y="5130800"/>
            <a:ext cx="27382788"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Click to edit Master title style</a:t>
            </a:r>
            <a:endParaRPr lang="en-GB" altLang="en-DK"/>
          </a:p>
        </p:txBody>
      </p:sp>
      <p:sp>
        <p:nvSpPr>
          <p:cNvPr id="1027" name="Rectangle 3">
            <a:extLst>
              <a:ext uri="{FF2B5EF4-FFF2-40B4-BE49-F238E27FC236}">
                <a16:creationId xmlns:a16="http://schemas.microsoft.com/office/drawing/2014/main" id="{4D5B1AA9-7F41-4F79-93BF-88BC2DBF5BBD}"/>
              </a:ext>
            </a:extLst>
          </p:cNvPr>
          <p:cNvSpPr>
            <a:spLocks noGrp="1" noChangeArrowheads="1"/>
          </p:cNvSpPr>
          <p:nvPr>
            <p:ph type="body" idx="1"/>
          </p:nvPr>
        </p:nvSpPr>
        <p:spPr bwMode="auto">
          <a:xfrm>
            <a:off x="1438275" y="13160375"/>
            <a:ext cx="27382788" cy="256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Edit Master text styles</a:t>
            </a:r>
          </a:p>
          <a:p>
            <a:pPr lvl="1"/>
            <a:r>
              <a:rPr lang="en-US" altLang="en-DK"/>
              <a:t>Second level</a:t>
            </a:r>
          </a:p>
          <a:p>
            <a:pPr lvl="2"/>
            <a:r>
              <a:rPr lang="en-US" altLang="en-DK"/>
              <a:t>Third level</a:t>
            </a:r>
          </a:p>
          <a:p>
            <a:pPr lvl="3"/>
            <a:r>
              <a:rPr lang="en-US" altLang="en-DK"/>
              <a:t>Fourth level</a:t>
            </a:r>
          </a:p>
          <a:p>
            <a:pPr lvl="4"/>
            <a:r>
              <a:rPr lang="en-US" altLang="en-DK"/>
              <a:t>Fifth level</a:t>
            </a:r>
            <a:endParaRPr lang="en-GB" altLang="en-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ts val="12000"/>
        </a:lnSpc>
        <a:spcBef>
          <a:spcPct val="0"/>
        </a:spcBef>
        <a:spcAft>
          <a:spcPct val="0"/>
        </a:spcAft>
        <a:defRPr sz="10000" b="1" kern="1200">
          <a:solidFill>
            <a:schemeClr val="bg2"/>
          </a:solidFill>
          <a:latin typeface="+mj-lt"/>
          <a:ea typeface="+mj-ea"/>
          <a:cs typeface="+mj-cs"/>
        </a:defRPr>
      </a:lvl1pPr>
      <a:lvl2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2pPr>
      <a:lvl3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3pPr>
      <a:lvl4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4pPr>
      <a:lvl5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5pPr>
      <a:lvl6pPr marL="4572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6pPr>
      <a:lvl7pPr marL="9144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7pPr>
      <a:lvl8pPr marL="13716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8pPr>
      <a:lvl9pPr marL="18288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9pPr>
    </p:titleStyle>
    <p:body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_ftnref1"/><Relationship Id="rId5" Type="http://schemas.openxmlformats.org/officeDocument/2006/relationships/hyperlink" Target="#_ftn1"/><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9" name="Rectangle 21">
            <a:extLst>
              <a:ext uri="{FF2B5EF4-FFF2-40B4-BE49-F238E27FC236}">
                <a16:creationId xmlns:a16="http://schemas.microsoft.com/office/drawing/2014/main" id="{E042823D-D10E-48FA-8C20-19C16B46E0AB}"/>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7910" name="Line 22">
            <a:extLst>
              <a:ext uri="{FF2B5EF4-FFF2-40B4-BE49-F238E27FC236}">
                <a16:creationId xmlns:a16="http://schemas.microsoft.com/office/drawing/2014/main" id="{CF39FDD4-8267-4E13-956E-FF4D1376E80F}"/>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7911" name="Line 23">
            <a:extLst>
              <a:ext uri="{FF2B5EF4-FFF2-40B4-BE49-F238E27FC236}">
                <a16:creationId xmlns:a16="http://schemas.microsoft.com/office/drawing/2014/main" id="{63241EF6-287C-4FF3-9776-D0AEEC25AF03}"/>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7912" name="Picture 24" descr="DTU Corporate logo_F_A0">
            <a:extLst>
              <a:ext uri="{FF2B5EF4-FFF2-40B4-BE49-F238E27FC236}">
                <a16:creationId xmlns:a16="http://schemas.microsoft.com/office/drawing/2014/main" id="{79F59C01-4754-4C1A-99F7-FF6850430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37890" name="Rectangle 2">
            <a:extLst>
              <a:ext uri="{FF2B5EF4-FFF2-40B4-BE49-F238E27FC236}">
                <a16:creationId xmlns:a16="http://schemas.microsoft.com/office/drawing/2014/main" id="{D0B65B0B-1CD4-4C49-9ADD-7A4F7E99DDC8}"/>
              </a:ext>
            </a:extLst>
          </p:cNvPr>
          <p:cNvSpPr>
            <a:spLocks noGrp="1" noChangeArrowheads="1"/>
          </p:cNvSpPr>
          <p:nvPr>
            <p:ph type="title"/>
          </p:nvPr>
        </p:nvSpPr>
        <p:spPr>
          <a:xfrm>
            <a:off x="1438275" y="5130800"/>
            <a:ext cx="27382788" cy="4752975"/>
          </a:xfrm>
        </p:spPr>
        <p:txBody>
          <a:bodyPr/>
          <a:lstStyle/>
          <a:p>
            <a:r>
              <a:rPr lang="da-DK" altLang="en-DK" dirty="0">
                <a:solidFill>
                  <a:srgbClr val="BD2A33"/>
                </a:solidFill>
              </a:rPr>
              <a:t>Replacing laboratory hardware </a:t>
            </a:r>
            <a:br>
              <a:rPr lang="da-DK" altLang="en-DK" dirty="0">
                <a:solidFill>
                  <a:srgbClr val="BD2A33"/>
                </a:solidFill>
              </a:rPr>
            </a:br>
            <a:r>
              <a:rPr lang="da-DK" altLang="en-DK" dirty="0">
                <a:solidFill>
                  <a:srgbClr val="BD2A33"/>
                </a:solidFill>
              </a:rPr>
              <a:t>with integrated electronics for motor control</a:t>
            </a:r>
            <a:endParaRPr lang="da-DK" altLang="en-DK" dirty="0">
              <a:solidFill>
                <a:schemeClr val="bg1">
                  <a:lumMod val="65000"/>
                </a:schemeClr>
              </a:solidFill>
            </a:endParaRPr>
          </a:p>
        </p:txBody>
      </p:sp>
      <p:sp>
        <p:nvSpPr>
          <p:cNvPr id="37891" name="Rectangle 3">
            <a:extLst>
              <a:ext uri="{FF2B5EF4-FFF2-40B4-BE49-F238E27FC236}">
                <a16:creationId xmlns:a16="http://schemas.microsoft.com/office/drawing/2014/main" id="{60C940C1-416B-4A77-89C6-F56D582930DF}"/>
              </a:ext>
            </a:extLst>
          </p:cNvPr>
          <p:cNvSpPr>
            <a:spLocks noGrp="1" noChangeArrowheads="1"/>
          </p:cNvSpPr>
          <p:nvPr>
            <p:ph type="body" sz="half" idx="2"/>
          </p:nvPr>
        </p:nvSpPr>
        <p:spPr>
          <a:xfrm>
            <a:off x="22523450" y="19819938"/>
            <a:ext cx="6297613" cy="19010312"/>
          </a:xfrm>
          <a:noFill/>
        </p:spPr>
        <p:txBody>
          <a:bodyPr/>
          <a:lstStyle/>
          <a:p>
            <a:pPr>
              <a:lnSpc>
                <a:spcPts val="4500"/>
              </a:lnSpc>
            </a:pPr>
            <a:r>
              <a:rPr lang="da-DK" altLang="en-DK" sz="3500" dirty="0"/>
              <a:t>Conclusion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sp>
        <p:nvSpPr>
          <p:cNvPr id="37892" name="Text Box 4">
            <a:extLst>
              <a:ext uri="{FF2B5EF4-FFF2-40B4-BE49-F238E27FC236}">
                <a16:creationId xmlns:a16="http://schemas.microsoft.com/office/drawing/2014/main" id="{061D7F9A-AFF2-458B-955C-ABABF4C953DA}"/>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Gezer, Frederik Ettrup Larsen, Irene Danvy</a:t>
            </a:r>
            <a:endParaRPr lang="da-DK" altLang="en-DK" sz="6000" b="1" dirty="0">
              <a:solidFill>
                <a:srgbClr val="BD2A33"/>
              </a:solidFill>
            </a:endParaRPr>
          </a:p>
        </p:txBody>
      </p:sp>
      <p:sp>
        <p:nvSpPr>
          <p:cNvPr id="37893" name="Rectangle 5">
            <a:extLst>
              <a:ext uri="{FF2B5EF4-FFF2-40B4-BE49-F238E27FC236}">
                <a16:creationId xmlns:a16="http://schemas.microsoft.com/office/drawing/2014/main" id="{F5F08ADB-3BBF-4DE6-8722-FF3CB658E5B5}"/>
              </a:ext>
            </a:extLst>
          </p:cNvPr>
          <p:cNvSpPr>
            <a:spLocks noChangeArrowheads="1"/>
          </p:cNvSpPr>
          <p:nvPr/>
        </p:nvSpPr>
        <p:spPr bwMode="auto">
          <a:xfrm>
            <a:off x="8466138" y="27452638"/>
            <a:ext cx="6297612" cy="1195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Introduction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7894" name="Rectangle 6">
            <a:extLst>
              <a:ext uri="{FF2B5EF4-FFF2-40B4-BE49-F238E27FC236}">
                <a16:creationId xmlns:a16="http://schemas.microsoft.com/office/drawing/2014/main" id="{63DA769B-3DB4-48D4-988F-4B50C74A74E3}"/>
              </a:ext>
            </a:extLst>
          </p:cNvPr>
          <p:cNvSpPr>
            <a:spLocks noChangeArrowheads="1"/>
          </p:cNvSpPr>
          <p:nvPr/>
        </p:nvSpPr>
        <p:spPr bwMode="auto">
          <a:xfrm>
            <a:off x="1438275" y="13160375"/>
            <a:ext cx="13414375"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dirty="0">
                <a:solidFill>
                  <a:srgbClr val="BD2A33"/>
                </a:solidFill>
              </a:rPr>
              <a:t>Abstract: </a:t>
            </a:r>
            <a:r>
              <a:rPr lang="da-DK" altLang="en-DK" dirty="0"/>
              <a:t>In this project we have done... These things  </a:t>
            </a:r>
            <a:endParaRPr lang="da-DK" altLang="en-DK" dirty="0">
              <a:solidFill>
                <a:srgbClr val="BD2A33"/>
              </a:solidFill>
            </a:endParaRPr>
          </a:p>
        </p:txBody>
      </p:sp>
      <p:sp>
        <p:nvSpPr>
          <p:cNvPr id="37895" name="Rectangle 7">
            <a:extLst>
              <a:ext uri="{FF2B5EF4-FFF2-40B4-BE49-F238E27FC236}">
                <a16:creationId xmlns:a16="http://schemas.microsoft.com/office/drawing/2014/main" id="{0DFAE1E8-F465-461A-AABE-373939894605}"/>
              </a:ext>
            </a:extLst>
          </p:cNvPr>
          <p:cNvSpPr>
            <a:spLocks noGrp="1" noChangeArrowheads="1"/>
          </p:cNvSpPr>
          <p:nvPr>
            <p:ph type="body" idx="1"/>
          </p:nvPr>
        </p:nvSpPr>
        <p:spPr>
          <a:xfrm>
            <a:off x="1438275" y="19819938"/>
            <a:ext cx="6297613" cy="4700587"/>
          </a:xfrm>
          <a:noFill/>
          <a:ln/>
        </p:spPr>
        <p:txBody>
          <a:bodyPr/>
          <a:lstStyle/>
          <a:p>
            <a:pPr>
              <a:lnSpc>
                <a:spcPts val="4500"/>
              </a:lnSpc>
            </a:pPr>
            <a:r>
              <a:rPr lang="da-DK" altLang="en-DK" sz="3500" dirty="0"/>
              <a:t>Power </a:t>
            </a:r>
            <a:r>
              <a:rPr lang="da-DK" altLang="en-DK" sz="3500" dirty="0" err="1"/>
              <a:t>savings</a:t>
            </a:r>
            <a:r>
              <a:rPr lang="da-DK" altLang="en-DK" sz="3500" dirty="0"/>
              <a:t>  </a:t>
            </a:r>
          </a:p>
          <a:p>
            <a:pPr>
              <a:lnSpc>
                <a:spcPts val="4500"/>
              </a:lnSpc>
            </a:pPr>
            <a:r>
              <a:rPr lang="da-DK" altLang="en-DK" sz="3500" b="0" dirty="0">
                <a:solidFill>
                  <a:schemeClr val="tx1"/>
                </a:solidFill>
              </a:rPr>
              <a:t>Due to a rule change in the competition, one of our goals is to make the system use less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power usage of the two systems can be seen on figure 1</a:t>
            </a:r>
            <a:endParaRPr lang="da-DK" altLang="en-DK" sz="3500" b="0" dirty="0">
              <a:solidFill>
                <a:schemeClr val="tx1"/>
              </a:solidFill>
            </a:endParaRPr>
          </a:p>
        </p:txBody>
      </p:sp>
      <p:sp>
        <p:nvSpPr>
          <p:cNvPr id="37896" name="Text Box 8">
            <a:extLst>
              <a:ext uri="{FF2B5EF4-FFF2-40B4-BE49-F238E27FC236}">
                <a16:creationId xmlns:a16="http://schemas.microsoft.com/office/drawing/2014/main" id="{475D860A-B0FE-4B53-A18B-A5C6C758B835}"/>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7" name="Text Box 9">
            <a:extLst>
              <a:ext uri="{FF2B5EF4-FFF2-40B4-BE49-F238E27FC236}">
                <a16:creationId xmlns:a16="http://schemas.microsoft.com/office/drawing/2014/main" id="{1F3CA910-2E16-4DAD-84D8-B21A608B6D31}"/>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8" name="Text Box 10">
            <a:extLst>
              <a:ext uri="{FF2B5EF4-FFF2-40B4-BE49-F238E27FC236}">
                <a16:creationId xmlns:a16="http://schemas.microsoft.com/office/drawing/2014/main" id="{BCA18EFB-E355-4B54-A186-69F29E41D28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9" name="Text Box 11">
            <a:extLst>
              <a:ext uri="{FF2B5EF4-FFF2-40B4-BE49-F238E27FC236}">
                <a16:creationId xmlns:a16="http://schemas.microsoft.com/office/drawing/2014/main" id="{21797865-CAF7-48ED-9A1E-4704659FE12E}"/>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900" name="Rectangle 12">
            <a:extLst>
              <a:ext uri="{FF2B5EF4-FFF2-40B4-BE49-F238E27FC236}">
                <a16:creationId xmlns:a16="http://schemas.microsoft.com/office/drawing/2014/main" id="{F8E9B209-B409-45A8-A378-4DBB8BFF3D74}"/>
              </a:ext>
            </a:extLst>
          </p:cNvPr>
          <p:cNvSpPr>
            <a:spLocks noChangeArrowheads="1"/>
          </p:cNvSpPr>
          <p:nvPr/>
        </p:nvSpPr>
        <p:spPr bwMode="auto">
          <a:xfrm>
            <a:off x="15494000" y="19819938"/>
            <a:ext cx="6297613" cy="1901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Mellemrubrik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pic>
        <p:nvPicPr>
          <p:cNvPr id="37901" name="Picture 13">
            <a:extLst>
              <a:ext uri="{FF2B5EF4-FFF2-40B4-BE49-F238E27FC236}">
                <a16:creationId xmlns:a16="http://schemas.microsoft.com/office/drawing/2014/main" id="{AE4E7787-8B14-4DDA-A339-239B23EDE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502600" y="0"/>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03" name="Rectangle 15">
            <a:extLst>
              <a:ext uri="{FF2B5EF4-FFF2-40B4-BE49-F238E27FC236}">
                <a16:creationId xmlns:a16="http://schemas.microsoft.com/office/drawing/2014/main" id="{BEF64023-6E3D-4448-B600-FFE2F5C5CFE7}"/>
              </a:ext>
            </a:extLst>
          </p:cNvPr>
          <p:cNvSpPr>
            <a:spLocks noChangeArrowheads="1"/>
          </p:cNvSpPr>
          <p:nvPr/>
        </p:nvSpPr>
        <p:spPr bwMode="auto">
          <a:xfrm>
            <a:off x="1438275" y="28389038"/>
            <a:ext cx="6297613" cy="9217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4" name="Text Box 16">
            <a:extLst>
              <a:ext uri="{FF2B5EF4-FFF2-40B4-BE49-F238E27FC236}">
                <a16:creationId xmlns:a16="http://schemas.microsoft.com/office/drawing/2014/main" id="{4E5483AD-B308-439C-850F-796B87377528}"/>
              </a:ext>
            </a:extLst>
          </p:cNvPr>
          <p:cNvSpPr txBox="1">
            <a:spLocks noChangeArrowheads="1"/>
          </p:cNvSpPr>
          <p:nvPr/>
        </p:nvSpPr>
        <p:spPr bwMode="auto">
          <a:xfrm>
            <a:off x="1438275" y="37736463"/>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6" name="Text Box 18">
            <a:extLst>
              <a:ext uri="{FF2B5EF4-FFF2-40B4-BE49-F238E27FC236}">
                <a16:creationId xmlns:a16="http://schemas.microsoft.com/office/drawing/2014/main" id="{5B6EDBBE-99AF-4230-A79A-6034DF7F5093}"/>
              </a:ext>
            </a:extLst>
          </p:cNvPr>
          <p:cNvSpPr txBox="1">
            <a:spLocks noChangeArrowheads="1"/>
          </p:cNvSpPr>
          <p:nvPr/>
        </p:nvSpPr>
        <p:spPr bwMode="auto">
          <a:xfrm>
            <a:off x="8466138" y="26157238"/>
            <a:ext cx="629761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7" name="Rectangle 19">
            <a:extLst>
              <a:ext uri="{FF2B5EF4-FFF2-40B4-BE49-F238E27FC236}">
                <a16:creationId xmlns:a16="http://schemas.microsoft.com/office/drawing/2014/main" id="{92042B11-3D5E-41CC-B992-A9C067F96A88}"/>
              </a:ext>
            </a:extLst>
          </p:cNvPr>
          <p:cNvSpPr>
            <a:spLocks noChangeArrowheads="1"/>
          </p:cNvSpPr>
          <p:nvPr/>
        </p:nvSpPr>
        <p:spPr bwMode="auto">
          <a:xfrm>
            <a:off x="15494000" y="13160375"/>
            <a:ext cx="13495338" cy="5649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8" name="Text Box 20">
            <a:extLst>
              <a:ext uri="{FF2B5EF4-FFF2-40B4-BE49-F238E27FC236}">
                <a16:creationId xmlns:a16="http://schemas.microsoft.com/office/drawing/2014/main" id="{17B9893A-A8CE-4EF1-8525-AA3DB849E7B1}"/>
              </a:ext>
            </a:extLst>
          </p:cNvPr>
          <p:cNvSpPr txBox="1">
            <a:spLocks noChangeArrowheads="1"/>
          </p:cNvSpPr>
          <p:nvPr/>
        </p:nvSpPr>
        <p:spPr bwMode="auto">
          <a:xfrm>
            <a:off x="15494000" y="18919825"/>
            <a:ext cx="133159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pic>
        <p:nvPicPr>
          <p:cNvPr id="25" name="Picture 13" descr="Elektro_DK_F">
            <a:extLst>
              <a:ext uri="{FF2B5EF4-FFF2-40B4-BE49-F238E27FC236}">
                <a16:creationId xmlns:a16="http://schemas.microsoft.com/office/drawing/2014/main" id="{BB1F6DE4-13B6-46AC-9548-E031D2556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7">
            <a:extLst>
              <a:ext uri="{FF2B5EF4-FFF2-40B4-BE49-F238E27FC236}">
                <a16:creationId xmlns:a16="http://schemas.microsoft.com/office/drawing/2014/main" id="{6CF102BB-6591-4308-A229-D21953C98DF3}"/>
              </a:ext>
            </a:extLst>
          </p:cNvPr>
          <p:cNvSpPr>
            <a:spLocks noChangeArrowheads="1"/>
          </p:cNvSpPr>
          <p:nvPr/>
        </p:nvSpPr>
        <p:spPr bwMode="auto">
          <a:xfrm>
            <a:off x="0" y="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3" name="Rectangle 28">
            <a:extLst>
              <a:ext uri="{FF2B5EF4-FFF2-40B4-BE49-F238E27FC236}">
                <a16:creationId xmlns:a16="http://schemas.microsoft.com/office/drawing/2014/main" id="{9DAAED71-7758-4945-B0C5-4E3FCCB732A7}"/>
              </a:ext>
            </a:extLst>
          </p:cNvPr>
          <p:cNvSpPr>
            <a:spLocks noChangeArrowheads="1"/>
          </p:cNvSpPr>
          <p:nvPr/>
        </p:nvSpPr>
        <p:spPr bwMode="auto">
          <a:xfrm>
            <a:off x="0" y="4572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4" name="Rectangle 29">
            <a:extLst>
              <a:ext uri="{FF2B5EF4-FFF2-40B4-BE49-F238E27FC236}">
                <a16:creationId xmlns:a16="http://schemas.microsoft.com/office/drawing/2014/main" id="{B9E883D4-5D52-4AFF-AEB4-56093FE90226}"/>
              </a:ext>
            </a:extLst>
          </p:cNvPr>
          <p:cNvSpPr>
            <a:spLocks noChangeArrowheads="1"/>
          </p:cNvSpPr>
          <p:nvPr/>
        </p:nvSpPr>
        <p:spPr bwMode="auto">
          <a:xfrm>
            <a:off x="0" y="4841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 name="Rectangle 30">
            <a:extLst>
              <a:ext uri="{FF2B5EF4-FFF2-40B4-BE49-F238E27FC236}">
                <a16:creationId xmlns:a16="http://schemas.microsoft.com/office/drawing/2014/main" id="{B389569E-49C9-41C6-9A3C-BC641998A4AA}"/>
              </a:ext>
            </a:extLst>
          </p:cNvPr>
          <p:cNvSpPr>
            <a:spLocks noChangeArrowheads="1"/>
          </p:cNvSpPr>
          <p:nvPr/>
        </p:nvSpPr>
        <p:spPr bwMode="auto">
          <a:xfrm>
            <a:off x="152400" y="15240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6" name="Rectangle 31">
            <a:extLst>
              <a:ext uri="{FF2B5EF4-FFF2-40B4-BE49-F238E27FC236}">
                <a16:creationId xmlns:a16="http://schemas.microsoft.com/office/drawing/2014/main" id="{0F068540-7EDA-4354-B373-BB63AFC40E95}"/>
              </a:ext>
            </a:extLst>
          </p:cNvPr>
          <p:cNvSpPr>
            <a:spLocks noChangeArrowheads="1"/>
          </p:cNvSpPr>
          <p:nvPr/>
        </p:nvSpPr>
        <p:spPr bwMode="auto">
          <a:xfrm>
            <a:off x="152400" y="6096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7" name="Rectangle 32">
            <a:extLst>
              <a:ext uri="{FF2B5EF4-FFF2-40B4-BE49-F238E27FC236}">
                <a16:creationId xmlns:a16="http://schemas.microsoft.com/office/drawing/2014/main" id="{1EFA4BAE-E029-4624-8193-AC92DF136F48}"/>
              </a:ext>
            </a:extLst>
          </p:cNvPr>
          <p:cNvSpPr>
            <a:spLocks noChangeArrowheads="1"/>
          </p:cNvSpPr>
          <p:nvPr/>
        </p:nvSpPr>
        <p:spPr bwMode="auto">
          <a:xfrm>
            <a:off x="152400" y="6365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9" name="Billede 8">
            <a:extLst>
              <a:ext uri="{FF2B5EF4-FFF2-40B4-BE49-F238E27FC236}">
                <a16:creationId xmlns:a16="http://schemas.microsoft.com/office/drawing/2014/main" id="{2C522CE4-1E3F-4985-93AA-2FF8BC1853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519" y="20235863"/>
            <a:ext cx="7318376" cy="54887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8" name="Rectangle 20">
            <a:extLst>
              <a:ext uri="{FF2B5EF4-FFF2-40B4-BE49-F238E27FC236}">
                <a16:creationId xmlns:a16="http://schemas.microsoft.com/office/drawing/2014/main" id="{61E05A9C-262E-469E-B6B3-DF6C9058EE12}"/>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27669" name="Line 21">
            <a:extLst>
              <a:ext uri="{FF2B5EF4-FFF2-40B4-BE49-F238E27FC236}">
                <a16:creationId xmlns:a16="http://schemas.microsoft.com/office/drawing/2014/main" id="{8D29F0C2-4369-4BC2-9EF3-497FFC7C8B5C}"/>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27670" name="Line 22">
            <a:extLst>
              <a:ext uri="{FF2B5EF4-FFF2-40B4-BE49-F238E27FC236}">
                <a16:creationId xmlns:a16="http://schemas.microsoft.com/office/drawing/2014/main" id="{CDD7BBC4-743A-4A89-8CDA-F0139350ACB8}"/>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27671" name="Picture 23" descr="DTU Corporate logo_F_A0">
            <a:extLst>
              <a:ext uri="{FF2B5EF4-FFF2-40B4-BE49-F238E27FC236}">
                <a16:creationId xmlns:a16="http://schemas.microsoft.com/office/drawing/2014/main" id="{94085A9C-0E3B-48EE-A5E0-2185215A5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27650" name="Rectangle 2">
            <a:extLst>
              <a:ext uri="{FF2B5EF4-FFF2-40B4-BE49-F238E27FC236}">
                <a16:creationId xmlns:a16="http://schemas.microsoft.com/office/drawing/2014/main" id="{91E789DB-860F-4D5E-B1DB-444AAD45BFBD}"/>
              </a:ext>
            </a:extLst>
          </p:cNvPr>
          <p:cNvSpPr>
            <a:spLocks noGrp="1" noChangeArrowheads="1"/>
          </p:cNvSpPr>
          <p:nvPr>
            <p:ph type="title"/>
          </p:nvPr>
        </p:nvSpPr>
        <p:spPr/>
        <p:txBody>
          <a:bodyPr/>
          <a:lstStyle/>
          <a:p>
            <a:r>
              <a:rPr lang="da-DK" altLang="en-DK"/>
              <a:t>Titel </a:t>
            </a:r>
            <a:r>
              <a:rPr lang="da-DK" altLang="en-DK">
                <a:solidFill>
                  <a:srgbClr val="BD2A33"/>
                </a:solidFill>
              </a:rPr>
              <a:t>(3 varianter Arial Bold 1. 100/120pt, 2. 160/170pt, 3. 200/220pt. )</a:t>
            </a:r>
          </a:p>
        </p:txBody>
      </p:sp>
      <p:sp>
        <p:nvSpPr>
          <p:cNvPr id="27654" name="Rectangle 6">
            <a:extLst>
              <a:ext uri="{FF2B5EF4-FFF2-40B4-BE49-F238E27FC236}">
                <a16:creationId xmlns:a16="http://schemas.microsoft.com/office/drawing/2014/main" id="{8A6F6B09-0F58-49A5-B036-7A8FA5082A93}"/>
              </a:ext>
            </a:extLst>
          </p:cNvPr>
          <p:cNvSpPr>
            <a:spLocks noGrp="1" noChangeArrowheads="1"/>
          </p:cNvSpPr>
          <p:nvPr>
            <p:ph type="body" sz="half" idx="2"/>
          </p:nvPr>
        </p:nvSpPr>
        <p:spPr>
          <a:xfrm>
            <a:off x="22523450" y="17298988"/>
            <a:ext cx="6297613" cy="21550312"/>
          </a:xfrm>
          <a:noFill/>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2" name="Text Box 4">
            <a:extLst>
              <a:ext uri="{FF2B5EF4-FFF2-40B4-BE49-F238E27FC236}">
                <a16:creationId xmlns:a16="http://schemas.microsoft.com/office/drawing/2014/main" id="{0D99440B-1A99-4137-A66F-B48C711AAA34}"/>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27657" name="Rectangle 9">
            <a:extLst>
              <a:ext uri="{FF2B5EF4-FFF2-40B4-BE49-F238E27FC236}">
                <a16:creationId xmlns:a16="http://schemas.microsoft.com/office/drawing/2014/main" id="{FE358B12-40B8-415B-89DD-33D31C0FE1BB}"/>
              </a:ext>
            </a:extLst>
          </p:cNvPr>
          <p:cNvSpPr>
            <a:spLocks noChangeArrowheads="1"/>
          </p:cNvSpPr>
          <p:nvPr/>
        </p:nvSpPr>
        <p:spPr bwMode="auto">
          <a:xfrm>
            <a:off x="8466138" y="17298988"/>
            <a:ext cx="6297612"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9" name="Rectangle 11">
            <a:extLst>
              <a:ext uri="{FF2B5EF4-FFF2-40B4-BE49-F238E27FC236}">
                <a16:creationId xmlns:a16="http://schemas.microsoft.com/office/drawing/2014/main" id="{19D09E14-125D-4C75-AC8F-D20FB4437B48}"/>
              </a:ext>
            </a:extLst>
          </p:cNvPr>
          <p:cNvSpPr>
            <a:spLocks noChangeArrowheads="1"/>
          </p:cNvSpPr>
          <p:nvPr/>
        </p:nvSpPr>
        <p:spPr bwMode="auto">
          <a:xfrm>
            <a:off x="1438275" y="13160375"/>
            <a:ext cx="27382788"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a:t>Manchet  </a:t>
            </a:r>
            <a:r>
              <a:rPr lang="da-DK" altLang="en-DK">
                <a:solidFill>
                  <a:srgbClr val="BD2A33"/>
                </a:solidFill>
              </a:rPr>
              <a:t>(Arial Bold 1. 35/45pt. el. 2. 48/60pt)</a:t>
            </a:r>
          </a:p>
        </p:txBody>
      </p:sp>
      <p:sp>
        <p:nvSpPr>
          <p:cNvPr id="27660" name="Rectangle 12">
            <a:extLst>
              <a:ext uri="{FF2B5EF4-FFF2-40B4-BE49-F238E27FC236}">
                <a16:creationId xmlns:a16="http://schemas.microsoft.com/office/drawing/2014/main" id="{73B974AE-A5E8-4EA3-A5B3-ED4A6D8742E3}"/>
              </a:ext>
            </a:extLst>
          </p:cNvPr>
          <p:cNvSpPr>
            <a:spLocks noGrp="1" noChangeArrowheads="1"/>
          </p:cNvSpPr>
          <p:nvPr>
            <p:ph type="body" idx="1"/>
          </p:nvPr>
        </p:nvSpPr>
        <p:spPr>
          <a:xfrm>
            <a:off x="1438275" y="17300575"/>
            <a:ext cx="6297613" cy="21548725"/>
          </a:xfrm>
          <a:noFill/>
          <a:ln/>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endParaRPr lang="da-DK" altLang="en-DK" sz="3500" b="0"/>
          </a:p>
        </p:txBody>
      </p:sp>
      <p:sp>
        <p:nvSpPr>
          <p:cNvPr id="27661" name="Text Box 13">
            <a:extLst>
              <a:ext uri="{FF2B5EF4-FFF2-40B4-BE49-F238E27FC236}">
                <a16:creationId xmlns:a16="http://schemas.microsoft.com/office/drawing/2014/main" id="{DACAEF69-989E-46A0-8CF8-BAF76102BD9A}"/>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2" name="Text Box 14">
            <a:extLst>
              <a:ext uri="{FF2B5EF4-FFF2-40B4-BE49-F238E27FC236}">
                <a16:creationId xmlns:a16="http://schemas.microsoft.com/office/drawing/2014/main" id="{EA5B106A-AAD6-405D-BA63-27FA33AED6E7}"/>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3" name="Text Box 15">
            <a:extLst>
              <a:ext uri="{FF2B5EF4-FFF2-40B4-BE49-F238E27FC236}">
                <a16:creationId xmlns:a16="http://schemas.microsoft.com/office/drawing/2014/main" id="{A4C64F4C-50CB-42DF-8184-FC094D8D7A8F}"/>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4" name="Text Box 16">
            <a:extLst>
              <a:ext uri="{FF2B5EF4-FFF2-40B4-BE49-F238E27FC236}">
                <a16:creationId xmlns:a16="http://schemas.microsoft.com/office/drawing/2014/main" id="{63596763-E93E-48FE-B4EA-38D7ED1C3681}"/>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7" name="Rectangle 19">
            <a:extLst>
              <a:ext uri="{FF2B5EF4-FFF2-40B4-BE49-F238E27FC236}">
                <a16:creationId xmlns:a16="http://schemas.microsoft.com/office/drawing/2014/main" id="{E5184DA3-AFFE-4172-A160-E992E4958AA0}"/>
              </a:ext>
            </a:extLst>
          </p:cNvPr>
          <p:cNvSpPr>
            <a:spLocks noChangeArrowheads="1"/>
          </p:cNvSpPr>
          <p:nvPr/>
        </p:nvSpPr>
        <p:spPr bwMode="auto">
          <a:xfrm>
            <a:off x="15494000" y="17298988"/>
            <a:ext cx="6297613"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pic>
        <p:nvPicPr>
          <p:cNvPr id="18" name="Picture 13" descr="Elektro_DK_F">
            <a:extLst>
              <a:ext uri="{FF2B5EF4-FFF2-40B4-BE49-F238E27FC236}">
                <a16:creationId xmlns:a16="http://schemas.microsoft.com/office/drawing/2014/main" id="{7832DD9C-BAF2-477B-AA88-907E44D6A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0" name="Rectangle 30">
            <a:extLst>
              <a:ext uri="{FF2B5EF4-FFF2-40B4-BE49-F238E27FC236}">
                <a16:creationId xmlns:a16="http://schemas.microsoft.com/office/drawing/2014/main" id="{01BC4854-8A0C-4B26-A3F5-A7FDD0FAEB31}"/>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0751" name="Line 31">
            <a:extLst>
              <a:ext uri="{FF2B5EF4-FFF2-40B4-BE49-F238E27FC236}">
                <a16:creationId xmlns:a16="http://schemas.microsoft.com/office/drawing/2014/main" id="{6B96E507-2E70-4A42-84B8-D8A2218BFC48}"/>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0752" name="Line 32">
            <a:extLst>
              <a:ext uri="{FF2B5EF4-FFF2-40B4-BE49-F238E27FC236}">
                <a16:creationId xmlns:a16="http://schemas.microsoft.com/office/drawing/2014/main" id="{F3FC3499-4F5F-488E-9C0A-DB2346504694}"/>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0753" name="Picture 33" descr="DTU Corporate logo_F_A0">
            <a:extLst>
              <a:ext uri="{FF2B5EF4-FFF2-40B4-BE49-F238E27FC236}">
                <a16:creationId xmlns:a16="http://schemas.microsoft.com/office/drawing/2014/main" id="{FB875316-22A7-470B-9150-8F75433C9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0744" name="Picture 24">
            <a:extLst>
              <a:ext uri="{FF2B5EF4-FFF2-40B4-BE49-F238E27FC236}">
                <a16:creationId xmlns:a16="http://schemas.microsoft.com/office/drawing/2014/main" id="{DF739065-716C-4169-B93A-F6F602C55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429575" y="104775"/>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2" name="Rectangle 2">
            <a:extLst>
              <a:ext uri="{FF2B5EF4-FFF2-40B4-BE49-F238E27FC236}">
                <a16:creationId xmlns:a16="http://schemas.microsoft.com/office/drawing/2014/main" id="{A21AEF66-A2E5-4F61-AA43-10E67B5AA836}"/>
              </a:ext>
            </a:extLst>
          </p:cNvPr>
          <p:cNvSpPr>
            <a:spLocks noGrp="1" noChangeArrowheads="1"/>
          </p:cNvSpPr>
          <p:nvPr>
            <p:ph type="title"/>
          </p:nvPr>
        </p:nvSpPr>
        <p:spPr/>
        <p:txBody>
          <a:bodyPr/>
          <a:lstStyle/>
          <a:p>
            <a:r>
              <a:rPr lang="da-DK" altLang="en-DK" dirty="0"/>
              <a:t>Titel </a:t>
            </a:r>
            <a:r>
              <a:rPr lang="da-DK" altLang="en-DK" dirty="0">
                <a:solidFill>
                  <a:srgbClr val="BD2A33"/>
                </a:solidFill>
              </a:rPr>
              <a:t>(3 varianter Arial Bold 1. 100/120pt, 2. 160/170pt, 3. 200/220pt. )</a:t>
            </a:r>
          </a:p>
        </p:txBody>
      </p:sp>
      <p:sp>
        <p:nvSpPr>
          <p:cNvPr id="30724" name="Text Box 4">
            <a:extLst>
              <a:ext uri="{FF2B5EF4-FFF2-40B4-BE49-F238E27FC236}">
                <a16:creationId xmlns:a16="http://schemas.microsoft.com/office/drawing/2014/main" id="{F4C87D15-D37B-41B5-B100-2F2F50D5B121}"/>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30726" name="Rectangle 6">
            <a:extLst>
              <a:ext uri="{FF2B5EF4-FFF2-40B4-BE49-F238E27FC236}">
                <a16:creationId xmlns:a16="http://schemas.microsoft.com/office/drawing/2014/main" id="{3D4740DD-8F8B-4A93-A5CA-3A73BE796B5A}"/>
              </a:ext>
            </a:extLst>
          </p:cNvPr>
          <p:cNvSpPr>
            <a:spLocks noChangeArrowheads="1"/>
          </p:cNvSpPr>
          <p:nvPr/>
        </p:nvSpPr>
        <p:spPr bwMode="auto">
          <a:xfrm>
            <a:off x="1438275"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34" name="Rectangle 14">
            <a:extLst>
              <a:ext uri="{FF2B5EF4-FFF2-40B4-BE49-F238E27FC236}">
                <a16:creationId xmlns:a16="http://schemas.microsoft.com/office/drawing/2014/main" id="{C2FF2DDD-E8D1-450A-ACA0-C5CE18BDB22E}"/>
              </a:ext>
            </a:extLst>
          </p:cNvPr>
          <p:cNvSpPr>
            <a:spLocks noChangeArrowheads="1"/>
          </p:cNvSpPr>
          <p:nvPr/>
        </p:nvSpPr>
        <p:spPr bwMode="auto">
          <a:xfrm>
            <a:off x="1436688" y="13266738"/>
            <a:ext cx="27384375" cy="188833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0738" name="Rectangle 18">
            <a:extLst>
              <a:ext uri="{FF2B5EF4-FFF2-40B4-BE49-F238E27FC236}">
                <a16:creationId xmlns:a16="http://schemas.microsoft.com/office/drawing/2014/main" id="{B4E0C964-9A2A-457D-889B-248DDDD13861}"/>
              </a:ext>
            </a:extLst>
          </p:cNvPr>
          <p:cNvSpPr>
            <a:spLocks noChangeArrowheads="1"/>
          </p:cNvSpPr>
          <p:nvPr/>
        </p:nvSpPr>
        <p:spPr bwMode="auto">
          <a:xfrm>
            <a:off x="2252345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0" name="Rectangle 20">
            <a:extLst>
              <a:ext uri="{FF2B5EF4-FFF2-40B4-BE49-F238E27FC236}">
                <a16:creationId xmlns:a16="http://schemas.microsoft.com/office/drawing/2014/main" id="{6AE645CC-E554-424F-9B41-11C0C7BE61F1}"/>
              </a:ext>
            </a:extLst>
          </p:cNvPr>
          <p:cNvSpPr>
            <a:spLocks noChangeArrowheads="1"/>
          </p:cNvSpPr>
          <p:nvPr/>
        </p:nvSpPr>
        <p:spPr bwMode="auto">
          <a:xfrm>
            <a:off x="8466138" y="33213675"/>
            <a:ext cx="6297612"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5" name="Rectangle 25">
            <a:extLst>
              <a:ext uri="{FF2B5EF4-FFF2-40B4-BE49-F238E27FC236}">
                <a16:creationId xmlns:a16="http://schemas.microsoft.com/office/drawing/2014/main" id="{026695BE-71CF-4593-A9E5-70A5D4DA7A22}"/>
              </a:ext>
            </a:extLst>
          </p:cNvPr>
          <p:cNvSpPr>
            <a:spLocks noChangeArrowheads="1"/>
          </p:cNvSpPr>
          <p:nvPr/>
        </p:nvSpPr>
        <p:spPr bwMode="auto">
          <a:xfrm>
            <a:off x="1549400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6" name="Text Box 26">
            <a:extLst>
              <a:ext uri="{FF2B5EF4-FFF2-40B4-BE49-F238E27FC236}">
                <a16:creationId xmlns:a16="http://schemas.microsoft.com/office/drawing/2014/main" id="{1A21A556-3659-4AF2-98B4-DE29D73C8329}"/>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7" name="Text Box 27">
            <a:extLst>
              <a:ext uri="{FF2B5EF4-FFF2-40B4-BE49-F238E27FC236}">
                <a16:creationId xmlns:a16="http://schemas.microsoft.com/office/drawing/2014/main" id="{E7D75B73-DB2D-47FA-A457-671FB4BA9196}"/>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8" name="Text Box 28">
            <a:extLst>
              <a:ext uri="{FF2B5EF4-FFF2-40B4-BE49-F238E27FC236}">
                <a16:creationId xmlns:a16="http://schemas.microsoft.com/office/drawing/2014/main" id="{D2A23946-422D-4A86-8A71-0B8EDE3BCDA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9" name="Text Box 29">
            <a:extLst>
              <a:ext uri="{FF2B5EF4-FFF2-40B4-BE49-F238E27FC236}">
                <a16:creationId xmlns:a16="http://schemas.microsoft.com/office/drawing/2014/main" id="{D9D14852-3D33-4068-AB3B-E488F2B384F8}"/>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pic>
        <p:nvPicPr>
          <p:cNvPr id="19" name="Picture 13" descr="Elektro_DK_F">
            <a:extLst>
              <a:ext uri="{FF2B5EF4-FFF2-40B4-BE49-F238E27FC236}">
                <a16:creationId xmlns:a16="http://schemas.microsoft.com/office/drawing/2014/main" id="{958C65DD-ADCD-4AEB-B33C-6F82BCB0F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3" name="Rectangle 21">
            <a:extLst>
              <a:ext uri="{FF2B5EF4-FFF2-40B4-BE49-F238E27FC236}">
                <a16:creationId xmlns:a16="http://schemas.microsoft.com/office/drawing/2014/main" id="{2F5CB0CE-258D-48AB-9F71-0DF7718DD7F1}"/>
              </a:ext>
            </a:extLst>
          </p:cNvPr>
          <p:cNvSpPr>
            <a:spLocks noChangeArrowheads="1"/>
          </p:cNvSpPr>
          <p:nvPr/>
        </p:nvSpPr>
        <p:spPr bwMode="auto">
          <a:xfrm>
            <a:off x="738188" y="4198938"/>
            <a:ext cx="28827412" cy="34728150"/>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dirty="0"/>
          </a:p>
        </p:txBody>
      </p:sp>
      <p:sp>
        <p:nvSpPr>
          <p:cNvPr id="38934" name="Line 22">
            <a:extLst>
              <a:ext uri="{FF2B5EF4-FFF2-40B4-BE49-F238E27FC236}">
                <a16:creationId xmlns:a16="http://schemas.microsoft.com/office/drawing/2014/main" id="{D7BBF60C-10F3-427B-A7F8-4B9FB80E63FD}"/>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8935" name="Line 23">
            <a:extLst>
              <a:ext uri="{FF2B5EF4-FFF2-40B4-BE49-F238E27FC236}">
                <a16:creationId xmlns:a16="http://schemas.microsoft.com/office/drawing/2014/main" id="{3C6CC36C-ECB2-4948-8D37-94222E95C5CE}"/>
              </a:ext>
            </a:extLst>
          </p:cNvPr>
          <p:cNvSpPr>
            <a:spLocks noChangeShapeType="1"/>
          </p:cNvSpPr>
          <p:nvPr/>
        </p:nvSpPr>
        <p:spPr bwMode="auto">
          <a:xfrm>
            <a:off x="725488" y="38927088"/>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8936" name="Picture 24" descr="DTU Corporate logo_F_A0">
            <a:extLst>
              <a:ext uri="{FF2B5EF4-FFF2-40B4-BE49-F238E27FC236}">
                <a16:creationId xmlns:a16="http://schemas.microsoft.com/office/drawing/2014/main" id="{97B1479B-8D64-40CA-A0AD-5307FDA33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8932" name="Picture 20">
            <a:extLst>
              <a:ext uri="{FF2B5EF4-FFF2-40B4-BE49-F238E27FC236}">
                <a16:creationId xmlns:a16="http://schemas.microsoft.com/office/drawing/2014/main" id="{6C1C31CB-5E27-410F-AD3E-53C4DF31C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2317531" y="122149"/>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5" name="Rectangle 3">
            <a:extLst>
              <a:ext uri="{FF2B5EF4-FFF2-40B4-BE49-F238E27FC236}">
                <a16:creationId xmlns:a16="http://schemas.microsoft.com/office/drawing/2014/main" id="{2FBF4633-5974-42ED-9967-CB121A8A9E69}"/>
              </a:ext>
            </a:extLst>
          </p:cNvPr>
          <p:cNvSpPr>
            <a:spLocks noGrp="1" noChangeArrowheads="1"/>
          </p:cNvSpPr>
          <p:nvPr>
            <p:ph type="title"/>
          </p:nvPr>
        </p:nvSpPr>
        <p:spPr/>
        <p:txBody>
          <a:bodyPr/>
          <a:lstStyle/>
          <a:p>
            <a:r>
              <a:rPr lang="da-DK" altLang="en-DK" dirty="0" err="1">
                <a:solidFill>
                  <a:srgbClr val="C00000"/>
                </a:solidFill>
              </a:rPr>
              <a:t>Implementing</a:t>
            </a:r>
            <a:r>
              <a:rPr lang="da-DK" altLang="en-DK" dirty="0">
                <a:solidFill>
                  <a:srgbClr val="C00000"/>
                </a:solidFill>
              </a:rPr>
              <a:t> motor </a:t>
            </a:r>
            <a:r>
              <a:rPr lang="da-DK" altLang="en-DK" dirty="0" err="1">
                <a:solidFill>
                  <a:srgbClr val="C00000"/>
                </a:solidFill>
              </a:rPr>
              <a:t>control</a:t>
            </a:r>
            <a:r>
              <a:rPr lang="da-DK" altLang="en-DK" dirty="0">
                <a:solidFill>
                  <a:srgbClr val="C00000"/>
                </a:solidFill>
              </a:rPr>
              <a:t> </a:t>
            </a:r>
            <a:br>
              <a:rPr lang="da-DK" altLang="en-DK" dirty="0">
                <a:solidFill>
                  <a:srgbClr val="C00000"/>
                </a:solidFill>
              </a:rPr>
            </a:br>
            <a:r>
              <a:rPr lang="da-DK" altLang="en-DK" sz="8800" dirty="0">
                <a:solidFill>
                  <a:schemeClr val="bg1">
                    <a:lumMod val="65000"/>
                  </a:schemeClr>
                </a:solidFill>
              </a:rPr>
              <a:t>with </a:t>
            </a:r>
            <a:r>
              <a:rPr lang="da-DK" altLang="en-DK" sz="8800" dirty="0" err="1">
                <a:solidFill>
                  <a:schemeClr val="bg1">
                    <a:lumMod val="65000"/>
                  </a:schemeClr>
                </a:solidFill>
              </a:rPr>
              <a:t>embedded</a:t>
            </a:r>
            <a:r>
              <a:rPr lang="da-DK" altLang="en-DK" sz="8800" dirty="0">
                <a:solidFill>
                  <a:schemeClr val="bg1">
                    <a:lumMod val="65000"/>
                  </a:schemeClr>
                </a:solidFill>
              </a:rPr>
              <a:t> </a:t>
            </a:r>
            <a:r>
              <a:rPr lang="da-DK" altLang="en-DK" sz="8800" dirty="0" err="1">
                <a:solidFill>
                  <a:schemeClr val="bg1">
                    <a:lumMod val="65000"/>
                  </a:schemeClr>
                </a:solidFill>
              </a:rPr>
              <a:t>electronics</a:t>
            </a:r>
            <a:endParaRPr lang="da-DK" altLang="en-DK" sz="9600" dirty="0">
              <a:solidFill>
                <a:schemeClr val="bg1">
                  <a:lumMod val="65000"/>
                </a:schemeClr>
              </a:solidFill>
            </a:endParaRPr>
          </a:p>
        </p:txBody>
      </p:sp>
      <p:sp>
        <p:nvSpPr>
          <p:cNvPr id="38917" name="Text Box 5">
            <a:extLst>
              <a:ext uri="{FF2B5EF4-FFF2-40B4-BE49-F238E27FC236}">
                <a16:creationId xmlns:a16="http://schemas.microsoft.com/office/drawing/2014/main" id="{DC1E96C4-1476-4B4D-AAE9-6700386170AD}"/>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a:t>
            </a:r>
            <a:r>
              <a:rPr lang="da-DK" altLang="en-DK" sz="6000" b="1" dirty="0" err="1"/>
              <a:t>Gezer</a:t>
            </a:r>
            <a:r>
              <a:rPr lang="da-DK" altLang="en-DK" sz="6000" b="1" dirty="0"/>
              <a:t>, Frederik Ettrup Larsen, Irene </a:t>
            </a:r>
            <a:r>
              <a:rPr lang="da-DK" altLang="en-DK" sz="6000" b="1" dirty="0" err="1"/>
              <a:t>Danvy</a:t>
            </a:r>
            <a:endParaRPr lang="da-DK" altLang="en-DK" sz="6000" b="1" dirty="0">
              <a:solidFill>
                <a:srgbClr val="BD2A33"/>
              </a:solidFill>
            </a:endParaRPr>
          </a:p>
        </p:txBody>
      </p:sp>
      <p:sp>
        <p:nvSpPr>
          <p:cNvPr id="38918" name="Rectangle 6">
            <a:extLst>
              <a:ext uri="{FF2B5EF4-FFF2-40B4-BE49-F238E27FC236}">
                <a16:creationId xmlns:a16="http://schemas.microsoft.com/office/drawing/2014/main" id="{9D64FCC6-77EA-48A4-9E6E-EBE4A8D2CAD0}"/>
              </a:ext>
            </a:extLst>
          </p:cNvPr>
          <p:cNvSpPr>
            <a:spLocks noChangeArrowheads="1"/>
          </p:cNvSpPr>
          <p:nvPr/>
        </p:nvSpPr>
        <p:spPr bwMode="auto">
          <a:xfrm>
            <a:off x="1438275" y="19342893"/>
            <a:ext cx="6297612" cy="1287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Introduction</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8919" name="Rectangle 7">
            <a:extLst>
              <a:ext uri="{FF2B5EF4-FFF2-40B4-BE49-F238E27FC236}">
                <a16:creationId xmlns:a16="http://schemas.microsoft.com/office/drawing/2014/main" id="{AFF500A9-D47C-43E2-8D14-CD7B46804E47}"/>
              </a:ext>
            </a:extLst>
          </p:cNvPr>
          <p:cNvSpPr>
            <a:spLocks noChangeArrowheads="1"/>
          </p:cNvSpPr>
          <p:nvPr/>
        </p:nvSpPr>
        <p:spPr bwMode="auto">
          <a:xfrm>
            <a:off x="1438276" y="12111831"/>
            <a:ext cx="14345572"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sz="3600" dirty="0">
                <a:solidFill>
                  <a:srgbClr val="BD2A33"/>
                </a:solidFill>
              </a:rPr>
              <a:t>Abstract: </a:t>
            </a:r>
            <a:r>
              <a:rPr lang="en-US" altLang="en-DK" sz="3600" dirty="0"/>
              <a:t>For the first time this year, the Shell </a:t>
            </a:r>
            <a:r>
              <a:rPr lang="en-US" altLang="en-DK" sz="3600" dirty="0" err="1"/>
              <a:t>EcoMarathon</a:t>
            </a:r>
            <a:r>
              <a:rPr lang="en-US" altLang="en-DK" sz="3600" dirty="0"/>
              <a:t> competition takes electrical energy used into account, an aspect of the DTU Roadrunners </a:t>
            </a:r>
            <a:r>
              <a:rPr lang="en-US" altLang="en-DK" sz="3600" dirty="0" err="1"/>
              <a:t>EcoCar</a:t>
            </a:r>
            <a:r>
              <a:rPr lang="en-US" altLang="en-DK" sz="3600" dirty="0"/>
              <a:t> which hasn't been optimized at all. Our approach to lowering the </a:t>
            </a:r>
            <a:r>
              <a:rPr lang="en-US" altLang="en-DK" sz="3600" dirty="0" err="1"/>
              <a:t>EcoCar's</a:t>
            </a:r>
            <a:r>
              <a:rPr lang="en-US" altLang="en-DK" sz="3600" dirty="0"/>
              <a:t> power consumption was to replace the current, power inefficient motor control with our own embedded electronics, using only one microcontroller, and removing no functionalities of the car. This resulted in our ECU, which uses less power while having the same functionality as the old motor control.</a:t>
            </a:r>
            <a:endParaRPr lang="da-DK" altLang="en-DK" sz="3600" dirty="0">
              <a:solidFill>
                <a:srgbClr val="BD2A33"/>
              </a:solidFill>
            </a:endParaRPr>
          </a:p>
        </p:txBody>
      </p:sp>
      <p:sp>
        <p:nvSpPr>
          <p:cNvPr id="38920" name="Rectangle 8">
            <a:extLst>
              <a:ext uri="{FF2B5EF4-FFF2-40B4-BE49-F238E27FC236}">
                <a16:creationId xmlns:a16="http://schemas.microsoft.com/office/drawing/2014/main" id="{43268FFB-C699-4CB5-8569-87C0238E0CE7}"/>
              </a:ext>
            </a:extLst>
          </p:cNvPr>
          <p:cNvSpPr>
            <a:spLocks noGrp="1" noChangeArrowheads="1"/>
          </p:cNvSpPr>
          <p:nvPr>
            <p:ph type="body" idx="1"/>
          </p:nvPr>
        </p:nvSpPr>
        <p:spPr>
          <a:xfrm>
            <a:off x="16057736" y="12244387"/>
            <a:ext cx="5919830" cy="7416799"/>
          </a:xfrm>
          <a:noFill/>
          <a:ln/>
        </p:spPr>
        <p:txBody>
          <a:bodyPr/>
          <a:lstStyle/>
          <a:p>
            <a:pPr>
              <a:lnSpc>
                <a:spcPts val="4500"/>
              </a:lnSpc>
            </a:pPr>
            <a:r>
              <a:rPr lang="da-DK" altLang="en-DK" sz="4500" dirty="0">
                <a:solidFill>
                  <a:srgbClr val="C00000"/>
                </a:solidFill>
              </a:rPr>
              <a:t>Power </a:t>
            </a:r>
            <a:r>
              <a:rPr lang="da-DK" altLang="en-DK" sz="4500" dirty="0" err="1">
                <a:solidFill>
                  <a:srgbClr val="C00000"/>
                </a:solidFill>
              </a:rPr>
              <a:t>savings</a:t>
            </a:r>
            <a:r>
              <a:rPr lang="da-DK" altLang="en-DK" sz="4500" dirty="0">
                <a:solidFill>
                  <a:srgbClr val="C00000"/>
                </a:solidFill>
              </a:rPr>
              <a:t>  </a:t>
            </a:r>
          </a:p>
          <a:p>
            <a:pPr>
              <a:lnSpc>
                <a:spcPts val="4500"/>
              </a:lnSpc>
            </a:pPr>
            <a:r>
              <a:rPr lang="da-DK" altLang="en-DK" sz="3500" b="0" dirty="0">
                <a:solidFill>
                  <a:schemeClr val="tx1"/>
                </a:solidFill>
              </a:rPr>
              <a:t>Due to a </a:t>
            </a:r>
            <a:r>
              <a:rPr lang="da-DK" altLang="en-DK" sz="3500" b="0" dirty="0" err="1">
                <a:solidFill>
                  <a:schemeClr val="tx1"/>
                </a:solidFill>
              </a:rPr>
              <a:t>rule</a:t>
            </a:r>
            <a:r>
              <a:rPr lang="da-DK" altLang="en-DK" sz="3500" b="0" dirty="0">
                <a:solidFill>
                  <a:schemeClr val="tx1"/>
                </a:solidFill>
              </a:rPr>
              <a:t> </a:t>
            </a:r>
            <a:r>
              <a:rPr lang="da-DK" altLang="en-DK" sz="3500" b="0" dirty="0" err="1">
                <a:solidFill>
                  <a:schemeClr val="tx1"/>
                </a:solidFill>
              </a:rPr>
              <a:t>change</a:t>
            </a:r>
            <a:r>
              <a:rPr lang="da-DK" altLang="en-DK" sz="3500" b="0" dirty="0">
                <a:solidFill>
                  <a:schemeClr val="tx1"/>
                </a:solidFill>
              </a:rPr>
              <a:t> in the </a:t>
            </a:r>
            <a:r>
              <a:rPr lang="da-DK" altLang="en-DK" sz="3500" b="0" dirty="0" err="1">
                <a:solidFill>
                  <a:schemeClr val="tx1"/>
                </a:solidFill>
              </a:rPr>
              <a:t>competition</a:t>
            </a:r>
            <a:r>
              <a:rPr lang="da-DK" altLang="en-DK" sz="3500" b="0" dirty="0">
                <a:solidFill>
                  <a:schemeClr val="tx1"/>
                </a:solidFill>
              </a:rPr>
              <a:t>, </a:t>
            </a:r>
            <a:r>
              <a:rPr lang="da-DK" altLang="en-DK" sz="3500" b="0" dirty="0" err="1">
                <a:solidFill>
                  <a:schemeClr val="tx1"/>
                </a:solidFill>
              </a:rPr>
              <a:t>one</a:t>
            </a:r>
            <a:r>
              <a:rPr lang="da-DK" altLang="en-DK" sz="3500" b="0" dirty="0">
                <a:solidFill>
                  <a:schemeClr val="tx1"/>
                </a:solidFill>
              </a:rPr>
              <a:t> of </a:t>
            </a:r>
            <a:r>
              <a:rPr lang="da-DK" altLang="en-DK" sz="3500" b="0" dirty="0" err="1">
                <a:solidFill>
                  <a:schemeClr val="tx1"/>
                </a:solidFill>
              </a:rPr>
              <a:t>our</a:t>
            </a:r>
            <a:r>
              <a:rPr lang="da-DK" altLang="en-DK" sz="3500" b="0" dirty="0">
                <a:solidFill>
                  <a:schemeClr val="tx1"/>
                </a:solidFill>
              </a:rPr>
              <a:t> </a:t>
            </a:r>
            <a:r>
              <a:rPr lang="da-DK" altLang="en-DK" sz="3500" b="0" dirty="0" err="1">
                <a:solidFill>
                  <a:schemeClr val="tx1"/>
                </a:solidFill>
              </a:rPr>
              <a:t>goals</a:t>
            </a:r>
            <a:r>
              <a:rPr lang="da-DK" altLang="en-DK" sz="3500" b="0" dirty="0">
                <a:solidFill>
                  <a:schemeClr val="tx1"/>
                </a:solidFill>
              </a:rPr>
              <a:t> is to </a:t>
            </a:r>
            <a:r>
              <a:rPr lang="da-DK" altLang="en-DK" sz="3500" b="0" dirty="0" err="1">
                <a:solidFill>
                  <a:schemeClr val="tx1"/>
                </a:solidFill>
              </a:rPr>
              <a:t>make</a:t>
            </a:r>
            <a:r>
              <a:rPr lang="da-DK" altLang="en-DK" sz="3500" b="0" dirty="0">
                <a:solidFill>
                  <a:schemeClr val="tx1"/>
                </a:solidFill>
              </a:rPr>
              <a:t> the system </a:t>
            </a:r>
            <a:r>
              <a:rPr lang="da-DK" altLang="en-DK" sz="3500" b="0" dirty="0" err="1">
                <a:solidFill>
                  <a:schemeClr val="tx1"/>
                </a:solidFill>
              </a:rPr>
              <a:t>use</a:t>
            </a:r>
            <a:r>
              <a:rPr lang="da-DK" altLang="en-DK" sz="3500" b="0" dirty="0">
                <a:solidFill>
                  <a:schemeClr val="tx1"/>
                </a:solidFill>
              </a:rPr>
              <a:t> </a:t>
            </a:r>
            <a:r>
              <a:rPr lang="da-DK" altLang="en-DK" sz="3500" b="0" dirty="0" err="1">
                <a:solidFill>
                  <a:schemeClr val="tx1"/>
                </a:solidFill>
              </a:rPr>
              <a:t>less</a:t>
            </a:r>
            <a:r>
              <a:rPr lang="da-DK" altLang="en-DK" sz="3500" b="0" dirty="0">
                <a:solidFill>
                  <a:schemeClr val="tx1"/>
                </a:solidFill>
              </a:rPr>
              <a:t>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current usage of the two systems can be seen on figure 1</a:t>
            </a:r>
            <a:endParaRPr lang="da-DK" altLang="en-DK" sz="3500" b="0" dirty="0">
              <a:solidFill>
                <a:schemeClr val="tx1"/>
              </a:solidFill>
            </a:endParaRPr>
          </a:p>
        </p:txBody>
      </p:sp>
      <p:sp>
        <p:nvSpPr>
          <p:cNvPr id="38928" name="Text Box 16">
            <a:extLst>
              <a:ext uri="{FF2B5EF4-FFF2-40B4-BE49-F238E27FC236}">
                <a16:creationId xmlns:a16="http://schemas.microsoft.com/office/drawing/2014/main" id="{E207997F-1FF4-48D3-80B1-6C2D4BEF02D5}"/>
              </a:ext>
            </a:extLst>
          </p:cNvPr>
          <p:cNvSpPr txBox="1">
            <a:spLocks noChangeArrowheads="1"/>
          </p:cNvSpPr>
          <p:nvPr/>
        </p:nvSpPr>
        <p:spPr bwMode="auto">
          <a:xfrm>
            <a:off x="1489642" y="37775198"/>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Billedtekst </a:t>
            </a:r>
            <a:r>
              <a:rPr lang="da-DK" altLang="en-DK" sz="1500" dirty="0">
                <a:solidFill>
                  <a:srgbClr val="BD2A33"/>
                </a:solidFill>
              </a:rPr>
              <a:t>(Arial </a:t>
            </a:r>
            <a:r>
              <a:rPr lang="da-DK" altLang="en-DK" sz="1500" dirty="0" err="1">
                <a:solidFill>
                  <a:srgbClr val="BD2A33"/>
                </a:solidFill>
              </a:rPr>
              <a:t>Regular</a:t>
            </a:r>
            <a:r>
              <a:rPr lang="da-DK" altLang="en-DK" sz="1500" dirty="0">
                <a:solidFill>
                  <a:srgbClr val="BD2A33"/>
                </a:solidFill>
              </a:rPr>
              <a:t> 15/24Pt.)</a:t>
            </a:r>
          </a:p>
        </p:txBody>
      </p:sp>
      <p:sp>
        <p:nvSpPr>
          <p:cNvPr id="38929" name="Text Box 17">
            <a:extLst>
              <a:ext uri="{FF2B5EF4-FFF2-40B4-BE49-F238E27FC236}">
                <a16:creationId xmlns:a16="http://schemas.microsoft.com/office/drawing/2014/main" id="{2E1C8D3B-4D88-4EBA-AF8B-1580B0E1209E}"/>
              </a:ext>
            </a:extLst>
          </p:cNvPr>
          <p:cNvSpPr txBox="1">
            <a:spLocks noChangeArrowheads="1"/>
          </p:cNvSpPr>
          <p:nvPr/>
        </p:nvSpPr>
        <p:spPr bwMode="auto">
          <a:xfrm>
            <a:off x="16315272" y="36267509"/>
            <a:ext cx="1245631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3</a:t>
            </a:r>
            <a:r>
              <a:rPr lang="da-DK" altLang="en-DK" sz="1500" dirty="0">
                <a:solidFill>
                  <a:srgbClr val="BD2A33"/>
                </a:solidFill>
              </a:rPr>
              <a:t> The </a:t>
            </a:r>
            <a:r>
              <a:rPr lang="da-DK" altLang="en-DK" sz="1500" dirty="0" err="1">
                <a:solidFill>
                  <a:srgbClr val="BD2A33"/>
                </a:solidFill>
              </a:rPr>
              <a:t>main</a:t>
            </a:r>
            <a:r>
              <a:rPr lang="da-DK" altLang="en-DK" sz="1500" dirty="0">
                <a:solidFill>
                  <a:srgbClr val="BD2A33"/>
                </a:solidFill>
              </a:rPr>
              <a:t> loop of </a:t>
            </a:r>
            <a:r>
              <a:rPr lang="da-DK" altLang="en-DK" sz="1500" dirty="0" err="1">
                <a:solidFill>
                  <a:srgbClr val="BD2A33"/>
                </a:solidFill>
              </a:rPr>
              <a:t>our</a:t>
            </a:r>
            <a:r>
              <a:rPr lang="da-DK" altLang="en-DK" sz="1500" dirty="0">
                <a:solidFill>
                  <a:srgbClr val="BD2A33"/>
                </a:solidFill>
              </a:rPr>
              <a:t> </a:t>
            </a:r>
            <a:r>
              <a:rPr lang="da-DK" altLang="en-DK" sz="1500" dirty="0" err="1">
                <a:solidFill>
                  <a:srgbClr val="BD2A33"/>
                </a:solidFill>
              </a:rPr>
              <a:t>code</a:t>
            </a:r>
            <a:r>
              <a:rPr lang="da-DK" altLang="en-DK" sz="1500" dirty="0">
                <a:solidFill>
                  <a:srgbClr val="BD2A33"/>
                </a:solidFill>
              </a:rPr>
              <a:t>, the big </a:t>
            </a:r>
            <a:r>
              <a:rPr lang="da-DK" altLang="en-DK" sz="1500" dirty="0" err="1">
                <a:solidFill>
                  <a:srgbClr val="BD2A33"/>
                </a:solidFill>
              </a:rPr>
              <a:t>circle</a:t>
            </a:r>
            <a:r>
              <a:rPr lang="da-DK" altLang="en-DK" sz="1500" dirty="0">
                <a:solidFill>
                  <a:srgbClr val="BD2A33"/>
                </a:solidFill>
              </a:rPr>
              <a:t> </a:t>
            </a:r>
            <a:r>
              <a:rPr lang="da-DK" altLang="en-DK" sz="1500" dirty="0" err="1">
                <a:solidFill>
                  <a:srgbClr val="BD2A33"/>
                </a:solidFill>
              </a:rPr>
              <a:t>represents</a:t>
            </a:r>
            <a:r>
              <a:rPr lang="da-DK" altLang="en-DK" sz="1500" dirty="0">
                <a:solidFill>
                  <a:srgbClr val="BD2A33"/>
                </a:solidFill>
              </a:rPr>
              <a:t> the </a:t>
            </a:r>
            <a:r>
              <a:rPr lang="da-DK" altLang="en-DK" sz="1500" dirty="0" err="1">
                <a:solidFill>
                  <a:srgbClr val="BD2A33"/>
                </a:solidFill>
              </a:rPr>
              <a:t>code</a:t>
            </a:r>
            <a:r>
              <a:rPr lang="da-DK" altLang="en-DK" sz="1500" dirty="0">
                <a:solidFill>
                  <a:srgbClr val="BD2A33"/>
                </a:solidFill>
              </a:rPr>
              <a:t> </a:t>
            </a:r>
            <a:r>
              <a:rPr lang="da-DK" altLang="en-DK" sz="1500" dirty="0" err="1">
                <a:solidFill>
                  <a:srgbClr val="BD2A33"/>
                </a:solidFill>
              </a:rPr>
              <a:t>which</a:t>
            </a:r>
            <a:r>
              <a:rPr lang="da-DK" altLang="en-DK" sz="1500" dirty="0">
                <a:solidFill>
                  <a:srgbClr val="BD2A33"/>
                </a:solidFill>
              </a:rPr>
              <a:t> is </a:t>
            </a:r>
            <a:r>
              <a:rPr lang="da-DK" altLang="en-DK" sz="1500" dirty="0" err="1">
                <a:solidFill>
                  <a:srgbClr val="BD2A33"/>
                </a:solidFill>
              </a:rPr>
              <a:t>continously</a:t>
            </a:r>
            <a:r>
              <a:rPr lang="da-DK" altLang="en-DK" sz="1500" dirty="0">
                <a:solidFill>
                  <a:srgbClr val="BD2A33"/>
                </a:solidFill>
              </a:rPr>
              <a:t> running in the </a:t>
            </a:r>
            <a:r>
              <a:rPr lang="da-DK" altLang="en-DK" sz="1500" dirty="0" err="1">
                <a:solidFill>
                  <a:srgbClr val="BD2A33"/>
                </a:solidFill>
              </a:rPr>
              <a:t>main</a:t>
            </a:r>
            <a:r>
              <a:rPr lang="da-DK" altLang="en-DK" sz="1500" dirty="0">
                <a:solidFill>
                  <a:srgbClr val="BD2A33"/>
                </a:solidFill>
              </a:rPr>
              <a:t> loop, </a:t>
            </a:r>
            <a:r>
              <a:rPr lang="da-DK" altLang="en-DK" sz="1500" dirty="0" err="1">
                <a:solidFill>
                  <a:srgbClr val="BD2A33"/>
                </a:solidFill>
              </a:rPr>
              <a:t>while</a:t>
            </a:r>
            <a:r>
              <a:rPr lang="da-DK" altLang="en-DK" sz="1500" dirty="0">
                <a:solidFill>
                  <a:srgbClr val="BD2A33"/>
                </a:solidFill>
              </a:rPr>
              <a:t> all the </a:t>
            </a:r>
            <a:r>
              <a:rPr lang="da-DK" altLang="en-DK" sz="1500" dirty="0" err="1">
                <a:solidFill>
                  <a:srgbClr val="BD2A33"/>
                </a:solidFill>
              </a:rPr>
              <a:t>boxes</a:t>
            </a:r>
            <a:r>
              <a:rPr lang="da-DK" altLang="en-DK" sz="1500" dirty="0">
                <a:solidFill>
                  <a:srgbClr val="BD2A33"/>
                </a:solidFill>
              </a:rPr>
              <a:t> to the right </a:t>
            </a:r>
            <a:r>
              <a:rPr lang="da-DK" altLang="en-DK" sz="1500" dirty="0" err="1">
                <a:solidFill>
                  <a:srgbClr val="BD2A33"/>
                </a:solidFill>
              </a:rPr>
              <a:t>represent</a:t>
            </a:r>
            <a:r>
              <a:rPr lang="da-DK" altLang="en-DK" sz="1500" dirty="0">
                <a:solidFill>
                  <a:srgbClr val="BD2A33"/>
                </a:solidFill>
              </a:rPr>
              <a:t> the </a:t>
            </a:r>
            <a:r>
              <a:rPr lang="da-DK" altLang="en-DK" sz="1500" dirty="0" err="1">
                <a:solidFill>
                  <a:srgbClr val="BD2A33"/>
                </a:solidFill>
              </a:rPr>
              <a:t>various</a:t>
            </a:r>
            <a:r>
              <a:rPr lang="da-DK" altLang="en-DK" sz="1500" dirty="0">
                <a:solidFill>
                  <a:srgbClr val="BD2A33"/>
                </a:solidFill>
              </a:rPr>
              <a:t> </a:t>
            </a:r>
            <a:r>
              <a:rPr lang="da-DK" altLang="en-DK" sz="1500" dirty="0" err="1">
                <a:solidFill>
                  <a:srgbClr val="BD2A33"/>
                </a:solidFill>
              </a:rPr>
              <a:t>interrupt</a:t>
            </a:r>
            <a:r>
              <a:rPr lang="da-DK" altLang="en-DK" sz="1500" dirty="0">
                <a:solidFill>
                  <a:srgbClr val="BD2A33"/>
                </a:solidFill>
              </a:rPr>
              <a:t> service rutines, with the labels on the </a:t>
            </a:r>
            <a:r>
              <a:rPr lang="da-DK" altLang="en-DK" sz="1500" dirty="0" err="1">
                <a:solidFill>
                  <a:srgbClr val="BD2A33"/>
                </a:solidFill>
              </a:rPr>
              <a:t>arrows</a:t>
            </a:r>
            <a:r>
              <a:rPr lang="da-DK" altLang="en-DK" sz="1500" dirty="0">
                <a:solidFill>
                  <a:srgbClr val="BD2A33"/>
                </a:solidFill>
              </a:rPr>
              <a:t> </a:t>
            </a:r>
            <a:r>
              <a:rPr lang="da-DK" altLang="en-DK" sz="1500" dirty="0" err="1">
                <a:solidFill>
                  <a:srgbClr val="BD2A33"/>
                </a:solidFill>
              </a:rPr>
              <a:t>referring</a:t>
            </a:r>
            <a:r>
              <a:rPr lang="da-DK" altLang="en-DK" sz="1500" dirty="0">
                <a:solidFill>
                  <a:srgbClr val="BD2A33"/>
                </a:solidFill>
              </a:rPr>
              <a:t> to the </a:t>
            </a:r>
            <a:r>
              <a:rPr lang="da-DK" altLang="en-DK" sz="1500" dirty="0" err="1">
                <a:solidFill>
                  <a:srgbClr val="BD2A33"/>
                </a:solidFill>
              </a:rPr>
              <a:t>condition</a:t>
            </a:r>
            <a:r>
              <a:rPr lang="da-DK" altLang="en-DK" sz="1500" dirty="0">
                <a:solidFill>
                  <a:srgbClr val="BD2A33"/>
                </a:solidFill>
              </a:rPr>
              <a:t> </a:t>
            </a:r>
            <a:r>
              <a:rPr lang="da-DK" altLang="en-DK" sz="1500" dirty="0" err="1">
                <a:solidFill>
                  <a:srgbClr val="BD2A33"/>
                </a:solidFill>
              </a:rPr>
              <a:t>that</a:t>
            </a:r>
            <a:r>
              <a:rPr lang="da-DK" altLang="en-DK" sz="1500" dirty="0">
                <a:solidFill>
                  <a:srgbClr val="BD2A33"/>
                </a:solidFill>
              </a:rPr>
              <a:t> triggers the </a:t>
            </a:r>
            <a:r>
              <a:rPr lang="da-DK" altLang="en-DK" sz="1500" dirty="0" err="1">
                <a:solidFill>
                  <a:srgbClr val="BD2A33"/>
                </a:solidFill>
              </a:rPr>
              <a:t>interrupt</a:t>
            </a:r>
            <a:endParaRPr lang="da-DK" altLang="en-DK" sz="1500" dirty="0">
              <a:solidFill>
                <a:srgbClr val="BD2A33"/>
              </a:solidFill>
            </a:endParaRPr>
          </a:p>
        </p:txBody>
      </p:sp>
      <p:sp>
        <p:nvSpPr>
          <p:cNvPr id="38931" name="Text Box 19">
            <a:extLst>
              <a:ext uri="{FF2B5EF4-FFF2-40B4-BE49-F238E27FC236}">
                <a16:creationId xmlns:a16="http://schemas.microsoft.com/office/drawing/2014/main" id="{BC838B44-0269-42F7-996E-15ED63A6BA35}"/>
              </a:ext>
            </a:extLst>
          </p:cNvPr>
          <p:cNvSpPr txBox="1">
            <a:spLocks noChangeArrowheads="1"/>
          </p:cNvSpPr>
          <p:nvPr/>
        </p:nvSpPr>
        <p:spPr bwMode="auto">
          <a:xfrm>
            <a:off x="9834800" y="23976712"/>
            <a:ext cx="4566762" cy="64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1</a:t>
            </a:r>
            <a:r>
              <a:rPr lang="da-DK" altLang="en-DK" sz="1500" dirty="0">
                <a:solidFill>
                  <a:srgbClr val="BD2A33"/>
                </a:solidFill>
              </a:rPr>
              <a:t> The </a:t>
            </a:r>
            <a:r>
              <a:rPr lang="da-DK" altLang="en-DK" sz="1500" dirty="0" err="1">
                <a:solidFill>
                  <a:srgbClr val="BD2A33"/>
                </a:solidFill>
              </a:rPr>
              <a:t>current</a:t>
            </a:r>
            <a:r>
              <a:rPr lang="da-DK" altLang="en-DK" sz="1500" dirty="0">
                <a:solidFill>
                  <a:srgbClr val="BD2A33"/>
                </a:solidFill>
              </a:rPr>
              <a:t> </a:t>
            </a:r>
            <a:r>
              <a:rPr lang="da-DK" altLang="en-DK" sz="1500" dirty="0" err="1">
                <a:solidFill>
                  <a:srgbClr val="BD2A33"/>
                </a:solidFill>
              </a:rPr>
              <a:t>going</a:t>
            </a:r>
            <a:r>
              <a:rPr lang="da-DK" altLang="en-DK" sz="1500" dirty="0">
                <a:solidFill>
                  <a:srgbClr val="BD2A33"/>
                </a:solidFill>
              </a:rPr>
              <a:t> </a:t>
            </a:r>
            <a:r>
              <a:rPr lang="da-DK" altLang="en-DK" sz="1500" dirty="0" err="1">
                <a:solidFill>
                  <a:srgbClr val="BD2A33"/>
                </a:solidFill>
              </a:rPr>
              <a:t>into</a:t>
            </a:r>
            <a:r>
              <a:rPr lang="da-DK" altLang="en-DK" sz="1500" dirty="0">
                <a:solidFill>
                  <a:srgbClr val="BD2A33"/>
                </a:solidFill>
              </a:rPr>
              <a:t> the ECU and the RIO</a:t>
            </a:r>
          </a:p>
        </p:txBody>
      </p:sp>
      <p:pic>
        <p:nvPicPr>
          <p:cNvPr id="38947" name="Picture 35" descr="Dummylogo">
            <a:extLst>
              <a:ext uri="{FF2B5EF4-FFF2-40B4-BE49-F238E27FC236}">
                <a16:creationId xmlns:a16="http://schemas.microsoft.com/office/drawing/2014/main" id="{2984EA3D-3268-480A-85A9-6EB6EBEE4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913" y="40508238"/>
            <a:ext cx="4757737"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48" name="Picture 36" descr="Dummylogo">
            <a:extLst>
              <a:ext uri="{FF2B5EF4-FFF2-40B4-BE49-F238E27FC236}">
                <a16:creationId xmlns:a16="http://schemas.microsoft.com/office/drawing/2014/main" id="{15209E73-F520-4FF5-9BBB-1769E9829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3450" y="40508238"/>
            <a:ext cx="4757738"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49" name="Picture 37" descr="Dummylogo">
            <a:extLst>
              <a:ext uri="{FF2B5EF4-FFF2-40B4-BE49-F238E27FC236}">
                <a16:creationId xmlns:a16="http://schemas.microsoft.com/office/drawing/2014/main" id="{6E2033DF-164D-4F57-998E-97C8A3087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6138" y="40508238"/>
            <a:ext cx="4757737"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50" name="Picture 38" descr="Dummylogo">
            <a:extLst>
              <a:ext uri="{FF2B5EF4-FFF2-40B4-BE49-F238E27FC236}">
                <a16:creationId xmlns:a16="http://schemas.microsoft.com/office/drawing/2014/main" id="{1B6E6BB3-0932-4180-9D32-BC2CC7EDDE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4000" y="40508238"/>
            <a:ext cx="4757738" cy="71913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 descr="Elektro_DK_F">
            <a:extLst>
              <a:ext uri="{FF2B5EF4-FFF2-40B4-BE49-F238E27FC236}">
                <a16:creationId xmlns:a16="http://schemas.microsoft.com/office/drawing/2014/main" id="{7B76F6C4-D290-4E9E-B08E-FBC47F5AAC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lede 6">
            <a:extLst>
              <a:ext uri="{FF2B5EF4-FFF2-40B4-BE49-F238E27FC236}">
                <a16:creationId xmlns:a16="http://schemas.microsoft.com/office/drawing/2014/main" id="{73FAA638-CD2D-4E80-933C-E08DF9AEEB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57273" y="22364895"/>
            <a:ext cx="12572310" cy="13720601"/>
          </a:xfrm>
          <a:prstGeom prst="rect">
            <a:avLst/>
          </a:prstGeom>
        </p:spPr>
      </p:pic>
      <p:pic>
        <p:nvPicPr>
          <p:cNvPr id="33" name="Billede 32">
            <a:extLst>
              <a:ext uri="{FF2B5EF4-FFF2-40B4-BE49-F238E27FC236}">
                <a16:creationId xmlns:a16="http://schemas.microsoft.com/office/drawing/2014/main" id="{07AF57AF-EE67-4F48-8D25-25EC9A4814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94867" y="18396953"/>
            <a:ext cx="7188981" cy="5391735"/>
          </a:xfrm>
          <a:prstGeom prst="rect">
            <a:avLst/>
          </a:prstGeom>
        </p:spPr>
      </p:pic>
      <p:pic>
        <p:nvPicPr>
          <p:cNvPr id="1030" name="Picture 6" descr="logo">
            <a:extLst>
              <a:ext uri="{FF2B5EF4-FFF2-40B4-BE49-F238E27FC236}">
                <a16:creationId xmlns:a16="http://schemas.microsoft.com/office/drawing/2014/main" id="{E426C794-EE53-4663-9214-DA707CB080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9383" y="34869308"/>
            <a:ext cx="6421437" cy="2819849"/>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8">
            <a:extLst>
              <a:ext uri="{FF2B5EF4-FFF2-40B4-BE49-F238E27FC236}">
                <a16:creationId xmlns:a16="http://schemas.microsoft.com/office/drawing/2014/main" id="{43F659DA-648D-464C-9EE2-EFE7670CD751}"/>
              </a:ext>
            </a:extLst>
          </p:cNvPr>
          <p:cNvSpPr txBox="1">
            <a:spLocks noChangeArrowheads="1"/>
          </p:cNvSpPr>
          <p:nvPr/>
        </p:nvSpPr>
        <p:spPr bwMode="auto">
          <a:xfrm>
            <a:off x="22275939" y="12111831"/>
            <a:ext cx="5744230" cy="830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00"/>
              </a:lnSpc>
            </a:pPr>
            <a:r>
              <a:rPr lang="en-US" altLang="en-DK" sz="4500" dirty="0">
                <a:solidFill>
                  <a:srgbClr val="C00000"/>
                </a:solidFill>
              </a:rPr>
              <a:t>Code</a:t>
            </a:r>
          </a:p>
          <a:p>
            <a:pPr>
              <a:lnSpc>
                <a:spcPts val="4500"/>
              </a:lnSpc>
            </a:pPr>
            <a:r>
              <a:rPr lang="en-US" altLang="en-DK" sz="3500" b="0" dirty="0">
                <a:solidFill>
                  <a:schemeClr val="tx1"/>
                </a:solidFill>
              </a:rPr>
              <a:t>We wrote this project in the Arduino language, which is based on C++, with the </a:t>
            </a:r>
            <a:r>
              <a:rPr lang="en-US" altLang="en-DK" sz="3500" b="0" dirty="0" err="1">
                <a:solidFill>
                  <a:schemeClr val="tx1"/>
                </a:solidFill>
              </a:rPr>
              <a:t>Teensyduino</a:t>
            </a:r>
            <a:r>
              <a:rPr lang="en-US" altLang="en-DK" sz="3500" b="0" dirty="0">
                <a:solidFill>
                  <a:schemeClr val="tx1"/>
                </a:solidFill>
              </a:rPr>
              <a:t> extension necessary for compiling code the Teensy can run.</a:t>
            </a:r>
            <a:br>
              <a:rPr lang="en-US" altLang="en-DK" sz="3500" b="0" dirty="0">
                <a:solidFill>
                  <a:schemeClr val="tx1"/>
                </a:solidFill>
              </a:rPr>
            </a:br>
            <a:r>
              <a:rPr lang="en-US" altLang="en-DK" sz="3500" b="0" dirty="0">
                <a:solidFill>
                  <a:schemeClr val="tx1"/>
                </a:solidFill>
              </a:rPr>
              <a:t>When we found the standard functions insufficient we found and adapted open source libraries, or created our own. </a:t>
            </a:r>
          </a:p>
          <a:p>
            <a:pPr>
              <a:lnSpc>
                <a:spcPts val="4500"/>
              </a:lnSpc>
            </a:pPr>
            <a:r>
              <a:rPr lang="en-US" altLang="en-DK" sz="3500" b="0" dirty="0">
                <a:solidFill>
                  <a:schemeClr val="tx1"/>
                </a:solidFill>
              </a:rPr>
              <a:t>An overview of our code structure can be seen in figure 3.</a:t>
            </a:r>
            <a:endParaRPr lang="da-DK" altLang="en-DK" sz="3500" b="0" dirty="0">
              <a:solidFill>
                <a:schemeClr val="tx1"/>
              </a:solidFill>
            </a:endParaRPr>
          </a:p>
        </p:txBody>
      </p:sp>
      <p:sp>
        <p:nvSpPr>
          <p:cNvPr id="36" name="Rectangle 6">
            <a:extLst>
              <a:ext uri="{FF2B5EF4-FFF2-40B4-BE49-F238E27FC236}">
                <a16:creationId xmlns:a16="http://schemas.microsoft.com/office/drawing/2014/main" id="{312ECE3C-7188-4951-B97F-83B7A637AE48}"/>
              </a:ext>
            </a:extLst>
          </p:cNvPr>
          <p:cNvSpPr>
            <a:spLocks noChangeArrowheads="1"/>
          </p:cNvSpPr>
          <p:nvPr/>
        </p:nvSpPr>
        <p:spPr bwMode="auto">
          <a:xfrm>
            <a:off x="8594867" y="24819199"/>
            <a:ext cx="7188980" cy="13391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Specifications</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In order to replace the RIO, we had to implement the following features:</a:t>
            </a:r>
          </a:p>
          <a:p>
            <a:pPr marL="457200" indent="-457200">
              <a:lnSpc>
                <a:spcPts val="4500"/>
              </a:lnSpc>
              <a:buFont typeface="Arial" panose="020B0604020202020204" pitchFamily="34" charset="0"/>
              <a:buChar char="•"/>
            </a:pPr>
            <a:r>
              <a:rPr lang="en-US" altLang="en-DK" sz="3500" b="0" dirty="0">
                <a:solidFill>
                  <a:schemeClr val="tx1"/>
                </a:solidFill>
              </a:rPr>
              <a:t>Calculating ignition and injection timing</a:t>
            </a:r>
          </a:p>
          <a:p>
            <a:pPr marL="457200" indent="-457200">
              <a:lnSpc>
                <a:spcPts val="4500"/>
              </a:lnSpc>
              <a:buFont typeface="Arial" panose="020B0604020202020204" pitchFamily="34" charset="0"/>
              <a:buChar char="•"/>
            </a:pPr>
            <a:r>
              <a:rPr lang="en-US" altLang="en-DK" sz="3500" b="0" dirty="0">
                <a:solidFill>
                  <a:schemeClr val="tx1"/>
                </a:solidFill>
              </a:rPr>
              <a:t>Control starter motor until engine is idle</a:t>
            </a:r>
          </a:p>
          <a:p>
            <a:pPr marL="457200" indent="-457200">
              <a:lnSpc>
                <a:spcPts val="4500"/>
              </a:lnSpc>
              <a:buFont typeface="Arial" panose="020B0604020202020204" pitchFamily="34" charset="0"/>
              <a:buChar char="•"/>
            </a:pPr>
            <a:r>
              <a:rPr lang="en-US" altLang="en-DK" sz="3500" b="0" dirty="0">
                <a:solidFill>
                  <a:schemeClr val="tx1"/>
                </a:solidFill>
              </a:rPr>
              <a:t>Control gear</a:t>
            </a:r>
          </a:p>
          <a:p>
            <a:pPr marL="457200" indent="-457200">
              <a:lnSpc>
                <a:spcPts val="4500"/>
              </a:lnSpc>
              <a:buFont typeface="Arial" panose="020B0604020202020204" pitchFamily="34" charset="0"/>
              <a:buChar char="•"/>
            </a:pPr>
            <a:r>
              <a:rPr lang="en-US" altLang="en-DK" sz="3500" b="0" dirty="0">
                <a:solidFill>
                  <a:schemeClr val="tx1"/>
                </a:solidFill>
              </a:rPr>
              <a:t>Monitor and calculate values such as speed and temperature</a:t>
            </a:r>
          </a:p>
          <a:p>
            <a:pPr marL="457200" indent="-457200">
              <a:lnSpc>
                <a:spcPts val="4500"/>
              </a:lnSpc>
              <a:buFont typeface="Arial" panose="020B0604020202020204" pitchFamily="34" charset="0"/>
              <a:buChar char="•"/>
            </a:pPr>
            <a:r>
              <a:rPr lang="en-US" altLang="en-DK" sz="3500" b="0" dirty="0">
                <a:solidFill>
                  <a:schemeClr val="tx1"/>
                </a:solidFill>
              </a:rPr>
              <a:t>Communicate over </a:t>
            </a:r>
            <a:r>
              <a:rPr lang="en-US" altLang="en-DK" sz="3500" b="0" dirty="0" err="1">
                <a:solidFill>
                  <a:schemeClr val="tx1"/>
                </a:solidFill>
              </a:rPr>
              <a:t>CANbus</a:t>
            </a:r>
            <a:endParaRPr lang="en-US" altLang="en-DK" sz="3500" b="0" dirty="0">
              <a:solidFill>
                <a:schemeClr val="tx1"/>
              </a:solidFill>
            </a:endParaRPr>
          </a:p>
          <a:p>
            <a:pPr marL="457200" indent="-457200">
              <a:lnSpc>
                <a:spcPts val="4500"/>
              </a:lnSpc>
              <a:buFont typeface="Arial" panose="020B0604020202020204" pitchFamily="34" charset="0"/>
              <a:buChar char="•"/>
            </a:pPr>
            <a:r>
              <a:rPr lang="en-US" altLang="en-DK" sz="3500" b="0" dirty="0">
                <a:solidFill>
                  <a:schemeClr val="tx1"/>
                </a:solidFill>
              </a:rPr>
              <a:t>Communicate with a computer through USB</a:t>
            </a:r>
          </a:p>
          <a:p>
            <a:pPr marL="457200" indent="-457200">
              <a:lnSpc>
                <a:spcPts val="4500"/>
              </a:lnSpc>
              <a:buFont typeface="Arial" panose="020B0604020202020204" pitchFamily="34" charset="0"/>
              <a:buChar char="•"/>
            </a:pPr>
            <a:r>
              <a:rPr lang="en-US" altLang="en-DK" sz="3500" b="0" dirty="0">
                <a:solidFill>
                  <a:schemeClr val="tx1"/>
                </a:solidFill>
              </a:rPr>
              <a:t>Log data on SD card</a:t>
            </a:r>
          </a:p>
          <a:p>
            <a:pPr marL="457200" indent="-457200">
              <a:lnSpc>
                <a:spcPts val="4500"/>
              </a:lnSpc>
              <a:buFont typeface="Arial" panose="020B0604020202020204" pitchFamily="34" charset="0"/>
              <a:buChar char="•"/>
            </a:pPr>
            <a:r>
              <a:rPr lang="en-US" altLang="en-DK" sz="3500" b="0" dirty="0">
                <a:solidFill>
                  <a:schemeClr val="tx1"/>
                </a:solidFill>
              </a:rPr>
              <a:t>Have an emergency stop</a:t>
            </a:r>
          </a:p>
          <a:p>
            <a:pPr marL="457200" indent="-457200">
              <a:lnSpc>
                <a:spcPts val="4500"/>
              </a:lnSpc>
              <a:buFont typeface="Arial" panose="020B0604020202020204" pitchFamily="34" charset="0"/>
              <a:buChar char="•"/>
            </a:pPr>
            <a:r>
              <a:rPr lang="en-US" altLang="en-DK" sz="3500" b="0" dirty="0">
                <a:solidFill>
                  <a:schemeClr val="tx1"/>
                </a:solidFill>
              </a:rPr>
              <a:t>Only drive when a continuous signal is received from the driver</a:t>
            </a:r>
          </a:p>
        </p:txBody>
      </p:sp>
    </p:spTree>
  </p:cSld>
  <p:clrMapOvr>
    <a:masterClrMapping/>
  </p:clrMapOvr>
</p:sld>
</file>

<file path=ppt/theme/theme1.xml><?xml version="1.0" encoding="utf-8"?>
<a:theme xmlns:a="http://schemas.openxmlformats.org/drawingml/2006/main" name="DTU Poster A0 Høj 4 Spalte">
  <a:themeElements>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fontScheme name="DTU Poster A0 Høj 4 Spal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TU Poster A0 Høj 4 Spal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TU Poster A0 Høj 4 Spal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TU Poster A0 Høj 4 Spal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TU Poster A0 Høj 4 Spal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TU Poster A0 Høj 4 Spal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TU Poster A0 Høj 4 Spal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TU Poster A0 Høj 4 Spal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TU Poster A0 Høj 4 Spal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TU Poster A0 Høj 4 Spal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TU Poster A0 Høj 4 Spal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TU Poster A0 Høj 4 Spal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TU Poster A0 Høj 4 Spal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A0_Hoj_4_spalte</Template>
  <TotalTime>395</TotalTime>
  <Words>1212</Words>
  <Application>Microsoft Office PowerPoint</Application>
  <PresentationFormat>Brugerdefineret</PresentationFormat>
  <Paragraphs>100</Paragraphs>
  <Slides>4</Slides>
  <Notes>1</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4</vt:i4>
      </vt:variant>
    </vt:vector>
  </HeadingPairs>
  <TitlesOfParts>
    <vt:vector size="8" baseType="lpstr">
      <vt:lpstr>Arial</vt:lpstr>
      <vt:lpstr>Calibri</vt:lpstr>
      <vt:lpstr>Wingdings</vt:lpstr>
      <vt:lpstr>DTU Poster A0 Høj 4 Spalte</vt:lpstr>
      <vt:lpstr>Replacing laboratory hardware  with integrated electronics for motor control</vt:lpstr>
      <vt:lpstr>Titel (3 varianter Arial Bold 1. 100/120pt, 2. 160/170pt, 3. 200/220pt. )</vt:lpstr>
      <vt:lpstr>Titel (3 varianter Arial Bold 1. 100/120pt, 2. 160/170pt, 3. 200/220pt. )</vt:lpstr>
      <vt:lpstr>Implementing motor control  with embedded electronics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(3 varianter Arial Bold 1. 100/120pt, 2. 160/170pt, 3. 200/220pt. )</dc:title>
  <dc:creator>Irene Marie Malmkjær Danvy</dc:creator>
  <cp:lastModifiedBy>Frederik Ettrup Larsen</cp:lastModifiedBy>
  <cp:revision>18</cp:revision>
  <dcterms:created xsi:type="dcterms:W3CDTF">2018-06-08T08:18:25Z</dcterms:created>
  <dcterms:modified xsi:type="dcterms:W3CDTF">2018-06-17T19:23:22Z</dcterms:modified>
</cp:coreProperties>
</file>