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
  </p:notesMasterIdLst>
  <p:handoutMasterIdLst>
    <p:handoutMasterId r:id="rId5"/>
  </p:handoutMasterIdLst>
  <p:sldIdLst>
    <p:sldId id="271" r:id="rId2"/>
    <p:sldId id="272" r:id="rId3"/>
  </p:sldIdLst>
  <p:sldSz cx="30279975" cy="42808525"/>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7A6"/>
    <a:srgbClr val="632181"/>
    <a:srgbClr val="91278F"/>
    <a:srgbClr val="E2007A"/>
    <a:srgbClr val="BD1A8D"/>
    <a:srgbClr val="8B0E13"/>
    <a:srgbClr val="BD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3" autoAdjust="0"/>
    <p:restoredTop sz="94090" autoAdjust="0"/>
  </p:normalViewPr>
  <p:slideViewPr>
    <p:cSldViewPr>
      <p:cViewPr>
        <p:scale>
          <a:sx n="33" d="100"/>
          <a:sy n="33" d="100"/>
        </p:scale>
        <p:origin x="24" y="-1716"/>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591B86-5005-45FB-AE5F-8672A8DB10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7171" name="Rectangle 3">
            <a:extLst>
              <a:ext uri="{FF2B5EF4-FFF2-40B4-BE49-F238E27FC236}">
                <a16:creationId xmlns:a16="http://schemas.microsoft.com/office/drawing/2014/main" id="{BA8C545D-1B89-4DA1-B967-A9406D7BE7D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7172" name="Rectangle 4">
            <a:extLst>
              <a:ext uri="{FF2B5EF4-FFF2-40B4-BE49-F238E27FC236}">
                <a16:creationId xmlns:a16="http://schemas.microsoft.com/office/drawing/2014/main" id="{640CAD82-C096-42E2-8EA6-E78C8DE5297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7173" name="Rectangle 5">
            <a:extLst>
              <a:ext uri="{FF2B5EF4-FFF2-40B4-BE49-F238E27FC236}">
                <a16:creationId xmlns:a16="http://schemas.microsoft.com/office/drawing/2014/main" id="{CA7A2936-003D-4D41-A960-C5F33067EBB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EFF86BC-9008-4905-A933-2E672AB4DFD4}" type="slidenum">
              <a:rPr lang="da-DK" altLang="en-DK"/>
              <a:pPr/>
              <a:t>‹#›</a:t>
            </a:fld>
            <a:endParaRPr lang="da-DK" altLang="en-D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823A51-D0E9-4ACB-8B4F-C5B7556CD2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8195" name="Rectangle 3">
            <a:extLst>
              <a:ext uri="{FF2B5EF4-FFF2-40B4-BE49-F238E27FC236}">
                <a16:creationId xmlns:a16="http://schemas.microsoft.com/office/drawing/2014/main" id="{452570EC-D3BD-4766-97D4-46665A0F55A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8196" name="Rectangle 4">
            <a:extLst>
              <a:ext uri="{FF2B5EF4-FFF2-40B4-BE49-F238E27FC236}">
                <a16:creationId xmlns:a16="http://schemas.microsoft.com/office/drawing/2014/main" id="{DCED6931-860E-48F4-BFD1-B2C36611470B}"/>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A6F7C924-E6D0-4D49-9F05-2D0A3BA721F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en-DK"/>
              <a:t>Click to edit Master text styles</a:t>
            </a:r>
          </a:p>
          <a:p>
            <a:pPr lvl="1"/>
            <a:r>
              <a:rPr lang="da-DK" altLang="en-DK"/>
              <a:t>Second level</a:t>
            </a:r>
          </a:p>
          <a:p>
            <a:pPr lvl="2"/>
            <a:r>
              <a:rPr lang="da-DK" altLang="en-DK"/>
              <a:t>Third level</a:t>
            </a:r>
          </a:p>
          <a:p>
            <a:pPr lvl="3"/>
            <a:r>
              <a:rPr lang="da-DK" altLang="en-DK"/>
              <a:t>Fourth level</a:t>
            </a:r>
          </a:p>
          <a:p>
            <a:pPr lvl="4"/>
            <a:r>
              <a:rPr lang="da-DK" altLang="en-DK"/>
              <a:t>Fifth level</a:t>
            </a:r>
          </a:p>
        </p:txBody>
      </p:sp>
      <p:sp>
        <p:nvSpPr>
          <p:cNvPr id="8198" name="Rectangle 6">
            <a:extLst>
              <a:ext uri="{FF2B5EF4-FFF2-40B4-BE49-F238E27FC236}">
                <a16:creationId xmlns:a16="http://schemas.microsoft.com/office/drawing/2014/main" id="{E58E5056-3E4A-4FCA-8959-EEE9889155D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8199" name="Rectangle 7">
            <a:extLst>
              <a:ext uri="{FF2B5EF4-FFF2-40B4-BE49-F238E27FC236}">
                <a16:creationId xmlns:a16="http://schemas.microsoft.com/office/drawing/2014/main" id="{8E248037-ED50-4FD1-B48A-329244D13FD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A957F04-373E-4D17-AA90-D6C870DF8042}" type="slidenum">
              <a:rPr lang="da-DK" altLang="en-DK"/>
              <a:pPr/>
              <a:t>‹#›</a:t>
            </a:fld>
            <a:endParaRPr lang="da-DK" altLang="en-DK"/>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BCB7-0BB5-4A37-8FA8-222A55BA6EDC}"/>
              </a:ext>
            </a:extLst>
          </p:cNvPr>
          <p:cNvSpPr>
            <a:spLocks noGrp="1"/>
          </p:cNvSpPr>
          <p:nvPr>
            <p:ph type="ctrTitle"/>
          </p:nvPr>
        </p:nvSpPr>
        <p:spPr>
          <a:xfrm>
            <a:off x="3784600" y="7005638"/>
            <a:ext cx="22710775" cy="1490345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E1262007-7BEA-46A8-A26D-682BCE516FCC}"/>
              </a:ext>
            </a:extLst>
          </p:cNvPr>
          <p:cNvSpPr>
            <a:spLocks noGrp="1"/>
          </p:cNvSpPr>
          <p:nvPr>
            <p:ph type="subTitle" idx="1"/>
          </p:nvPr>
        </p:nvSpPr>
        <p:spPr>
          <a:xfrm>
            <a:off x="3784600" y="22483763"/>
            <a:ext cx="22710775" cy="10336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Tree>
    <p:extLst>
      <p:ext uri="{BB962C8B-B14F-4D97-AF65-F5344CB8AC3E}">
        <p14:creationId xmlns:p14="http://schemas.microsoft.com/office/powerpoint/2010/main" val="40210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9CB5-A364-48C6-9066-DB469D12DDBC}"/>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62F83B9-13A3-4377-8E86-57E8931881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743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07C0-1DE1-42D2-8E0C-299040D0820C}"/>
              </a:ext>
            </a:extLst>
          </p:cNvPr>
          <p:cNvSpPr>
            <a:spLocks noGrp="1"/>
          </p:cNvSpPr>
          <p:nvPr>
            <p:ph type="title" orient="vert"/>
          </p:nvPr>
        </p:nvSpPr>
        <p:spPr>
          <a:xfrm>
            <a:off x="21975763" y="5130800"/>
            <a:ext cx="6845300" cy="33699450"/>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C9A36A3-8D84-4491-9034-2CBE6A2DCD31}"/>
              </a:ext>
            </a:extLst>
          </p:cNvPr>
          <p:cNvSpPr>
            <a:spLocks noGrp="1"/>
          </p:cNvSpPr>
          <p:nvPr>
            <p:ph type="body" orient="vert" idx="1"/>
          </p:nvPr>
        </p:nvSpPr>
        <p:spPr>
          <a:xfrm>
            <a:off x="1438275" y="5130800"/>
            <a:ext cx="20385088" cy="3369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134780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BFCB-7094-4847-A8A1-DE54AAADB8D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99FBED4-2D60-42D1-AFCF-EEEFE6D063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304889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9418-80DB-4CEC-B8BE-616D1356D6DD}"/>
              </a:ext>
            </a:extLst>
          </p:cNvPr>
          <p:cNvSpPr>
            <a:spLocks noGrp="1"/>
          </p:cNvSpPr>
          <p:nvPr>
            <p:ph type="title"/>
          </p:nvPr>
        </p:nvSpPr>
        <p:spPr>
          <a:xfrm>
            <a:off x="2065338" y="10672763"/>
            <a:ext cx="26117550" cy="1780698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5CCE033B-49A5-4B5B-B0C5-E7A46C3CC40E}"/>
              </a:ext>
            </a:extLst>
          </p:cNvPr>
          <p:cNvSpPr>
            <a:spLocks noGrp="1"/>
          </p:cNvSpPr>
          <p:nvPr>
            <p:ph type="body" idx="1"/>
          </p:nvPr>
        </p:nvSpPr>
        <p:spPr>
          <a:xfrm>
            <a:off x="2065338" y="28648025"/>
            <a:ext cx="26117550" cy="9364663"/>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93584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24C0-1C4A-4EEF-B416-F42F9E6BC4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4F5148E3-0300-4923-A339-DCDE56001BA9}"/>
              </a:ext>
            </a:extLst>
          </p:cNvPr>
          <p:cNvSpPr>
            <a:spLocks noGrp="1"/>
          </p:cNvSpPr>
          <p:nvPr>
            <p:ph sz="half" idx="1"/>
          </p:nvPr>
        </p:nvSpPr>
        <p:spPr>
          <a:xfrm>
            <a:off x="1438275" y="13160375"/>
            <a:ext cx="13614400"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212678DA-B305-47AC-8EC6-9E088E37BD0E}"/>
              </a:ext>
            </a:extLst>
          </p:cNvPr>
          <p:cNvSpPr>
            <a:spLocks noGrp="1"/>
          </p:cNvSpPr>
          <p:nvPr>
            <p:ph sz="half" idx="2"/>
          </p:nvPr>
        </p:nvSpPr>
        <p:spPr>
          <a:xfrm>
            <a:off x="15205075" y="13160375"/>
            <a:ext cx="13615988"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149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35E-AA1C-44F3-A6A2-32D93B1A52A4}"/>
              </a:ext>
            </a:extLst>
          </p:cNvPr>
          <p:cNvSpPr>
            <a:spLocks noGrp="1"/>
          </p:cNvSpPr>
          <p:nvPr>
            <p:ph type="title"/>
          </p:nvPr>
        </p:nvSpPr>
        <p:spPr>
          <a:xfrm>
            <a:off x="2085975" y="2279650"/>
            <a:ext cx="26115963" cy="8274050"/>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FE98A3B1-4495-4A62-8E9A-7FD2229DDA78}"/>
              </a:ext>
            </a:extLst>
          </p:cNvPr>
          <p:cNvSpPr>
            <a:spLocks noGrp="1"/>
          </p:cNvSpPr>
          <p:nvPr>
            <p:ph type="body" idx="1"/>
          </p:nvPr>
        </p:nvSpPr>
        <p:spPr>
          <a:xfrm>
            <a:off x="2085975" y="10493375"/>
            <a:ext cx="128095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157F7-551F-474A-BEC1-30D2AE1A4658}"/>
              </a:ext>
            </a:extLst>
          </p:cNvPr>
          <p:cNvSpPr>
            <a:spLocks noGrp="1"/>
          </p:cNvSpPr>
          <p:nvPr>
            <p:ph sz="half" idx="2"/>
          </p:nvPr>
        </p:nvSpPr>
        <p:spPr>
          <a:xfrm>
            <a:off x="2085975" y="15636875"/>
            <a:ext cx="128095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AA667FC-6888-474F-951E-7D0AA815B4DA}"/>
              </a:ext>
            </a:extLst>
          </p:cNvPr>
          <p:cNvSpPr>
            <a:spLocks noGrp="1"/>
          </p:cNvSpPr>
          <p:nvPr>
            <p:ph type="body" sz="quarter" idx="3"/>
          </p:nvPr>
        </p:nvSpPr>
        <p:spPr>
          <a:xfrm>
            <a:off x="15328900" y="10493375"/>
            <a:ext cx="128730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30A16-D0A0-4D8A-B2C8-E0D76E9DB927}"/>
              </a:ext>
            </a:extLst>
          </p:cNvPr>
          <p:cNvSpPr>
            <a:spLocks noGrp="1"/>
          </p:cNvSpPr>
          <p:nvPr>
            <p:ph sz="quarter" idx="4"/>
          </p:nvPr>
        </p:nvSpPr>
        <p:spPr>
          <a:xfrm>
            <a:off x="15328900" y="15636875"/>
            <a:ext cx="128730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4759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9EE6-4B6D-4349-8B4E-7904F3EA559C}"/>
              </a:ext>
            </a:extLst>
          </p:cNvPr>
          <p:cNvSpPr>
            <a:spLocks noGrp="1"/>
          </p:cNvSpPr>
          <p:nvPr>
            <p:ph type="title"/>
          </p:nvPr>
        </p:nvSpPr>
        <p:spPr/>
        <p:txBody>
          <a:bodyPr/>
          <a:lstStyle/>
          <a:p>
            <a:r>
              <a:rPr lang="en-US"/>
              <a:t>Click to edit Master title style</a:t>
            </a:r>
            <a:endParaRPr lang="en-DK"/>
          </a:p>
        </p:txBody>
      </p:sp>
    </p:spTree>
    <p:extLst>
      <p:ext uri="{BB962C8B-B14F-4D97-AF65-F5344CB8AC3E}">
        <p14:creationId xmlns:p14="http://schemas.microsoft.com/office/powerpoint/2010/main" val="13890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39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640-A221-4E09-B32F-DC0A91586BFA}"/>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8BC93E76-5793-4DD0-9AA2-FB77E331AF48}"/>
              </a:ext>
            </a:extLst>
          </p:cNvPr>
          <p:cNvSpPr>
            <a:spLocks noGrp="1"/>
          </p:cNvSpPr>
          <p:nvPr>
            <p:ph idx="1"/>
          </p:nvPr>
        </p:nvSpPr>
        <p:spPr>
          <a:xfrm>
            <a:off x="12873038" y="6164263"/>
            <a:ext cx="15328900" cy="30421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35D17466-00EE-42DE-9B34-577E482CA592}"/>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7122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DD07-39C1-462C-8D67-9044DE9D6C30}"/>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9943FA0C-2312-4E2C-BADA-AE10A8B3B26D}"/>
              </a:ext>
            </a:extLst>
          </p:cNvPr>
          <p:cNvSpPr>
            <a:spLocks noGrp="1"/>
          </p:cNvSpPr>
          <p:nvPr>
            <p:ph type="pic" idx="1"/>
          </p:nvPr>
        </p:nvSpPr>
        <p:spPr>
          <a:xfrm>
            <a:off x="12873038" y="6164263"/>
            <a:ext cx="15328900" cy="30421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DK"/>
          </a:p>
        </p:txBody>
      </p:sp>
      <p:sp>
        <p:nvSpPr>
          <p:cNvPr id="4" name="Text Placeholder 3">
            <a:extLst>
              <a:ext uri="{FF2B5EF4-FFF2-40B4-BE49-F238E27FC236}">
                <a16:creationId xmlns:a16="http://schemas.microsoft.com/office/drawing/2014/main" id="{6DE27C1E-D3A3-4344-9AD5-33D259A90D76}"/>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568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0557FE-23B6-43B0-AA4D-E57EDC782662}"/>
              </a:ext>
            </a:extLst>
          </p:cNvPr>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Click to edit Master title style</a:t>
            </a:r>
            <a:endParaRPr lang="en-GB" altLang="en-DK"/>
          </a:p>
        </p:txBody>
      </p:sp>
      <p:sp>
        <p:nvSpPr>
          <p:cNvPr id="1027" name="Rectangle 3">
            <a:extLst>
              <a:ext uri="{FF2B5EF4-FFF2-40B4-BE49-F238E27FC236}">
                <a16:creationId xmlns:a16="http://schemas.microsoft.com/office/drawing/2014/main" id="{4D5B1AA9-7F41-4F79-93BF-88BC2DBF5BBD}"/>
              </a:ext>
            </a:extLst>
          </p:cNvPr>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endParaRPr lang="en-GB" altLang="en-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kern="1200">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2pPr>
      <a:lvl3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3pPr>
      <a:lvl4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4pPr>
      <a:lvl5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5pPr>
      <a:lvl6pPr marL="4572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6pPr>
      <a:lvl7pPr marL="9144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7pPr>
      <a:lvl8pPr marL="13716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8pPr>
      <a:lvl9pPr marL="18288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9pPr>
    </p:titleStyle>
    <p:body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_ftnref1"/><Relationship Id="rId5" Type="http://schemas.openxmlformats.org/officeDocument/2006/relationships/hyperlink" Target="#_ftn1"/><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9" name="Rectangle 21">
            <a:extLst>
              <a:ext uri="{FF2B5EF4-FFF2-40B4-BE49-F238E27FC236}">
                <a16:creationId xmlns:a16="http://schemas.microsoft.com/office/drawing/2014/main" id="{E042823D-D10E-48FA-8C20-19C16B46E0AB}"/>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7910" name="Line 22">
            <a:extLst>
              <a:ext uri="{FF2B5EF4-FFF2-40B4-BE49-F238E27FC236}">
                <a16:creationId xmlns:a16="http://schemas.microsoft.com/office/drawing/2014/main" id="{CF39FDD4-8267-4E13-956E-FF4D1376E80F}"/>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7911" name="Line 23">
            <a:extLst>
              <a:ext uri="{FF2B5EF4-FFF2-40B4-BE49-F238E27FC236}">
                <a16:creationId xmlns:a16="http://schemas.microsoft.com/office/drawing/2014/main" id="{63241EF6-287C-4FF3-9776-D0AEEC25AF03}"/>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7912" name="Picture 24" descr="DTU Corporate logo_F_A0">
            <a:extLst>
              <a:ext uri="{FF2B5EF4-FFF2-40B4-BE49-F238E27FC236}">
                <a16:creationId xmlns:a16="http://schemas.microsoft.com/office/drawing/2014/main" id="{79F59C01-4754-4C1A-99F7-FF6850430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a:extLst>
              <a:ext uri="{FF2B5EF4-FFF2-40B4-BE49-F238E27FC236}">
                <a16:creationId xmlns:a16="http://schemas.microsoft.com/office/drawing/2014/main" id="{D0B65B0B-1CD4-4C49-9ADD-7A4F7E99DDC8}"/>
              </a:ext>
            </a:extLst>
          </p:cNvPr>
          <p:cNvSpPr>
            <a:spLocks noGrp="1" noChangeArrowheads="1"/>
          </p:cNvSpPr>
          <p:nvPr>
            <p:ph type="title"/>
          </p:nvPr>
        </p:nvSpPr>
        <p:spPr>
          <a:xfrm>
            <a:off x="1438275" y="5130800"/>
            <a:ext cx="27382788" cy="4752975"/>
          </a:xfrm>
        </p:spPr>
        <p:txBody>
          <a:bodyPr/>
          <a:lstStyle/>
          <a:p>
            <a:r>
              <a:rPr lang="da-DK" altLang="en-DK" dirty="0">
                <a:solidFill>
                  <a:srgbClr val="BD2A33"/>
                </a:solidFill>
              </a:rPr>
              <a:t>Replacing laboratory hardware </a:t>
            </a:r>
            <a:br>
              <a:rPr lang="da-DK" altLang="en-DK" dirty="0">
                <a:solidFill>
                  <a:srgbClr val="BD2A33"/>
                </a:solidFill>
              </a:rPr>
            </a:br>
            <a:r>
              <a:rPr lang="da-DK" altLang="en-DK" dirty="0">
                <a:solidFill>
                  <a:srgbClr val="BD2A33"/>
                </a:solidFill>
              </a:rPr>
              <a:t>with integrated electronics for motor control</a:t>
            </a:r>
            <a:endParaRPr lang="da-DK" altLang="en-DK" dirty="0">
              <a:solidFill>
                <a:schemeClr val="bg1">
                  <a:lumMod val="65000"/>
                </a:schemeClr>
              </a:solidFill>
            </a:endParaRPr>
          </a:p>
        </p:txBody>
      </p:sp>
      <p:sp>
        <p:nvSpPr>
          <p:cNvPr id="37891" name="Rectangle 3">
            <a:extLst>
              <a:ext uri="{FF2B5EF4-FFF2-40B4-BE49-F238E27FC236}">
                <a16:creationId xmlns:a16="http://schemas.microsoft.com/office/drawing/2014/main" id="{60C940C1-416B-4A77-89C6-F56D582930DF}"/>
              </a:ext>
            </a:extLst>
          </p:cNvPr>
          <p:cNvSpPr>
            <a:spLocks noGrp="1" noChangeArrowheads="1"/>
          </p:cNvSpPr>
          <p:nvPr>
            <p:ph type="body" sz="half" idx="2"/>
          </p:nvPr>
        </p:nvSpPr>
        <p:spPr>
          <a:xfrm>
            <a:off x="22523450" y="19819938"/>
            <a:ext cx="6297613" cy="19010312"/>
          </a:xfrm>
          <a:noFill/>
        </p:spPr>
        <p:txBody>
          <a:bodyPr/>
          <a:lstStyle/>
          <a:p>
            <a:pPr>
              <a:lnSpc>
                <a:spcPts val="4500"/>
              </a:lnSpc>
            </a:pPr>
            <a:r>
              <a:rPr lang="da-DK" altLang="en-DK" sz="3500" dirty="0"/>
              <a:t>Conclusion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sp>
        <p:nvSpPr>
          <p:cNvPr id="37892" name="Text Box 4">
            <a:extLst>
              <a:ext uri="{FF2B5EF4-FFF2-40B4-BE49-F238E27FC236}">
                <a16:creationId xmlns:a16="http://schemas.microsoft.com/office/drawing/2014/main" id="{061D7F9A-AFF2-458B-955C-ABABF4C953DA}"/>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Gezer, Frederik Ettrup Larsen, Irene Danvy</a:t>
            </a:r>
            <a:endParaRPr lang="da-DK" altLang="en-DK" sz="6000" b="1" dirty="0">
              <a:solidFill>
                <a:srgbClr val="BD2A33"/>
              </a:solidFill>
            </a:endParaRPr>
          </a:p>
        </p:txBody>
      </p:sp>
      <p:sp>
        <p:nvSpPr>
          <p:cNvPr id="37893" name="Rectangle 5">
            <a:extLst>
              <a:ext uri="{FF2B5EF4-FFF2-40B4-BE49-F238E27FC236}">
                <a16:creationId xmlns:a16="http://schemas.microsoft.com/office/drawing/2014/main" id="{F5F08ADB-3BBF-4DE6-8722-FF3CB658E5B5}"/>
              </a:ext>
            </a:extLst>
          </p:cNvPr>
          <p:cNvSpPr>
            <a:spLocks noChangeArrowheads="1"/>
          </p:cNvSpPr>
          <p:nvPr/>
        </p:nvSpPr>
        <p:spPr bwMode="auto">
          <a:xfrm>
            <a:off x="8466138" y="27452638"/>
            <a:ext cx="6297612" cy="1195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Introduction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7894" name="Rectangle 6">
            <a:extLst>
              <a:ext uri="{FF2B5EF4-FFF2-40B4-BE49-F238E27FC236}">
                <a16:creationId xmlns:a16="http://schemas.microsoft.com/office/drawing/2014/main" id="{63DA769B-3DB4-48D4-988F-4B50C74A74E3}"/>
              </a:ext>
            </a:extLst>
          </p:cNvPr>
          <p:cNvSpPr>
            <a:spLocks noChangeArrowheads="1"/>
          </p:cNvSpPr>
          <p:nvPr/>
        </p:nvSpPr>
        <p:spPr bwMode="auto">
          <a:xfrm>
            <a:off x="1438275" y="13160375"/>
            <a:ext cx="13414375"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dirty="0">
                <a:solidFill>
                  <a:srgbClr val="BD2A33"/>
                </a:solidFill>
              </a:rPr>
              <a:t>Abstract: </a:t>
            </a:r>
            <a:r>
              <a:rPr lang="da-DK" altLang="en-DK" dirty="0"/>
              <a:t>In this project we have done... These things  </a:t>
            </a:r>
            <a:endParaRPr lang="da-DK" altLang="en-DK" dirty="0">
              <a:solidFill>
                <a:srgbClr val="BD2A33"/>
              </a:solidFill>
            </a:endParaRPr>
          </a:p>
        </p:txBody>
      </p:sp>
      <p:sp>
        <p:nvSpPr>
          <p:cNvPr id="37895" name="Rectangle 7">
            <a:extLst>
              <a:ext uri="{FF2B5EF4-FFF2-40B4-BE49-F238E27FC236}">
                <a16:creationId xmlns:a16="http://schemas.microsoft.com/office/drawing/2014/main" id="{0DFAE1E8-F465-461A-AABE-373939894605}"/>
              </a:ext>
            </a:extLst>
          </p:cNvPr>
          <p:cNvSpPr>
            <a:spLocks noGrp="1" noChangeArrowheads="1"/>
          </p:cNvSpPr>
          <p:nvPr>
            <p:ph type="body" idx="1"/>
          </p:nvPr>
        </p:nvSpPr>
        <p:spPr>
          <a:xfrm>
            <a:off x="1438275" y="19819938"/>
            <a:ext cx="6297613" cy="4700587"/>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rule change in the competition, one of our goals is to make the system use less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power usage of the two systems can be seen on figure 1</a:t>
            </a:r>
            <a:endParaRPr lang="da-DK" altLang="en-DK" sz="3500" b="0" dirty="0">
              <a:solidFill>
                <a:schemeClr val="tx1"/>
              </a:solidFill>
            </a:endParaRPr>
          </a:p>
        </p:txBody>
      </p:sp>
      <p:sp>
        <p:nvSpPr>
          <p:cNvPr id="37896" name="Text Box 8">
            <a:extLst>
              <a:ext uri="{FF2B5EF4-FFF2-40B4-BE49-F238E27FC236}">
                <a16:creationId xmlns:a16="http://schemas.microsoft.com/office/drawing/2014/main" id="{475D860A-B0FE-4B53-A18B-A5C6C758B835}"/>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7" name="Text Box 9">
            <a:extLst>
              <a:ext uri="{FF2B5EF4-FFF2-40B4-BE49-F238E27FC236}">
                <a16:creationId xmlns:a16="http://schemas.microsoft.com/office/drawing/2014/main" id="{1F3CA910-2E16-4DAD-84D8-B21A608B6D31}"/>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8" name="Text Box 10">
            <a:extLst>
              <a:ext uri="{FF2B5EF4-FFF2-40B4-BE49-F238E27FC236}">
                <a16:creationId xmlns:a16="http://schemas.microsoft.com/office/drawing/2014/main" id="{BCA18EFB-E355-4B54-A186-69F29E41D28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9" name="Text Box 11">
            <a:extLst>
              <a:ext uri="{FF2B5EF4-FFF2-40B4-BE49-F238E27FC236}">
                <a16:creationId xmlns:a16="http://schemas.microsoft.com/office/drawing/2014/main" id="{21797865-CAF7-48ED-9A1E-4704659FE12E}"/>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900" name="Rectangle 12">
            <a:extLst>
              <a:ext uri="{FF2B5EF4-FFF2-40B4-BE49-F238E27FC236}">
                <a16:creationId xmlns:a16="http://schemas.microsoft.com/office/drawing/2014/main" id="{F8E9B209-B409-45A8-A378-4DBB8BFF3D74}"/>
              </a:ext>
            </a:extLst>
          </p:cNvPr>
          <p:cNvSpPr>
            <a:spLocks noChangeArrowheads="1"/>
          </p:cNvSpPr>
          <p:nvPr/>
        </p:nvSpPr>
        <p:spPr bwMode="auto">
          <a:xfrm>
            <a:off x="15494000" y="19819938"/>
            <a:ext cx="6297613" cy="1901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Mellemrubrik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pic>
        <p:nvPicPr>
          <p:cNvPr id="37901" name="Picture 13">
            <a:extLst>
              <a:ext uri="{FF2B5EF4-FFF2-40B4-BE49-F238E27FC236}">
                <a16:creationId xmlns:a16="http://schemas.microsoft.com/office/drawing/2014/main" id="{AE4E7787-8B14-4DDA-A339-239B23ED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3" name="Rectangle 15">
            <a:extLst>
              <a:ext uri="{FF2B5EF4-FFF2-40B4-BE49-F238E27FC236}">
                <a16:creationId xmlns:a16="http://schemas.microsoft.com/office/drawing/2014/main" id="{BEF64023-6E3D-4448-B600-FFE2F5C5CFE7}"/>
              </a:ext>
            </a:extLst>
          </p:cNvPr>
          <p:cNvSpPr>
            <a:spLocks noChangeArrowheads="1"/>
          </p:cNvSpPr>
          <p:nvPr/>
        </p:nvSpPr>
        <p:spPr bwMode="auto">
          <a:xfrm>
            <a:off x="1438275" y="28389038"/>
            <a:ext cx="6297613" cy="9217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4" name="Text Box 16">
            <a:extLst>
              <a:ext uri="{FF2B5EF4-FFF2-40B4-BE49-F238E27FC236}">
                <a16:creationId xmlns:a16="http://schemas.microsoft.com/office/drawing/2014/main" id="{4E5483AD-B308-439C-850F-796B87377528}"/>
              </a:ext>
            </a:extLst>
          </p:cNvPr>
          <p:cNvSpPr txBox="1">
            <a:spLocks noChangeArrowheads="1"/>
          </p:cNvSpPr>
          <p:nvPr/>
        </p:nvSpPr>
        <p:spPr bwMode="auto">
          <a:xfrm>
            <a:off x="1438275" y="37736463"/>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6" name="Text Box 18">
            <a:extLst>
              <a:ext uri="{FF2B5EF4-FFF2-40B4-BE49-F238E27FC236}">
                <a16:creationId xmlns:a16="http://schemas.microsoft.com/office/drawing/2014/main" id="{5B6EDBBE-99AF-4230-A79A-6034DF7F5093}"/>
              </a:ext>
            </a:extLst>
          </p:cNvPr>
          <p:cNvSpPr txBox="1">
            <a:spLocks noChangeArrowheads="1"/>
          </p:cNvSpPr>
          <p:nvPr/>
        </p:nvSpPr>
        <p:spPr bwMode="auto">
          <a:xfrm>
            <a:off x="8466138" y="26157238"/>
            <a:ext cx="62976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7" name="Rectangle 19">
            <a:extLst>
              <a:ext uri="{FF2B5EF4-FFF2-40B4-BE49-F238E27FC236}">
                <a16:creationId xmlns:a16="http://schemas.microsoft.com/office/drawing/2014/main" id="{92042B11-3D5E-41CC-B992-A9C067F96A88}"/>
              </a:ext>
            </a:extLst>
          </p:cNvPr>
          <p:cNvSpPr>
            <a:spLocks noChangeArrowheads="1"/>
          </p:cNvSpPr>
          <p:nvPr/>
        </p:nvSpPr>
        <p:spPr bwMode="auto">
          <a:xfrm>
            <a:off x="15494000" y="13160375"/>
            <a:ext cx="13495338" cy="5649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8" name="Text Box 20">
            <a:extLst>
              <a:ext uri="{FF2B5EF4-FFF2-40B4-BE49-F238E27FC236}">
                <a16:creationId xmlns:a16="http://schemas.microsoft.com/office/drawing/2014/main" id="{17B9893A-A8CE-4EF1-8525-AA3DB849E7B1}"/>
              </a:ext>
            </a:extLst>
          </p:cNvPr>
          <p:cNvSpPr txBox="1">
            <a:spLocks noChangeArrowheads="1"/>
          </p:cNvSpPr>
          <p:nvPr/>
        </p:nvSpPr>
        <p:spPr bwMode="auto">
          <a:xfrm>
            <a:off x="15494000" y="18919825"/>
            <a:ext cx="133159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pic>
        <p:nvPicPr>
          <p:cNvPr id="25" name="Picture 13" descr="Elektro_DK_F">
            <a:extLst>
              <a:ext uri="{FF2B5EF4-FFF2-40B4-BE49-F238E27FC236}">
                <a16:creationId xmlns:a16="http://schemas.microsoft.com/office/drawing/2014/main" id="{BB1F6DE4-13B6-46AC-9548-E031D2556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7">
            <a:extLst>
              <a:ext uri="{FF2B5EF4-FFF2-40B4-BE49-F238E27FC236}">
                <a16:creationId xmlns:a16="http://schemas.microsoft.com/office/drawing/2014/main" id="{6CF102BB-6591-4308-A229-D21953C98DF3}"/>
              </a:ext>
            </a:extLst>
          </p:cNvPr>
          <p:cNvSpPr>
            <a:spLocks noChangeArrowheads="1"/>
          </p:cNvSpPr>
          <p:nvPr/>
        </p:nvSpPr>
        <p:spPr bwMode="auto">
          <a:xfrm>
            <a:off x="0" y="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3" name="Rectangle 28">
            <a:extLst>
              <a:ext uri="{FF2B5EF4-FFF2-40B4-BE49-F238E27FC236}">
                <a16:creationId xmlns:a16="http://schemas.microsoft.com/office/drawing/2014/main" id="{9DAAED71-7758-4945-B0C5-4E3FCCB732A7}"/>
              </a:ext>
            </a:extLst>
          </p:cNvPr>
          <p:cNvSpPr>
            <a:spLocks noChangeArrowheads="1"/>
          </p:cNvSpPr>
          <p:nvPr/>
        </p:nvSpPr>
        <p:spPr bwMode="auto">
          <a:xfrm>
            <a:off x="0" y="4572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4" name="Rectangle 29">
            <a:extLst>
              <a:ext uri="{FF2B5EF4-FFF2-40B4-BE49-F238E27FC236}">
                <a16:creationId xmlns:a16="http://schemas.microsoft.com/office/drawing/2014/main" id="{B9E883D4-5D52-4AFF-AEB4-56093FE90226}"/>
              </a:ext>
            </a:extLst>
          </p:cNvPr>
          <p:cNvSpPr>
            <a:spLocks noChangeArrowheads="1"/>
          </p:cNvSpPr>
          <p:nvPr/>
        </p:nvSpPr>
        <p:spPr bwMode="auto">
          <a:xfrm>
            <a:off x="0" y="4841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 name="Rectangle 30">
            <a:extLst>
              <a:ext uri="{FF2B5EF4-FFF2-40B4-BE49-F238E27FC236}">
                <a16:creationId xmlns:a16="http://schemas.microsoft.com/office/drawing/2014/main" id="{B389569E-49C9-41C6-9A3C-BC641998A4AA}"/>
              </a:ext>
            </a:extLst>
          </p:cNvPr>
          <p:cNvSpPr>
            <a:spLocks noChangeArrowheads="1"/>
          </p:cNvSpPr>
          <p:nvPr/>
        </p:nvSpPr>
        <p:spPr bwMode="auto">
          <a:xfrm>
            <a:off x="152400" y="15240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6" name="Rectangle 31">
            <a:extLst>
              <a:ext uri="{FF2B5EF4-FFF2-40B4-BE49-F238E27FC236}">
                <a16:creationId xmlns:a16="http://schemas.microsoft.com/office/drawing/2014/main" id="{0F068540-7EDA-4354-B373-BB63AFC40E95}"/>
              </a:ext>
            </a:extLst>
          </p:cNvPr>
          <p:cNvSpPr>
            <a:spLocks noChangeArrowheads="1"/>
          </p:cNvSpPr>
          <p:nvPr/>
        </p:nvSpPr>
        <p:spPr bwMode="auto">
          <a:xfrm>
            <a:off x="152400" y="6096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7" name="Rectangle 32">
            <a:extLst>
              <a:ext uri="{FF2B5EF4-FFF2-40B4-BE49-F238E27FC236}">
                <a16:creationId xmlns:a16="http://schemas.microsoft.com/office/drawing/2014/main" id="{1EFA4BAE-E029-4624-8193-AC92DF136F48}"/>
              </a:ext>
            </a:extLst>
          </p:cNvPr>
          <p:cNvSpPr>
            <a:spLocks noChangeArrowheads="1"/>
          </p:cNvSpPr>
          <p:nvPr/>
        </p:nvSpPr>
        <p:spPr bwMode="auto">
          <a:xfrm>
            <a:off x="152400" y="6365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9" name="Billede 8">
            <a:extLst>
              <a:ext uri="{FF2B5EF4-FFF2-40B4-BE49-F238E27FC236}">
                <a16:creationId xmlns:a16="http://schemas.microsoft.com/office/drawing/2014/main" id="{2C522CE4-1E3F-4985-93AA-2FF8BC1853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19" y="20235863"/>
            <a:ext cx="7318376" cy="5488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3" name="Rectangle 21">
            <a:extLst>
              <a:ext uri="{FF2B5EF4-FFF2-40B4-BE49-F238E27FC236}">
                <a16:creationId xmlns:a16="http://schemas.microsoft.com/office/drawing/2014/main" id="{2F5CB0CE-258D-48AB-9F71-0DF7718DD7F1}"/>
              </a:ext>
            </a:extLst>
          </p:cNvPr>
          <p:cNvSpPr>
            <a:spLocks noChangeArrowheads="1"/>
          </p:cNvSpPr>
          <p:nvPr/>
        </p:nvSpPr>
        <p:spPr bwMode="auto">
          <a:xfrm>
            <a:off x="738188" y="4198938"/>
            <a:ext cx="28827412" cy="34728150"/>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dirty="0"/>
          </a:p>
        </p:txBody>
      </p:sp>
      <p:sp>
        <p:nvSpPr>
          <p:cNvPr id="38934" name="Line 22">
            <a:extLst>
              <a:ext uri="{FF2B5EF4-FFF2-40B4-BE49-F238E27FC236}">
                <a16:creationId xmlns:a16="http://schemas.microsoft.com/office/drawing/2014/main" id="{D7BBF60C-10F3-427B-A7F8-4B9FB80E63FD}"/>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8935" name="Line 23">
            <a:extLst>
              <a:ext uri="{FF2B5EF4-FFF2-40B4-BE49-F238E27FC236}">
                <a16:creationId xmlns:a16="http://schemas.microsoft.com/office/drawing/2014/main" id="{3C6CC36C-ECB2-4948-8D37-94222E95C5CE}"/>
              </a:ext>
            </a:extLst>
          </p:cNvPr>
          <p:cNvSpPr>
            <a:spLocks noChangeShapeType="1"/>
          </p:cNvSpPr>
          <p:nvPr/>
        </p:nvSpPr>
        <p:spPr bwMode="auto">
          <a:xfrm>
            <a:off x="725488" y="38927088"/>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8936" name="Picture 24" descr="DTU Corporate logo_F_A0">
            <a:extLst>
              <a:ext uri="{FF2B5EF4-FFF2-40B4-BE49-F238E27FC236}">
                <a16:creationId xmlns:a16="http://schemas.microsoft.com/office/drawing/2014/main" id="{97B1479B-8D64-40CA-A0AD-5307FDA3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8932" name="Picture 20">
            <a:extLst>
              <a:ext uri="{FF2B5EF4-FFF2-40B4-BE49-F238E27FC236}">
                <a16:creationId xmlns:a16="http://schemas.microsoft.com/office/drawing/2014/main" id="{6C1C31CB-5E27-410F-AD3E-53C4DF31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4" name="Rectangle 2">
            <a:extLst>
              <a:ext uri="{FF2B5EF4-FFF2-40B4-BE49-F238E27FC236}">
                <a16:creationId xmlns:a16="http://schemas.microsoft.com/office/drawing/2014/main" id="{521890F3-AC60-46E5-963F-2BC7A5270A15}"/>
              </a:ext>
            </a:extLst>
          </p:cNvPr>
          <p:cNvSpPr>
            <a:spLocks noChangeArrowheads="1"/>
          </p:cNvSpPr>
          <p:nvPr/>
        </p:nvSpPr>
        <p:spPr bwMode="auto">
          <a:xfrm>
            <a:off x="8466138" y="19819938"/>
            <a:ext cx="6297612" cy="80248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8915" name="Rectangle 3">
            <a:extLst>
              <a:ext uri="{FF2B5EF4-FFF2-40B4-BE49-F238E27FC236}">
                <a16:creationId xmlns:a16="http://schemas.microsoft.com/office/drawing/2014/main" id="{2FBF4633-5974-42ED-9967-CB121A8A9E69}"/>
              </a:ext>
            </a:extLst>
          </p:cNvPr>
          <p:cNvSpPr>
            <a:spLocks noGrp="1" noChangeArrowheads="1"/>
          </p:cNvSpPr>
          <p:nvPr>
            <p:ph type="title"/>
          </p:nvPr>
        </p:nvSpPr>
        <p:spPr/>
        <p:txBody>
          <a:bodyPr/>
          <a:lstStyle/>
          <a:p>
            <a:r>
              <a:rPr lang="da-DK" altLang="en-DK" dirty="0"/>
              <a:t>Titel </a:t>
            </a:r>
            <a:r>
              <a:rPr lang="da-DK" altLang="en-DK" dirty="0">
                <a:solidFill>
                  <a:srgbClr val="BD2A33"/>
                </a:solidFill>
              </a:rPr>
              <a:t>(3 varianter Arial Bold 1. 100/120pt, 2. 160/170pt, 3. 200/220pt. )</a:t>
            </a:r>
          </a:p>
        </p:txBody>
      </p:sp>
      <p:sp>
        <p:nvSpPr>
          <p:cNvPr id="38916" name="Rectangle 4">
            <a:extLst>
              <a:ext uri="{FF2B5EF4-FFF2-40B4-BE49-F238E27FC236}">
                <a16:creationId xmlns:a16="http://schemas.microsoft.com/office/drawing/2014/main" id="{C64CA24D-0446-484F-B0BC-5C8B7AB9AD6C}"/>
              </a:ext>
            </a:extLst>
          </p:cNvPr>
          <p:cNvSpPr>
            <a:spLocks noGrp="1" noChangeArrowheads="1"/>
          </p:cNvSpPr>
          <p:nvPr>
            <p:ph type="body" sz="half" idx="2"/>
          </p:nvPr>
        </p:nvSpPr>
        <p:spPr>
          <a:xfrm>
            <a:off x="22523450" y="19819938"/>
            <a:ext cx="6297613" cy="7416800"/>
          </a:xfrm>
          <a:noFill/>
        </p:spPr>
        <p:txBody>
          <a:bodyPr/>
          <a:lstStyle/>
          <a:p>
            <a:pPr>
              <a:lnSpc>
                <a:spcPts val="4500"/>
              </a:lnSpc>
            </a:pPr>
            <a:r>
              <a:rPr lang="da-DK" altLang="en-DK" sz="3500" dirty="0"/>
              <a:t>Mellemrubrik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sp>
        <p:nvSpPr>
          <p:cNvPr id="38917" name="Text Box 5">
            <a:extLst>
              <a:ext uri="{FF2B5EF4-FFF2-40B4-BE49-F238E27FC236}">
                <a16:creationId xmlns:a16="http://schemas.microsoft.com/office/drawing/2014/main" id="{DC1E96C4-1476-4B4D-AAE9-6700386170AD}"/>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a:t>
            </a:r>
            <a:r>
              <a:rPr lang="da-DK" altLang="en-DK" sz="6000" b="1" dirty="0" err="1"/>
              <a:t>Gezer</a:t>
            </a:r>
            <a:r>
              <a:rPr lang="da-DK" altLang="en-DK" sz="6000" b="1" dirty="0"/>
              <a:t>, Frederik Ettrup Larsen, Irene </a:t>
            </a:r>
            <a:r>
              <a:rPr lang="da-DK" altLang="en-DK" sz="6000" b="1" dirty="0" err="1"/>
              <a:t>Danvy</a:t>
            </a:r>
            <a:endParaRPr lang="da-DK" altLang="en-DK" sz="6000" b="1" dirty="0">
              <a:solidFill>
                <a:srgbClr val="BD2A33"/>
              </a:solidFill>
            </a:endParaRPr>
          </a:p>
        </p:txBody>
      </p:sp>
      <p:sp>
        <p:nvSpPr>
          <p:cNvPr id="38918" name="Rectangle 6">
            <a:extLst>
              <a:ext uri="{FF2B5EF4-FFF2-40B4-BE49-F238E27FC236}">
                <a16:creationId xmlns:a16="http://schemas.microsoft.com/office/drawing/2014/main" id="{9D64FCC6-77EA-48A4-9E6E-EBE4A8D2CAD0}"/>
              </a:ext>
            </a:extLst>
          </p:cNvPr>
          <p:cNvSpPr>
            <a:spLocks noChangeArrowheads="1"/>
          </p:cNvSpPr>
          <p:nvPr/>
        </p:nvSpPr>
        <p:spPr bwMode="auto">
          <a:xfrm>
            <a:off x="1455208" y="19819938"/>
            <a:ext cx="6297612" cy="878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err="1"/>
              <a:t>Introduction</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8919" name="Rectangle 7">
            <a:extLst>
              <a:ext uri="{FF2B5EF4-FFF2-40B4-BE49-F238E27FC236}">
                <a16:creationId xmlns:a16="http://schemas.microsoft.com/office/drawing/2014/main" id="{AFF500A9-D47C-43E2-8D14-CD7B46804E47}"/>
              </a:ext>
            </a:extLst>
          </p:cNvPr>
          <p:cNvSpPr>
            <a:spLocks noChangeArrowheads="1"/>
          </p:cNvSpPr>
          <p:nvPr/>
        </p:nvSpPr>
        <p:spPr bwMode="auto">
          <a:xfrm>
            <a:off x="1438275" y="12111831"/>
            <a:ext cx="27049096"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sz="3600" dirty="0">
                <a:solidFill>
                  <a:srgbClr val="BD2A33"/>
                </a:solidFill>
              </a:rPr>
              <a:t>Abstract: </a:t>
            </a:r>
            <a:r>
              <a:rPr lang="en-US" altLang="en-DK" sz="3600" dirty="0"/>
              <a:t>In this paper we will discuss how we lessened the power consumption of the fuel efficient '</a:t>
            </a:r>
            <a:r>
              <a:rPr lang="en-US" altLang="en-DK" sz="3600" dirty="0" err="1"/>
              <a:t>EcoCar</a:t>
            </a:r>
            <a:r>
              <a:rPr lang="en-US" altLang="en-DK" sz="3600" dirty="0"/>
              <a:t>' built by DTU Roadrunners to participate in the annual Shell </a:t>
            </a:r>
            <a:r>
              <a:rPr lang="en-US" altLang="en-DK" sz="3600" dirty="0" err="1"/>
              <a:t>EcoMarathon</a:t>
            </a:r>
            <a:r>
              <a:rPr lang="en-US" altLang="en-DK" sz="3600" dirty="0"/>
              <a:t> competition. For the first time this year, the competition takes electrical energy used into account, an aspect of the </a:t>
            </a:r>
            <a:r>
              <a:rPr lang="en-US" altLang="en-DK" sz="3600" dirty="0" err="1"/>
              <a:t>EcoCar</a:t>
            </a:r>
            <a:r>
              <a:rPr lang="en-US" altLang="en-DK" sz="3600" dirty="0"/>
              <a:t> which hasn't been optimized at all. The component in the car which consistently consumes the most power is the motor control unit currently a National Instruments reprogrammable I/O, shortened 'RIO’. Our approach to lowering the </a:t>
            </a:r>
            <a:r>
              <a:rPr lang="en-US" altLang="en-DK" sz="3600" dirty="0" err="1"/>
              <a:t>EcoCar's</a:t>
            </a:r>
            <a:r>
              <a:rPr lang="en-US" altLang="en-DK" sz="3600" dirty="0"/>
              <a:t> power consumption was therefore to replace the RIO with our own embedded electronics, without losing any functionality. The embedded electronics was made using only one microcontroller, and removed no functionalities of the car. This resulted in the power consumption being lowered considerably, making the car more ecofriendly and therefore more eligible to win the </a:t>
            </a:r>
            <a:r>
              <a:rPr lang="en-US" altLang="en-DK" sz="3600" dirty="0" err="1"/>
              <a:t>EcoMarathon</a:t>
            </a:r>
            <a:r>
              <a:rPr lang="en-US" altLang="en-DK" sz="3600" dirty="0"/>
              <a:t>.</a:t>
            </a:r>
            <a:endParaRPr lang="da-DK" altLang="en-DK" sz="3600" dirty="0">
              <a:solidFill>
                <a:srgbClr val="BD2A33"/>
              </a:solidFill>
            </a:endParaRPr>
          </a:p>
        </p:txBody>
      </p:sp>
      <p:sp>
        <p:nvSpPr>
          <p:cNvPr id="38920" name="Rectangle 8">
            <a:extLst>
              <a:ext uri="{FF2B5EF4-FFF2-40B4-BE49-F238E27FC236}">
                <a16:creationId xmlns:a16="http://schemas.microsoft.com/office/drawing/2014/main" id="{43268FFB-C699-4CB5-8569-87C0238E0CE7}"/>
              </a:ext>
            </a:extLst>
          </p:cNvPr>
          <p:cNvSpPr>
            <a:spLocks noGrp="1" noChangeArrowheads="1"/>
          </p:cNvSpPr>
          <p:nvPr>
            <p:ph type="body" idx="1"/>
          </p:nvPr>
        </p:nvSpPr>
        <p:spPr>
          <a:xfrm>
            <a:off x="8408193" y="29024263"/>
            <a:ext cx="6297613" cy="7966075"/>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a:t>
            </a:r>
            <a:r>
              <a:rPr lang="da-DK" altLang="en-DK" sz="3500" b="0" dirty="0" err="1">
                <a:solidFill>
                  <a:schemeClr val="tx1"/>
                </a:solidFill>
              </a:rPr>
              <a:t>rule</a:t>
            </a:r>
            <a:r>
              <a:rPr lang="da-DK" altLang="en-DK" sz="3500" b="0" dirty="0">
                <a:solidFill>
                  <a:schemeClr val="tx1"/>
                </a:solidFill>
              </a:rPr>
              <a:t> </a:t>
            </a:r>
            <a:r>
              <a:rPr lang="da-DK" altLang="en-DK" sz="3500" b="0" dirty="0" err="1">
                <a:solidFill>
                  <a:schemeClr val="tx1"/>
                </a:solidFill>
              </a:rPr>
              <a:t>change</a:t>
            </a:r>
            <a:r>
              <a:rPr lang="da-DK" altLang="en-DK" sz="3500" b="0" dirty="0">
                <a:solidFill>
                  <a:schemeClr val="tx1"/>
                </a:solidFill>
              </a:rPr>
              <a:t> in the </a:t>
            </a:r>
            <a:r>
              <a:rPr lang="da-DK" altLang="en-DK" sz="3500" b="0" dirty="0" err="1">
                <a:solidFill>
                  <a:schemeClr val="tx1"/>
                </a:solidFill>
              </a:rPr>
              <a:t>competition</a:t>
            </a:r>
            <a:r>
              <a:rPr lang="da-DK" altLang="en-DK" sz="3500" b="0" dirty="0">
                <a:solidFill>
                  <a:schemeClr val="tx1"/>
                </a:solidFill>
              </a:rPr>
              <a:t>, </a:t>
            </a:r>
            <a:r>
              <a:rPr lang="da-DK" altLang="en-DK" sz="3500" b="0" dirty="0" err="1">
                <a:solidFill>
                  <a:schemeClr val="tx1"/>
                </a:solidFill>
              </a:rPr>
              <a:t>one</a:t>
            </a:r>
            <a:r>
              <a:rPr lang="da-DK" altLang="en-DK" sz="3500" b="0" dirty="0">
                <a:solidFill>
                  <a:schemeClr val="tx1"/>
                </a:solidFill>
              </a:rPr>
              <a:t> of </a:t>
            </a:r>
            <a:r>
              <a:rPr lang="da-DK" altLang="en-DK" sz="3500" b="0" dirty="0" err="1">
                <a:solidFill>
                  <a:schemeClr val="tx1"/>
                </a:solidFill>
              </a:rPr>
              <a:t>our</a:t>
            </a:r>
            <a:r>
              <a:rPr lang="da-DK" altLang="en-DK" sz="3500" b="0" dirty="0">
                <a:solidFill>
                  <a:schemeClr val="tx1"/>
                </a:solidFill>
              </a:rPr>
              <a:t> </a:t>
            </a:r>
            <a:r>
              <a:rPr lang="da-DK" altLang="en-DK" sz="3500" b="0" dirty="0" err="1">
                <a:solidFill>
                  <a:schemeClr val="tx1"/>
                </a:solidFill>
              </a:rPr>
              <a:t>goals</a:t>
            </a:r>
            <a:r>
              <a:rPr lang="da-DK" altLang="en-DK" sz="3500" b="0" dirty="0">
                <a:solidFill>
                  <a:schemeClr val="tx1"/>
                </a:solidFill>
              </a:rPr>
              <a:t> is to </a:t>
            </a:r>
            <a:r>
              <a:rPr lang="da-DK" altLang="en-DK" sz="3500" b="0" dirty="0" err="1">
                <a:solidFill>
                  <a:schemeClr val="tx1"/>
                </a:solidFill>
              </a:rPr>
              <a:t>make</a:t>
            </a:r>
            <a:r>
              <a:rPr lang="da-DK" altLang="en-DK" sz="3500" b="0" dirty="0">
                <a:solidFill>
                  <a:schemeClr val="tx1"/>
                </a:solidFill>
              </a:rPr>
              <a:t> the system </a:t>
            </a:r>
            <a:r>
              <a:rPr lang="da-DK" altLang="en-DK" sz="3500" b="0" dirty="0" err="1">
                <a:solidFill>
                  <a:schemeClr val="tx1"/>
                </a:solidFill>
              </a:rPr>
              <a:t>use</a:t>
            </a:r>
            <a:r>
              <a:rPr lang="da-DK" altLang="en-DK" sz="3500" b="0" dirty="0">
                <a:solidFill>
                  <a:schemeClr val="tx1"/>
                </a:solidFill>
              </a:rPr>
              <a:t> </a:t>
            </a:r>
            <a:r>
              <a:rPr lang="da-DK" altLang="en-DK" sz="3500" b="0" dirty="0" err="1">
                <a:solidFill>
                  <a:schemeClr val="tx1"/>
                </a:solidFill>
              </a:rPr>
              <a:t>less</a:t>
            </a:r>
            <a:r>
              <a:rPr lang="da-DK" altLang="en-DK" sz="3500" b="0" dirty="0">
                <a:solidFill>
                  <a:schemeClr val="tx1"/>
                </a:solidFill>
              </a:rPr>
              <a:t>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power usage of the two systems can be seen on figure 3</a:t>
            </a:r>
            <a:endParaRPr lang="da-DK" altLang="en-DK" sz="3500" b="0" dirty="0">
              <a:solidFill>
                <a:schemeClr val="tx1"/>
              </a:solidFill>
            </a:endParaRPr>
          </a:p>
        </p:txBody>
      </p:sp>
      <p:sp>
        <p:nvSpPr>
          <p:cNvPr id="38925" name="Rectangle 13">
            <a:extLst>
              <a:ext uri="{FF2B5EF4-FFF2-40B4-BE49-F238E27FC236}">
                <a16:creationId xmlns:a16="http://schemas.microsoft.com/office/drawing/2014/main" id="{CFCB25D1-0514-450D-938B-DB417C410032}"/>
              </a:ext>
            </a:extLst>
          </p:cNvPr>
          <p:cNvSpPr>
            <a:spLocks noChangeArrowheads="1"/>
          </p:cNvSpPr>
          <p:nvPr/>
        </p:nvSpPr>
        <p:spPr bwMode="auto">
          <a:xfrm>
            <a:off x="15494000" y="19819938"/>
            <a:ext cx="6297613" cy="741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38927" name="Rectangle 15">
            <a:extLst>
              <a:ext uri="{FF2B5EF4-FFF2-40B4-BE49-F238E27FC236}">
                <a16:creationId xmlns:a16="http://schemas.microsoft.com/office/drawing/2014/main" id="{7D0F1E93-ADF9-499F-A663-7754D8FCA7E7}"/>
              </a:ext>
            </a:extLst>
          </p:cNvPr>
          <p:cNvSpPr>
            <a:spLocks noChangeArrowheads="1"/>
          </p:cNvSpPr>
          <p:nvPr/>
        </p:nvSpPr>
        <p:spPr bwMode="auto">
          <a:xfrm>
            <a:off x="1438275" y="32383413"/>
            <a:ext cx="6297613" cy="4606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8928" name="Text Box 16">
            <a:extLst>
              <a:ext uri="{FF2B5EF4-FFF2-40B4-BE49-F238E27FC236}">
                <a16:creationId xmlns:a16="http://schemas.microsoft.com/office/drawing/2014/main" id="{E207997F-1FF4-48D3-80B1-6C2D4BEF02D5}"/>
              </a:ext>
            </a:extLst>
          </p:cNvPr>
          <p:cNvSpPr txBox="1">
            <a:spLocks noChangeArrowheads="1"/>
          </p:cNvSpPr>
          <p:nvPr/>
        </p:nvSpPr>
        <p:spPr bwMode="auto">
          <a:xfrm>
            <a:off x="1438275" y="37266563"/>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8929" name="Text Box 17">
            <a:extLst>
              <a:ext uri="{FF2B5EF4-FFF2-40B4-BE49-F238E27FC236}">
                <a16:creationId xmlns:a16="http://schemas.microsoft.com/office/drawing/2014/main" id="{2E1C8D3B-4D88-4EBA-AF8B-1580B0E1209E}"/>
              </a:ext>
            </a:extLst>
          </p:cNvPr>
          <p:cNvSpPr txBox="1">
            <a:spLocks noChangeArrowheads="1"/>
          </p:cNvSpPr>
          <p:nvPr/>
        </p:nvSpPr>
        <p:spPr bwMode="auto">
          <a:xfrm>
            <a:off x="8466138" y="28028900"/>
            <a:ext cx="629761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8931" name="Text Box 19">
            <a:extLst>
              <a:ext uri="{FF2B5EF4-FFF2-40B4-BE49-F238E27FC236}">
                <a16:creationId xmlns:a16="http://schemas.microsoft.com/office/drawing/2014/main" id="{BC838B44-0269-42F7-996E-15ED63A6BA35}"/>
              </a:ext>
            </a:extLst>
          </p:cNvPr>
          <p:cNvSpPr txBox="1">
            <a:spLocks noChangeArrowheads="1"/>
          </p:cNvSpPr>
          <p:nvPr/>
        </p:nvSpPr>
        <p:spPr bwMode="auto">
          <a:xfrm>
            <a:off x="15578138" y="37266563"/>
            <a:ext cx="133159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lnSpc>
                <a:spcPts val="2400"/>
              </a:lnSpc>
            </a:pPr>
            <a:r>
              <a:rPr lang="da-DK" altLang="en-DK" sz="1500" dirty="0"/>
              <a:t>Fig. 3</a:t>
            </a:r>
            <a:br>
              <a:rPr lang="da-DK" altLang="en-DK" sz="1500" dirty="0"/>
            </a:br>
            <a:r>
              <a:rPr lang="da-DK" altLang="en-DK" sz="1500" dirty="0"/>
              <a:t>The </a:t>
            </a:r>
            <a:r>
              <a:rPr lang="da-DK" altLang="en-DK" sz="1500" dirty="0" err="1"/>
              <a:t>current</a:t>
            </a:r>
            <a:r>
              <a:rPr lang="da-DK" altLang="en-DK" sz="1500" dirty="0"/>
              <a:t> </a:t>
            </a:r>
            <a:r>
              <a:rPr lang="da-DK" altLang="en-DK" sz="1500" dirty="0" err="1"/>
              <a:t>into</a:t>
            </a:r>
            <a:r>
              <a:rPr lang="da-DK" altLang="en-DK" sz="1500" dirty="0"/>
              <a:t> the RIO and the ECU over time</a:t>
            </a:r>
            <a:endParaRPr lang="da-DK" altLang="en-DK" sz="1500" dirty="0">
              <a:solidFill>
                <a:srgbClr val="BD2A33"/>
              </a:solidFill>
            </a:endParaRPr>
          </a:p>
        </p:txBody>
      </p:sp>
      <p:pic>
        <p:nvPicPr>
          <p:cNvPr id="38947" name="Picture 35" descr="Dummylogo">
            <a:extLst>
              <a:ext uri="{FF2B5EF4-FFF2-40B4-BE49-F238E27FC236}">
                <a16:creationId xmlns:a16="http://schemas.microsoft.com/office/drawing/2014/main" id="{2984EA3D-3268-480A-85A9-6EB6EBEE4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913" y="40508238"/>
            <a:ext cx="47577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48" name="Picture 36" descr="Dummylogo">
            <a:extLst>
              <a:ext uri="{FF2B5EF4-FFF2-40B4-BE49-F238E27FC236}">
                <a16:creationId xmlns:a16="http://schemas.microsoft.com/office/drawing/2014/main" id="{15209E73-F520-4FF5-9BBB-1769E9829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3450" y="40508238"/>
            <a:ext cx="4757738"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49" name="Picture 37" descr="Dummylogo">
            <a:extLst>
              <a:ext uri="{FF2B5EF4-FFF2-40B4-BE49-F238E27FC236}">
                <a16:creationId xmlns:a16="http://schemas.microsoft.com/office/drawing/2014/main" id="{6E2033DF-164D-4F57-998E-97C8A3087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6138" y="40508238"/>
            <a:ext cx="4757737" cy="719137"/>
          </a:xfrm>
          <a:prstGeom prst="rect">
            <a:avLst/>
          </a:prstGeom>
          <a:noFill/>
          <a:extLst>
            <a:ext uri="{909E8E84-426E-40DD-AFC4-6F175D3DCCD1}">
              <a14:hiddenFill xmlns:a14="http://schemas.microsoft.com/office/drawing/2010/main">
                <a:solidFill>
                  <a:srgbClr val="FFFFFF"/>
                </a:solidFill>
              </a14:hiddenFill>
            </a:ext>
          </a:extLst>
        </p:spPr>
      </p:pic>
      <p:pic>
        <p:nvPicPr>
          <p:cNvPr id="38950" name="Picture 38" descr="Dummylogo">
            <a:extLst>
              <a:ext uri="{FF2B5EF4-FFF2-40B4-BE49-F238E27FC236}">
                <a16:creationId xmlns:a16="http://schemas.microsoft.com/office/drawing/2014/main" id="{1B6E6BB3-0932-4180-9D32-BC2CC7EDD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4000" y="40508238"/>
            <a:ext cx="4757738" cy="71913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3" descr="Elektro_DK_F">
            <a:extLst>
              <a:ext uri="{FF2B5EF4-FFF2-40B4-BE49-F238E27FC236}">
                <a16:creationId xmlns:a16="http://schemas.microsoft.com/office/drawing/2014/main" id="{7B76F6C4-D290-4E9E-B08E-FBC47F5AAC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Billede 2">
            <a:extLst>
              <a:ext uri="{FF2B5EF4-FFF2-40B4-BE49-F238E27FC236}">
                <a16:creationId xmlns:a16="http://schemas.microsoft.com/office/drawing/2014/main" id="{C688029E-D755-485C-8155-CC0B8F8C1E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94000" y="27236738"/>
            <a:ext cx="12993371" cy="9745028"/>
          </a:xfrm>
          <a:prstGeom prst="rect">
            <a:avLst/>
          </a:prstGeom>
        </p:spPr>
      </p:pic>
    </p:spTree>
  </p:cSld>
  <p:clrMapOvr>
    <a:masterClrMapping/>
  </p:clrMapOvr>
</p:sld>
</file>

<file path=ppt/theme/theme1.xml><?xml version="1.0" encoding="utf-8"?>
<a:theme xmlns:a="http://schemas.openxmlformats.org/drawingml/2006/main" name="DTU Poster A0 Høj 4 Spalte">
  <a:themeElements>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4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TU Poster A0 Høj 4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4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4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4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4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4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4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4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4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4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4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4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A0_Hoj_4_spalte</Template>
  <TotalTime>421</TotalTime>
  <Words>872</Words>
  <Application>Microsoft Office PowerPoint</Application>
  <PresentationFormat>Custom</PresentationFormat>
  <Paragraphs>56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Wingdings</vt:lpstr>
      <vt:lpstr>DTU Poster A0 Høj 4 Spalte</vt:lpstr>
      <vt:lpstr>Replacing laboratory hardware  with integrated electronics for motor control</vt:lpstr>
      <vt:lpstr>Titel (3 varianter Arial Bold 1. 100/120pt, 2. 160/170pt, 3. 200/220pt.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Irene Marie Malmkjær Danvy</dc:creator>
  <cp:lastModifiedBy>Ejer</cp:lastModifiedBy>
  <cp:revision>9</cp:revision>
  <dcterms:created xsi:type="dcterms:W3CDTF">2018-06-08T08:18:25Z</dcterms:created>
  <dcterms:modified xsi:type="dcterms:W3CDTF">2018-06-17T19:50:35Z</dcterms:modified>
</cp:coreProperties>
</file>