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71" r:id="rId2"/>
    <p:sldId id="265" r:id="rId3"/>
    <p:sldId id="266" r:id="rId4"/>
    <p:sldId id="272" r:id="rId5"/>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p:scale>
          <a:sx n="25" d="100"/>
          <a:sy n="25" d="100"/>
        </p:scale>
        <p:origin x="466" y="-2266"/>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742A0-3D77-4607-B0F7-19704DDB465D}"/>
              </a:ext>
            </a:extLst>
          </p:cNvPr>
          <p:cNvSpPr>
            <a:spLocks noGrp="1" noChangeArrowheads="1"/>
          </p:cNvSpPr>
          <p:nvPr>
            <p:ph type="sldNum" sz="quarter" idx="5"/>
          </p:nvPr>
        </p:nvSpPr>
        <p:spPr>
          <a:ln/>
        </p:spPr>
        <p:txBody>
          <a:bodyPr/>
          <a:lstStyle/>
          <a:p>
            <a:fld id="{0B24E2C6-3BD7-4EBE-9DA1-5595F8A331C9}" type="slidenum">
              <a:rPr lang="da-DK" altLang="en-DK"/>
              <a:pPr/>
              <a:t>2</a:t>
            </a:fld>
            <a:endParaRPr lang="da-DK" altLang="en-DK"/>
          </a:p>
        </p:txBody>
      </p:sp>
      <p:sp>
        <p:nvSpPr>
          <p:cNvPr id="39938" name="Rectangle 2">
            <a:extLst>
              <a:ext uri="{FF2B5EF4-FFF2-40B4-BE49-F238E27FC236}">
                <a16:creationId xmlns:a16="http://schemas.microsoft.com/office/drawing/2014/main" id="{5E94612E-A29A-49DF-AD7D-F7DB3E45F91A}"/>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3AAE51A-BA14-4AE1-B44A-BBA8E91609BB}"/>
              </a:ext>
            </a:extLst>
          </p:cNvPr>
          <p:cNvSpPr>
            <a:spLocks noGrp="1" noChangeArrowheads="1"/>
          </p:cNvSpPr>
          <p:nvPr>
            <p:ph type="body" idx="1"/>
          </p:nvPr>
        </p:nvSpPr>
        <p:spPr/>
        <p:txBody>
          <a:bodyPr/>
          <a:lstStyle/>
          <a:p>
            <a:r>
              <a:rPr lang="da-DK" altLang="en-DK"/>
              <a:t>Tekst og Streger i 100% farve – Baggrund i 90% Transparent.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_ftnref1"/><Relationship Id="rId5" Type="http://schemas.openxmlformats.org/officeDocument/2006/relationships/hyperlink" Target="#_ftn1"/><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9" name="Rectangle 21">
            <a:extLst>
              <a:ext uri="{FF2B5EF4-FFF2-40B4-BE49-F238E27FC236}">
                <a16:creationId xmlns:a16="http://schemas.microsoft.com/office/drawing/2014/main" id="{E042823D-D10E-48FA-8C20-19C16B46E0AB}"/>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7910" name="Line 22">
            <a:extLst>
              <a:ext uri="{FF2B5EF4-FFF2-40B4-BE49-F238E27FC236}">
                <a16:creationId xmlns:a16="http://schemas.microsoft.com/office/drawing/2014/main" id="{CF39FDD4-8267-4E13-956E-FF4D1376E80F}"/>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7911" name="Line 23">
            <a:extLst>
              <a:ext uri="{FF2B5EF4-FFF2-40B4-BE49-F238E27FC236}">
                <a16:creationId xmlns:a16="http://schemas.microsoft.com/office/drawing/2014/main" id="{63241EF6-287C-4FF3-9776-D0AEEC25AF03}"/>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7912" name="Picture 24" descr="DTU Corporate logo_F_A0">
            <a:extLst>
              <a:ext uri="{FF2B5EF4-FFF2-40B4-BE49-F238E27FC236}">
                <a16:creationId xmlns:a16="http://schemas.microsoft.com/office/drawing/2014/main" id="{79F59C01-4754-4C1A-99F7-FF6850430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7890" name="Rectangle 2">
            <a:extLst>
              <a:ext uri="{FF2B5EF4-FFF2-40B4-BE49-F238E27FC236}">
                <a16:creationId xmlns:a16="http://schemas.microsoft.com/office/drawing/2014/main" id="{D0B65B0B-1CD4-4C49-9ADD-7A4F7E99DDC8}"/>
              </a:ext>
            </a:extLst>
          </p:cNvPr>
          <p:cNvSpPr>
            <a:spLocks noGrp="1" noChangeArrowheads="1"/>
          </p:cNvSpPr>
          <p:nvPr>
            <p:ph type="title"/>
          </p:nvPr>
        </p:nvSpPr>
        <p:spPr>
          <a:xfrm>
            <a:off x="1438275" y="5130800"/>
            <a:ext cx="27382788" cy="4752975"/>
          </a:xfrm>
        </p:spPr>
        <p:txBody>
          <a:bodyPr/>
          <a:lstStyle/>
          <a:p>
            <a:r>
              <a:rPr lang="da-DK" altLang="en-DK" dirty="0">
                <a:solidFill>
                  <a:srgbClr val="BD2A33"/>
                </a:solidFill>
              </a:rPr>
              <a:t>Replacing laboratory hardware </a:t>
            </a:r>
            <a:br>
              <a:rPr lang="da-DK" altLang="en-DK" dirty="0">
                <a:solidFill>
                  <a:srgbClr val="BD2A33"/>
                </a:solidFill>
              </a:rPr>
            </a:br>
            <a:r>
              <a:rPr lang="da-DK" altLang="en-DK" dirty="0">
                <a:solidFill>
                  <a:srgbClr val="BD2A33"/>
                </a:solidFill>
              </a:rPr>
              <a:t>with integrated electronics for motor control</a:t>
            </a:r>
            <a:endParaRPr lang="da-DK" altLang="en-DK" dirty="0">
              <a:solidFill>
                <a:schemeClr val="bg1">
                  <a:lumMod val="65000"/>
                </a:schemeClr>
              </a:solidFill>
            </a:endParaRPr>
          </a:p>
        </p:txBody>
      </p:sp>
      <p:sp>
        <p:nvSpPr>
          <p:cNvPr id="37891" name="Rectangle 3">
            <a:extLst>
              <a:ext uri="{FF2B5EF4-FFF2-40B4-BE49-F238E27FC236}">
                <a16:creationId xmlns:a16="http://schemas.microsoft.com/office/drawing/2014/main" id="{60C940C1-416B-4A77-89C6-F56D582930DF}"/>
              </a:ext>
            </a:extLst>
          </p:cNvPr>
          <p:cNvSpPr>
            <a:spLocks noGrp="1" noChangeArrowheads="1"/>
          </p:cNvSpPr>
          <p:nvPr>
            <p:ph type="body" sz="half" idx="2"/>
          </p:nvPr>
        </p:nvSpPr>
        <p:spPr>
          <a:xfrm>
            <a:off x="22523450" y="19819938"/>
            <a:ext cx="6297613" cy="19010312"/>
          </a:xfrm>
          <a:noFill/>
        </p:spPr>
        <p:txBody>
          <a:bodyPr/>
          <a:lstStyle/>
          <a:p>
            <a:pPr>
              <a:lnSpc>
                <a:spcPts val="4500"/>
              </a:lnSpc>
            </a:pPr>
            <a:r>
              <a:rPr lang="da-DK" altLang="en-DK" sz="3500" dirty="0"/>
              <a:t>Conclusion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sp>
        <p:nvSpPr>
          <p:cNvPr id="37892" name="Text Box 4">
            <a:extLst>
              <a:ext uri="{FF2B5EF4-FFF2-40B4-BE49-F238E27FC236}">
                <a16:creationId xmlns:a16="http://schemas.microsoft.com/office/drawing/2014/main" id="{061D7F9A-AFF2-458B-955C-ABABF4C953DA}"/>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7893" name="Rectangle 5">
            <a:extLst>
              <a:ext uri="{FF2B5EF4-FFF2-40B4-BE49-F238E27FC236}">
                <a16:creationId xmlns:a16="http://schemas.microsoft.com/office/drawing/2014/main" id="{F5F08ADB-3BBF-4DE6-8722-FF3CB658E5B5}"/>
              </a:ext>
            </a:extLst>
          </p:cNvPr>
          <p:cNvSpPr>
            <a:spLocks noChangeArrowheads="1"/>
          </p:cNvSpPr>
          <p:nvPr/>
        </p:nvSpPr>
        <p:spPr bwMode="auto">
          <a:xfrm>
            <a:off x="8466138" y="27452638"/>
            <a:ext cx="6297612" cy="1195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Introduction </a:t>
            </a:r>
            <a:endParaRPr lang="da-DK" altLang="en-DK" sz="3500" b="0" dirty="0">
              <a:solidFill>
                <a:schemeClr val="tx1"/>
              </a:solidFill>
            </a:endParaRPr>
          </a:p>
          <a:p>
            <a:pPr>
              <a:lnSpc>
                <a:spcPts val="4500"/>
              </a:lnSpc>
            </a:pPr>
            <a:r>
              <a:rPr lang="en-US" altLang="en-DK" sz="3500" b="0" dirty="0">
                <a:solidFill>
                  <a:schemeClr val="tx1"/>
                </a:solidFill>
              </a:rPr>
              <a:t>The DTU Roadrunner team is seeking to replace an important motor control component in the ecocar. </a:t>
            </a:r>
          </a:p>
          <a:p>
            <a:pPr>
              <a:lnSpc>
                <a:spcPts val="4500"/>
              </a:lnSpc>
            </a:pPr>
            <a:r>
              <a:rPr lang="en-US" altLang="en-DK" sz="3500" b="0" dirty="0">
                <a:solidFill>
                  <a:schemeClr val="tx1"/>
                </a:solidFill>
              </a:rPr>
              <a:t>DTU roadrunners is participating in the Shell Eco marathon, and due to a rule change, power consumption is now counted to determine the fuel efficiency of the car.</a:t>
            </a:r>
          </a:p>
          <a:p>
            <a:pPr>
              <a:lnSpc>
                <a:spcPts val="4500"/>
              </a:lnSpc>
            </a:pPr>
            <a:r>
              <a:rPr lang="en-US" altLang="en-DK" sz="3500" b="0" dirty="0">
                <a:solidFill>
                  <a:schemeClr val="tx1"/>
                </a:solidFill>
              </a:rPr>
              <a:t>Combining this with a goal to reduce the overall weight of the car, this project focuses on replacing a very power consuming component, the National </a:t>
            </a:r>
            <a:r>
              <a:rPr lang="en-US" altLang="en-DK" sz="3500" b="0" dirty="0" err="1">
                <a:solidFill>
                  <a:schemeClr val="tx1"/>
                </a:solidFill>
              </a:rPr>
              <a:t>Instrumets</a:t>
            </a:r>
            <a:r>
              <a:rPr lang="en-US" altLang="en-DK" sz="3500" b="0" dirty="0">
                <a:solidFill>
                  <a:schemeClr val="tx1"/>
                </a:solidFill>
              </a:rPr>
              <a:t> Reconfigurable I/O (RIO), with our own integrated electronics.</a:t>
            </a:r>
          </a:p>
        </p:txBody>
      </p:sp>
      <p:sp>
        <p:nvSpPr>
          <p:cNvPr id="37894" name="Rectangle 6">
            <a:extLst>
              <a:ext uri="{FF2B5EF4-FFF2-40B4-BE49-F238E27FC236}">
                <a16:creationId xmlns:a16="http://schemas.microsoft.com/office/drawing/2014/main" id="{63DA769B-3DB4-48D4-988F-4B50C74A74E3}"/>
              </a:ext>
            </a:extLst>
          </p:cNvPr>
          <p:cNvSpPr>
            <a:spLocks noChangeArrowheads="1"/>
          </p:cNvSpPr>
          <p:nvPr/>
        </p:nvSpPr>
        <p:spPr bwMode="auto">
          <a:xfrm>
            <a:off x="1438275" y="13160375"/>
            <a:ext cx="13414375"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dirty="0">
                <a:solidFill>
                  <a:srgbClr val="BD2A33"/>
                </a:solidFill>
              </a:rPr>
              <a:t>Abstract: </a:t>
            </a:r>
            <a:r>
              <a:rPr lang="da-DK" altLang="en-DK" dirty="0"/>
              <a:t>In this project we have done... These things  </a:t>
            </a:r>
            <a:endParaRPr lang="da-DK" altLang="en-DK" dirty="0">
              <a:solidFill>
                <a:srgbClr val="BD2A33"/>
              </a:solidFill>
            </a:endParaRPr>
          </a:p>
        </p:txBody>
      </p:sp>
      <p:sp>
        <p:nvSpPr>
          <p:cNvPr id="37895" name="Rectangle 7">
            <a:extLst>
              <a:ext uri="{FF2B5EF4-FFF2-40B4-BE49-F238E27FC236}">
                <a16:creationId xmlns:a16="http://schemas.microsoft.com/office/drawing/2014/main" id="{0DFAE1E8-F465-461A-AABE-373939894605}"/>
              </a:ext>
            </a:extLst>
          </p:cNvPr>
          <p:cNvSpPr>
            <a:spLocks noGrp="1" noChangeArrowheads="1"/>
          </p:cNvSpPr>
          <p:nvPr>
            <p:ph type="body" idx="1"/>
          </p:nvPr>
        </p:nvSpPr>
        <p:spPr>
          <a:xfrm>
            <a:off x="1438275" y="19819938"/>
            <a:ext cx="6297613" cy="4700587"/>
          </a:xfrm>
          <a:noFill/>
          <a:ln/>
        </p:spPr>
        <p:txBody>
          <a:bodyPr/>
          <a:lstStyle/>
          <a:p>
            <a:pPr>
              <a:lnSpc>
                <a:spcPts val="4500"/>
              </a:lnSpc>
            </a:pPr>
            <a:r>
              <a:rPr lang="da-DK" altLang="en-DK" sz="3500" dirty="0"/>
              <a:t>Power </a:t>
            </a:r>
            <a:r>
              <a:rPr lang="da-DK" altLang="en-DK" sz="3500" dirty="0" err="1"/>
              <a:t>savings</a:t>
            </a:r>
            <a:r>
              <a:rPr lang="da-DK" altLang="en-DK" sz="3500" dirty="0"/>
              <a:t>  </a:t>
            </a:r>
          </a:p>
          <a:p>
            <a:pPr>
              <a:lnSpc>
                <a:spcPts val="4500"/>
              </a:lnSpc>
            </a:pPr>
            <a:r>
              <a:rPr lang="da-DK" altLang="en-DK" sz="3500" b="0" dirty="0">
                <a:solidFill>
                  <a:schemeClr val="tx1"/>
                </a:solidFill>
              </a:rPr>
              <a:t>Due to a rule change in the competition, one of our goals is to make the system use less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power usage of the two systems can be seen on figure 1</a:t>
            </a:r>
            <a:endParaRPr lang="da-DK" altLang="en-DK" sz="3500" b="0" dirty="0">
              <a:solidFill>
                <a:schemeClr val="tx1"/>
              </a:solidFill>
            </a:endParaRPr>
          </a:p>
        </p:txBody>
      </p:sp>
      <p:sp>
        <p:nvSpPr>
          <p:cNvPr id="37896" name="Text Box 8">
            <a:extLst>
              <a:ext uri="{FF2B5EF4-FFF2-40B4-BE49-F238E27FC236}">
                <a16:creationId xmlns:a16="http://schemas.microsoft.com/office/drawing/2014/main" id="{475D860A-B0FE-4B53-A18B-A5C6C758B835}"/>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7" name="Text Box 9">
            <a:extLst>
              <a:ext uri="{FF2B5EF4-FFF2-40B4-BE49-F238E27FC236}">
                <a16:creationId xmlns:a16="http://schemas.microsoft.com/office/drawing/2014/main" id="{1F3CA910-2E16-4DAD-84D8-B21A608B6D31}"/>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8" name="Text Box 10">
            <a:extLst>
              <a:ext uri="{FF2B5EF4-FFF2-40B4-BE49-F238E27FC236}">
                <a16:creationId xmlns:a16="http://schemas.microsoft.com/office/drawing/2014/main" id="{BCA18EFB-E355-4B54-A186-69F29E41D28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899" name="Text Box 11">
            <a:extLst>
              <a:ext uri="{FF2B5EF4-FFF2-40B4-BE49-F238E27FC236}">
                <a16:creationId xmlns:a16="http://schemas.microsoft.com/office/drawing/2014/main" id="{21797865-CAF7-48ED-9A1E-4704659FE12E}"/>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7900" name="Rectangle 12">
            <a:extLst>
              <a:ext uri="{FF2B5EF4-FFF2-40B4-BE49-F238E27FC236}">
                <a16:creationId xmlns:a16="http://schemas.microsoft.com/office/drawing/2014/main" id="{F8E9B209-B409-45A8-A378-4DBB8BFF3D74}"/>
              </a:ext>
            </a:extLst>
          </p:cNvPr>
          <p:cNvSpPr>
            <a:spLocks noChangeArrowheads="1"/>
          </p:cNvSpPr>
          <p:nvPr/>
        </p:nvSpPr>
        <p:spPr bwMode="auto">
          <a:xfrm>
            <a:off x="15494000" y="19819938"/>
            <a:ext cx="6297613" cy="1901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dirty="0"/>
              <a:t>Mellemrubrik </a:t>
            </a:r>
            <a:r>
              <a:rPr lang="da-DK" altLang="en-DK" sz="3500" dirty="0">
                <a:solidFill>
                  <a:srgbClr val="BD2A33"/>
                </a:solidFill>
              </a:rPr>
              <a:t>(Arial Bold </a:t>
            </a:r>
          </a:p>
          <a:p>
            <a:pPr>
              <a:lnSpc>
                <a:spcPts val="4500"/>
              </a:lnSpc>
            </a:pPr>
            <a:r>
              <a:rPr lang="da-DK" altLang="en-DK" sz="3500" dirty="0">
                <a:solidFill>
                  <a:srgbClr val="BD2A33"/>
                </a:solidFill>
              </a:rPr>
              <a:t>1. 18/24pt. el. 2. 35/45pt.)</a:t>
            </a:r>
            <a:r>
              <a:rPr lang="da-DK" altLang="en-DK" sz="3500" dirty="0"/>
              <a:t> </a:t>
            </a:r>
          </a:p>
          <a:p>
            <a:pPr>
              <a:lnSpc>
                <a:spcPts val="4500"/>
              </a:lnSpc>
            </a:pPr>
            <a:r>
              <a:rPr lang="da-DK" altLang="en-DK" sz="3500" b="0" dirty="0">
                <a:solidFill>
                  <a:schemeClr val="tx1"/>
                </a:solidFill>
              </a:rPr>
              <a:t>Brødtekst </a:t>
            </a:r>
            <a:r>
              <a:rPr lang="da-DK" altLang="en-DK" sz="3500" b="0" dirty="0">
                <a:solidFill>
                  <a:srgbClr val="BD2A33"/>
                </a:solidFill>
              </a:rPr>
              <a:t>(Arial 1. 18/24pt. el. 2. 35/45pt.)</a:t>
            </a:r>
          </a:p>
          <a:p>
            <a:endParaRPr lang="da-DK" altLang="en-DK" sz="3500" dirty="0"/>
          </a:p>
        </p:txBody>
      </p:sp>
      <p:pic>
        <p:nvPicPr>
          <p:cNvPr id="37901" name="Picture 13">
            <a:extLst>
              <a:ext uri="{FF2B5EF4-FFF2-40B4-BE49-F238E27FC236}">
                <a16:creationId xmlns:a16="http://schemas.microsoft.com/office/drawing/2014/main" id="{AE4E7787-8B14-4DDA-A339-239B23ED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502600" y="0"/>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903" name="Rectangle 15">
            <a:extLst>
              <a:ext uri="{FF2B5EF4-FFF2-40B4-BE49-F238E27FC236}">
                <a16:creationId xmlns:a16="http://schemas.microsoft.com/office/drawing/2014/main" id="{BEF64023-6E3D-4448-B600-FFE2F5C5CFE7}"/>
              </a:ext>
            </a:extLst>
          </p:cNvPr>
          <p:cNvSpPr>
            <a:spLocks noChangeArrowheads="1"/>
          </p:cNvSpPr>
          <p:nvPr/>
        </p:nvSpPr>
        <p:spPr bwMode="auto">
          <a:xfrm>
            <a:off x="1438275" y="28389038"/>
            <a:ext cx="6297613" cy="9217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4" name="Text Box 16">
            <a:extLst>
              <a:ext uri="{FF2B5EF4-FFF2-40B4-BE49-F238E27FC236}">
                <a16:creationId xmlns:a16="http://schemas.microsoft.com/office/drawing/2014/main" id="{4E5483AD-B308-439C-850F-796B87377528}"/>
              </a:ext>
            </a:extLst>
          </p:cNvPr>
          <p:cNvSpPr txBox="1">
            <a:spLocks noChangeArrowheads="1"/>
          </p:cNvSpPr>
          <p:nvPr/>
        </p:nvSpPr>
        <p:spPr bwMode="auto">
          <a:xfrm>
            <a:off x="1438275" y="37736463"/>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6" name="Text Box 18">
            <a:extLst>
              <a:ext uri="{FF2B5EF4-FFF2-40B4-BE49-F238E27FC236}">
                <a16:creationId xmlns:a16="http://schemas.microsoft.com/office/drawing/2014/main" id="{5B6EDBBE-99AF-4230-A79A-6034DF7F5093}"/>
              </a:ext>
            </a:extLst>
          </p:cNvPr>
          <p:cNvSpPr txBox="1">
            <a:spLocks noChangeArrowheads="1"/>
          </p:cNvSpPr>
          <p:nvPr/>
        </p:nvSpPr>
        <p:spPr bwMode="auto">
          <a:xfrm>
            <a:off x="8466138" y="26157238"/>
            <a:ext cx="62976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sp>
        <p:nvSpPr>
          <p:cNvPr id="37907" name="Rectangle 19">
            <a:extLst>
              <a:ext uri="{FF2B5EF4-FFF2-40B4-BE49-F238E27FC236}">
                <a16:creationId xmlns:a16="http://schemas.microsoft.com/office/drawing/2014/main" id="{92042B11-3D5E-41CC-B992-A9C067F96A88}"/>
              </a:ext>
            </a:extLst>
          </p:cNvPr>
          <p:cNvSpPr>
            <a:spLocks noChangeArrowheads="1"/>
          </p:cNvSpPr>
          <p:nvPr/>
        </p:nvSpPr>
        <p:spPr bwMode="auto">
          <a:xfrm>
            <a:off x="15494000" y="13160375"/>
            <a:ext cx="13495338" cy="56499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7908" name="Text Box 20">
            <a:extLst>
              <a:ext uri="{FF2B5EF4-FFF2-40B4-BE49-F238E27FC236}">
                <a16:creationId xmlns:a16="http://schemas.microsoft.com/office/drawing/2014/main" id="{17B9893A-A8CE-4EF1-8525-AA3DB849E7B1}"/>
              </a:ext>
            </a:extLst>
          </p:cNvPr>
          <p:cNvSpPr txBox="1">
            <a:spLocks noChangeArrowheads="1"/>
          </p:cNvSpPr>
          <p:nvPr/>
        </p:nvSpPr>
        <p:spPr bwMode="auto">
          <a:xfrm>
            <a:off x="15494000" y="18919825"/>
            <a:ext cx="133159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a:t>Billedtekst </a:t>
            </a:r>
            <a:r>
              <a:rPr lang="da-DK" altLang="en-DK" sz="1500">
                <a:solidFill>
                  <a:srgbClr val="BD2A33"/>
                </a:solidFill>
              </a:rPr>
              <a:t>(Arial Regular 15/24Pt.)</a:t>
            </a:r>
          </a:p>
        </p:txBody>
      </p:sp>
      <p:pic>
        <p:nvPicPr>
          <p:cNvPr id="25" name="Picture 13" descr="Elektro_DK_F">
            <a:extLst>
              <a:ext uri="{FF2B5EF4-FFF2-40B4-BE49-F238E27FC236}">
                <a16:creationId xmlns:a16="http://schemas.microsoft.com/office/drawing/2014/main" id="{BB1F6DE4-13B6-46AC-9548-E031D2556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7">
            <a:extLst>
              <a:ext uri="{FF2B5EF4-FFF2-40B4-BE49-F238E27FC236}">
                <a16:creationId xmlns:a16="http://schemas.microsoft.com/office/drawing/2014/main" id="{6CF102BB-6591-4308-A229-D21953C98DF3}"/>
              </a:ext>
            </a:extLst>
          </p:cNvPr>
          <p:cNvSpPr>
            <a:spLocks noChangeArrowheads="1"/>
          </p:cNvSpPr>
          <p:nvPr/>
        </p:nvSpPr>
        <p:spPr bwMode="auto">
          <a:xfrm>
            <a:off x="0" y="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 name="Rectangle 28">
            <a:extLst>
              <a:ext uri="{FF2B5EF4-FFF2-40B4-BE49-F238E27FC236}">
                <a16:creationId xmlns:a16="http://schemas.microsoft.com/office/drawing/2014/main" id="{9DAAED71-7758-4945-B0C5-4E3FCCB732A7}"/>
              </a:ext>
            </a:extLst>
          </p:cNvPr>
          <p:cNvSpPr>
            <a:spLocks noChangeArrowheads="1"/>
          </p:cNvSpPr>
          <p:nvPr/>
        </p:nvSpPr>
        <p:spPr bwMode="auto">
          <a:xfrm>
            <a:off x="0" y="4572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4" name="Rectangle 29">
            <a:extLst>
              <a:ext uri="{FF2B5EF4-FFF2-40B4-BE49-F238E27FC236}">
                <a16:creationId xmlns:a16="http://schemas.microsoft.com/office/drawing/2014/main" id="{B9E883D4-5D52-4AFF-AEB4-56093FE90226}"/>
              </a:ext>
            </a:extLst>
          </p:cNvPr>
          <p:cNvSpPr>
            <a:spLocks noChangeArrowheads="1"/>
          </p:cNvSpPr>
          <p:nvPr/>
        </p:nvSpPr>
        <p:spPr bwMode="auto">
          <a:xfrm>
            <a:off x="0" y="4841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30">
            <a:extLst>
              <a:ext uri="{FF2B5EF4-FFF2-40B4-BE49-F238E27FC236}">
                <a16:creationId xmlns:a16="http://schemas.microsoft.com/office/drawing/2014/main" id="{B389569E-49C9-41C6-9A3C-BC641998A4AA}"/>
              </a:ext>
            </a:extLst>
          </p:cNvPr>
          <p:cNvSpPr>
            <a:spLocks noChangeArrowheads="1"/>
          </p:cNvSpPr>
          <p:nvPr/>
        </p:nvSpPr>
        <p:spPr bwMode="auto">
          <a:xfrm>
            <a:off x="152400" y="152400"/>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Due to a rule change in the competition</a:t>
            </a:r>
            <a:r>
              <a:rPr kumimoji="0" lang="en-GB" altLang="en-DK" sz="11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a:t>
            </a:r>
            <a:r>
              <a:rPr kumimoji="0" lang="en-GB" altLang="en-DK" sz="11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5"/>
              </a:rPr>
              <a:t>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one of our goals is to make the system use less power.</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The main power saving is done by the replacement itself, as the integrated electronics is very barebone and therefore does no unneeded operations. A comparison between the power usage of the two systems can be seen on </a:t>
            </a:r>
            <a:r>
              <a:rPr kumimoji="0" lang="en-US"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figure 1</a:t>
            </a:r>
            <a:r>
              <a:rPr kumimoji="0" lang="en-GB" altLang="en-DK"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GB" altLang="en-DK"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rPr>
            </a:br>
            <a:endParaRPr kumimoji="0" lang="en-GB"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31">
            <a:extLst>
              <a:ext uri="{FF2B5EF4-FFF2-40B4-BE49-F238E27FC236}">
                <a16:creationId xmlns:a16="http://schemas.microsoft.com/office/drawing/2014/main" id="{0F068540-7EDA-4354-B373-BB63AFC40E95}"/>
              </a:ext>
            </a:extLst>
          </p:cNvPr>
          <p:cNvSpPr>
            <a:spLocks noChangeArrowheads="1"/>
          </p:cNvSpPr>
          <p:nvPr/>
        </p:nvSpPr>
        <p:spPr bwMode="auto">
          <a:xfrm>
            <a:off x="152400" y="609600"/>
            <a:ext cx="9991725" cy="2698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K"/>
          </a:p>
        </p:txBody>
      </p:sp>
      <p:sp>
        <p:nvSpPr>
          <p:cNvPr id="7" name="Rectangle 32">
            <a:extLst>
              <a:ext uri="{FF2B5EF4-FFF2-40B4-BE49-F238E27FC236}">
                <a16:creationId xmlns:a16="http://schemas.microsoft.com/office/drawing/2014/main" id="{1EFA4BAE-E029-4624-8193-AC92DF136F48}"/>
              </a:ext>
            </a:extLst>
          </p:cNvPr>
          <p:cNvSpPr>
            <a:spLocks noChangeArrowheads="1"/>
          </p:cNvSpPr>
          <p:nvPr/>
        </p:nvSpPr>
        <p:spPr bwMode="auto">
          <a:xfrm>
            <a:off x="152400" y="636588"/>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a-DK" altLang="en-DK" sz="1000" b="0" i="0" u="none" strike="noStrike" cap="none" normalizeH="0" baseline="3000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a:t>
            </a:r>
            <a:r>
              <a:rPr kumimoji="0" lang="da-DK" altLang="en-DK" sz="1000" b="0" i="0" u="none" strike="noStrike" cap="none" normalizeH="0" baseline="30000" bmk="">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hlinkClick r:id="rId6"/>
              </a:rPr>
              <a:t>1]</a:t>
            </a:r>
            <a:r>
              <a:rPr kumimoji="0" lang="en-US" altLang="en-DK" sz="1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Make sure we talk about this elsewhere, or rephrase it here</a:t>
            </a:r>
            <a:endParaRPr kumimoji="0" lang="en-US" altLang="en-DK"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9" name="Billede 8">
            <a:extLst>
              <a:ext uri="{FF2B5EF4-FFF2-40B4-BE49-F238E27FC236}">
                <a16:creationId xmlns:a16="http://schemas.microsoft.com/office/drawing/2014/main" id="{2C522CE4-1E3F-4985-93AA-2FF8BC18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19" y="20235863"/>
            <a:ext cx="7318376" cy="54887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8" name="Rectangle 20">
            <a:extLst>
              <a:ext uri="{FF2B5EF4-FFF2-40B4-BE49-F238E27FC236}">
                <a16:creationId xmlns:a16="http://schemas.microsoft.com/office/drawing/2014/main" id="{61E05A9C-262E-469E-B6B3-DF6C9058EE12}"/>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27669" name="Line 21">
            <a:extLst>
              <a:ext uri="{FF2B5EF4-FFF2-40B4-BE49-F238E27FC236}">
                <a16:creationId xmlns:a16="http://schemas.microsoft.com/office/drawing/2014/main" id="{8D29F0C2-4369-4BC2-9EF3-497FFC7C8B5C}"/>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27670" name="Line 22">
            <a:extLst>
              <a:ext uri="{FF2B5EF4-FFF2-40B4-BE49-F238E27FC236}">
                <a16:creationId xmlns:a16="http://schemas.microsoft.com/office/drawing/2014/main" id="{CDD7BBC4-743A-4A89-8CDA-F0139350ACB8}"/>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27671" name="Picture 23" descr="DTU Corporate logo_F_A0">
            <a:extLst>
              <a:ext uri="{FF2B5EF4-FFF2-40B4-BE49-F238E27FC236}">
                <a16:creationId xmlns:a16="http://schemas.microsoft.com/office/drawing/2014/main" id="{94085A9C-0E3B-48EE-A5E0-2185215A5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27650" name="Rectangle 2">
            <a:extLst>
              <a:ext uri="{FF2B5EF4-FFF2-40B4-BE49-F238E27FC236}">
                <a16:creationId xmlns:a16="http://schemas.microsoft.com/office/drawing/2014/main" id="{91E789DB-860F-4D5E-B1DB-444AAD45BFBD}"/>
              </a:ext>
            </a:extLst>
          </p:cNvPr>
          <p:cNvSpPr>
            <a:spLocks noGrp="1" noChangeArrowheads="1"/>
          </p:cNvSpPr>
          <p:nvPr>
            <p:ph type="title"/>
          </p:nvPr>
        </p:nvSpPr>
        <p:spPr/>
        <p:txBody>
          <a:bodyPr/>
          <a:lstStyle/>
          <a:p>
            <a:r>
              <a:rPr lang="da-DK" altLang="en-DK"/>
              <a:t>Titel </a:t>
            </a:r>
            <a:r>
              <a:rPr lang="da-DK" altLang="en-DK">
                <a:solidFill>
                  <a:srgbClr val="BD2A33"/>
                </a:solidFill>
              </a:rPr>
              <a:t>(3 varianter Arial Bold 1. 100/120pt, 2. 160/170pt, 3. 200/220pt. )</a:t>
            </a:r>
          </a:p>
        </p:txBody>
      </p:sp>
      <p:sp>
        <p:nvSpPr>
          <p:cNvPr id="27654" name="Rectangle 6">
            <a:extLst>
              <a:ext uri="{FF2B5EF4-FFF2-40B4-BE49-F238E27FC236}">
                <a16:creationId xmlns:a16="http://schemas.microsoft.com/office/drawing/2014/main" id="{8A6F6B09-0F58-49A5-B036-7A8FA5082A93}"/>
              </a:ext>
            </a:extLst>
          </p:cNvPr>
          <p:cNvSpPr>
            <a:spLocks noGrp="1" noChangeArrowheads="1"/>
          </p:cNvSpPr>
          <p:nvPr>
            <p:ph type="body" sz="half" idx="2"/>
          </p:nvPr>
        </p:nvSpPr>
        <p:spPr>
          <a:xfrm>
            <a:off x="22523450" y="17298988"/>
            <a:ext cx="6297613" cy="21550312"/>
          </a:xfrm>
          <a:noFill/>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2" name="Text Box 4">
            <a:extLst>
              <a:ext uri="{FF2B5EF4-FFF2-40B4-BE49-F238E27FC236}">
                <a16:creationId xmlns:a16="http://schemas.microsoft.com/office/drawing/2014/main" id="{0D99440B-1A99-4137-A66F-B48C711AAA34}"/>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27657" name="Rectangle 9">
            <a:extLst>
              <a:ext uri="{FF2B5EF4-FFF2-40B4-BE49-F238E27FC236}">
                <a16:creationId xmlns:a16="http://schemas.microsoft.com/office/drawing/2014/main" id="{FE358B12-40B8-415B-89DD-33D31C0FE1BB}"/>
              </a:ext>
            </a:extLst>
          </p:cNvPr>
          <p:cNvSpPr>
            <a:spLocks noChangeArrowheads="1"/>
          </p:cNvSpPr>
          <p:nvPr/>
        </p:nvSpPr>
        <p:spPr bwMode="auto">
          <a:xfrm>
            <a:off x="8466138" y="17298988"/>
            <a:ext cx="6297612"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sp>
        <p:nvSpPr>
          <p:cNvPr id="27659" name="Rectangle 11">
            <a:extLst>
              <a:ext uri="{FF2B5EF4-FFF2-40B4-BE49-F238E27FC236}">
                <a16:creationId xmlns:a16="http://schemas.microsoft.com/office/drawing/2014/main" id="{19D09E14-125D-4C75-AC8F-D20FB4437B48}"/>
              </a:ext>
            </a:extLst>
          </p:cNvPr>
          <p:cNvSpPr>
            <a:spLocks noChangeArrowheads="1"/>
          </p:cNvSpPr>
          <p:nvPr/>
        </p:nvSpPr>
        <p:spPr bwMode="auto">
          <a:xfrm>
            <a:off x="1438275" y="13160375"/>
            <a:ext cx="27382788"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a:t>Manchet  </a:t>
            </a:r>
            <a:r>
              <a:rPr lang="da-DK" altLang="en-DK">
                <a:solidFill>
                  <a:srgbClr val="BD2A33"/>
                </a:solidFill>
              </a:rPr>
              <a:t>(Arial Bold 1. 35/45pt. el. 2. 48/60pt)</a:t>
            </a:r>
          </a:p>
        </p:txBody>
      </p:sp>
      <p:sp>
        <p:nvSpPr>
          <p:cNvPr id="27660" name="Rectangle 12">
            <a:extLst>
              <a:ext uri="{FF2B5EF4-FFF2-40B4-BE49-F238E27FC236}">
                <a16:creationId xmlns:a16="http://schemas.microsoft.com/office/drawing/2014/main" id="{73B974AE-A5E8-4EA3-A5B3-ED4A6D8742E3}"/>
              </a:ext>
            </a:extLst>
          </p:cNvPr>
          <p:cNvSpPr>
            <a:spLocks noGrp="1" noChangeArrowheads="1"/>
          </p:cNvSpPr>
          <p:nvPr>
            <p:ph type="body" idx="1"/>
          </p:nvPr>
        </p:nvSpPr>
        <p:spPr>
          <a:xfrm>
            <a:off x="1438275" y="17300575"/>
            <a:ext cx="6297613" cy="21548725"/>
          </a:xfrm>
          <a:noFill/>
          <a:ln/>
        </p:spPr>
        <p:txBody>
          <a:body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endParaRPr lang="da-DK" altLang="en-DK" sz="3500" b="0"/>
          </a:p>
        </p:txBody>
      </p:sp>
      <p:sp>
        <p:nvSpPr>
          <p:cNvPr id="27661" name="Text Box 13">
            <a:extLst>
              <a:ext uri="{FF2B5EF4-FFF2-40B4-BE49-F238E27FC236}">
                <a16:creationId xmlns:a16="http://schemas.microsoft.com/office/drawing/2014/main" id="{DACAEF69-989E-46A0-8CF8-BAF76102BD9A}"/>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2" name="Text Box 14">
            <a:extLst>
              <a:ext uri="{FF2B5EF4-FFF2-40B4-BE49-F238E27FC236}">
                <a16:creationId xmlns:a16="http://schemas.microsoft.com/office/drawing/2014/main" id="{EA5B106A-AAD6-405D-BA63-27FA33AED6E7}"/>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3" name="Text Box 15">
            <a:extLst>
              <a:ext uri="{FF2B5EF4-FFF2-40B4-BE49-F238E27FC236}">
                <a16:creationId xmlns:a16="http://schemas.microsoft.com/office/drawing/2014/main" id="{A4C64F4C-50CB-42DF-8184-FC094D8D7A8F}"/>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4" name="Text Box 16">
            <a:extLst>
              <a:ext uri="{FF2B5EF4-FFF2-40B4-BE49-F238E27FC236}">
                <a16:creationId xmlns:a16="http://schemas.microsoft.com/office/drawing/2014/main" id="{63596763-E93E-48FE-B4EA-38D7ED1C3681}"/>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27667" name="Rectangle 19">
            <a:extLst>
              <a:ext uri="{FF2B5EF4-FFF2-40B4-BE49-F238E27FC236}">
                <a16:creationId xmlns:a16="http://schemas.microsoft.com/office/drawing/2014/main" id="{E5184DA3-AFFE-4172-A160-E992E4958AA0}"/>
              </a:ext>
            </a:extLst>
          </p:cNvPr>
          <p:cNvSpPr>
            <a:spLocks noChangeArrowheads="1"/>
          </p:cNvSpPr>
          <p:nvPr/>
        </p:nvSpPr>
        <p:spPr bwMode="auto">
          <a:xfrm>
            <a:off x="15494000" y="17298988"/>
            <a:ext cx="6297613" cy="2155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a:t>
            </a:r>
          </a:p>
          <a:p>
            <a:pPr>
              <a:lnSpc>
                <a:spcPts val="4500"/>
              </a:lnSpc>
            </a:pPr>
            <a:r>
              <a:rPr lang="da-DK" altLang="en-DK" sz="3500">
                <a:solidFill>
                  <a:srgbClr val="BD2A33"/>
                </a:solidFill>
              </a:rPr>
              <a:t>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a:p>
            <a:endParaRPr lang="da-DK" altLang="en-DK" sz="3500"/>
          </a:p>
        </p:txBody>
      </p:sp>
      <p:pic>
        <p:nvPicPr>
          <p:cNvPr id="18" name="Picture 13" descr="Elektro_DK_F">
            <a:extLst>
              <a:ext uri="{FF2B5EF4-FFF2-40B4-BE49-F238E27FC236}">
                <a16:creationId xmlns:a16="http://schemas.microsoft.com/office/drawing/2014/main" id="{7832DD9C-BAF2-477B-AA88-907E44D6A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0" name="Rectangle 30">
            <a:extLst>
              <a:ext uri="{FF2B5EF4-FFF2-40B4-BE49-F238E27FC236}">
                <a16:creationId xmlns:a16="http://schemas.microsoft.com/office/drawing/2014/main" id="{01BC4854-8A0C-4B26-A3F5-A7FDD0FAEB31}"/>
              </a:ext>
            </a:extLst>
          </p:cNvPr>
          <p:cNvSpPr>
            <a:spLocks noChangeArrowheads="1"/>
          </p:cNvSpPr>
          <p:nvPr/>
        </p:nvSpPr>
        <p:spPr bwMode="auto">
          <a:xfrm>
            <a:off x="738188" y="4198938"/>
            <a:ext cx="28827412" cy="36071175"/>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a:p>
        </p:txBody>
      </p:sp>
      <p:sp>
        <p:nvSpPr>
          <p:cNvPr id="30751" name="Line 31">
            <a:extLst>
              <a:ext uri="{FF2B5EF4-FFF2-40B4-BE49-F238E27FC236}">
                <a16:creationId xmlns:a16="http://schemas.microsoft.com/office/drawing/2014/main" id="{6B96E507-2E70-4A42-84B8-D8A2218BFC48}"/>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0752" name="Line 32">
            <a:extLst>
              <a:ext uri="{FF2B5EF4-FFF2-40B4-BE49-F238E27FC236}">
                <a16:creationId xmlns:a16="http://schemas.microsoft.com/office/drawing/2014/main" id="{F3FC3499-4F5F-488E-9C0A-DB2346504694}"/>
              </a:ext>
            </a:extLst>
          </p:cNvPr>
          <p:cNvSpPr>
            <a:spLocks noChangeShapeType="1"/>
          </p:cNvSpPr>
          <p:nvPr/>
        </p:nvSpPr>
        <p:spPr bwMode="auto">
          <a:xfrm>
            <a:off x="719138" y="40270113"/>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0753" name="Picture 33" descr="DTU Corporate logo_F_A0">
            <a:extLst>
              <a:ext uri="{FF2B5EF4-FFF2-40B4-BE49-F238E27FC236}">
                <a16:creationId xmlns:a16="http://schemas.microsoft.com/office/drawing/2014/main" id="{FB875316-22A7-470B-9150-8F75433C9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0744" name="Picture 24">
            <a:extLst>
              <a:ext uri="{FF2B5EF4-FFF2-40B4-BE49-F238E27FC236}">
                <a16:creationId xmlns:a16="http://schemas.microsoft.com/office/drawing/2014/main" id="{DF739065-716C-4169-B93A-F6F602C55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3429575" y="104775"/>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2" name="Rectangle 2">
            <a:extLst>
              <a:ext uri="{FF2B5EF4-FFF2-40B4-BE49-F238E27FC236}">
                <a16:creationId xmlns:a16="http://schemas.microsoft.com/office/drawing/2014/main" id="{A21AEF66-A2E5-4F61-AA43-10E67B5AA836}"/>
              </a:ext>
            </a:extLst>
          </p:cNvPr>
          <p:cNvSpPr>
            <a:spLocks noGrp="1" noChangeArrowheads="1"/>
          </p:cNvSpPr>
          <p:nvPr>
            <p:ph type="title"/>
          </p:nvPr>
        </p:nvSpPr>
        <p:spPr/>
        <p:txBody>
          <a:bodyPr/>
          <a:lstStyle/>
          <a:p>
            <a:r>
              <a:rPr lang="da-DK" altLang="en-DK" dirty="0"/>
              <a:t>Titel </a:t>
            </a:r>
            <a:r>
              <a:rPr lang="da-DK" altLang="en-DK" dirty="0">
                <a:solidFill>
                  <a:srgbClr val="BD2A33"/>
                </a:solidFill>
              </a:rPr>
              <a:t>(3 varianter Arial Bold 1. 100/120pt, 2. 160/170pt, 3. 200/220pt. )</a:t>
            </a:r>
          </a:p>
        </p:txBody>
      </p:sp>
      <p:sp>
        <p:nvSpPr>
          <p:cNvPr id="30724" name="Text Box 4">
            <a:extLst>
              <a:ext uri="{FF2B5EF4-FFF2-40B4-BE49-F238E27FC236}">
                <a16:creationId xmlns:a16="http://schemas.microsoft.com/office/drawing/2014/main" id="{F4C87D15-D37B-41B5-B100-2F2F50D5B121}"/>
              </a:ext>
            </a:extLst>
          </p:cNvPr>
          <p:cNvSpPr txBox="1">
            <a:spLocks noChangeArrowheads="1"/>
          </p:cNvSpPr>
          <p:nvPr/>
        </p:nvSpPr>
        <p:spPr bwMode="auto">
          <a:xfrm>
            <a:off x="1438275" y="10387013"/>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a:t>Forfatter: Navn, Titel </a:t>
            </a:r>
            <a:r>
              <a:rPr lang="da-DK" altLang="en-DK" sz="6000" b="1">
                <a:solidFill>
                  <a:srgbClr val="BD2A33"/>
                </a:solidFill>
              </a:rPr>
              <a:t>(Arial Bold 60/100pt)</a:t>
            </a:r>
          </a:p>
        </p:txBody>
      </p:sp>
      <p:sp>
        <p:nvSpPr>
          <p:cNvPr id="30726" name="Rectangle 6">
            <a:extLst>
              <a:ext uri="{FF2B5EF4-FFF2-40B4-BE49-F238E27FC236}">
                <a16:creationId xmlns:a16="http://schemas.microsoft.com/office/drawing/2014/main" id="{3D4740DD-8F8B-4A93-A5CA-3A73BE796B5A}"/>
              </a:ext>
            </a:extLst>
          </p:cNvPr>
          <p:cNvSpPr>
            <a:spLocks noChangeArrowheads="1"/>
          </p:cNvSpPr>
          <p:nvPr/>
        </p:nvSpPr>
        <p:spPr bwMode="auto">
          <a:xfrm>
            <a:off x="1438275"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a:t>Mellemrubrik </a:t>
            </a:r>
            <a:r>
              <a:rPr lang="da-DK" altLang="en-DK" sz="3500">
                <a:solidFill>
                  <a:srgbClr val="BD2A33"/>
                </a:solidFill>
              </a:rPr>
              <a:t>(Arial Bold </a:t>
            </a:r>
          </a:p>
          <a:p>
            <a:pPr>
              <a:lnSpc>
                <a:spcPts val="4500"/>
              </a:lnSpc>
            </a:pPr>
            <a:r>
              <a:rPr lang="da-DK" altLang="en-DK" sz="3500">
                <a:solidFill>
                  <a:srgbClr val="BD2A33"/>
                </a:solidFill>
              </a:rPr>
              <a:t>1. 18/24pt. el. 2. 35/45pt.)</a:t>
            </a:r>
            <a:r>
              <a:rPr lang="da-DK" altLang="en-DK" sz="3500"/>
              <a:t> </a:t>
            </a:r>
          </a:p>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34" name="Rectangle 14">
            <a:extLst>
              <a:ext uri="{FF2B5EF4-FFF2-40B4-BE49-F238E27FC236}">
                <a16:creationId xmlns:a16="http://schemas.microsoft.com/office/drawing/2014/main" id="{C2FF2DDD-E8D1-450A-ACA0-C5CE18BDB22E}"/>
              </a:ext>
            </a:extLst>
          </p:cNvPr>
          <p:cNvSpPr>
            <a:spLocks noChangeArrowheads="1"/>
          </p:cNvSpPr>
          <p:nvPr/>
        </p:nvSpPr>
        <p:spPr bwMode="auto">
          <a:xfrm>
            <a:off x="1436688" y="13266738"/>
            <a:ext cx="27384375" cy="18883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a-DK" altLang="en-DK" sz="3200">
                <a:solidFill>
                  <a:srgbClr val="BD2A33"/>
                </a:solidFill>
              </a:rPr>
              <a:t>Indsæt billede</a:t>
            </a:r>
          </a:p>
        </p:txBody>
      </p:sp>
      <p:sp>
        <p:nvSpPr>
          <p:cNvPr id="30738" name="Rectangle 18">
            <a:extLst>
              <a:ext uri="{FF2B5EF4-FFF2-40B4-BE49-F238E27FC236}">
                <a16:creationId xmlns:a16="http://schemas.microsoft.com/office/drawing/2014/main" id="{B4E0C964-9A2A-457D-889B-248DDDD13861}"/>
              </a:ext>
            </a:extLst>
          </p:cNvPr>
          <p:cNvSpPr>
            <a:spLocks noChangeArrowheads="1"/>
          </p:cNvSpPr>
          <p:nvPr/>
        </p:nvSpPr>
        <p:spPr bwMode="auto">
          <a:xfrm>
            <a:off x="2252345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0" name="Rectangle 20">
            <a:extLst>
              <a:ext uri="{FF2B5EF4-FFF2-40B4-BE49-F238E27FC236}">
                <a16:creationId xmlns:a16="http://schemas.microsoft.com/office/drawing/2014/main" id="{6AE645CC-E554-424F-9B41-11C0C7BE61F1}"/>
              </a:ext>
            </a:extLst>
          </p:cNvPr>
          <p:cNvSpPr>
            <a:spLocks noChangeArrowheads="1"/>
          </p:cNvSpPr>
          <p:nvPr/>
        </p:nvSpPr>
        <p:spPr bwMode="auto">
          <a:xfrm>
            <a:off x="8466138" y="33213675"/>
            <a:ext cx="6297612"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5" name="Rectangle 25">
            <a:extLst>
              <a:ext uri="{FF2B5EF4-FFF2-40B4-BE49-F238E27FC236}">
                <a16:creationId xmlns:a16="http://schemas.microsoft.com/office/drawing/2014/main" id="{026695BE-71CF-4593-A9E5-70A5D4DA7A22}"/>
              </a:ext>
            </a:extLst>
          </p:cNvPr>
          <p:cNvSpPr>
            <a:spLocks noChangeArrowheads="1"/>
          </p:cNvSpPr>
          <p:nvPr/>
        </p:nvSpPr>
        <p:spPr bwMode="auto">
          <a:xfrm>
            <a:off x="15494000" y="33213675"/>
            <a:ext cx="6297613" cy="545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3500" b="0">
                <a:solidFill>
                  <a:schemeClr val="tx1"/>
                </a:solidFill>
              </a:rPr>
              <a:t>Brødtekst </a:t>
            </a:r>
            <a:r>
              <a:rPr lang="da-DK" altLang="en-DK" sz="3500" b="0">
                <a:solidFill>
                  <a:srgbClr val="BD2A33"/>
                </a:solidFill>
              </a:rPr>
              <a:t>(Arial 1. 18/24pt. el. 2. 35/45pt.)</a:t>
            </a:r>
          </a:p>
        </p:txBody>
      </p:sp>
      <p:sp>
        <p:nvSpPr>
          <p:cNvPr id="30746" name="Text Box 26">
            <a:extLst>
              <a:ext uri="{FF2B5EF4-FFF2-40B4-BE49-F238E27FC236}">
                <a16:creationId xmlns:a16="http://schemas.microsoft.com/office/drawing/2014/main" id="{1A21A556-3659-4AF2-98B4-DE29D73C8329}"/>
              </a:ext>
            </a:extLst>
          </p:cNvPr>
          <p:cNvSpPr txBox="1">
            <a:spLocks noChangeArrowheads="1"/>
          </p:cNvSpPr>
          <p:nvPr/>
        </p:nvSpPr>
        <p:spPr bwMode="auto">
          <a:xfrm>
            <a:off x="1458913"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7" name="Text Box 27">
            <a:extLst>
              <a:ext uri="{FF2B5EF4-FFF2-40B4-BE49-F238E27FC236}">
                <a16:creationId xmlns:a16="http://schemas.microsoft.com/office/drawing/2014/main" id="{E7D75B73-DB2D-47FA-A457-671FB4BA9196}"/>
              </a:ext>
            </a:extLst>
          </p:cNvPr>
          <p:cNvSpPr txBox="1">
            <a:spLocks noChangeArrowheads="1"/>
          </p:cNvSpPr>
          <p:nvPr/>
        </p:nvSpPr>
        <p:spPr bwMode="auto">
          <a:xfrm>
            <a:off x="22523450"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8" name="Text Box 28">
            <a:extLst>
              <a:ext uri="{FF2B5EF4-FFF2-40B4-BE49-F238E27FC236}">
                <a16:creationId xmlns:a16="http://schemas.microsoft.com/office/drawing/2014/main" id="{D2A23946-422D-4A86-8A71-0B8EDE3BCDA7}"/>
              </a:ext>
            </a:extLst>
          </p:cNvPr>
          <p:cNvSpPr txBox="1">
            <a:spLocks noChangeArrowheads="1"/>
          </p:cNvSpPr>
          <p:nvPr/>
        </p:nvSpPr>
        <p:spPr bwMode="auto">
          <a:xfrm>
            <a:off x="8480425" y="40990838"/>
            <a:ext cx="6297613"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sp>
        <p:nvSpPr>
          <p:cNvPr id="30749" name="Text Box 29">
            <a:extLst>
              <a:ext uri="{FF2B5EF4-FFF2-40B4-BE49-F238E27FC236}">
                <a16:creationId xmlns:a16="http://schemas.microsoft.com/office/drawing/2014/main" id="{D9D14852-3D33-4068-AB3B-E488F2B384F8}"/>
              </a:ext>
            </a:extLst>
          </p:cNvPr>
          <p:cNvSpPr txBox="1">
            <a:spLocks noChangeArrowheads="1"/>
          </p:cNvSpPr>
          <p:nvPr/>
        </p:nvSpPr>
        <p:spPr bwMode="auto">
          <a:xfrm>
            <a:off x="15501938" y="40990838"/>
            <a:ext cx="6297612"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a:t>Note eller Institutnavn </a:t>
            </a:r>
            <a:r>
              <a:rPr lang="da-DK" altLang="en-DK">
                <a:solidFill>
                  <a:srgbClr val="BD2A33"/>
                </a:solidFill>
              </a:rPr>
              <a:t>(Arial Regular 18/24pt.)</a:t>
            </a:r>
          </a:p>
        </p:txBody>
      </p:sp>
      <p:pic>
        <p:nvPicPr>
          <p:cNvPr id="19" name="Picture 13" descr="Elektro_DK_F">
            <a:extLst>
              <a:ext uri="{FF2B5EF4-FFF2-40B4-BE49-F238E27FC236}">
                <a16:creationId xmlns:a16="http://schemas.microsoft.com/office/drawing/2014/main" id="{958C65DD-ADCD-4AEB-B33C-6F82BCB0F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8188" y="4318072"/>
            <a:ext cx="28827412" cy="34609016"/>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pic>
        <p:nvPicPr>
          <p:cNvPr id="38932" name="Picture 20">
            <a:extLst>
              <a:ext uri="{FF2B5EF4-FFF2-40B4-BE49-F238E27FC236}">
                <a16:creationId xmlns:a16="http://schemas.microsoft.com/office/drawing/2014/main" id="{6C1C31CB-5E27-410F-AD3E-53C4DF31C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387" t="8533" r="29947" b="4248"/>
          <a:stretch>
            <a:fillRect/>
          </a:stretch>
        </p:blipFill>
        <p:spPr bwMode="auto">
          <a:xfrm>
            <a:off x="32317531" y="122149"/>
            <a:ext cx="14395450" cy="2029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p:txBody>
          <a:bodyPr/>
          <a:lstStyle/>
          <a:p>
            <a:r>
              <a:rPr lang="da-DK" altLang="en-DK" dirty="0" err="1">
                <a:solidFill>
                  <a:srgbClr val="C00000"/>
                </a:solidFill>
              </a:rPr>
              <a:t>Implementing</a:t>
            </a:r>
            <a:r>
              <a:rPr lang="da-DK" altLang="en-DK" dirty="0">
                <a:solidFill>
                  <a:srgbClr val="C00000"/>
                </a:solidFill>
              </a:rPr>
              <a:t> motor </a:t>
            </a:r>
            <a:r>
              <a:rPr lang="da-DK" altLang="en-DK" dirty="0" err="1">
                <a:solidFill>
                  <a:srgbClr val="C00000"/>
                </a:solidFill>
              </a:rPr>
              <a:t>control</a:t>
            </a:r>
            <a:r>
              <a:rPr lang="da-DK" altLang="en-DK" dirty="0">
                <a:solidFill>
                  <a:srgbClr val="C00000"/>
                </a:solidFill>
              </a:rPr>
              <a:t> </a:t>
            </a:r>
            <a:br>
              <a:rPr lang="da-DK" altLang="en-DK" dirty="0">
                <a:solidFill>
                  <a:srgbClr val="C00000"/>
                </a:solidFill>
              </a:rPr>
            </a:br>
            <a:r>
              <a:rPr lang="da-DK" altLang="en-DK" sz="8800" dirty="0">
                <a:solidFill>
                  <a:schemeClr val="bg1">
                    <a:lumMod val="65000"/>
                  </a:schemeClr>
                </a:solidFill>
              </a:rPr>
              <a:t>with </a:t>
            </a:r>
            <a:r>
              <a:rPr lang="da-DK" altLang="en-DK" sz="8800" dirty="0" err="1">
                <a:solidFill>
                  <a:schemeClr val="bg1">
                    <a:lumMod val="65000"/>
                  </a:schemeClr>
                </a:solidFill>
              </a:rPr>
              <a:t>embedded</a:t>
            </a:r>
            <a:r>
              <a:rPr lang="da-DK" altLang="en-DK" sz="8800" dirty="0">
                <a:solidFill>
                  <a:schemeClr val="bg1">
                    <a:lumMod val="65000"/>
                  </a:schemeClr>
                </a:solidFill>
              </a:rPr>
              <a:t> </a:t>
            </a:r>
            <a:r>
              <a:rPr lang="da-DK" altLang="en-DK" sz="8800" dirty="0" err="1">
                <a:solidFill>
                  <a:schemeClr val="bg1">
                    <a:lumMod val="65000"/>
                  </a:schemeClr>
                </a:solidFill>
              </a:rPr>
              <a:t>electronics</a:t>
            </a:r>
            <a:endParaRPr lang="da-DK" altLang="en-DK" sz="96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8275" y="1021863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a:t>
            </a:r>
            <a:r>
              <a:rPr lang="da-DK" altLang="en-DK" sz="6000" b="1" dirty="0" err="1"/>
              <a:t>Gezer</a:t>
            </a:r>
            <a:r>
              <a:rPr lang="da-DK" altLang="en-DK" sz="6000" b="1" dirty="0"/>
              <a:t>, Frederik Ettrup Larsen, Irene </a:t>
            </a:r>
            <a:r>
              <a:rPr lang="da-DK" altLang="en-DK" sz="6000" b="1" dirty="0" err="1"/>
              <a:t>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457504" y="18737295"/>
            <a:ext cx="6581576" cy="1005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Injection</a:t>
            </a:r>
            <a:r>
              <a:rPr lang="da-DK" altLang="en-DK" sz="4500" dirty="0">
                <a:solidFill>
                  <a:srgbClr val="C00000"/>
                </a:solidFill>
              </a:rPr>
              <a:t> and </a:t>
            </a:r>
            <a:r>
              <a:rPr lang="da-DK" altLang="en-DK" sz="4500" dirty="0" err="1">
                <a:solidFill>
                  <a:srgbClr val="C00000"/>
                </a:solidFill>
              </a:rPr>
              <a:t>Ignition</a:t>
            </a:r>
            <a:r>
              <a:rPr lang="da-DK" altLang="en-DK" sz="3500" dirty="0"/>
              <a:t> </a:t>
            </a:r>
          </a:p>
          <a:p>
            <a:pPr>
              <a:lnSpc>
                <a:spcPts val="4500"/>
              </a:lnSpc>
            </a:pPr>
            <a:r>
              <a:rPr lang="en-US" altLang="en-DK" sz="3500" b="0" dirty="0">
                <a:solidFill>
                  <a:schemeClr val="tx1"/>
                </a:solidFill>
              </a:rPr>
              <a:t>The injection and ignition of fuel is the most time critical aspect of the car, since they have to be timed very precisely with a high resolution, regardless of the motor's RPM. In figure 1 a representation of a motor cycle, as read on the encoder can be seen, the numbers refer to the following</a:t>
            </a:r>
          </a:p>
          <a:p>
            <a:pPr marL="514350" indent="-514350">
              <a:lnSpc>
                <a:spcPts val="4500"/>
              </a:lnSpc>
              <a:buFont typeface="+mj-lt"/>
              <a:buAutoNum type="arabicPeriod"/>
            </a:pPr>
            <a:r>
              <a:rPr lang="en-US" altLang="en-DK" sz="3500" b="0" dirty="0">
                <a:solidFill>
                  <a:schemeClr val="tx1"/>
                </a:solidFill>
              </a:rPr>
              <a:t>Start of fuel injection. </a:t>
            </a:r>
          </a:p>
          <a:p>
            <a:pPr marL="514350" indent="-514350">
              <a:lnSpc>
                <a:spcPts val="4500"/>
              </a:lnSpc>
              <a:buFont typeface="+mj-lt"/>
              <a:buAutoNum type="arabicPeriod"/>
            </a:pPr>
            <a:r>
              <a:rPr lang="en-US" altLang="en-DK" sz="3500" b="0" dirty="0">
                <a:solidFill>
                  <a:schemeClr val="tx1"/>
                </a:solidFill>
              </a:rPr>
              <a:t>Stopping fuel injection. </a:t>
            </a:r>
          </a:p>
          <a:p>
            <a:pPr marL="514350" indent="-514350">
              <a:lnSpc>
                <a:spcPts val="4500"/>
              </a:lnSpc>
              <a:buFont typeface="+mj-lt"/>
              <a:buAutoNum type="arabicPeriod"/>
            </a:pPr>
            <a:r>
              <a:rPr lang="en-US" altLang="en-DK" sz="3500" b="0" dirty="0">
                <a:solidFill>
                  <a:schemeClr val="tx1"/>
                </a:solidFill>
              </a:rPr>
              <a:t>Ignition coil begins to charge.</a:t>
            </a:r>
          </a:p>
          <a:p>
            <a:pPr marL="514350" indent="-514350">
              <a:lnSpc>
                <a:spcPts val="4500"/>
              </a:lnSpc>
              <a:buFont typeface="+mj-lt"/>
              <a:buAutoNum type="arabicPeriod"/>
            </a:pPr>
            <a:r>
              <a:rPr lang="en-US" altLang="en-DK" sz="3500" b="0" dirty="0">
                <a:solidFill>
                  <a:schemeClr val="tx1"/>
                </a:solidFill>
              </a:rPr>
              <a:t>Ignition coil discharges, giving a spark and igniting the fuel.</a:t>
            </a:r>
          </a:p>
          <a:p>
            <a:pPr>
              <a:lnSpc>
                <a:spcPts val="4500"/>
              </a:lnSpc>
            </a:pPr>
            <a:r>
              <a:rPr lang="en-US" altLang="en-DK" sz="3500" b="0" dirty="0">
                <a:solidFill>
                  <a:schemeClr val="tx1"/>
                </a:solidFill>
              </a:rPr>
              <a:t>Note that the Z-pulse is placed at an arbitrary angle.</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11633017"/>
            <a:ext cx="14345572"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US" altLang="en-DK" sz="3600" dirty="0"/>
              <a:t>For the first time this year, the Shell </a:t>
            </a:r>
            <a:r>
              <a:rPr lang="en-US" altLang="en-DK" sz="3600" dirty="0" err="1"/>
              <a:t>EcoMarathon</a:t>
            </a:r>
            <a:r>
              <a:rPr lang="en-US" altLang="en-DK" sz="3600" dirty="0"/>
              <a:t> competition takes electrical energy used into account, an aspect of the DTU Roadrunners </a:t>
            </a:r>
            <a:r>
              <a:rPr lang="en-US" altLang="en-DK" sz="3600" dirty="0" err="1"/>
              <a:t>EcoCar</a:t>
            </a:r>
            <a:r>
              <a:rPr lang="en-US" altLang="en-DK" sz="3600" dirty="0"/>
              <a:t> which hasn't been optimized at all. Our approach to lowering the </a:t>
            </a:r>
            <a:r>
              <a:rPr lang="en-US" altLang="en-DK" sz="3600" dirty="0" err="1"/>
              <a:t>EcoCar's</a:t>
            </a:r>
            <a:r>
              <a:rPr lang="en-US" altLang="en-DK" sz="3600" dirty="0"/>
              <a:t> power consumption was to replace the current, power inefficient motor control with our own embedded electronics, using only one microcontroller, and removing no functionalities of the car. This resulted in our engine control unit (ECU), which uses less power while having the same functionality as the old motor control.</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16315272" y="11748438"/>
            <a:ext cx="6414125" cy="9151768"/>
          </a:xfrm>
          <a:noFill/>
          <a:ln/>
        </p:spPr>
        <p:txBody>
          <a:bodyPr/>
          <a:lstStyle/>
          <a:p>
            <a:pPr>
              <a:lnSpc>
                <a:spcPts val="4500"/>
              </a:lnSpc>
            </a:pPr>
            <a:r>
              <a:rPr lang="da-DK" altLang="en-DK" sz="4500" dirty="0">
                <a:solidFill>
                  <a:srgbClr val="C00000"/>
                </a:solidFill>
              </a:rPr>
              <a:t>Power </a:t>
            </a:r>
            <a:r>
              <a:rPr lang="da-DK" altLang="en-DK" sz="4500" dirty="0" err="1">
                <a:solidFill>
                  <a:srgbClr val="C00000"/>
                </a:solidFill>
              </a:rPr>
              <a:t>savings</a:t>
            </a:r>
            <a:r>
              <a:rPr lang="da-DK" altLang="en-DK" sz="4500" dirty="0">
                <a:solidFill>
                  <a:srgbClr val="C00000"/>
                </a:solidFill>
              </a:rPr>
              <a:t>  </a:t>
            </a:r>
          </a:p>
          <a:p>
            <a:pPr>
              <a:lnSpc>
                <a:spcPts val="4500"/>
              </a:lnSpc>
            </a:pPr>
            <a:r>
              <a:rPr lang="da-DK" altLang="en-DK" sz="3500" b="0" dirty="0">
                <a:solidFill>
                  <a:schemeClr val="tx1"/>
                </a:solidFill>
              </a:rPr>
              <a:t>Due to a </a:t>
            </a:r>
            <a:r>
              <a:rPr lang="da-DK" altLang="en-DK" sz="3500" b="0" dirty="0" err="1">
                <a:solidFill>
                  <a:schemeClr val="tx1"/>
                </a:solidFill>
              </a:rPr>
              <a:t>rule</a:t>
            </a:r>
            <a:r>
              <a:rPr lang="da-DK" altLang="en-DK" sz="3500" b="0" dirty="0">
                <a:solidFill>
                  <a:schemeClr val="tx1"/>
                </a:solidFill>
              </a:rPr>
              <a:t> </a:t>
            </a:r>
            <a:r>
              <a:rPr lang="da-DK" altLang="en-DK" sz="3500" b="0" dirty="0" err="1">
                <a:solidFill>
                  <a:schemeClr val="tx1"/>
                </a:solidFill>
              </a:rPr>
              <a:t>change</a:t>
            </a:r>
            <a:r>
              <a:rPr lang="da-DK" altLang="en-DK" sz="3500" b="0" dirty="0">
                <a:solidFill>
                  <a:schemeClr val="tx1"/>
                </a:solidFill>
              </a:rPr>
              <a:t> in the </a:t>
            </a:r>
            <a:r>
              <a:rPr lang="da-DK" altLang="en-DK" sz="3500" b="0" dirty="0" err="1">
                <a:solidFill>
                  <a:schemeClr val="tx1"/>
                </a:solidFill>
              </a:rPr>
              <a:t>competition</a:t>
            </a:r>
            <a:r>
              <a:rPr lang="da-DK" altLang="en-DK" sz="3500" b="0" dirty="0">
                <a:solidFill>
                  <a:schemeClr val="tx1"/>
                </a:solidFill>
              </a:rPr>
              <a:t>, </a:t>
            </a:r>
            <a:r>
              <a:rPr lang="da-DK" altLang="en-DK" sz="3500" b="0" dirty="0" err="1">
                <a:solidFill>
                  <a:schemeClr val="tx1"/>
                </a:solidFill>
              </a:rPr>
              <a:t>one</a:t>
            </a:r>
            <a:r>
              <a:rPr lang="da-DK" altLang="en-DK" sz="3500" b="0" dirty="0">
                <a:solidFill>
                  <a:schemeClr val="tx1"/>
                </a:solidFill>
              </a:rPr>
              <a:t> of </a:t>
            </a:r>
            <a:r>
              <a:rPr lang="da-DK" altLang="en-DK" sz="3500" b="0" dirty="0" err="1">
                <a:solidFill>
                  <a:schemeClr val="tx1"/>
                </a:solidFill>
              </a:rPr>
              <a:t>our</a:t>
            </a:r>
            <a:r>
              <a:rPr lang="da-DK" altLang="en-DK" sz="3500" b="0" dirty="0">
                <a:solidFill>
                  <a:schemeClr val="tx1"/>
                </a:solidFill>
              </a:rPr>
              <a:t> </a:t>
            </a:r>
            <a:r>
              <a:rPr lang="da-DK" altLang="en-DK" sz="3500" b="0" dirty="0" err="1">
                <a:solidFill>
                  <a:schemeClr val="tx1"/>
                </a:solidFill>
              </a:rPr>
              <a:t>goals</a:t>
            </a:r>
            <a:r>
              <a:rPr lang="da-DK" altLang="en-DK" sz="3500" b="0" dirty="0">
                <a:solidFill>
                  <a:schemeClr val="tx1"/>
                </a:solidFill>
              </a:rPr>
              <a:t> is to </a:t>
            </a:r>
            <a:r>
              <a:rPr lang="da-DK" altLang="en-DK" sz="3500" b="0" dirty="0" err="1">
                <a:solidFill>
                  <a:schemeClr val="tx1"/>
                </a:solidFill>
              </a:rPr>
              <a:t>make</a:t>
            </a:r>
            <a:r>
              <a:rPr lang="da-DK" altLang="en-DK" sz="3500" b="0" dirty="0">
                <a:solidFill>
                  <a:schemeClr val="tx1"/>
                </a:solidFill>
              </a:rPr>
              <a:t> the system </a:t>
            </a:r>
            <a:r>
              <a:rPr lang="da-DK" altLang="en-DK" sz="3500" b="0" dirty="0" err="1">
                <a:solidFill>
                  <a:schemeClr val="tx1"/>
                </a:solidFill>
              </a:rPr>
              <a:t>use</a:t>
            </a:r>
            <a:r>
              <a:rPr lang="da-DK" altLang="en-DK" sz="3500" b="0" dirty="0">
                <a:solidFill>
                  <a:schemeClr val="tx1"/>
                </a:solidFill>
              </a:rPr>
              <a:t> </a:t>
            </a:r>
            <a:r>
              <a:rPr lang="da-DK" altLang="en-DK" sz="3500" b="0" dirty="0" err="1">
                <a:solidFill>
                  <a:schemeClr val="tx1"/>
                </a:solidFill>
              </a:rPr>
              <a:t>less</a:t>
            </a:r>
            <a:r>
              <a:rPr lang="da-DK" altLang="en-DK" sz="3500" b="0" dirty="0">
                <a:solidFill>
                  <a:schemeClr val="tx1"/>
                </a:solidFill>
              </a:rPr>
              <a:t> power.</a:t>
            </a:r>
          </a:p>
          <a:p>
            <a:pPr>
              <a:lnSpc>
                <a:spcPts val="4500"/>
              </a:lnSpc>
            </a:pPr>
            <a:endParaRPr lang="da-DK" altLang="en-DK" sz="3500" b="0" dirty="0">
              <a:solidFill>
                <a:schemeClr val="tx1"/>
              </a:solidFill>
            </a:endParaRPr>
          </a:p>
          <a:p>
            <a:pPr>
              <a:lnSpc>
                <a:spcPts val="4500"/>
              </a:lnSpc>
            </a:pPr>
            <a:r>
              <a:rPr lang="en-US" altLang="en-DK" sz="3500" b="0" dirty="0">
                <a:solidFill>
                  <a:schemeClr val="tx1"/>
                </a:solidFill>
              </a:rPr>
              <a:t>The main power saving is done by the replacement itself, as the integrated electronics is very barebone and therefore does no unneeded operations. A comparison between the current usage of the two systems can be seen on figure 2</a:t>
            </a: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517721" y="35328257"/>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err="1"/>
              <a:t>Figure</a:t>
            </a:r>
            <a:r>
              <a:rPr lang="da-DK" altLang="en-DK" sz="1500" dirty="0"/>
              <a:t> 1: </a:t>
            </a:r>
            <a:r>
              <a:rPr lang="en-US" altLang="en-DK" sz="1500" dirty="0">
                <a:solidFill>
                  <a:srgbClr val="C00000"/>
                </a:solidFill>
              </a:rPr>
              <a:t>A representation of a motor cycle, as read on the encoder. </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315272" y="36267509"/>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3</a:t>
            </a:r>
            <a:r>
              <a:rPr lang="da-DK" altLang="en-DK" sz="1500" dirty="0">
                <a:solidFill>
                  <a:srgbClr val="BD2A33"/>
                </a:solidFill>
              </a:rPr>
              <a:t> The </a:t>
            </a:r>
            <a:r>
              <a:rPr lang="da-DK" altLang="en-DK" sz="1500" dirty="0" err="1">
                <a:solidFill>
                  <a:srgbClr val="BD2A33"/>
                </a:solidFill>
              </a:rPr>
              <a:t>main</a:t>
            </a:r>
            <a:r>
              <a:rPr lang="da-DK" altLang="en-DK" sz="1500" dirty="0">
                <a:solidFill>
                  <a:srgbClr val="BD2A33"/>
                </a:solidFill>
              </a:rPr>
              <a:t> loop of </a:t>
            </a:r>
            <a:r>
              <a:rPr lang="da-DK" altLang="en-DK" sz="1500" dirty="0" err="1">
                <a:solidFill>
                  <a:srgbClr val="BD2A33"/>
                </a:solidFill>
              </a:rPr>
              <a:t>our</a:t>
            </a:r>
            <a:r>
              <a:rPr lang="da-DK" altLang="en-DK" sz="1500" dirty="0">
                <a:solidFill>
                  <a:srgbClr val="BD2A33"/>
                </a:solidFill>
              </a:rPr>
              <a:t> </a:t>
            </a:r>
            <a:r>
              <a:rPr lang="da-DK" altLang="en-DK" sz="1500" dirty="0" err="1">
                <a:solidFill>
                  <a:srgbClr val="BD2A33"/>
                </a:solidFill>
              </a:rPr>
              <a:t>code</a:t>
            </a:r>
            <a:r>
              <a:rPr lang="da-DK" altLang="en-DK" sz="1500" dirty="0">
                <a:solidFill>
                  <a:srgbClr val="BD2A33"/>
                </a:solidFill>
              </a:rPr>
              <a:t>, the big </a:t>
            </a:r>
            <a:r>
              <a:rPr lang="da-DK" altLang="en-DK" sz="1500" dirty="0" err="1">
                <a:solidFill>
                  <a:srgbClr val="BD2A33"/>
                </a:solidFill>
              </a:rPr>
              <a:t>circle</a:t>
            </a:r>
            <a:r>
              <a:rPr lang="da-DK" altLang="en-DK" sz="1500" dirty="0">
                <a:solidFill>
                  <a:srgbClr val="BD2A33"/>
                </a:solidFill>
              </a:rPr>
              <a:t> </a:t>
            </a:r>
            <a:r>
              <a:rPr lang="da-DK" altLang="en-DK" sz="1500" dirty="0" err="1">
                <a:solidFill>
                  <a:srgbClr val="BD2A33"/>
                </a:solidFill>
              </a:rPr>
              <a:t>represents</a:t>
            </a:r>
            <a:r>
              <a:rPr lang="da-DK" altLang="en-DK" sz="1500" dirty="0">
                <a:solidFill>
                  <a:srgbClr val="BD2A33"/>
                </a:solidFill>
              </a:rPr>
              <a:t> the </a:t>
            </a:r>
            <a:r>
              <a:rPr lang="da-DK" altLang="en-DK" sz="1500" dirty="0" err="1">
                <a:solidFill>
                  <a:srgbClr val="BD2A33"/>
                </a:solidFill>
              </a:rPr>
              <a:t>code</a:t>
            </a:r>
            <a:r>
              <a:rPr lang="da-DK" altLang="en-DK" sz="1500" dirty="0">
                <a:solidFill>
                  <a:srgbClr val="BD2A33"/>
                </a:solidFill>
              </a:rPr>
              <a:t> </a:t>
            </a:r>
            <a:r>
              <a:rPr lang="da-DK" altLang="en-DK" sz="1500" dirty="0" err="1">
                <a:solidFill>
                  <a:srgbClr val="BD2A33"/>
                </a:solidFill>
              </a:rPr>
              <a:t>which</a:t>
            </a:r>
            <a:r>
              <a:rPr lang="da-DK" altLang="en-DK" sz="1500" dirty="0">
                <a:solidFill>
                  <a:srgbClr val="BD2A33"/>
                </a:solidFill>
              </a:rPr>
              <a:t> is </a:t>
            </a:r>
            <a:r>
              <a:rPr lang="da-DK" altLang="en-DK" sz="1500" dirty="0" err="1">
                <a:solidFill>
                  <a:srgbClr val="BD2A33"/>
                </a:solidFill>
              </a:rPr>
              <a:t>continously</a:t>
            </a:r>
            <a:r>
              <a:rPr lang="da-DK" altLang="en-DK" sz="1500" dirty="0">
                <a:solidFill>
                  <a:srgbClr val="BD2A33"/>
                </a:solidFill>
              </a:rPr>
              <a:t> running in the </a:t>
            </a:r>
            <a:r>
              <a:rPr lang="da-DK" altLang="en-DK" sz="1500" dirty="0" err="1">
                <a:solidFill>
                  <a:srgbClr val="BD2A33"/>
                </a:solidFill>
              </a:rPr>
              <a:t>main</a:t>
            </a:r>
            <a:r>
              <a:rPr lang="da-DK" altLang="en-DK" sz="1500" dirty="0">
                <a:solidFill>
                  <a:srgbClr val="BD2A33"/>
                </a:solidFill>
              </a:rPr>
              <a:t> loop, </a:t>
            </a:r>
            <a:r>
              <a:rPr lang="da-DK" altLang="en-DK" sz="1500" dirty="0" err="1">
                <a:solidFill>
                  <a:srgbClr val="BD2A33"/>
                </a:solidFill>
              </a:rPr>
              <a:t>while</a:t>
            </a:r>
            <a:r>
              <a:rPr lang="da-DK" altLang="en-DK" sz="1500" dirty="0">
                <a:solidFill>
                  <a:srgbClr val="BD2A33"/>
                </a:solidFill>
              </a:rPr>
              <a:t> all the </a:t>
            </a:r>
            <a:r>
              <a:rPr lang="da-DK" altLang="en-DK" sz="1500" dirty="0" err="1">
                <a:solidFill>
                  <a:srgbClr val="BD2A33"/>
                </a:solidFill>
              </a:rPr>
              <a:t>boxes</a:t>
            </a:r>
            <a:r>
              <a:rPr lang="da-DK" altLang="en-DK" sz="1500" dirty="0">
                <a:solidFill>
                  <a:srgbClr val="BD2A33"/>
                </a:solidFill>
              </a:rPr>
              <a:t> to the right </a:t>
            </a:r>
            <a:r>
              <a:rPr lang="da-DK" altLang="en-DK" sz="1500" dirty="0" err="1">
                <a:solidFill>
                  <a:srgbClr val="BD2A33"/>
                </a:solidFill>
              </a:rPr>
              <a:t>represent</a:t>
            </a:r>
            <a:r>
              <a:rPr lang="da-DK" altLang="en-DK" sz="1500" dirty="0">
                <a:solidFill>
                  <a:srgbClr val="BD2A33"/>
                </a:solidFill>
              </a:rPr>
              <a:t> the </a:t>
            </a:r>
            <a:r>
              <a:rPr lang="da-DK" altLang="en-DK" sz="1500" dirty="0" err="1">
                <a:solidFill>
                  <a:srgbClr val="BD2A33"/>
                </a:solidFill>
              </a:rPr>
              <a:t>various</a:t>
            </a:r>
            <a:r>
              <a:rPr lang="da-DK" altLang="en-DK" sz="1500" dirty="0">
                <a:solidFill>
                  <a:srgbClr val="BD2A33"/>
                </a:solidFill>
              </a:rPr>
              <a:t> </a:t>
            </a:r>
            <a:r>
              <a:rPr lang="da-DK" altLang="en-DK" sz="1500" dirty="0" err="1">
                <a:solidFill>
                  <a:srgbClr val="BD2A33"/>
                </a:solidFill>
              </a:rPr>
              <a:t>interrupt</a:t>
            </a:r>
            <a:r>
              <a:rPr lang="da-DK" altLang="en-DK" sz="1500" dirty="0">
                <a:solidFill>
                  <a:srgbClr val="BD2A33"/>
                </a:solidFill>
              </a:rPr>
              <a:t> service rutines, with the labels on the </a:t>
            </a:r>
            <a:r>
              <a:rPr lang="da-DK" altLang="en-DK" sz="1500" dirty="0" err="1">
                <a:solidFill>
                  <a:srgbClr val="BD2A33"/>
                </a:solidFill>
              </a:rPr>
              <a:t>arrows</a:t>
            </a:r>
            <a:r>
              <a:rPr lang="da-DK" altLang="en-DK" sz="1500" dirty="0">
                <a:solidFill>
                  <a:srgbClr val="BD2A33"/>
                </a:solidFill>
              </a:rPr>
              <a:t> </a:t>
            </a:r>
            <a:r>
              <a:rPr lang="da-DK" altLang="en-DK" sz="1500" dirty="0" err="1">
                <a:solidFill>
                  <a:srgbClr val="BD2A33"/>
                </a:solidFill>
              </a:rPr>
              <a:t>referring</a:t>
            </a:r>
            <a:r>
              <a:rPr lang="da-DK" altLang="en-DK" sz="1500" dirty="0">
                <a:solidFill>
                  <a:srgbClr val="BD2A33"/>
                </a:solidFill>
              </a:rPr>
              <a:t> to the </a:t>
            </a:r>
            <a:r>
              <a:rPr lang="da-DK" altLang="en-DK" sz="1500" dirty="0" err="1">
                <a:solidFill>
                  <a:srgbClr val="BD2A33"/>
                </a:solidFill>
              </a:rPr>
              <a:t>condition</a:t>
            </a:r>
            <a:r>
              <a:rPr lang="da-DK" altLang="en-DK" sz="1500" dirty="0">
                <a:solidFill>
                  <a:srgbClr val="BD2A33"/>
                </a:solidFill>
              </a:rPr>
              <a:t> </a:t>
            </a:r>
            <a:r>
              <a:rPr lang="da-DK" altLang="en-DK" sz="1500" dirty="0" err="1">
                <a:solidFill>
                  <a:srgbClr val="BD2A33"/>
                </a:solidFill>
              </a:rPr>
              <a:t>that</a:t>
            </a:r>
            <a:r>
              <a:rPr lang="da-DK" altLang="en-DK" sz="1500" dirty="0">
                <a:solidFill>
                  <a:srgbClr val="BD2A33"/>
                </a:solidFill>
              </a:rPr>
              <a:t> triggers the </a:t>
            </a:r>
            <a:r>
              <a:rPr lang="da-DK" altLang="en-DK" sz="1500" dirty="0" err="1">
                <a:solidFill>
                  <a:srgbClr val="BD2A33"/>
                </a:solidFill>
              </a:rPr>
              <a:t>interrupt</a:t>
            </a:r>
            <a:endParaRPr lang="da-DK" altLang="en-DK" sz="1500" dirty="0">
              <a:solidFill>
                <a:srgbClr val="BD2A33"/>
              </a:solidFill>
            </a:endParaRP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9905976" y="24366477"/>
            <a:ext cx="4566762"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a:t>Figur 2</a:t>
            </a:r>
            <a:r>
              <a:rPr lang="da-DK" altLang="en-DK" sz="1500" dirty="0">
                <a:solidFill>
                  <a:srgbClr val="BD2A33"/>
                </a:solidFill>
              </a:rPr>
              <a:t> The </a:t>
            </a:r>
            <a:r>
              <a:rPr lang="da-DK" altLang="en-DK" sz="1500" dirty="0" err="1">
                <a:solidFill>
                  <a:srgbClr val="BD2A33"/>
                </a:solidFill>
              </a:rPr>
              <a:t>current</a:t>
            </a:r>
            <a:r>
              <a:rPr lang="da-DK" altLang="en-DK" sz="1500" dirty="0">
                <a:solidFill>
                  <a:srgbClr val="BD2A33"/>
                </a:solidFill>
              </a:rPr>
              <a:t> </a:t>
            </a:r>
            <a:r>
              <a:rPr lang="da-DK" altLang="en-DK" sz="1500" dirty="0" err="1">
                <a:solidFill>
                  <a:srgbClr val="BD2A33"/>
                </a:solidFill>
              </a:rPr>
              <a:t>going</a:t>
            </a:r>
            <a:r>
              <a:rPr lang="da-DK" altLang="en-DK" sz="1500" dirty="0">
                <a:solidFill>
                  <a:srgbClr val="BD2A33"/>
                </a:solidFill>
              </a:rPr>
              <a:t> </a:t>
            </a:r>
            <a:r>
              <a:rPr lang="da-DK" altLang="en-DK" sz="1500" dirty="0" err="1">
                <a:solidFill>
                  <a:srgbClr val="BD2A33"/>
                </a:solidFill>
              </a:rPr>
              <a:t>into</a:t>
            </a:r>
            <a:r>
              <a:rPr lang="da-DK" altLang="en-DK" sz="1500" dirty="0">
                <a:solidFill>
                  <a:srgbClr val="BD2A33"/>
                </a:solidFill>
              </a:rPr>
              <a:t> the ECU and the RIO</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logo">
            <a:extLst>
              <a:ext uri="{FF2B5EF4-FFF2-40B4-BE49-F238E27FC236}">
                <a16:creationId xmlns:a16="http://schemas.microsoft.com/office/drawing/2014/main" id="{E426C794-EE53-4663-9214-DA707CB080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4867" y="34788321"/>
            <a:ext cx="7194396" cy="315927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22971836" y="11674525"/>
            <a:ext cx="5849671"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br>
              <a:rPr lang="en-US" altLang="en-DK" sz="3500" b="0" dirty="0">
                <a:solidFill>
                  <a:schemeClr val="tx1"/>
                </a:solidFill>
              </a:rPr>
            </a:br>
            <a:r>
              <a:rPr lang="en-US" altLang="en-DK" sz="3500" b="0" dirty="0">
                <a:solidFill>
                  <a:schemeClr val="tx1"/>
                </a:solidFill>
              </a:rPr>
              <a:t>When we found the standard functions insufficient we found and adapted open source libraries, or created our own. </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8594867" y="24819199"/>
            <a:ext cx="7188980" cy="1339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da-DK" altLang="en-DK" sz="4500" dirty="0" err="1">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RIO,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starter motor until engine is idle</a:t>
            </a:r>
          </a:p>
          <a:p>
            <a:pPr marL="457200" indent="-457200">
              <a:lnSpc>
                <a:spcPts val="4500"/>
              </a:lnSpc>
              <a:buFont typeface="Arial" panose="020B0604020202020204" pitchFamily="34" charset="0"/>
              <a:buChar char="•"/>
            </a:pPr>
            <a:r>
              <a:rPr lang="en-US" altLang="en-DK" sz="3500" b="0" dirty="0">
                <a:solidFill>
                  <a:schemeClr val="tx1"/>
                </a:solidFill>
              </a:rPr>
              <a:t>Control gear</a:t>
            </a:r>
          </a:p>
          <a:p>
            <a:pPr marL="457200" indent="-457200">
              <a:lnSpc>
                <a:spcPts val="4500"/>
              </a:lnSpc>
              <a:buFont typeface="Arial" panose="020B0604020202020204" pitchFamily="34" charset="0"/>
              <a:buChar char="•"/>
            </a:pPr>
            <a:r>
              <a:rPr lang="en-US" altLang="en-DK" sz="3500" b="0" dirty="0">
                <a:solidFill>
                  <a:schemeClr val="tx1"/>
                </a:solidFill>
              </a:rPr>
              <a:t>Monitor and calculate values such as speed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a:t>
            </a:r>
            <a:r>
              <a:rPr lang="en-US" altLang="en-DK" sz="3500" b="0" dirty="0" err="1">
                <a:solidFill>
                  <a:schemeClr val="tx1"/>
                </a:solidFill>
              </a:rPr>
              <a:t>CANbus</a:t>
            </a:r>
            <a:endParaRPr lang="en-US" altLang="en-DK" sz="3500" b="0" dirty="0">
              <a:solidFill>
                <a:schemeClr val="tx1"/>
              </a:solidFill>
            </a:endParaRP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Only drive when a continuous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245" y="4038145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rafik 15">
            <a:extLst>
              <a:ext uri="{FF2B5EF4-FFF2-40B4-BE49-F238E27FC236}">
                <a16:creationId xmlns:a16="http://schemas.microsoft.com/office/drawing/2014/main" id="{67CE0369-5608-4705-B6DF-5087445A6F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02353" y="18584689"/>
            <a:ext cx="7574008" cy="5680506"/>
          </a:xfrm>
          <a:prstGeom prst="rect">
            <a:avLst/>
          </a:prstGeom>
        </p:spPr>
      </p:pic>
      <p:pic>
        <p:nvPicPr>
          <p:cNvPr id="18" name="Grafik 17">
            <a:extLst>
              <a:ext uri="{FF2B5EF4-FFF2-40B4-BE49-F238E27FC236}">
                <a16:creationId xmlns:a16="http://schemas.microsoft.com/office/drawing/2014/main" id="{369C8C69-E7A4-43E5-8B6B-68FE6CFDB2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315272" y="21270619"/>
            <a:ext cx="12821220" cy="14076127"/>
          </a:xfrm>
          <a:prstGeom prst="rect">
            <a:avLst/>
          </a:prstGeom>
        </p:spPr>
      </p:pic>
      <p:sp>
        <p:nvSpPr>
          <p:cNvPr id="19" name="Tekstfelt 18">
            <a:extLst>
              <a:ext uri="{FF2B5EF4-FFF2-40B4-BE49-F238E27FC236}">
                <a16:creationId xmlns:a16="http://schemas.microsoft.com/office/drawing/2014/main" id="{6FC76286-BE96-492C-91B3-FCF62A186892}"/>
              </a:ext>
            </a:extLst>
          </p:cNvPr>
          <p:cNvSpPr txBox="1"/>
          <p:nvPr/>
        </p:nvSpPr>
        <p:spPr>
          <a:xfrm>
            <a:off x="17948299" y="21539760"/>
            <a:ext cx="1080120" cy="369332"/>
          </a:xfrm>
          <a:prstGeom prst="rect">
            <a:avLst/>
          </a:prstGeom>
          <a:noFill/>
        </p:spPr>
        <p:txBody>
          <a:bodyPr wrap="square" rtlCol="0">
            <a:spAutoFit/>
          </a:bodyPr>
          <a:lstStyle/>
          <a:p>
            <a:r>
              <a:rPr lang="en-US" dirty="0"/>
              <a:t>Initialize</a:t>
            </a:r>
            <a:endParaRPr lang="da-DK" dirty="0"/>
          </a:p>
        </p:txBody>
      </p:sp>
      <p:sp>
        <p:nvSpPr>
          <p:cNvPr id="48" name="Tekstfelt 47">
            <a:extLst>
              <a:ext uri="{FF2B5EF4-FFF2-40B4-BE49-F238E27FC236}">
                <a16:creationId xmlns:a16="http://schemas.microsoft.com/office/drawing/2014/main" id="{523E5BAB-5D75-4416-B257-854A8A6A29B3}"/>
              </a:ext>
            </a:extLst>
          </p:cNvPr>
          <p:cNvSpPr txBox="1"/>
          <p:nvPr/>
        </p:nvSpPr>
        <p:spPr>
          <a:xfrm>
            <a:off x="16738775" y="22914460"/>
            <a:ext cx="1353540" cy="369332"/>
          </a:xfrm>
          <a:prstGeom prst="rect">
            <a:avLst/>
          </a:prstGeom>
          <a:noFill/>
        </p:spPr>
        <p:txBody>
          <a:bodyPr wrap="square" rtlCol="0">
            <a:spAutoFit/>
          </a:bodyPr>
          <a:lstStyle/>
          <a:p>
            <a:r>
              <a:rPr lang="en-US" b="1" dirty="0"/>
              <a:t>Main loop</a:t>
            </a:r>
            <a:endParaRPr lang="da-DK" b="1" dirty="0"/>
          </a:p>
        </p:txBody>
      </p:sp>
      <p:sp>
        <p:nvSpPr>
          <p:cNvPr id="49" name="Tekstfelt 48">
            <a:extLst>
              <a:ext uri="{FF2B5EF4-FFF2-40B4-BE49-F238E27FC236}">
                <a16:creationId xmlns:a16="http://schemas.microsoft.com/office/drawing/2014/main" id="{8E3A7DC4-870D-44D0-AF70-AF80DBB16751}"/>
              </a:ext>
            </a:extLst>
          </p:cNvPr>
          <p:cNvSpPr txBox="1"/>
          <p:nvPr/>
        </p:nvSpPr>
        <p:spPr>
          <a:xfrm>
            <a:off x="19554427" y="21270548"/>
            <a:ext cx="2138287" cy="923330"/>
          </a:xfrm>
          <a:prstGeom prst="rect">
            <a:avLst/>
          </a:prstGeom>
          <a:noFill/>
        </p:spPr>
        <p:txBody>
          <a:bodyPr wrap="square" rtlCol="0">
            <a:spAutoFit/>
          </a:bodyPr>
          <a:lstStyle/>
          <a:p>
            <a:r>
              <a:rPr lang="en-US" b="1" dirty="0"/>
              <a:t>Color code</a:t>
            </a:r>
          </a:p>
          <a:p>
            <a:r>
              <a:rPr lang="en-US" dirty="0">
                <a:solidFill>
                  <a:srgbClr val="FF0000"/>
                </a:solidFill>
              </a:rPr>
              <a:t>Red = legacy code</a:t>
            </a:r>
          </a:p>
          <a:p>
            <a:r>
              <a:rPr lang="en-US" dirty="0"/>
              <a:t>Black = our code</a:t>
            </a:r>
            <a:endParaRPr lang="da-DK" dirty="0"/>
          </a:p>
        </p:txBody>
      </p:sp>
      <p:sp>
        <p:nvSpPr>
          <p:cNvPr id="50" name="Tekstfelt 49">
            <a:extLst>
              <a:ext uri="{FF2B5EF4-FFF2-40B4-BE49-F238E27FC236}">
                <a16:creationId xmlns:a16="http://schemas.microsoft.com/office/drawing/2014/main" id="{89725B5C-8519-42C5-BED8-51DA2A814E98}"/>
              </a:ext>
            </a:extLst>
          </p:cNvPr>
          <p:cNvSpPr txBox="1"/>
          <p:nvPr/>
        </p:nvSpPr>
        <p:spPr>
          <a:xfrm>
            <a:off x="17552815" y="23940114"/>
            <a:ext cx="2001612" cy="646331"/>
          </a:xfrm>
          <a:prstGeom prst="rect">
            <a:avLst/>
          </a:prstGeom>
          <a:noFill/>
        </p:spPr>
        <p:txBody>
          <a:bodyPr wrap="square" rtlCol="0">
            <a:spAutoFit/>
          </a:bodyPr>
          <a:lstStyle/>
          <a:p>
            <a:pPr algn="ctr"/>
            <a:r>
              <a:rPr lang="en-US" dirty="0"/>
              <a:t>Has emergency stop been pulled</a:t>
            </a:r>
            <a:endParaRPr lang="da-DK" dirty="0"/>
          </a:p>
        </p:txBody>
      </p:sp>
      <p:sp>
        <p:nvSpPr>
          <p:cNvPr id="51" name="Tekstfelt 50">
            <a:extLst>
              <a:ext uri="{FF2B5EF4-FFF2-40B4-BE49-F238E27FC236}">
                <a16:creationId xmlns:a16="http://schemas.microsoft.com/office/drawing/2014/main" id="{DA5EBF82-4458-4452-BA0F-D2954D27FD31}"/>
              </a:ext>
            </a:extLst>
          </p:cNvPr>
          <p:cNvSpPr txBox="1"/>
          <p:nvPr/>
        </p:nvSpPr>
        <p:spPr>
          <a:xfrm>
            <a:off x="20263530" y="23890513"/>
            <a:ext cx="720080" cy="369332"/>
          </a:xfrm>
          <a:prstGeom prst="rect">
            <a:avLst/>
          </a:prstGeom>
          <a:noFill/>
        </p:spPr>
        <p:txBody>
          <a:bodyPr wrap="square" rtlCol="0">
            <a:spAutoFit/>
          </a:bodyPr>
          <a:lstStyle/>
          <a:p>
            <a:pPr algn="ctr"/>
            <a:r>
              <a:rPr lang="en-US" dirty="0"/>
              <a:t>Yes</a:t>
            </a:r>
            <a:endParaRPr lang="da-DK" dirty="0"/>
          </a:p>
        </p:txBody>
      </p:sp>
      <p:sp>
        <p:nvSpPr>
          <p:cNvPr id="52" name="Tekstfelt 51">
            <a:extLst>
              <a:ext uri="{FF2B5EF4-FFF2-40B4-BE49-F238E27FC236}">
                <a16:creationId xmlns:a16="http://schemas.microsoft.com/office/drawing/2014/main" id="{6E143019-CCD3-4CEF-9EA7-13A268184B99}"/>
              </a:ext>
            </a:extLst>
          </p:cNvPr>
          <p:cNvSpPr txBox="1"/>
          <p:nvPr/>
        </p:nvSpPr>
        <p:spPr>
          <a:xfrm>
            <a:off x="20396571" y="24687916"/>
            <a:ext cx="1584176" cy="923330"/>
          </a:xfrm>
          <a:prstGeom prst="rect">
            <a:avLst/>
          </a:prstGeom>
          <a:noFill/>
        </p:spPr>
        <p:txBody>
          <a:bodyPr wrap="square" rtlCol="0">
            <a:spAutoFit/>
          </a:bodyPr>
          <a:lstStyle/>
          <a:p>
            <a:pPr algn="ctr"/>
            <a:r>
              <a:rPr lang="en-US" dirty="0"/>
              <a:t>Emergency</a:t>
            </a:r>
            <a:br>
              <a:rPr lang="en-US" dirty="0"/>
            </a:br>
            <a:r>
              <a:rPr lang="en-US" dirty="0"/>
              <a:t>Stop</a:t>
            </a:r>
            <a:br>
              <a:rPr lang="en-US" dirty="0"/>
            </a:br>
            <a:r>
              <a:rPr lang="en-US" dirty="0"/>
              <a:t>Procedure</a:t>
            </a:r>
            <a:endParaRPr lang="da-DK" dirty="0"/>
          </a:p>
        </p:txBody>
      </p:sp>
      <p:sp>
        <p:nvSpPr>
          <p:cNvPr id="53" name="Tekstfelt 52">
            <a:extLst>
              <a:ext uri="{FF2B5EF4-FFF2-40B4-BE49-F238E27FC236}">
                <a16:creationId xmlns:a16="http://schemas.microsoft.com/office/drawing/2014/main" id="{1290D1D9-98D8-42FB-B9C3-0ED07E481476}"/>
              </a:ext>
            </a:extLst>
          </p:cNvPr>
          <p:cNvSpPr txBox="1"/>
          <p:nvPr/>
        </p:nvSpPr>
        <p:spPr>
          <a:xfrm>
            <a:off x="22417312" y="22582956"/>
            <a:ext cx="2110760" cy="369332"/>
          </a:xfrm>
          <a:prstGeom prst="rect">
            <a:avLst/>
          </a:prstGeom>
          <a:noFill/>
        </p:spPr>
        <p:txBody>
          <a:bodyPr wrap="square" rtlCol="0">
            <a:spAutoFit/>
          </a:bodyPr>
          <a:lstStyle/>
          <a:p>
            <a:pPr algn="ctr"/>
            <a:r>
              <a:rPr lang="en-US" dirty="0"/>
              <a:t>1ms has passed</a:t>
            </a:r>
            <a:endParaRPr lang="da-DK" dirty="0"/>
          </a:p>
        </p:txBody>
      </p:sp>
      <p:sp>
        <p:nvSpPr>
          <p:cNvPr id="54" name="Tekstfelt 53">
            <a:extLst>
              <a:ext uri="{FF2B5EF4-FFF2-40B4-BE49-F238E27FC236}">
                <a16:creationId xmlns:a16="http://schemas.microsoft.com/office/drawing/2014/main" id="{FB25A9C8-0B74-4BF0-97D7-35073297EF82}"/>
              </a:ext>
            </a:extLst>
          </p:cNvPr>
          <p:cNvSpPr txBox="1"/>
          <p:nvPr/>
        </p:nvSpPr>
        <p:spPr>
          <a:xfrm>
            <a:off x="25054081" y="22616347"/>
            <a:ext cx="3462441" cy="1631216"/>
          </a:xfrm>
          <a:prstGeom prst="rect">
            <a:avLst/>
          </a:prstGeom>
          <a:noFill/>
        </p:spPr>
        <p:txBody>
          <a:bodyPr wrap="square" rtlCol="0">
            <a:spAutoFit/>
          </a:bodyPr>
          <a:lstStyle/>
          <a:p>
            <a:pPr algn="ctr"/>
            <a:r>
              <a:rPr lang="en-US" sz="2000" dirty="0"/>
              <a:t>- Calculate start and stop</a:t>
            </a:r>
            <a:r>
              <a:rPr lang="da-DK" sz="2000" dirty="0"/>
              <a:t> angle</a:t>
            </a:r>
            <a:r>
              <a:rPr lang="en-US" sz="2000" dirty="0"/>
              <a:t> for ignition and injection</a:t>
            </a:r>
          </a:p>
          <a:p>
            <a:pPr algn="ctr"/>
            <a:r>
              <a:rPr lang="en-US" sz="2000" dirty="0"/>
              <a:t>- Control </a:t>
            </a:r>
            <a:r>
              <a:rPr lang="en-US" sz="2000" dirty="0" err="1"/>
              <a:t>autogear</a:t>
            </a:r>
            <a:endParaRPr lang="en-US" sz="2000" dirty="0"/>
          </a:p>
          <a:p>
            <a:pPr algn="ctr"/>
            <a:r>
              <a:rPr lang="en-US" sz="2000" dirty="0"/>
              <a:t>- Control starter engine</a:t>
            </a:r>
            <a:endParaRPr lang="da-DK" sz="2000" dirty="0"/>
          </a:p>
        </p:txBody>
      </p:sp>
      <p:sp>
        <p:nvSpPr>
          <p:cNvPr id="55" name="Tekstfelt 54">
            <a:extLst>
              <a:ext uri="{FF2B5EF4-FFF2-40B4-BE49-F238E27FC236}">
                <a16:creationId xmlns:a16="http://schemas.microsoft.com/office/drawing/2014/main" id="{542A5E4B-D77A-4044-8E17-FC32A48738DB}"/>
              </a:ext>
            </a:extLst>
          </p:cNvPr>
          <p:cNvSpPr txBox="1"/>
          <p:nvPr/>
        </p:nvSpPr>
        <p:spPr>
          <a:xfrm>
            <a:off x="24576757" y="22213624"/>
            <a:ext cx="2374960" cy="369332"/>
          </a:xfrm>
          <a:prstGeom prst="rect">
            <a:avLst/>
          </a:prstGeom>
          <a:noFill/>
        </p:spPr>
        <p:txBody>
          <a:bodyPr wrap="square" rtlCol="0">
            <a:spAutoFit/>
          </a:bodyPr>
          <a:lstStyle/>
          <a:p>
            <a:pPr algn="ctr"/>
            <a:r>
              <a:rPr lang="en-US" dirty="0" err="1"/>
              <a:t>ecuTimerCallback</a:t>
            </a:r>
            <a:r>
              <a:rPr lang="en-US" dirty="0"/>
              <a:t>()</a:t>
            </a:r>
            <a:endParaRPr lang="da-DK" dirty="0"/>
          </a:p>
        </p:txBody>
      </p:sp>
      <p:sp>
        <p:nvSpPr>
          <p:cNvPr id="56" name="Tekstfelt 55">
            <a:extLst>
              <a:ext uri="{FF2B5EF4-FFF2-40B4-BE49-F238E27FC236}">
                <a16:creationId xmlns:a16="http://schemas.microsoft.com/office/drawing/2014/main" id="{12267427-2F25-48DC-8362-470EB8D580E1}"/>
              </a:ext>
            </a:extLst>
          </p:cNvPr>
          <p:cNvSpPr txBox="1"/>
          <p:nvPr/>
        </p:nvSpPr>
        <p:spPr>
          <a:xfrm>
            <a:off x="24618714" y="24401779"/>
            <a:ext cx="3248220" cy="369332"/>
          </a:xfrm>
          <a:prstGeom prst="rect">
            <a:avLst/>
          </a:prstGeom>
          <a:noFill/>
        </p:spPr>
        <p:txBody>
          <a:bodyPr wrap="square" rtlCol="0">
            <a:spAutoFit/>
          </a:bodyPr>
          <a:lstStyle/>
          <a:p>
            <a:pPr algn="ctr"/>
            <a:r>
              <a:rPr lang="en-US" dirty="0" err="1"/>
              <a:t>encoderInterruptHandler</a:t>
            </a:r>
            <a:r>
              <a:rPr lang="en-US" dirty="0"/>
              <a:t>()</a:t>
            </a:r>
            <a:endParaRPr lang="da-DK" dirty="0"/>
          </a:p>
        </p:txBody>
      </p:sp>
      <p:sp>
        <p:nvSpPr>
          <p:cNvPr id="57" name="Tekstfelt 56">
            <a:extLst>
              <a:ext uri="{FF2B5EF4-FFF2-40B4-BE49-F238E27FC236}">
                <a16:creationId xmlns:a16="http://schemas.microsoft.com/office/drawing/2014/main" id="{8EB88093-40F4-4BE6-A522-5602134B0DD0}"/>
              </a:ext>
            </a:extLst>
          </p:cNvPr>
          <p:cNvSpPr txBox="1"/>
          <p:nvPr/>
        </p:nvSpPr>
        <p:spPr>
          <a:xfrm>
            <a:off x="22585146" y="24897928"/>
            <a:ext cx="2110760" cy="369332"/>
          </a:xfrm>
          <a:prstGeom prst="rect">
            <a:avLst/>
          </a:prstGeom>
          <a:noFill/>
        </p:spPr>
        <p:txBody>
          <a:bodyPr wrap="square" rtlCol="0">
            <a:spAutoFit/>
          </a:bodyPr>
          <a:lstStyle/>
          <a:p>
            <a:pPr algn="ctr"/>
            <a:r>
              <a:rPr lang="en-US" dirty="0"/>
              <a:t>Z pulse</a:t>
            </a:r>
            <a:endParaRPr lang="da-DK" dirty="0"/>
          </a:p>
        </p:txBody>
      </p:sp>
      <p:sp>
        <p:nvSpPr>
          <p:cNvPr id="58" name="Tekstfelt 57">
            <a:extLst>
              <a:ext uri="{FF2B5EF4-FFF2-40B4-BE49-F238E27FC236}">
                <a16:creationId xmlns:a16="http://schemas.microsoft.com/office/drawing/2014/main" id="{12CE83F3-A8FC-49E4-9DEC-115F778545B8}"/>
              </a:ext>
            </a:extLst>
          </p:cNvPr>
          <p:cNvSpPr txBox="1"/>
          <p:nvPr/>
        </p:nvSpPr>
        <p:spPr>
          <a:xfrm>
            <a:off x="25268302" y="24824690"/>
            <a:ext cx="3248220" cy="1938992"/>
          </a:xfrm>
          <a:prstGeom prst="rect">
            <a:avLst/>
          </a:prstGeom>
          <a:noFill/>
        </p:spPr>
        <p:txBody>
          <a:bodyPr wrap="square" rtlCol="0">
            <a:spAutoFit/>
          </a:bodyPr>
          <a:lstStyle/>
          <a:p>
            <a:pPr marL="285750" indent="-285750" algn="ctr">
              <a:buFontTx/>
              <a:buChar char="-"/>
            </a:pPr>
            <a:r>
              <a:rPr lang="en-US" sz="2000" dirty="0"/>
              <a:t>Reset motor quadrature decoder</a:t>
            </a:r>
          </a:p>
          <a:p>
            <a:pPr marL="285750" indent="-285750" algn="ctr">
              <a:buFontTx/>
              <a:buChar char="-"/>
            </a:pPr>
            <a:r>
              <a:rPr lang="en-US" sz="2000" dirty="0"/>
              <a:t>Attach compare</a:t>
            </a:r>
            <a:r>
              <a:rPr lang="da-DK" sz="2000" dirty="0"/>
              <a:t> </a:t>
            </a:r>
            <a:r>
              <a:rPr lang="da-DK" sz="2000" dirty="0" err="1"/>
              <a:t>inturrupts</a:t>
            </a:r>
            <a:r>
              <a:rPr lang="da-DK" sz="2000" dirty="0"/>
              <a:t> to </a:t>
            </a:r>
            <a:r>
              <a:rPr lang="da-DK" sz="2000" dirty="0" err="1"/>
              <a:t>ignition</a:t>
            </a:r>
            <a:r>
              <a:rPr lang="da-DK" sz="2000" dirty="0"/>
              <a:t> and </a:t>
            </a:r>
            <a:r>
              <a:rPr lang="da-DK" sz="2000" dirty="0" err="1"/>
              <a:t>injection</a:t>
            </a:r>
            <a:r>
              <a:rPr lang="da-DK" sz="2000" dirty="0"/>
              <a:t> start angle and </a:t>
            </a:r>
            <a:r>
              <a:rPr lang="da-DK" sz="2000" dirty="0" err="1"/>
              <a:t>injection</a:t>
            </a:r>
            <a:r>
              <a:rPr lang="da-DK" sz="2000" dirty="0"/>
              <a:t> start angle</a:t>
            </a:r>
            <a:endParaRPr lang="en-US" sz="2000" dirty="0"/>
          </a:p>
        </p:txBody>
      </p:sp>
      <p:sp>
        <p:nvSpPr>
          <p:cNvPr id="59" name="Tekstfelt 58">
            <a:extLst>
              <a:ext uri="{FF2B5EF4-FFF2-40B4-BE49-F238E27FC236}">
                <a16:creationId xmlns:a16="http://schemas.microsoft.com/office/drawing/2014/main" id="{9C6804EF-EDC8-4AF9-8D99-1D93B3575FA0}"/>
              </a:ext>
            </a:extLst>
          </p:cNvPr>
          <p:cNvSpPr txBox="1"/>
          <p:nvPr/>
        </p:nvSpPr>
        <p:spPr>
          <a:xfrm>
            <a:off x="17415545" y="26373163"/>
            <a:ext cx="2138882" cy="1323439"/>
          </a:xfrm>
          <a:prstGeom prst="rect">
            <a:avLst/>
          </a:prstGeom>
          <a:noFill/>
        </p:spPr>
        <p:txBody>
          <a:bodyPr wrap="square" rtlCol="0">
            <a:spAutoFit/>
          </a:bodyPr>
          <a:lstStyle/>
          <a:p>
            <a:pPr algn="ctr"/>
            <a:r>
              <a:rPr lang="en-US" sz="2000" dirty="0"/>
              <a:t>Communication:</a:t>
            </a:r>
            <a:br>
              <a:rPr lang="en-US" sz="2000" dirty="0"/>
            </a:br>
            <a:r>
              <a:rPr lang="en-US" sz="2000" dirty="0"/>
              <a:t>- with </a:t>
            </a:r>
            <a:r>
              <a:rPr lang="en-US" sz="2000" dirty="0" err="1"/>
              <a:t>CANbus</a:t>
            </a:r>
            <a:br>
              <a:rPr lang="en-US" sz="2000" dirty="0"/>
            </a:br>
            <a:r>
              <a:rPr lang="en-US" sz="2000" dirty="0">
                <a:solidFill>
                  <a:srgbClr val="FF0000"/>
                </a:solidFill>
              </a:rPr>
              <a:t>- with Bluetooth</a:t>
            </a:r>
            <a:br>
              <a:rPr lang="en-US" sz="2000" dirty="0">
                <a:solidFill>
                  <a:srgbClr val="FF0000"/>
                </a:solidFill>
              </a:rPr>
            </a:br>
            <a:r>
              <a:rPr lang="en-US" sz="2000" dirty="0"/>
              <a:t>- with PC UI</a:t>
            </a:r>
            <a:endParaRPr lang="da-DK" sz="2000" dirty="0"/>
          </a:p>
        </p:txBody>
      </p:sp>
      <p:sp>
        <p:nvSpPr>
          <p:cNvPr id="60" name="Tekstfelt 59">
            <a:extLst>
              <a:ext uri="{FF2B5EF4-FFF2-40B4-BE49-F238E27FC236}">
                <a16:creationId xmlns:a16="http://schemas.microsoft.com/office/drawing/2014/main" id="{1411AE82-0DEF-456D-832E-CD2A8DE27F37}"/>
              </a:ext>
            </a:extLst>
          </p:cNvPr>
          <p:cNvSpPr txBox="1"/>
          <p:nvPr/>
        </p:nvSpPr>
        <p:spPr>
          <a:xfrm>
            <a:off x="17696271" y="28418149"/>
            <a:ext cx="1584176" cy="369332"/>
          </a:xfrm>
          <a:prstGeom prst="rect">
            <a:avLst/>
          </a:prstGeom>
          <a:noFill/>
        </p:spPr>
        <p:txBody>
          <a:bodyPr wrap="square" rtlCol="0">
            <a:spAutoFit/>
          </a:bodyPr>
          <a:lstStyle/>
          <a:p>
            <a:pPr algn="ctr"/>
            <a:r>
              <a:rPr lang="en-US" dirty="0"/>
              <a:t>Emergency?</a:t>
            </a:r>
            <a:endParaRPr lang="da-DK" dirty="0"/>
          </a:p>
        </p:txBody>
      </p:sp>
      <p:sp>
        <p:nvSpPr>
          <p:cNvPr id="61" name="Tekstfelt 60">
            <a:extLst>
              <a:ext uri="{FF2B5EF4-FFF2-40B4-BE49-F238E27FC236}">
                <a16:creationId xmlns:a16="http://schemas.microsoft.com/office/drawing/2014/main" id="{6E67A388-D05A-4A20-8C4B-D134DDA94A94}"/>
              </a:ext>
            </a:extLst>
          </p:cNvPr>
          <p:cNvSpPr txBox="1"/>
          <p:nvPr/>
        </p:nvSpPr>
        <p:spPr>
          <a:xfrm>
            <a:off x="20396571" y="29158161"/>
            <a:ext cx="1584176" cy="923330"/>
          </a:xfrm>
          <a:prstGeom prst="rect">
            <a:avLst/>
          </a:prstGeom>
          <a:noFill/>
        </p:spPr>
        <p:txBody>
          <a:bodyPr wrap="square" rtlCol="0">
            <a:spAutoFit/>
          </a:bodyPr>
          <a:lstStyle/>
          <a:p>
            <a:pPr algn="ctr"/>
            <a:r>
              <a:rPr lang="en-US" dirty="0">
                <a:solidFill>
                  <a:srgbClr val="FF0000"/>
                </a:solidFill>
              </a:rPr>
              <a:t>Sing emergency</a:t>
            </a:r>
          </a:p>
          <a:p>
            <a:pPr algn="ctr"/>
            <a:r>
              <a:rPr lang="en-US" dirty="0">
                <a:solidFill>
                  <a:srgbClr val="FF0000"/>
                </a:solidFill>
              </a:rPr>
              <a:t>song</a:t>
            </a:r>
            <a:endParaRPr lang="da-DK" dirty="0">
              <a:solidFill>
                <a:srgbClr val="FF0000"/>
              </a:solidFill>
            </a:endParaRPr>
          </a:p>
        </p:txBody>
      </p:sp>
      <p:sp>
        <p:nvSpPr>
          <p:cNvPr id="62" name="Tekstfelt 61">
            <a:extLst>
              <a:ext uri="{FF2B5EF4-FFF2-40B4-BE49-F238E27FC236}">
                <a16:creationId xmlns:a16="http://schemas.microsoft.com/office/drawing/2014/main" id="{4A210A17-3859-466C-92FC-F6A0379E9AEF}"/>
              </a:ext>
            </a:extLst>
          </p:cNvPr>
          <p:cNvSpPr txBox="1"/>
          <p:nvPr/>
        </p:nvSpPr>
        <p:spPr>
          <a:xfrm>
            <a:off x="19619358" y="28267895"/>
            <a:ext cx="1584176" cy="369332"/>
          </a:xfrm>
          <a:prstGeom prst="rect">
            <a:avLst/>
          </a:prstGeom>
          <a:noFill/>
        </p:spPr>
        <p:txBody>
          <a:bodyPr wrap="square" rtlCol="0">
            <a:spAutoFit/>
          </a:bodyPr>
          <a:lstStyle/>
          <a:p>
            <a:pPr algn="ctr"/>
            <a:r>
              <a:rPr lang="en-US" dirty="0"/>
              <a:t>Yes</a:t>
            </a:r>
            <a:endParaRPr lang="da-DK" dirty="0"/>
          </a:p>
        </p:txBody>
      </p:sp>
      <p:sp>
        <p:nvSpPr>
          <p:cNvPr id="63" name="Tekstfelt 62">
            <a:extLst>
              <a:ext uri="{FF2B5EF4-FFF2-40B4-BE49-F238E27FC236}">
                <a16:creationId xmlns:a16="http://schemas.microsoft.com/office/drawing/2014/main" id="{89C1DB79-33CE-460A-9CD4-D4D015D60E9F}"/>
              </a:ext>
            </a:extLst>
          </p:cNvPr>
          <p:cNvSpPr txBox="1"/>
          <p:nvPr/>
        </p:nvSpPr>
        <p:spPr>
          <a:xfrm>
            <a:off x="18383287" y="25353664"/>
            <a:ext cx="645132" cy="369332"/>
          </a:xfrm>
          <a:prstGeom prst="rect">
            <a:avLst/>
          </a:prstGeom>
          <a:noFill/>
        </p:spPr>
        <p:txBody>
          <a:bodyPr wrap="square" rtlCol="0">
            <a:spAutoFit/>
          </a:bodyPr>
          <a:lstStyle/>
          <a:p>
            <a:pPr algn="ctr"/>
            <a:r>
              <a:rPr lang="en-US" dirty="0"/>
              <a:t>No</a:t>
            </a:r>
            <a:endParaRPr lang="da-DK" dirty="0"/>
          </a:p>
        </p:txBody>
      </p:sp>
      <p:sp>
        <p:nvSpPr>
          <p:cNvPr id="64" name="Tekstfelt 63">
            <a:extLst>
              <a:ext uri="{FF2B5EF4-FFF2-40B4-BE49-F238E27FC236}">
                <a16:creationId xmlns:a16="http://schemas.microsoft.com/office/drawing/2014/main" id="{5BB2FCB1-3166-494F-8F6B-FC0866FF3DC5}"/>
              </a:ext>
            </a:extLst>
          </p:cNvPr>
          <p:cNvSpPr txBox="1"/>
          <p:nvPr/>
        </p:nvSpPr>
        <p:spPr>
          <a:xfrm>
            <a:off x="26407367" y="27291387"/>
            <a:ext cx="2413696" cy="1631216"/>
          </a:xfrm>
          <a:prstGeom prst="rect">
            <a:avLst/>
          </a:prstGeom>
          <a:noFill/>
        </p:spPr>
        <p:txBody>
          <a:bodyPr wrap="square" rtlCol="0">
            <a:spAutoFit/>
          </a:bodyPr>
          <a:lstStyle/>
          <a:p>
            <a:pPr algn="ctr"/>
            <a:r>
              <a:rPr lang="en-US" sz="2000" dirty="0"/>
              <a:t>- Injection or ignition started</a:t>
            </a:r>
            <a:br>
              <a:rPr lang="en-US" sz="2000" dirty="0"/>
            </a:br>
            <a:r>
              <a:rPr lang="en-US" sz="2000" dirty="0"/>
              <a:t>-Injection or ignition or ignition stop timer</a:t>
            </a:r>
          </a:p>
        </p:txBody>
      </p:sp>
      <p:sp>
        <p:nvSpPr>
          <p:cNvPr id="65" name="Tekstfelt 64">
            <a:extLst>
              <a:ext uri="{FF2B5EF4-FFF2-40B4-BE49-F238E27FC236}">
                <a16:creationId xmlns:a16="http://schemas.microsoft.com/office/drawing/2014/main" id="{44176561-65BF-45F8-B89B-927DC1975E92}"/>
              </a:ext>
            </a:extLst>
          </p:cNvPr>
          <p:cNvSpPr txBox="1"/>
          <p:nvPr/>
        </p:nvSpPr>
        <p:spPr>
          <a:xfrm>
            <a:off x="22417312" y="27329859"/>
            <a:ext cx="3674626" cy="369332"/>
          </a:xfrm>
          <a:prstGeom prst="rect">
            <a:avLst/>
          </a:prstGeom>
          <a:noFill/>
        </p:spPr>
        <p:txBody>
          <a:bodyPr wrap="square" rtlCol="0">
            <a:spAutoFit/>
          </a:bodyPr>
          <a:lstStyle/>
          <a:p>
            <a:pPr algn="ctr"/>
            <a:r>
              <a:rPr lang="en-US" dirty="0"/>
              <a:t>Motor angle = injection angle</a:t>
            </a:r>
            <a:endParaRPr lang="da-DK" dirty="0"/>
          </a:p>
        </p:txBody>
      </p:sp>
      <p:sp>
        <p:nvSpPr>
          <p:cNvPr id="66" name="Tekstfelt 65">
            <a:extLst>
              <a:ext uri="{FF2B5EF4-FFF2-40B4-BE49-F238E27FC236}">
                <a16:creationId xmlns:a16="http://schemas.microsoft.com/office/drawing/2014/main" id="{00DE5F64-E537-47B6-8402-A46225FEB954}"/>
              </a:ext>
            </a:extLst>
          </p:cNvPr>
          <p:cNvSpPr txBox="1"/>
          <p:nvPr/>
        </p:nvSpPr>
        <p:spPr>
          <a:xfrm>
            <a:off x="22369468" y="27820902"/>
            <a:ext cx="3674626" cy="369332"/>
          </a:xfrm>
          <a:prstGeom prst="rect">
            <a:avLst/>
          </a:prstGeom>
          <a:noFill/>
        </p:spPr>
        <p:txBody>
          <a:bodyPr wrap="square" rtlCol="0">
            <a:spAutoFit/>
          </a:bodyPr>
          <a:lstStyle/>
          <a:p>
            <a:pPr algn="ctr"/>
            <a:r>
              <a:rPr lang="en-US" dirty="0"/>
              <a:t>Motor angle = ignition angle</a:t>
            </a:r>
            <a:endParaRPr lang="da-DK" dirty="0"/>
          </a:p>
        </p:txBody>
      </p:sp>
      <p:sp>
        <p:nvSpPr>
          <p:cNvPr id="67" name="Tekstfelt 66">
            <a:extLst>
              <a:ext uri="{FF2B5EF4-FFF2-40B4-BE49-F238E27FC236}">
                <a16:creationId xmlns:a16="http://schemas.microsoft.com/office/drawing/2014/main" id="{7709B0D1-2C76-44A3-BECD-4AB7D26C6670}"/>
              </a:ext>
            </a:extLst>
          </p:cNvPr>
          <p:cNvSpPr txBox="1"/>
          <p:nvPr/>
        </p:nvSpPr>
        <p:spPr>
          <a:xfrm>
            <a:off x="22448227" y="29464012"/>
            <a:ext cx="3674626" cy="369332"/>
          </a:xfrm>
          <a:prstGeom prst="rect">
            <a:avLst/>
          </a:prstGeom>
          <a:noFill/>
        </p:spPr>
        <p:txBody>
          <a:bodyPr wrap="square" rtlCol="0">
            <a:spAutoFit/>
          </a:bodyPr>
          <a:lstStyle/>
          <a:p>
            <a:pPr algn="ctr"/>
            <a:r>
              <a:rPr lang="en-US" dirty="0"/>
              <a:t>Injection stop time out</a:t>
            </a:r>
            <a:endParaRPr lang="da-DK" dirty="0"/>
          </a:p>
        </p:txBody>
      </p:sp>
      <p:sp>
        <p:nvSpPr>
          <p:cNvPr id="68" name="Tekstfelt 67">
            <a:extLst>
              <a:ext uri="{FF2B5EF4-FFF2-40B4-BE49-F238E27FC236}">
                <a16:creationId xmlns:a16="http://schemas.microsoft.com/office/drawing/2014/main" id="{2F34DE19-0835-4470-B6D9-38EDDB967AED}"/>
              </a:ext>
            </a:extLst>
          </p:cNvPr>
          <p:cNvSpPr txBox="1"/>
          <p:nvPr/>
        </p:nvSpPr>
        <p:spPr>
          <a:xfrm>
            <a:off x="26105528" y="29851243"/>
            <a:ext cx="3050014" cy="369332"/>
          </a:xfrm>
          <a:prstGeom prst="rect">
            <a:avLst/>
          </a:prstGeom>
          <a:noFill/>
        </p:spPr>
        <p:txBody>
          <a:bodyPr wrap="square" rtlCol="0">
            <a:spAutoFit/>
          </a:bodyPr>
          <a:lstStyle/>
          <a:p>
            <a:pPr algn="ctr"/>
            <a:r>
              <a:rPr lang="en-US" dirty="0"/>
              <a:t>Stop injection</a:t>
            </a:r>
            <a:endParaRPr lang="da-DK" dirty="0"/>
          </a:p>
        </p:txBody>
      </p:sp>
      <p:sp>
        <p:nvSpPr>
          <p:cNvPr id="69" name="Tekstfelt 68">
            <a:extLst>
              <a:ext uri="{FF2B5EF4-FFF2-40B4-BE49-F238E27FC236}">
                <a16:creationId xmlns:a16="http://schemas.microsoft.com/office/drawing/2014/main" id="{F37BCFA1-F0CD-4B75-8CB0-DA74C776CEF8}"/>
              </a:ext>
            </a:extLst>
          </p:cNvPr>
          <p:cNvSpPr txBox="1"/>
          <p:nvPr/>
        </p:nvSpPr>
        <p:spPr>
          <a:xfrm>
            <a:off x="25878660" y="29338973"/>
            <a:ext cx="3050014" cy="369332"/>
          </a:xfrm>
          <a:prstGeom prst="rect">
            <a:avLst/>
          </a:prstGeom>
          <a:noFill/>
        </p:spPr>
        <p:txBody>
          <a:bodyPr wrap="square" rtlCol="0">
            <a:spAutoFit/>
          </a:bodyPr>
          <a:lstStyle/>
          <a:p>
            <a:pPr algn="ctr"/>
            <a:r>
              <a:rPr lang="en-US" dirty="0" err="1"/>
              <a:t>InjectionDelayCallback</a:t>
            </a:r>
            <a:r>
              <a:rPr lang="en-US" dirty="0"/>
              <a:t>()</a:t>
            </a:r>
            <a:endParaRPr lang="da-DK" dirty="0"/>
          </a:p>
        </p:txBody>
      </p:sp>
      <p:sp>
        <p:nvSpPr>
          <p:cNvPr id="70" name="Tekstfelt 69">
            <a:extLst>
              <a:ext uri="{FF2B5EF4-FFF2-40B4-BE49-F238E27FC236}">
                <a16:creationId xmlns:a16="http://schemas.microsoft.com/office/drawing/2014/main" id="{4280DDB7-732C-42FE-83F8-69BDC6B36626}"/>
              </a:ext>
            </a:extLst>
          </p:cNvPr>
          <p:cNvSpPr txBox="1"/>
          <p:nvPr/>
        </p:nvSpPr>
        <p:spPr>
          <a:xfrm>
            <a:off x="25764237" y="26913106"/>
            <a:ext cx="1659720" cy="369332"/>
          </a:xfrm>
          <a:prstGeom prst="rect">
            <a:avLst/>
          </a:prstGeom>
          <a:noFill/>
        </p:spPr>
        <p:txBody>
          <a:bodyPr wrap="square" rtlCol="0">
            <a:spAutoFit/>
          </a:bodyPr>
          <a:lstStyle/>
          <a:p>
            <a:pPr algn="ctr"/>
            <a:r>
              <a:rPr lang="en-US" dirty="0"/>
              <a:t>ftm2_isr()</a:t>
            </a:r>
            <a:endParaRPr lang="da-DK" dirty="0"/>
          </a:p>
        </p:txBody>
      </p:sp>
      <p:sp>
        <p:nvSpPr>
          <p:cNvPr id="71" name="Tekstfelt 70">
            <a:extLst>
              <a:ext uri="{FF2B5EF4-FFF2-40B4-BE49-F238E27FC236}">
                <a16:creationId xmlns:a16="http://schemas.microsoft.com/office/drawing/2014/main" id="{A770EE8A-E9D8-493F-A6D3-F1F2408F6464}"/>
              </a:ext>
            </a:extLst>
          </p:cNvPr>
          <p:cNvSpPr txBox="1"/>
          <p:nvPr/>
        </p:nvSpPr>
        <p:spPr>
          <a:xfrm>
            <a:off x="25771049" y="30457347"/>
            <a:ext cx="3050014" cy="369332"/>
          </a:xfrm>
          <a:prstGeom prst="rect">
            <a:avLst/>
          </a:prstGeom>
          <a:noFill/>
        </p:spPr>
        <p:txBody>
          <a:bodyPr wrap="square" rtlCol="0">
            <a:spAutoFit/>
          </a:bodyPr>
          <a:lstStyle/>
          <a:p>
            <a:pPr algn="ctr"/>
            <a:r>
              <a:rPr lang="en-US" dirty="0" err="1"/>
              <a:t>IgnitionDelayCallback</a:t>
            </a:r>
            <a:r>
              <a:rPr lang="en-US" dirty="0"/>
              <a:t>()</a:t>
            </a:r>
            <a:endParaRPr lang="da-DK" dirty="0"/>
          </a:p>
        </p:txBody>
      </p:sp>
      <p:sp>
        <p:nvSpPr>
          <p:cNvPr id="72" name="Tekstfelt 71">
            <a:extLst>
              <a:ext uri="{FF2B5EF4-FFF2-40B4-BE49-F238E27FC236}">
                <a16:creationId xmlns:a16="http://schemas.microsoft.com/office/drawing/2014/main" id="{243BB8BC-40A1-40B4-ACF3-F61023964823}"/>
              </a:ext>
            </a:extLst>
          </p:cNvPr>
          <p:cNvSpPr txBox="1"/>
          <p:nvPr/>
        </p:nvSpPr>
        <p:spPr>
          <a:xfrm>
            <a:off x="22760533" y="30550228"/>
            <a:ext cx="3050014" cy="369332"/>
          </a:xfrm>
          <a:prstGeom prst="rect">
            <a:avLst/>
          </a:prstGeom>
          <a:noFill/>
        </p:spPr>
        <p:txBody>
          <a:bodyPr wrap="square" rtlCol="0">
            <a:spAutoFit/>
          </a:bodyPr>
          <a:lstStyle/>
          <a:p>
            <a:pPr algn="ctr"/>
            <a:r>
              <a:rPr lang="en-US" dirty="0"/>
              <a:t>Ignition stop time out</a:t>
            </a:r>
            <a:endParaRPr lang="da-DK" dirty="0"/>
          </a:p>
        </p:txBody>
      </p:sp>
      <p:sp>
        <p:nvSpPr>
          <p:cNvPr id="73" name="Tekstfelt 72">
            <a:extLst>
              <a:ext uri="{FF2B5EF4-FFF2-40B4-BE49-F238E27FC236}">
                <a16:creationId xmlns:a16="http://schemas.microsoft.com/office/drawing/2014/main" id="{07E0483B-ECD2-415C-B1C5-E06367314EA4}"/>
              </a:ext>
            </a:extLst>
          </p:cNvPr>
          <p:cNvSpPr txBox="1"/>
          <p:nvPr/>
        </p:nvSpPr>
        <p:spPr>
          <a:xfrm>
            <a:off x="26011106" y="30939751"/>
            <a:ext cx="3050014" cy="369332"/>
          </a:xfrm>
          <a:prstGeom prst="rect">
            <a:avLst/>
          </a:prstGeom>
          <a:noFill/>
        </p:spPr>
        <p:txBody>
          <a:bodyPr wrap="square" rtlCol="0">
            <a:spAutoFit/>
          </a:bodyPr>
          <a:lstStyle/>
          <a:p>
            <a:pPr algn="ctr"/>
            <a:r>
              <a:rPr lang="en-US" dirty="0"/>
              <a:t>Stop ignition</a:t>
            </a:r>
            <a:endParaRPr lang="da-DK" dirty="0"/>
          </a:p>
        </p:txBody>
      </p:sp>
      <p:sp>
        <p:nvSpPr>
          <p:cNvPr id="74" name="Tekstfelt 73">
            <a:extLst>
              <a:ext uri="{FF2B5EF4-FFF2-40B4-BE49-F238E27FC236}">
                <a16:creationId xmlns:a16="http://schemas.microsoft.com/office/drawing/2014/main" id="{AE56CFF4-CFA1-4D1F-9348-2F784C439667}"/>
              </a:ext>
            </a:extLst>
          </p:cNvPr>
          <p:cNvSpPr txBox="1"/>
          <p:nvPr/>
        </p:nvSpPr>
        <p:spPr>
          <a:xfrm>
            <a:off x="17970251" y="29483320"/>
            <a:ext cx="1584176" cy="369332"/>
          </a:xfrm>
          <a:prstGeom prst="rect">
            <a:avLst/>
          </a:prstGeom>
          <a:noFill/>
        </p:spPr>
        <p:txBody>
          <a:bodyPr wrap="square" rtlCol="0">
            <a:spAutoFit/>
          </a:bodyPr>
          <a:lstStyle/>
          <a:p>
            <a:pPr algn="ctr"/>
            <a:r>
              <a:rPr lang="en-US" dirty="0"/>
              <a:t>No</a:t>
            </a:r>
            <a:endParaRPr lang="da-DK" dirty="0"/>
          </a:p>
        </p:txBody>
      </p:sp>
      <p:sp>
        <p:nvSpPr>
          <p:cNvPr id="75" name="Tekstfelt 74">
            <a:extLst>
              <a:ext uri="{FF2B5EF4-FFF2-40B4-BE49-F238E27FC236}">
                <a16:creationId xmlns:a16="http://schemas.microsoft.com/office/drawing/2014/main" id="{306DCAD0-D353-4349-83E1-CBA77496E041}"/>
              </a:ext>
            </a:extLst>
          </p:cNvPr>
          <p:cNvSpPr txBox="1"/>
          <p:nvPr/>
        </p:nvSpPr>
        <p:spPr>
          <a:xfrm>
            <a:off x="17732275" y="30900026"/>
            <a:ext cx="1584176" cy="369332"/>
          </a:xfrm>
          <a:prstGeom prst="rect">
            <a:avLst/>
          </a:prstGeom>
          <a:noFill/>
        </p:spPr>
        <p:txBody>
          <a:bodyPr wrap="square" rtlCol="0">
            <a:spAutoFit/>
          </a:bodyPr>
          <a:lstStyle/>
          <a:p>
            <a:pPr algn="ctr"/>
            <a:r>
              <a:rPr lang="en-US" dirty="0">
                <a:solidFill>
                  <a:srgbClr val="FF0000"/>
                </a:solidFill>
              </a:rPr>
              <a:t>Party?</a:t>
            </a:r>
            <a:endParaRPr lang="da-DK" dirty="0">
              <a:solidFill>
                <a:srgbClr val="FF0000"/>
              </a:solidFill>
            </a:endParaRPr>
          </a:p>
        </p:txBody>
      </p:sp>
      <p:sp>
        <p:nvSpPr>
          <p:cNvPr id="76" name="Tekstfelt 75">
            <a:extLst>
              <a:ext uri="{FF2B5EF4-FFF2-40B4-BE49-F238E27FC236}">
                <a16:creationId xmlns:a16="http://schemas.microsoft.com/office/drawing/2014/main" id="{54E25123-3F19-4BA6-A011-F82B9346E157}"/>
              </a:ext>
            </a:extLst>
          </p:cNvPr>
          <p:cNvSpPr txBox="1"/>
          <p:nvPr/>
        </p:nvSpPr>
        <p:spPr>
          <a:xfrm>
            <a:off x="18879011" y="30631635"/>
            <a:ext cx="1584176" cy="369332"/>
          </a:xfrm>
          <a:prstGeom prst="rect">
            <a:avLst/>
          </a:prstGeom>
          <a:noFill/>
        </p:spPr>
        <p:txBody>
          <a:bodyPr wrap="square" rtlCol="0">
            <a:spAutoFit/>
          </a:bodyPr>
          <a:lstStyle/>
          <a:p>
            <a:pPr algn="ctr"/>
            <a:r>
              <a:rPr lang="en-US" dirty="0"/>
              <a:t>Yes</a:t>
            </a:r>
            <a:endParaRPr lang="da-DK" dirty="0"/>
          </a:p>
        </p:txBody>
      </p:sp>
      <p:sp>
        <p:nvSpPr>
          <p:cNvPr id="77" name="Tekstfelt 76">
            <a:extLst>
              <a:ext uri="{FF2B5EF4-FFF2-40B4-BE49-F238E27FC236}">
                <a16:creationId xmlns:a16="http://schemas.microsoft.com/office/drawing/2014/main" id="{16EF720E-16B4-42D7-853B-3C4FF5BFCE7B}"/>
              </a:ext>
            </a:extLst>
          </p:cNvPr>
          <p:cNvSpPr txBox="1"/>
          <p:nvPr/>
        </p:nvSpPr>
        <p:spPr>
          <a:xfrm>
            <a:off x="20411673" y="30605349"/>
            <a:ext cx="1584176" cy="646331"/>
          </a:xfrm>
          <a:prstGeom prst="rect">
            <a:avLst/>
          </a:prstGeom>
          <a:noFill/>
        </p:spPr>
        <p:txBody>
          <a:bodyPr wrap="square" rtlCol="0">
            <a:spAutoFit/>
          </a:bodyPr>
          <a:lstStyle/>
          <a:p>
            <a:pPr algn="ctr"/>
            <a:r>
              <a:rPr lang="en-US" dirty="0">
                <a:solidFill>
                  <a:srgbClr val="FF0000"/>
                </a:solidFill>
              </a:rPr>
              <a:t>Sing party song</a:t>
            </a:r>
            <a:endParaRPr lang="da-DK" dirty="0">
              <a:solidFill>
                <a:srgbClr val="FF0000"/>
              </a:solidFill>
            </a:endParaRPr>
          </a:p>
        </p:txBody>
      </p:sp>
      <p:sp>
        <p:nvSpPr>
          <p:cNvPr id="78" name="Tekstfelt 77">
            <a:extLst>
              <a:ext uri="{FF2B5EF4-FFF2-40B4-BE49-F238E27FC236}">
                <a16:creationId xmlns:a16="http://schemas.microsoft.com/office/drawing/2014/main" id="{67601BF4-791B-4073-AFA7-C99EADAACACF}"/>
              </a:ext>
            </a:extLst>
          </p:cNvPr>
          <p:cNvSpPr txBox="1"/>
          <p:nvPr/>
        </p:nvSpPr>
        <p:spPr>
          <a:xfrm>
            <a:off x="17675920" y="32231168"/>
            <a:ext cx="1584176" cy="646331"/>
          </a:xfrm>
          <a:prstGeom prst="rect">
            <a:avLst/>
          </a:prstGeom>
          <a:noFill/>
        </p:spPr>
        <p:txBody>
          <a:bodyPr wrap="square" rtlCol="0">
            <a:spAutoFit/>
          </a:bodyPr>
          <a:lstStyle/>
          <a:p>
            <a:pPr algn="ctr"/>
            <a:r>
              <a:rPr lang="en-US" dirty="0"/>
              <a:t>Datalogging</a:t>
            </a:r>
            <a:r>
              <a:rPr lang="da-DK" dirty="0"/>
              <a:t> to SD card</a:t>
            </a:r>
            <a:endParaRPr lang="en-US" dirty="0"/>
          </a:p>
        </p:txBody>
      </p:sp>
      <p:sp>
        <p:nvSpPr>
          <p:cNvPr id="79" name="Tekstfelt 78">
            <a:extLst>
              <a:ext uri="{FF2B5EF4-FFF2-40B4-BE49-F238E27FC236}">
                <a16:creationId xmlns:a16="http://schemas.microsoft.com/office/drawing/2014/main" id="{B8E78CF6-443E-45F1-AD4C-E5AC7B3C9A86}"/>
              </a:ext>
            </a:extLst>
          </p:cNvPr>
          <p:cNvSpPr txBox="1"/>
          <p:nvPr/>
        </p:nvSpPr>
        <p:spPr>
          <a:xfrm>
            <a:off x="17444243" y="31522014"/>
            <a:ext cx="1584176" cy="369332"/>
          </a:xfrm>
          <a:prstGeom prst="rect">
            <a:avLst/>
          </a:prstGeom>
          <a:noFill/>
        </p:spPr>
        <p:txBody>
          <a:bodyPr wrap="square" rtlCol="0">
            <a:spAutoFit/>
          </a:bodyPr>
          <a:lstStyle/>
          <a:p>
            <a:pPr algn="ctr"/>
            <a:r>
              <a:rPr lang="en-US" dirty="0"/>
              <a:t>No</a:t>
            </a:r>
            <a:endParaRPr lang="da-DK" dirty="0"/>
          </a:p>
        </p:txBody>
      </p:sp>
      <p:sp>
        <p:nvSpPr>
          <p:cNvPr id="80" name="Tekstfelt 79">
            <a:extLst>
              <a:ext uri="{FF2B5EF4-FFF2-40B4-BE49-F238E27FC236}">
                <a16:creationId xmlns:a16="http://schemas.microsoft.com/office/drawing/2014/main" id="{D9DB68B3-7DEA-4CB3-8738-B41EBD20E57F}"/>
              </a:ext>
            </a:extLst>
          </p:cNvPr>
          <p:cNvSpPr txBox="1"/>
          <p:nvPr/>
        </p:nvSpPr>
        <p:spPr>
          <a:xfrm>
            <a:off x="17696271" y="33859159"/>
            <a:ext cx="1584176" cy="923330"/>
          </a:xfrm>
          <a:prstGeom prst="rect">
            <a:avLst/>
          </a:prstGeom>
          <a:noFill/>
        </p:spPr>
        <p:txBody>
          <a:bodyPr wrap="square" rtlCol="0">
            <a:spAutoFit/>
          </a:bodyPr>
          <a:lstStyle/>
          <a:p>
            <a:pPr algn="ctr"/>
            <a:r>
              <a:rPr lang="en-US" dirty="0"/>
              <a:t>Toggle LED to indicate end of loop</a:t>
            </a:r>
            <a:endParaRPr lang="da-DK" dirty="0"/>
          </a:p>
        </p:txBody>
      </p:sp>
      <p:sp>
        <p:nvSpPr>
          <p:cNvPr id="81" name="Tekstfelt 80">
            <a:extLst>
              <a:ext uri="{FF2B5EF4-FFF2-40B4-BE49-F238E27FC236}">
                <a16:creationId xmlns:a16="http://schemas.microsoft.com/office/drawing/2014/main" id="{EE09E0AF-C7AF-4E70-84A5-FAA89E1DD520}"/>
              </a:ext>
            </a:extLst>
          </p:cNvPr>
          <p:cNvSpPr txBox="1"/>
          <p:nvPr/>
        </p:nvSpPr>
        <p:spPr>
          <a:xfrm>
            <a:off x="24717051" y="31620106"/>
            <a:ext cx="2706906" cy="369332"/>
          </a:xfrm>
          <a:prstGeom prst="rect">
            <a:avLst/>
          </a:prstGeom>
          <a:noFill/>
        </p:spPr>
        <p:txBody>
          <a:bodyPr wrap="square" rtlCol="0">
            <a:spAutoFit/>
          </a:bodyPr>
          <a:lstStyle/>
          <a:p>
            <a:pPr algn="ctr"/>
            <a:r>
              <a:rPr lang="en-US" dirty="0">
                <a:solidFill>
                  <a:srgbClr val="FF0000"/>
                </a:solidFill>
              </a:rPr>
              <a:t>ISR_WHEEL(1)</a:t>
            </a:r>
            <a:endParaRPr lang="da-DK" dirty="0">
              <a:solidFill>
                <a:srgbClr val="FF0000"/>
              </a:solidFill>
            </a:endParaRPr>
          </a:p>
        </p:txBody>
      </p:sp>
      <p:sp>
        <p:nvSpPr>
          <p:cNvPr id="82" name="Tekstfelt 81">
            <a:extLst>
              <a:ext uri="{FF2B5EF4-FFF2-40B4-BE49-F238E27FC236}">
                <a16:creationId xmlns:a16="http://schemas.microsoft.com/office/drawing/2014/main" id="{061B7428-803C-4877-AC5F-F401A37CF9AC}"/>
              </a:ext>
            </a:extLst>
          </p:cNvPr>
          <p:cNvSpPr txBox="1"/>
          <p:nvPr/>
        </p:nvSpPr>
        <p:spPr>
          <a:xfrm>
            <a:off x="25705604" y="32133613"/>
            <a:ext cx="2778492" cy="369332"/>
          </a:xfrm>
          <a:prstGeom prst="rect">
            <a:avLst/>
          </a:prstGeom>
          <a:noFill/>
        </p:spPr>
        <p:txBody>
          <a:bodyPr wrap="square" rtlCol="0">
            <a:spAutoFit/>
          </a:bodyPr>
          <a:lstStyle/>
          <a:p>
            <a:pPr algn="ctr"/>
            <a:r>
              <a:rPr lang="en-US" dirty="0">
                <a:solidFill>
                  <a:srgbClr val="FF0000"/>
                </a:solidFill>
              </a:rPr>
              <a:t>Increment distance count</a:t>
            </a:r>
            <a:endParaRPr lang="da-DK" dirty="0">
              <a:solidFill>
                <a:srgbClr val="FF0000"/>
              </a:solidFill>
            </a:endParaRPr>
          </a:p>
        </p:txBody>
      </p:sp>
      <p:sp>
        <p:nvSpPr>
          <p:cNvPr id="83" name="Tekstfelt 82">
            <a:extLst>
              <a:ext uri="{FF2B5EF4-FFF2-40B4-BE49-F238E27FC236}">
                <a16:creationId xmlns:a16="http://schemas.microsoft.com/office/drawing/2014/main" id="{A7AB05AF-B5B3-4B55-8614-C18C3F35BD4B}"/>
              </a:ext>
            </a:extLst>
          </p:cNvPr>
          <p:cNvSpPr txBox="1"/>
          <p:nvPr/>
        </p:nvSpPr>
        <p:spPr>
          <a:xfrm>
            <a:off x="22427624" y="31810447"/>
            <a:ext cx="2778492" cy="646331"/>
          </a:xfrm>
          <a:prstGeom prst="rect">
            <a:avLst/>
          </a:prstGeom>
          <a:noFill/>
        </p:spPr>
        <p:txBody>
          <a:bodyPr wrap="square" rtlCol="0">
            <a:spAutoFit/>
          </a:bodyPr>
          <a:lstStyle/>
          <a:p>
            <a:pPr algn="ctr"/>
            <a:r>
              <a:rPr lang="en-US" dirty="0"/>
              <a:t>Input from wheel tachometer</a:t>
            </a:r>
            <a:endParaRPr lang="da-DK" dirty="0"/>
          </a:p>
        </p:txBody>
      </p:sp>
      <p:sp>
        <p:nvSpPr>
          <p:cNvPr id="84" name="Tekstfelt 83">
            <a:extLst>
              <a:ext uri="{FF2B5EF4-FFF2-40B4-BE49-F238E27FC236}">
                <a16:creationId xmlns:a16="http://schemas.microsoft.com/office/drawing/2014/main" id="{FB530085-6FCA-4C2A-9EAD-220BAB047DD9}"/>
              </a:ext>
            </a:extLst>
          </p:cNvPr>
          <p:cNvSpPr txBox="1"/>
          <p:nvPr/>
        </p:nvSpPr>
        <p:spPr>
          <a:xfrm>
            <a:off x="24790094" y="32720811"/>
            <a:ext cx="2706906" cy="369332"/>
          </a:xfrm>
          <a:prstGeom prst="rect">
            <a:avLst/>
          </a:prstGeom>
          <a:noFill/>
        </p:spPr>
        <p:txBody>
          <a:bodyPr wrap="square" rtlCol="0">
            <a:spAutoFit/>
          </a:bodyPr>
          <a:lstStyle/>
          <a:p>
            <a:pPr algn="ctr"/>
            <a:r>
              <a:rPr lang="en-US" dirty="0" err="1"/>
              <a:t>ioTimerCallback</a:t>
            </a:r>
            <a:r>
              <a:rPr lang="en-US" dirty="0"/>
              <a:t>()</a:t>
            </a:r>
            <a:endParaRPr lang="da-DK" dirty="0"/>
          </a:p>
        </p:txBody>
      </p:sp>
      <p:sp>
        <p:nvSpPr>
          <p:cNvPr id="85" name="Tekstfelt 84">
            <a:extLst>
              <a:ext uri="{FF2B5EF4-FFF2-40B4-BE49-F238E27FC236}">
                <a16:creationId xmlns:a16="http://schemas.microsoft.com/office/drawing/2014/main" id="{04C479EC-5DB0-4A53-A64C-16F2317CA44E}"/>
              </a:ext>
            </a:extLst>
          </p:cNvPr>
          <p:cNvSpPr txBox="1"/>
          <p:nvPr/>
        </p:nvSpPr>
        <p:spPr>
          <a:xfrm>
            <a:off x="25585962" y="33069558"/>
            <a:ext cx="2875505" cy="923330"/>
          </a:xfrm>
          <a:prstGeom prst="rect">
            <a:avLst/>
          </a:prstGeom>
          <a:noFill/>
        </p:spPr>
        <p:txBody>
          <a:bodyPr wrap="square" rtlCol="0">
            <a:spAutoFit/>
          </a:bodyPr>
          <a:lstStyle/>
          <a:p>
            <a:pPr algn="ctr"/>
            <a:r>
              <a:rPr lang="en-US" dirty="0"/>
              <a:t>- Calculate distance</a:t>
            </a:r>
          </a:p>
          <a:p>
            <a:pPr algn="ctr"/>
            <a:r>
              <a:rPr lang="en-US" dirty="0"/>
              <a:t>- Filter noise from tachometer</a:t>
            </a:r>
          </a:p>
        </p:txBody>
      </p:sp>
      <p:sp>
        <p:nvSpPr>
          <p:cNvPr id="86" name="Tekstfelt 85">
            <a:extLst>
              <a:ext uri="{FF2B5EF4-FFF2-40B4-BE49-F238E27FC236}">
                <a16:creationId xmlns:a16="http://schemas.microsoft.com/office/drawing/2014/main" id="{2E2F7C98-2EEE-4790-8E51-CC43391FA8BF}"/>
              </a:ext>
            </a:extLst>
          </p:cNvPr>
          <p:cNvSpPr txBox="1"/>
          <p:nvPr/>
        </p:nvSpPr>
        <p:spPr>
          <a:xfrm>
            <a:off x="26635306" y="34486183"/>
            <a:ext cx="1723387" cy="646331"/>
          </a:xfrm>
          <a:prstGeom prst="rect">
            <a:avLst/>
          </a:prstGeom>
          <a:noFill/>
        </p:spPr>
        <p:txBody>
          <a:bodyPr wrap="square" rtlCol="0">
            <a:spAutoFit/>
          </a:bodyPr>
          <a:lstStyle/>
          <a:p>
            <a:pPr algn="ctr"/>
            <a:r>
              <a:rPr lang="en-US" dirty="0">
                <a:solidFill>
                  <a:srgbClr val="FF0000"/>
                </a:solidFill>
              </a:rPr>
              <a:t>Play next tone in song</a:t>
            </a:r>
          </a:p>
        </p:txBody>
      </p:sp>
      <p:sp>
        <p:nvSpPr>
          <p:cNvPr id="87" name="Tekstfelt 86">
            <a:extLst>
              <a:ext uri="{FF2B5EF4-FFF2-40B4-BE49-F238E27FC236}">
                <a16:creationId xmlns:a16="http://schemas.microsoft.com/office/drawing/2014/main" id="{1B4AC5B8-549B-4EC4-9C2E-55AB8B4258DE}"/>
              </a:ext>
            </a:extLst>
          </p:cNvPr>
          <p:cNvSpPr txBox="1"/>
          <p:nvPr/>
        </p:nvSpPr>
        <p:spPr>
          <a:xfrm>
            <a:off x="25431848" y="34059619"/>
            <a:ext cx="2706906" cy="369332"/>
          </a:xfrm>
          <a:prstGeom prst="rect">
            <a:avLst/>
          </a:prstGeom>
          <a:noFill/>
        </p:spPr>
        <p:txBody>
          <a:bodyPr wrap="square" rtlCol="0">
            <a:spAutoFit/>
          </a:bodyPr>
          <a:lstStyle/>
          <a:p>
            <a:pPr algn="ctr"/>
            <a:r>
              <a:rPr lang="en-US" dirty="0" err="1">
                <a:solidFill>
                  <a:srgbClr val="FF0000"/>
                </a:solidFill>
              </a:rPr>
              <a:t>tunesTimer</a:t>
            </a:r>
            <a:r>
              <a:rPr lang="en-US" dirty="0">
                <a:solidFill>
                  <a:srgbClr val="FF0000"/>
                </a:solidFill>
              </a:rPr>
              <a:t>()</a:t>
            </a:r>
            <a:endParaRPr lang="da-DK" dirty="0">
              <a:solidFill>
                <a:srgbClr val="FF0000"/>
              </a:solidFill>
            </a:endParaRPr>
          </a:p>
        </p:txBody>
      </p:sp>
      <p:sp>
        <p:nvSpPr>
          <p:cNvPr id="88" name="Tekstfelt 87">
            <a:extLst>
              <a:ext uri="{FF2B5EF4-FFF2-40B4-BE49-F238E27FC236}">
                <a16:creationId xmlns:a16="http://schemas.microsoft.com/office/drawing/2014/main" id="{10DB749D-1180-4CC0-A22A-4CC0FBEDE1FE}"/>
              </a:ext>
            </a:extLst>
          </p:cNvPr>
          <p:cNvSpPr txBox="1"/>
          <p:nvPr/>
        </p:nvSpPr>
        <p:spPr>
          <a:xfrm>
            <a:off x="22316070" y="32885017"/>
            <a:ext cx="3050014" cy="369332"/>
          </a:xfrm>
          <a:prstGeom prst="rect">
            <a:avLst/>
          </a:prstGeom>
          <a:noFill/>
        </p:spPr>
        <p:txBody>
          <a:bodyPr wrap="square" rtlCol="0">
            <a:spAutoFit/>
          </a:bodyPr>
          <a:lstStyle/>
          <a:p>
            <a:pPr algn="ctr"/>
            <a:r>
              <a:rPr lang="en-US" dirty="0"/>
              <a:t>10ms has passed</a:t>
            </a:r>
            <a:endParaRPr lang="da-DK" dirty="0"/>
          </a:p>
        </p:txBody>
      </p:sp>
      <p:sp>
        <p:nvSpPr>
          <p:cNvPr id="89" name="Tekstfelt 88">
            <a:extLst>
              <a:ext uri="{FF2B5EF4-FFF2-40B4-BE49-F238E27FC236}">
                <a16:creationId xmlns:a16="http://schemas.microsoft.com/office/drawing/2014/main" id="{B7838FC1-49E1-4B20-87CF-CC6889AE8ED2}"/>
              </a:ext>
            </a:extLst>
          </p:cNvPr>
          <p:cNvSpPr txBox="1"/>
          <p:nvPr/>
        </p:nvSpPr>
        <p:spPr>
          <a:xfrm>
            <a:off x="22535948" y="34311228"/>
            <a:ext cx="3050014" cy="646331"/>
          </a:xfrm>
          <a:prstGeom prst="rect">
            <a:avLst/>
          </a:prstGeom>
          <a:noFill/>
        </p:spPr>
        <p:txBody>
          <a:bodyPr wrap="square" rtlCol="0">
            <a:spAutoFit/>
          </a:bodyPr>
          <a:lstStyle/>
          <a:p>
            <a:pPr algn="ctr"/>
            <a:r>
              <a:rPr lang="en-US" dirty="0"/>
              <a:t>Sing has been called and 10ms has passed</a:t>
            </a:r>
            <a:endParaRPr lang="da-DK" dirty="0"/>
          </a:p>
        </p:txBody>
      </p:sp>
      <p:pic>
        <p:nvPicPr>
          <p:cNvPr id="22" name="Billede 21">
            <a:extLst>
              <a:ext uri="{FF2B5EF4-FFF2-40B4-BE49-F238E27FC236}">
                <a16:creationId xmlns:a16="http://schemas.microsoft.com/office/drawing/2014/main" id="{59A93F44-8957-4131-887A-EB7F39E15E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89250" y="29077701"/>
            <a:ext cx="6643291" cy="5960335"/>
          </a:xfrm>
          <a:prstGeom prst="rect">
            <a:avLst/>
          </a:prstGeom>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521</TotalTime>
  <Words>1404</Words>
  <Application>Microsoft Office PowerPoint</Application>
  <PresentationFormat>Brugerdefineret</PresentationFormat>
  <Paragraphs>153</Paragraphs>
  <Slides>4</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vt:i4>
      </vt:variant>
    </vt:vector>
  </HeadingPairs>
  <TitlesOfParts>
    <vt:vector size="8" baseType="lpstr">
      <vt:lpstr>Arial</vt:lpstr>
      <vt:lpstr>Calibri</vt:lpstr>
      <vt:lpstr>Wingdings</vt:lpstr>
      <vt:lpstr>DTU Poster A0 Høj 4 Spalte</vt:lpstr>
      <vt:lpstr>Replacing laboratory hardware  with integrated electronics for motor control</vt:lpstr>
      <vt:lpstr>Titel (3 varianter Arial Bold 1. 100/120pt, 2. 160/170pt, 3. 200/220pt. )</vt:lpstr>
      <vt:lpstr>Titel (3 varianter Arial Bold 1. 100/120pt, 2. 160/170pt, 3. 200/220pt. )</vt:lpstr>
      <vt:lpstr>Implementing motor control  with embedded electronics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Frederik Ettrup Larsen</cp:lastModifiedBy>
  <cp:revision>30</cp:revision>
  <dcterms:created xsi:type="dcterms:W3CDTF">2018-06-08T08:18:25Z</dcterms:created>
  <dcterms:modified xsi:type="dcterms:W3CDTF">2018-06-17T21:28:43Z</dcterms:modified>
</cp:coreProperties>
</file>