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
  </p:notesMasterIdLst>
  <p:handoutMasterIdLst>
    <p:handoutMasterId r:id="rId4"/>
  </p:handoutMasterIdLst>
  <p:sldIdLst>
    <p:sldId id="272" r:id="rId2"/>
  </p:sldIdLst>
  <p:sldSz cx="30279975" cy="42808525"/>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57A6"/>
    <a:srgbClr val="632181"/>
    <a:srgbClr val="91278F"/>
    <a:srgbClr val="E2007A"/>
    <a:srgbClr val="BD1A8D"/>
    <a:srgbClr val="8B0E13"/>
    <a:srgbClr val="BD2A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93" autoAdjust="0"/>
    <p:restoredTop sz="94090" autoAdjust="0"/>
  </p:normalViewPr>
  <p:slideViewPr>
    <p:cSldViewPr>
      <p:cViewPr varScale="1">
        <p:scale>
          <a:sx n="16" d="100"/>
          <a:sy n="16" d="100"/>
        </p:scale>
        <p:origin x="1764" y="150"/>
      </p:cViewPr>
      <p:guideLst>
        <p:guide orient="horz" pos="13483"/>
        <p:guide pos="95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3591B86-5005-45FB-AE5F-8672A8DB102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dirty="0"/>
          </a:p>
        </p:txBody>
      </p:sp>
      <p:sp>
        <p:nvSpPr>
          <p:cNvPr id="7171" name="Rectangle 3">
            <a:extLst>
              <a:ext uri="{FF2B5EF4-FFF2-40B4-BE49-F238E27FC236}">
                <a16:creationId xmlns:a16="http://schemas.microsoft.com/office/drawing/2014/main" id="{BA8C545D-1B89-4DA1-B967-A9406D7BE7DD}"/>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dirty="0"/>
          </a:p>
        </p:txBody>
      </p:sp>
      <p:sp>
        <p:nvSpPr>
          <p:cNvPr id="7172" name="Rectangle 4">
            <a:extLst>
              <a:ext uri="{FF2B5EF4-FFF2-40B4-BE49-F238E27FC236}">
                <a16:creationId xmlns:a16="http://schemas.microsoft.com/office/drawing/2014/main" id="{640CAD82-C096-42E2-8EA6-E78C8DE5297E}"/>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dirty="0"/>
          </a:p>
        </p:txBody>
      </p:sp>
      <p:sp>
        <p:nvSpPr>
          <p:cNvPr id="7173" name="Rectangle 5">
            <a:extLst>
              <a:ext uri="{FF2B5EF4-FFF2-40B4-BE49-F238E27FC236}">
                <a16:creationId xmlns:a16="http://schemas.microsoft.com/office/drawing/2014/main" id="{CA7A2936-003D-4D41-A960-C5F33067EBB9}"/>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EFF86BC-9008-4905-A933-2E672AB4DFD4}" type="slidenum">
              <a:rPr lang="da-DK" altLang="en-DK"/>
              <a:pPr/>
              <a:t>‹nr.›</a:t>
            </a:fld>
            <a:endParaRPr lang="da-DK" altLang="en-DK"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E823A51-D0E9-4ACB-8B4F-C5B7556CD23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da-DK" altLang="en-DK" dirty="0"/>
          </a:p>
        </p:txBody>
      </p:sp>
      <p:sp>
        <p:nvSpPr>
          <p:cNvPr id="8195" name="Rectangle 3">
            <a:extLst>
              <a:ext uri="{FF2B5EF4-FFF2-40B4-BE49-F238E27FC236}">
                <a16:creationId xmlns:a16="http://schemas.microsoft.com/office/drawing/2014/main" id="{452570EC-D3BD-4766-97D4-46665A0F55A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a-DK" altLang="en-DK" dirty="0"/>
          </a:p>
        </p:txBody>
      </p:sp>
      <p:sp>
        <p:nvSpPr>
          <p:cNvPr id="8196" name="Rectangle 4">
            <a:extLst>
              <a:ext uri="{FF2B5EF4-FFF2-40B4-BE49-F238E27FC236}">
                <a16:creationId xmlns:a16="http://schemas.microsoft.com/office/drawing/2014/main" id="{DCED6931-860E-48F4-BFD1-B2C36611470B}"/>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6F7C924-E6D0-4D49-9F05-2D0A3BA721F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a-DK" altLang="en-DK"/>
              <a:t>Click to edit Master text styles</a:t>
            </a:r>
          </a:p>
          <a:p>
            <a:pPr lvl="1"/>
            <a:r>
              <a:rPr lang="da-DK" altLang="en-DK"/>
              <a:t>Second level</a:t>
            </a:r>
          </a:p>
          <a:p>
            <a:pPr lvl="2"/>
            <a:r>
              <a:rPr lang="da-DK" altLang="en-DK"/>
              <a:t>Third level</a:t>
            </a:r>
          </a:p>
          <a:p>
            <a:pPr lvl="3"/>
            <a:r>
              <a:rPr lang="da-DK" altLang="en-DK"/>
              <a:t>Fourth level</a:t>
            </a:r>
          </a:p>
          <a:p>
            <a:pPr lvl="4"/>
            <a:r>
              <a:rPr lang="da-DK" altLang="en-DK"/>
              <a:t>Fifth level</a:t>
            </a:r>
          </a:p>
        </p:txBody>
      </p:sp>
      <p:sp>
        <p:nvSpPr>
          <p:cNvPr id="8198" name="Rectangle 6">
            <a:extLst>
              <a:ext uri="{FF2B5EF4-FFF2-40B4-BE49-F238E27FC236}">
                <a16:creationId xmlns:a16="http://schemas.microsoft.com/office/drawing/2014/main" id="{E58E5056-3E4A-4FCA-8959-EEE9889155D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da-DK" altLang="en-DK" dirty="0"/>
          </a:p>
        </p:txBody>
      </p:sp>
      <p:sp>
        <p:nvSpPr>
          <p:cNvPr id="8199" name="Rectangle 7">
            <a:extLst>
              <a:ext uri="{FF2B5EF4-FFF2-40B4-BE49-F238E27FC236}">
                <a16:creationId xmlns:a16="http://schemas.microsoft.com/office/drawing/2014/main" id="{8E248037-ED50-4FD1-B48A-329244D13FD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A957F04-373E-4D17-AA90-D6C870DF8042}" type="slidenum">
              <a:rPr lang="da-DK" altLang="en-DK"/>
              <a:pPr/>
              <a:t>‹nr.›</a:t>
            </a:fld>
            <a:endParaRPr lang="da-DK" altLang="en-DK"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BCB7-0BB5-4A37-8FA8-222A55BA6EDC}"/>
              </a:ext>
            </a:extLst>
          </p:cNvPr>
          <p:cNvSpPr>
            <a:spLocks noGrp="1"/>
          </p:cNvSpPr>
          <p:nvPr>
            <p:ph type="ctrTitle"/>
          </p:nvPr>
        </p:nvSpPr>
        <p:spPr>
          <a:xfrm>
            <a:off x="3784600" y="7005638"/>
            <a:ext cx="22710775" cy="1490345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E1262007-7BEA-46A8-A26D-682BCE516FCC}"/>
              </a:ext>
            </a:extLst>
          </p:cNvPr>
          <p:cNvSpPr>
            <a:spLocks noGrp="1"/>
          </p:cNvSpPr>
          <p:nvPr>
            <p:ph type="subTitle" idx="1"/>
          </p:nvPr>
        </p:nvSpPr>
        <p:spPr>
          <a:xfrm>
            <a:off x="3784600" y="22483763"/>
            <a:ext cx="22710775" cy="103362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Tree>
    <p:extLst>
      <p:ext uri="{BB962C8B-B14F-4D97-AF65-F5344CB8AC3E}">
        <p14:creationId xmlns:p14="http://schemas.microsoft.com/office/powerpoint/2010/main" val="402102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9CB5-A364-48C6-9066-DB469D12DDBC}"/>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D62F83B9-13A3-4377-8E86-57E8931881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743365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07C0-1DE1-42D2-8E0C-299040D0820C}"/>
              </a:ext>
            </a:extLst>
          </p:cNvPr>
          <p:cNvSpPr>
            <a:spLocks noGrp="1"/>
          </p:cNvSpPr>
          <p:nvPr>
            <p:ph type="title" orient="vert"/>
          </p:nvPr>
        </p:nvSpPr>
        <p:spPr>
          <a:xfrm>
            <a:off x="21975763" y="5130800"/>
            <a:ext cx="6845300" cy="33699450"/>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C9A36A3-8D84-4491-9034-2CBE6A2DCD31}"/>
              </a:ext>
            </a:extLst>
          </p:cNvPr>
          <p:cNvSpPr>
            <a:spLocks noGrp="1"/>
          </p:cNvSpPr>
          <p:nvPr>
            <p:ph type="body" orient="vert" idx="1"/>
          </p:nvPr>
        </p:nvSpPr>
        <p:spPr>
          <a:xfrm>
            <a:off x="1438275" y="5130800"/>
            <a:ext cx="20385088" cy="33699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134780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3BFCB-7094-4847-A8A1-DE54AAADB8D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99FBED4-2D60-42D1-AFCF-EEEFE6D063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304889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69418-80DB-4CEC-B8BE-616D1356D6DD}"/>
              </a:ext>
            </a:extLst>
          </p:cNvPr>
          <p:cNvSpPr>
            <a:spLocks noGrp="1"/>
          </p:cNvSpPr>
          <p:nvPr>
            <p:ph type="title"/>
          </p:nvPr>
        </p:nvSpPr>
        <p:spPr>
          <a:xfrm>
            <a:off x="2065338" y="10672763"/>
            <a:ext cx="26117550" cy="1780698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5CCE033B-49A5-4B5B-B0C5-E7A46C3CC40E}"/>
              </a:ext>
            </a:extLst>
          </p:cNvPr>
          <p:cNvSpPr>
            <a:spLocks noGrp="1"/>
          </p:cNvSpPr>
          <p:nvPr>
            <p:ph type="body" idx="1"/>
          </p:nvPr>
        </p:nvSpPr>
        <p:spPr>
          <a:xfrm>
            <a:off x="2065338" y="28648025"/>
            <a:ext cx="26117550" cy="9364663"/>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935841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24C0-1C4A-4EEF-B416-F42F9E6BC4EF}"/>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4F5148E3-0300-4923-A339-DCDE56001BA9}"/>
              </a:ext>
            </a:extLst>
          </p:cNvPr>
          <p:cNvSpPr>
            <a:spLocks noGrp="1"/>
          </p:cNvSpPr>
          <p:nvPr>
            <p:ph sz="half" idx="1"/>
          </p:nvPr>
        </p:nvSpPr>
        <p:spPr>
          <a:xfrm>
            <a:off x="1438275" y="13160375"/>
            <a:ext cx="13614400"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212678DA-B305-47AC-8EC6-9E088E37BD0E}"/>
              </a:ext>
            </a:extLst>
          </p:cNvPr>
          <p:cNvSpPr>
            <a:spLocks noGrp="1"/>
          </p:cNvSpPr>
          <p:nvPr>
            <p:ph sz="half" idx="2"/>
          </p:nvPr>
        </p:nvSpPr>
        <p:spPr>
          <a:xfrm>
            <a:off x="15205075" y="13160375"/>
            <a:ext cx="13615988" cy="25669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2149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4235E-AA1C-44F3-A6A2-32D93B1A52A4}"/>
              </a:ext>
            </a:extLst>
          </p:cNvPr>
          <p:cNvSpPr>
            <a:spLocks noGrp="1"/>
          </p:cNvSpPr>
          <p:nvPr>
            <p:ph type="title"/>
          </p:nvPr>
        </p:nvSpPr>
        <p:spPr>
          <a:xfrm>
            <a:off x="2085975" y="2279650"/>
            <a:ext cx="26115963" cy="8274050"/>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FE98A3B1-4495-4A62-8E9A-7FD2229DDA78}"/>
              </a:ext>
            </a:extLst>
          </p:cNvPr>
          <p:cNvSpPr>
            <a:spLocks noGrp="1"/>
          </p:cNvSpPr>
          <p:nvPr>
            <p:ph type="body" idx="1"/>
          </p:nvPr>
        </p:nvSpPr>
        <p:spPr>
          <a:xfrm>
            <a:off x="2085975" y="10493375"/>
            <a:ext cx="128095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D157F7-551F-474A-BEC1-30D2AE1A4658}"/>
              </a:ext>
            </a:extLst>
          </p:cNvPr>
          <p:cNvSpPr>
            <a:spLocks noGrp="1"/>
          </p:cNvSpPr>
          <p:nvPr>
            <p:ph sz="half" idx="2"/>
          </p:nvPr>
        </p:nvSpPr>
        <p:spPr>
          <a:xfrm>
            <a:off x="2085975" y="15636875"/>
            <a:ext cx="128095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2AA667FC-6888-474F-951E-7D0AA815B4DA}"/>
              </a:ext>
            </a:extLst>
          </p:cNvPr>
          <p:cNvSpPr>
            <a:spLocks noGrp="1"/>
          </p:cNvSpPr>
          <p:nvPr>
            <p:ph type="body" sz="quarter" idx="3"/>
          </p:nvPr>
        </p:nvSpPr>
        <p:spPr>
          <a:xfrm>
            <a:off x="15328900" y="10493375"/>
            <a:ext cx="12873038" cy="51435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30A16-D0A0-4D8A-B2C8-E0D76E9DB927}"/>
              </a:ext>
            </a:extLst>
          </p:cNvPr>
          <p:cNvSpPr>
            <a:spLocks noGrp="1"/>
          </p:cNvSpPr>
          <p:nvPr>
            <p:ph sz="quarter" idx="4"/>
          </p:nvPr>
        </p:nvSpPr>
        <p:spPr>
          <a:xfrm>
            <a:off x="15328900" y="15636875"/>
            <a:ext cx="12873038" cy="22999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Tree>
    <p:extLst>
      <p:ext uri="{BB962C8B-B14F-4D97-AF65-F5344CB8AC3E}">
        <p14:creationId xmlns:p14="http://schemas.microsoft.com/office/powerpoint/2010/main" val="47597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9EE6-4B6D-4349-8B4E-7904F3EA559C}"/>
              </a:ext>
            </a:extLst>
          </p:cNvPr>
          <p:cNvSpPr>
            <a:spLocks noGrp="1"/>
          </p:cNvSpPr>
          <p:nvPr>
            <p:ph type="title"/>
          </p:nvPr>
        </p:nvSpPr>
        <p:spPr/>
        <p:txBody>
          <a:bodyPr/>
          <a:lstStyle/>
          <a:p>
            <a:r>
              <a:rPr lang="en-US"/>
              <a:t>Click to edit Master title style</a:t>
            </a:r>
            <a:endParaRPr lang="en-DK"/>
          </a:p>
        </p:txBody>
      </p:sp>
    </p:spTree>
    <p:extLst>
      <p:ext uri="{BB962C8B-B14F-4D97-AF65-F5344CB8AC3E}">
        <p14:creationId xmlns:p14="http://schemas.microsoft.com/office/powerpoint/2010/main" val="138900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739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6640-A221-4E09-B32F-DC0A91586BFA}"/>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8BC93E76-5793-4DD0-9AA2-FB77E331AF48}"/>
              </a:ext>
            </a:extLst>
          </p:cNvPr>
          <p:cNvSpPr>
            <a:spLocks noGrp="1"/>
          </p:cNvSpPr>
          <p:nvPr>
            <p:ph idx="1"/>
          </p:nvPr>
        </p:nvSpPr>
        <p:spPr>
          <a:xfrm>
            <a:off x="12873038" y="6164263"/>
            <a:ext cx="15328900" cy="30421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35D17466-00EE-42DE-9B34-577E482CA592}"/>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7122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DD07-39C1-462C-8D67-9044DE9D6C30}"/>
              </a:ext>
            </a:extLst>
          </p:cNvPr>
          <p:cNvSpPr>
            <a:spLocks noGrp="1"/>
          </p:cNvSpPr>
          <p:nvPr>
            <p:ph type="title"/>
          </p:nvPr>
        </p:nvSpPr>
        <p:spPr>
          <a:xfrm>
            <a:off x="2085975" y="2854325"/>
            <a:ext cx="9766300" cy="998855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9943FA0C-2312-4E2C-BADA-AE10A8B3B26D}"/>
              </a:ext>
            </a:extLst>
          </p:cNvPr>
          <p:cNvSpPr>
            <a:spLocks noGrp="1"/>
          </p:cNvSpPr>
          <p:nvPr>
            <p:ph type="pic" idx="1"/>
          </p:nvPr>
        </p:nvSpPr>
        <p:spPr>
          <a:xfrm>
            <a:off x="12873038" y="6164263"/>
            <a:ext cx="15328900" cy="304212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DK"/>
          </a:p>
        </p:txBody>
      </p:sp>
      <p:sp>
        <p:nvSpPr>
          <p:cNvPr id="4" name="Text Placeholder 3">
            <a:extLst>
              <a:ext uri="{FF2B5EF4-FFF2-40B4-BE49-F238E27FC236}">
                <a16:creationId xmlns:a16="http://schemas.microsoft.com/office/drawing/2014/main" id="{6DE27C1E-D3A3-4344-9AD5-33D259A90D76}"/>
              </a:ext>
            </a:extLst>
          </p:cNvPr>
          <p:cNvSpPr>
            <a:spLocks noGrp="1"/>
          </p:cNvSpPr>
          <p:nvPr>
            <p:ph type="body" sz="half" idx="2"/>
          </p:nvPr>
        </p:nvSpPr>
        <p:spPr>
          <a:xfrm>
            <a:off x="2085975" y="12842875"/>
            <a:ext cx="9766300" cy="23791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5680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00557FE-23B6-43B0-AA4D-E57EDC782662}"/>
              </a:ext>
            </a:extLst>
          </p:cNvPr>
          <p:cNvSpPr>
            <a:spLocks noGrp="1" noChangeArrowheads="1"/>
          </p:cNvSpPr>
          <p:nvPr>
            <p:ph type="title"/>
          </p:nvPr>
        </p:nvSpPr>
        <p:spPr bwMode="auto">
          <a:xfrm>
            <a:off x="1438275" y="5130800"/>
            <a:ext cx="2738278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Click to edit Master title style</a:t>
            </a:r>
            <a:endParaRPr lang="en-GB" altLang="en-DK"/>
          </a:p>
        </p:txBody>
      </p:sp>
      <p:sp>
        <p:nvSpPr>
          <p:cNvPr id="1027" name="Rectangle 3">
            <a:extLst>
              <a:ext uri="{FF2B5EF4-FFF2-40B4-BE49-F238E27FC236}">
                <a16:creationId xmlns:a16="http://schemas.microsoft.com/office/drawing/2014/main" id="{4D5B1AA9-7F41-4F79-93BF-88BC2DBF5BBD}"/>
              </a:ext>
            </a:extLst>
          </p:cNvPr>
          <p:cNvSpPr>
            <a:spLocks noGrp="1" noChangeArrowheads="1"/>
          </p:cNvSpPr>
          <p:nvPr>
            <p:ph type="body" idx="1"/>
          </p:nvPr>
        </p:nvSpPr>
        <p:spPr bwMode="auto">
          <a:xfrm>
            <a:off x="1438275" y="13160375"/>
            <a:ext cx="27382788" cy="256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DK"/>
              <a:t>Edit Master text styles</a:t>
            </a:r>
          </a:p>
          <a:p>
            <a:pPr lvl="1"/>
            <a:r>
              <a:rPr lang="en-US" altLang="en-DK"/>
              <a:t>Second level</a:t>
            </a:r>
          </a:p>
          <a:p>
            <a:pPr lvl="2"/>
            <a:r>
              <a:rPr lang="en-US" altLang="en-DK"/>
              <a:t>Third level</a:t>
            </a:r>
          </a:p>
          <a:p>
            <a:pPr lvl="3"/>
            <a:r>
              <a:rPr lang="en-US" altLang="en-DK"/>
              <a:t>Fourth level</a:t>
            </a:r>
          </a:p>
          <a:p>
            <a:pPr lvl="4"/>
            <a:r>
              <a:rPr lang="en-US" altLang="en-DK"/>
              <a:t>Fifth level</a:t>
            </a:r>
            <a:endParaRPr lang="en-GB" altLang="en-D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lnSpc>
          <a:spcPts val="12000"/>
        </a:lnSpc>
        <a:spcBef>
          <a:spcPct val="0"/>
        </a:spcBef>
        <a:spcAft>
          <a:spcPct val="0"/>
        </a:spcAft>
        <a:defRPr sz="10000" b="1" kern="1200">
          <a:solidFill>
            <a:schemeClr val="bg2"/>
          </a:solidFill>
          <a:latin typeface="+mj-lt"/>
          <a:ea typeface="+mj-ea"/>
          <a:cs typeface="+mj-cs"/>
        </a:defRPr>
      </a:lvl1pPr>
      <a:lvl2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2pPr>
      <a:lvl3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3pPr>
      <a:lvl4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4pPr>
      <a:lvl5pPr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5pPr>
      <a:lvl6pPr marL="4572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6pPr>
      <a:lvl7pPr marL="9144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7pPr>
      <a:lvl8pPr marL="13716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8pPr>
      <a:lvl9pPr marL="1828800" algn="l" rtl="0" eaLnBrk="1" fontAlgn="base" hangingPunct="1">
        <a:lnSpc>
          <a:spcPts val="12000"/>
        </a:lnSpc>
        <a:spcBef>
          <a:spcPct val="0"/>
        </a:spcBef>
        <a:spcAft>
          <a:spcPct val="0"/>
        </a:spcAft>
        <a:defRPr sz="10000" b="1">
          <a:solidFill>
            <a:schemeClr val="bg2"/>
          </a:solidFill>
          <a:latin typeface="Arial" panose="020B0604020202020204" pitchFamily="34" charset="0"/>
          <a:cs typeface="Arial" panose="020B0604020202020204" pitchFamily="34" charset="0"/>
        </a:defRPr>
      </a:lvl9pPr>
    </p:titleStyle>
    <p:body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33" name="Rectangle 21">
            <a:extLst>
              <a:ext uri="{FF2B5EF4-FFF2-40B4-BE49-F238E27FC236}">
                <a16:creationId xmlns:a16="http://schemas.microsoft.com/office/drawing/2014/main" id="{2F5CB0CE-258D-48AB-9F71-0DF7718DD7F1}"/>
              </a:ext>
            </a:extLst>
          </p:cNvPr>
          <p:cNvSpPr>
            <a:spLocks noChangeArrowheads="1"/>
          </p:cNvSpPr>
          <p:nvPr/>
        </p:nvSpPr>
        <p:spPr bwMode="auto">
          <a:xfrm>
            <a:off x="733425" y="4338366"/>
            <a:ext cx="28827412" cy="34609016"/>
          </a:xfrm>
          <a:prstGeom prst="rect">
            <a:avLst/>
          </a:prstGeom>
          <a:solidFill>
            <a:schemeClr val="bg2">
              <a:alpha val="10001"/>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DK" dirty="0"/>
          </a:p>
        </p:txBody>
      </p:sp>
      <p:sp>
        <p:nvSpPr>
          <p:cNvPr id="38934" name="Line 22">
            <a:extLst>
              <a:ext uri="{FF2B5EF4-FFF2-40B4-BE49-F238E27FC236}">
                <a16:creationId xmlns:a16="http://schemas.microsoft.com/office/drawing/2014/main" id="{D7BBF60C-10F3-427B-A7F8-4B9FB80E63FD}"/>
              </a:ext>
            </a:extLst>
          </p:cNvPr>
          <p:cNvSpPr>
            <a:spLocks noChangeShapeType="1"/>
          </p:cNvSpPr>
          <p:nvPr/>
        </p:nvSpPr>
        <p:spPr bwMode="auto">
          <a:xfrm>
            <a:off x="719138" y="4318000"/>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sp>
        <p:nvSpPr>
          <p:cNvPr id="38935" name="Line 23">
            <a:extLst>
              <a:ext uri="{FF2B5EF4-FFF2-40B4-BE49-F238E27FC236}">
                <a16:creationId xmlns:a16="http://schemas.microsoft.com/office/drawing/2014/main" id="{3C6CC36C-ECB2-4948-8D37-94222E95C5CE}"/>
              </a:ext>
            </a:extLst>
          </p:cNvPr>
          <p:cNvSpPr>
            <a:spLocks noChangeShapeType="1"/>
          </p:cNvSpPr>
          <p:nvPr/>
        </p:nvSpPr>
        <p:spPr bwMode="auto">
          <a:xfrm>
            <a:off x="725488" y="38927088"/>
            <a:ext cx="28827412" cy="0"/>
          </a:xfrm>
          <a:prstGeom prst="line">
            <a:avLst/>
          </a:prstGeom>
          <a:noFill/>
          <a:ln w="635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DK"/>
          </a:p>
        </p:txBody>
      </p:sp>
      <p:pic>
        <p:nvPicPr>
          <p:cNvPr id="38936" name="Picture 24" descr="DTU Corporate logo_F_A0">
            <a:extLst>
              <a:ext uri="{FF2B5EF4-FFF2-40B4-BE49-F238E27FC236}">
                <a16:creationId xmlns:a16="http://schemas.microsoft.com/office/drawing/2014/main" id="{97B1479B-8D64-40CA-A0AD-5307FDA333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9275" y="1079500"/>
            <a:ext cx="1601788" cy="2335213"/>
          </a:xfrm>
          <a:prstGeom prst="rect">
            <a:avLst/>
          </a:prstGeom>
          <a:noFill/>
          <a:extLst>
            <a:ext uri="{909E8E84-426E-40DD-AFC4-6F175D3DCCD1}">
              <a14:hiddenFill xmlns:a14="http://schemas.microsoft.com/office/drawing/2010/main">
                <a:solidFill>
                  <a:srgbClr val="FFFFFF"/>
                </a:solidFill>
              </a14:hiddenFill>
            </a:ext>
          </a:extLst>
        </p:spPr>
      </p:pic>
      <p:sp>
        <p:nvSpPr>
          <p:cNvPr id="38915" name="Rectangle 3">
            <a:extLst>
              <a:ext uri="{FF2B5EF4-FFF2-40B4-BE49-F238E27FC236}">
                <a16:creationId xmlns:a16="http://schemas.microsoft.com/office/drawing/2014/main" id="{2FBF4633-5974-42ED-9967-CB121A8A9E69}"/>
              </a:ext>
            </a:extLst>
          </p:cNvPr>
          <p:cNvSpPr>
            <a:spLocks noGrp="1" noChangeArrowheads="1"/>
          </p:cNvSpPr>
          <p:nvPr>
            <p:ph type="title"/>
          </p:nvPr>
        </p:nvSpPr>
        <p:spPr>
          <a:xfrm>
            <a:off x="1391362" y="4211315"/>
            <a:ext cx="27382788" cy="4752975"/>
          </a:xfrm>
        </p:spPr>
        <p:txBody>
          <a:bodyPr/>
          <a:lstStyle/>
          <a:p>
            <a:pPr>
              <a:lnSpc>
                <a:spcPct val="100000"/>
              </a:lnSpc>
            </a:pPr>
            <a:r>
              <a:rPr lang="en-US" altLang="en-DK" sz="13300" dirty="0">
                <a:solidFill>
                  <a:srgbClr val="C00000"/>
                </a:solidFill>
              </a:rPr>
              <a:t>Lowering Energy Consumption</a:t>
            </a:r>
            <a:br>
              <a:rPr lang="en-US" altLang="en-DK" sz="14400" dirty="0">
                <a:solidFill>
                  <a:srgbClr val="C00000"/>
                </a:solidFill>
              </a:rPr>
            </a:br>
            <a:r>
              <a:rPr lang="en-US" altLang="en-DK" sz="8000" dirty="0">
                <a:solidFill>
                  <a:schemeClr val="bg1">
                    <a:lumMod val="65000"/>
                  </a:schemeClr>
                </a:solidFill>
              </a:rPr>
              <a:t>by Implementing a Custom Engine Control Unit in Place of a General Purpose Controller</a:t>
            </a:r>
            <a:endParaRPr lang="en-US" altLang="en-DK" sz="13800" dirty="0">
              <a:solidFill>
                <a:schemeClr val="bg1">
                  <a:lumMod val="65000"/>
                </a:schemeClr>
              </a:solidFill>
            </a:endParaRPr>
          </a:p>
        </p:txBody>
      </p:sp>
      <p:sp>
        <p:nvSpPr>
          <p:cNvPr id="38917" name="Text Box 5">
            <a:extLst>
              <a:ext uri="{FF2B5EF4-FFF2-40B4-BE49-F238E27FC236}">
                <a16:creationId xmlns:a16="http://schemas.microsoft.com/office/drawing/2014/main" id="{DC1E96C4-1476-4B4D-AAE9-6700386170AD}"/>
              </a:ext>
            </a:extLst>
          </p:cNvPr>
          <p:cNvSpPr txBox="1">
            <a:spLocks noChangeArrowheads="1"/>
          </p:cNvSpPr>
          <p:nvPr/>
        </p:nvSpPr>
        <p:spPr bwMode="auto">
          <a:xfrm>
            <a:off x="1434456" y="8594349"/>
            <a:ext cx="27384375" cy="134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10000"/>
              </a:lnSpc>
            </a:pPr>
            <a:r>
              <a:rPr lang="da-DK" altLang="en-DK" sz="6000" b="1" dirty="0"/>
              <a:t>Group 01.03: Asger Kühl, Berk Gezer, Frederik Ettrup Larsen, Irene Danvy</a:t>
            </a:r>
            <a:endParaRPr lang="da-DK" altLang="en-DK" sz="6000" b="1" dirty="0">
              <a:solidFill>
                <a:srgbClr val="BD2A33"/>
              </a:solidFill>
            </a:endParaRPr>
          </a:p>
        </p:txBody>
      </p:sp>
      <p:sp>
        <p:nvSpPr>
          <p:cNvPr id="38918" name="Rectangle 6">
            <a:extLst>
              <a:ext uri="{FF2B5EF4-FFF2-40B4-BE49-F238E27FC236}">
                <a16:creationId xmlns:a16="http://schemas.microsoft.com/office/drawing/2014/main" id="{9D64FCC6-77EA-48A4-9E6E-EBE4A8D2CAD0}"/>
              </a:ext>
            </a:extLst>
          </p:cNvPr>
          <p:cNvSpPr>
            <a:spLocks noChangeArrowheads="1"/>
          </p:cNvSpPr>
          <p:nvPr/>
        </p:nvSpPr>
        <p:spPr bwMode="auto">
          <a:xfrm>
            <a:off x="1391362" y="17612552"/>
            <a:ext cx="6785530" cy="4403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en-US" altLang="en-DK" sz="4500" dirty="0">
                <a:solidFill>
                  <a:srgbClr val="C00000"/>
                </a:solidFill>
              </a:rPr>
              <a:t>Injection and Ignition</a:t>
            </a:r>
            <a:r>
              <a:rPr lang="en-US" altLang="en-DK" sz="3500" dirty="0"/>
              <a:t> </a:t>
            </a:r>
          </a:p>
          <a:p>
            <a:pPr>
              <a:lnSpc>
                <a:spcPts val="4500"/>
              </a:lnSpc>
            </a:pPr>
            <a:r>
              <a:rPr lang="en-US" altLang="en-DK" sz="3500" b="0" dirty="0">
                <a:solidFill>
                  <a:schemeClr val="tx1"/>
                </a:solidFill>
              </a:rPr>
              <a:t>The most time critical aspect of the car is the injection and ignition of fuel. In figure 1 a representation of a motor cycle can be seen.</a:t>
            </a:r>
          </a:p>
        </p:txBody>
      </p:sp>
      <p:sp>
        <p:nvSpPr>
          <p:cNvPr id="38919" name="Rectangle 7">
            <a:extLst>
              <a:ext uri="{FF2B5EF4-FFF2-40B4-BE49-F238E27FC236}">
                <a16:creationId xmlns:a16="http://schemas.microsoft.com/office/drawing/2014/main" id="{AFF500A9-D47C-43E2-8D14-CD7B46804E47}"/>
              </a:ext>
            </a:extLst>
          </p:cNvPr>
          <p:cNvSpPr>
            <a:spLocks noChangeArrowheads="1"/>
          </p:cNvSpPr>
          <p:nvPr/>
        </p:nvSpPr>
        <p:spPr bwMode="auto">
          <a:xfrm>
            <a:off x="1438275" y="9810974"/>
            <a:ext cx="14345572" cy="7148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800" b="1">
                <a:solidFill>
                  <a:schemeClr val="bg2"/>
                </a:solidFill>
                <a:latin typeface="Arial" panose="020B0604020202020204" pitchFamily="34" charset="0"/>
                <a:cs typeface="Arial" panose="020B0604020202020204" pitchFamily="34" charset="0"/>
              </a:defRPr>
            </a:lvl1pPr>
            <a:lvl2pPr marL="1588">
              <a:lnSpc>
                <a:spcPts val="4500"/>
              </a:lnSpc>
              <a:defRPr sz="35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500">
                <a:solidFill>
                  <a:schemeClr val="bg2"/>
                </a:solidFill>
                <a:latin typeface="Arial" panose="020B0604020202020204" pitchFamily="34" charset="0"/>
                <a:cs typeface="Arial" panose="020B0604020202020204" pitchFamily="34" charset="0"/>
              </a:defRPr>
            </a:lvl9pPr>
          </a:lstStyle>
          <a:p>
            <a:r>
              <a:rPr lang="da-DK" altLang="en-DK" sz="4500" dirty="0">
                <a:solidFill>
                  <a:srgbClr val="BD2A33"/>
                </a:solidFill>
              </a:rPr>
              <a:t>Abstract:</a:t>
            </a:r>
            <a:r>
              <a:rPr lang="da-DK" altLang="en-DK" sz="3600" dirty="0">
                <a:solidFill>
                  <a:srgbClr val="BD2A33"/>
                </a:solidFill>
              </a:rPr>
              <a:t> </a:t>
            </a:r>
            <a:r>
              <a:rPr lang="en-GB" altLang="en-DK" sz="3600" dirty="0"/>
              <a:t>We replaced the generic engine control unit in the fuel efficient `EcoCar’ with special-purpose embedded electronics and lowered its energy consumption by two thirds, providing an extra 23.5 km/l in nominal conditions, when converting electrical energy to an equivalent amount of fuel. The component in the car which consistently consumes the most energy is the current engine control unit. In order to replace it, we used embedded electronics, which was made using only one microcontroller, and removed no functionalities of the car.</a:t>
            </a:r>
            <a:endParaRPr lang="da-DK" altLang="en-DK" sz="3600" dirty="0">
              <a:solidFill>
                <a:srgbClr val="BD2A33"/>
              </a:solidFill>
            </a:endParaRPr>
          </a:p>
        </p:txBody>
      </p:sp>
      <p:sp>
        <p:nvSpPr>
          <p:cNvPr id="38920" name="Rectangle 8">
            <a:extLst>
              <a:ext uri="{FF2B5EF4-FFF2-40B4-BE49-F238E27FC236}">
                <a16:creationId xmlns:a16="http://schemas.microsoft.com/office/drawing/2014/main" id="{43268FFB-C699-4CB5-8569-87C0238E0CE7}"/>
              </a:ext>
            </a:extLst>
          </p:cNvPr>
          <p:cNvSpPr>
            <a:spLocks noGrp="1" noChangeArrowheads="1"/>
          </p:cNvSpPr>
          <p:nvPr>
            <p:ph type="body" idx="1"/>
          </p:nvPr>
        </p:nvSpPr>
        <p:spPr>
          <a:xfrm>
            <a:off x="8485820" y="24302525"/>
            <a:ext cx="7281690" cy="8521193"/>
          </a:xfrm>
          <a:noFill/>
          <a:ln/>
        </p:spPr>
        <p:txBody>
          <a:bodyPr/>
          <a:lstStyle/>
          <a:p>
            <a:pPr>
              <a:lnSpc>
                <a:spcPts val="4500"/>
              </a:lnSpc>
            </a:pPr>
            <a:r>
              <a:rPr lang="en-US" altLang="en-DK" sz="4500" dirty="0">
                <a:solidFill>
                  <a:srgbClr val="C00000"/>
                </a:solidFill>
              </a:rPr>
              <a:t>Power savings  </a:t>
            </a:r>
          </a:p>
          <a:p>
            <a:pPr>
              <a:lnSpc>
                <a:spcPts val="4500"/>
              </a:lnSpc>
            </a:pPr>
            <a:r>
              <a:rPr lang="en-US" altLang="en-DK" sz="3500" b="0" dirty="0">
                <a:solidFill>
                  <a:schemeClr val="tx1"/>
                </a:solidFill>
              </a:rPr>
              <a:t>The main power saving is done by the replacement itself, as the embedded electronics is very optimized and therefore does not perform any unneeded operations. A comparison between the current going into the two systems can be seen on figure 2.</a:t>
            </a:r>
          </a:p>
          <a:p>
            <a:pPr>
              <a:lnSpc>
                <a:spcPts val="4500"/>
              </a:lnSpc>
            </a:pPr>
            <a:r>
              <a:rPr lang="en-US" altLang="en-DK" sz="3500" b="0" dirty="0">
                <a:solidFill>
                  <a:schemeClr val="tx1"/>
                </a:solidFill>
              </a:rPr>
              <a:t>On average, the embedded system use 0.195A and the old system use 0.585A. This is a 66.67% decrease in electrical energy usage for the engine control.</a:t>
            </a:r>
          </a:p>
          <a:p>
            <a:pPr>
              <a:lnSpc>
                <a:spcPts val="4500"/>
              </a:lnSpc>
            </a:pPr>
            <a:endParaRPr lang="da-DK" altLang="en-DK" sz="3500" b="0" dirty="0">
              <a:solidFill>
                <a:schemeClr val="tx1"/>
              </a:solidFill>
            </a:endParaRPr>
          </a:p>
        </p:txBody>
      </p:sp>
      <p:sp>
        <p:nvSpPr>
          <p:cNvPr id="38928" name="Text Box 16">
            <a:extLst>
              <a:ext uri="{FF2B5EF4-FFF2-40B4-BE49-F238E27FC236}">
                <a16:creationId xmlns:a16="http://schemas.microsoft.com/office/drawing/2014/main" id="{E207997F-1FF4-48D3-80B1-6C2D4BEF02D5}"/>
              </a:ext>
            </a:extLst>
          </p:cNvPr>
          <p:cNvSpPr txBox="1">
            <a:spLocks noChangeArrowheads="1"/>
          </p:cNvSpPr>
          <p:nvPr/>
        </p:nvSpPr>
        <p:spPr bwMode="auto">
          <a:xfrm>
            <a:off x="1336129" y="27248844"/>
            <a:ext cx="6297613" cy="94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da-DK" altLang="en-DK" sz="1500" dirty="0" err="1"/>
              <a:t>Figure</a:t>
            </a:r>
            <a:r>
              <a:rPr lang="da-DK" altLang="en-DK" sz="1500" dirty="0"/>
              <a:t> 1: </a:t>
            </a:r>
            <a:r>
              <a:rPr lang="en-US" altLang="en-DK" sz="1500" dirty="0">
                <a:solidFill>
                  <a:srgbClr val="C00000"/>
                </a:solidFill>
              </a:rPr>
              <a:t>A representation of a motor cycle, as seen by the encoder</a:t>
            </a:r>
          </a:p>
        </p:txBody>
      </p:sp>
      <p:sp>
        <p:nvSpPr>
          <p:cNvPr id="38929" name="Text Box 17">
            <a:extLst>
              <a:ext uri="{FF2B5EF4-FFF2-40B4-BE49-F238E27FC236}">
                <a16:creationId xmlns:a16="http://schemas.microsoft.com/office/drawing/2014/main" id="{2E1C8D3B-4D88-4EBA-AF8B-1580B0E1209E}"/>
              </a:ext>
            </a:extLst>
          </p:cNvPr>
          <p:cNvSpPr txBox="1">
            <a:spLocks noChangeArrowheads="1"/>
          </p:cNvSpPr>
          <p:nvPr/>
        </p:nvSpPr>
        <p:spPr bwMode="auto">
          <a:xfrm>
            <a:off x="16255945" y="37224764"/>
            <a:ext cx="12456312"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en-US" altLang="en-DK" sz="1500" dirty="0"/>
              <a:t>Figure 3:</a:t>
            </a:r>
            <a:r>
              <a:rPr lang="en-US" altLang="en-DK" sz="1500" dirty="0">
                <a:solidFill>
                  <a:srgbClr val="BD2A33"/>
                </a:solidFill>
              </a:rPr>
              <a:t> The main loop of our code. The big circle represents the code which is continuously running in the main loop, while all the boxes to the right represent the various interrupt service routines, with the labels on the arrows referring to the condition that triggers the interrupt</a:t>
            </a:r>
          </a:p>
        </p:txBody>
      </p:sp>
      <p:sp>
        <p:nvSpPr>
          <p:cNvPr id="38931" name="Text Box 19">
            <a:extLst>
              <a:ext uri="{FF2B5EF4-FFF2-40B4-BE49-F238E27FC236}">
                <a16:creationId xmlns:a16="http://schemas.microsoft.com/office/drawing/2014/main" id="{BC838B44-0269-42F7-996E-15ED63A6BA35}"/>
              </a:ext>
            </a:extLst>
          </p:cNvPr>
          <p:cNvSpPr txBox="1">
            <a:spLocks noChangeArrowheads="1"/>
          </p:cNvSpPr>
          <p:nvPr/>
        </p:nvSpPr>
        <p:spPr bwMode="auto">
          <a:xfrm>
            <a:off x="8433385" y="23228836"/>
            <a:ext cx="7364279" cy="64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nSpc>
                <a:spcPts val="2400"/>
              </a:lnSpc>
            </a:pPr>
            <a:r>
              <a:rPr lang="en-US" altLang="en-DK" sz="1500" dirty="0"/>
              <a:t>Figure 2:</a:t>
            </a:r>
            <a:r>
              <a:rPr lang="en-US" altLang="en-DK" sz="1500" dirty="0">
                <a:solidFill>
                  <a:srgbClr val="BD2A33"/>
                </a:solidFill>
              </a:rPr>
              <a:t> The current going into the old system, called RIO + </a:t>
            </a:r>
            <a:r>
              <a:rPr lang="en-US" altLang="en-DK" sz="1500" dirty="0" err="1">
                <a:solidFill>
                  <a:srgbClr val="BD2A33"/>
                </a:solidFill>
              </a:rPr>
              <a:t>motorboard</a:t>
            </a:r>
            <a:r>
              <a:rPr lang="en-US" altLang="en-DK" sz="1500" dirty="0">
                <a:solidFill>
                  <a:srgbClr val="BD2A33"/>
                </a:solidFill>
              </a:rPr>
              <a:t>, and the current going into our embedded system.</a:t>
            </a:r>
          </a:p>
        </p:txBody>
      </p:sp>
      <p:pic>
        <p:nvPicPr>
          <p:cNvPr id="25" name="Picture 13" descr="Elektro_DK_F">
            <a:extLst>
              <a:ext uri="{FF2B5EF4-FFF2-40B4-BE49-F238E27FC236}">
                <a16:creationId xmlns:a16="http://schemas.microsoft.com/office/drawing/2014/main" id="{7B76F6C4-D290-4E9E-B08E-FBC47F5AA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530350"/>
            <a:ext cx="21607463"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8">
            <a:extLst>
              <a:ext uri="{FF2B5EF4-FFF2-40B4-BE49-F238E27FC236}">
                <a16:creationId xmlns:a16="http://schemas.microsoft.com/office/drawing/2014/main" id="{43F659DA-648D-464C-9EE2-EFE7670CD751}"/>
              </a:ext>
            </a:extLst>
          </p:cNvPr>
          <p:cNvSpPr txBox="1">
            <a:spLocks noChangeArrowheads="1"/>
          </p:cNvSpPr>
          <p:nvPr/>
        </p:nvSpPr>
        <p:spPr bwMode="auto">
          <a:xfrm>
            <a:off x="16417635" y="17801148"/>
            <a:ext cx="12891345" cy="830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en-US" altLang="en-DK" sz="4500" dirty="0">
                <a:solidFill>
                  <a:srgbClr val="C00000"/>
                </a:solidFill>
              </a:rPr>
              <a:t>Code</a:t>
            </a:r>
          </a:p>
          <a:p>
            <a:pPr>
              <a:lnSpc>
                <a:spcPts val="4500"/>
              </a:lnSpc>
            </a:pPr>
            <a:r>
              <a:rPr lang="en-US" altLang="en-DK" sz="3500" b="0" dirty="0">
                <a:solidFill>
                  <a:schemeClr val="tx1"/>
                </a:solidFill>
              </a:rPr>
              <a:t>We wrote this project in the Arduino language, which is based on C++, with the </a:t>
            </a:r>
            <a:r>
              <a:rPr lang="en-US" altLang="en-DK" sz="3500" b="0" dirty="0" err="1">
                <a:solidFill>
                  <a:schemeClr val="tx1"/>
                </a:solidFill>
              </a:rPr>
              <a:t>Teensyduino</a:t>
            </a:r>
            <a:r>
              <a:rPr lang="en-US" altLang="en-DK" sz="3500" b="0" dirty="0">
                <a:solidFill>
                  <a:schemeClr val="tx1"/>
                </a:solidFill>
              </a:rPr>
              <a:t> extension necessary for compiling code the Teensy can run.</a:t>
            </a:r>
          </a:p>
          <a:p>
            <a:pPr>
              <a:lnSpc>
                <a:spcPts val="4500"/>
              </a:lnSpc>
            </a:pPr>
            <a:r>
              <a:rPr lang="en-US" altLang="en-DK" sz="3500" b="0" dirty="0">
                <a:solidFill>
                  <a:schemeClr val="tx1"/>
                </a:solidFill>
              </a:rPr>
              <a:t>The main part of the code is run sequentially, while critical parts of the program was prioritized using interrupt service routines.</a:t>
            </a:r>
          </a:p>
          <a:p>
            <a:pPr>
              <a:lnSpc>
                <a:spcPts val="4500"/>
              </a:lnSpc>
            </a:pPr>
            <a:r>
              <a:rPr lang="en-US" altLang="en-DK" sz="3500" b="0" dirty="0">
                <a:solidFill>
                  <a:schemeClr val="tx1"/>
                </a:solidFill>
              </a:rPr>
              <a:t>An overview of our code structure can be seen in figure 3.</a:t>
            </a:r>
            <a:endParaRPr lang="da-DK" altLang="en-DK" sz="3500" b="0" dirty="0">
              <a:solidFill>
                <a:schemeClr val="tx1"/>
              </a:solidFill>
            </a:endParaRPr>
          </a:p>
        </p:txBody>
      </p:sp>
      <p:sp>
        <p:nvSpPr>
          <p:cNvPr id="36" name="Rectangle 6">
            <a:extLst>
              <a:ext uri="{FF2B5EF4-FFF2-40B4-BE49-F238E27FC236}">
                <a16:creationId xmlns:a16="http://schemas.microsoft.com/office/drawing/2014/main" id="{312ECE3C-7188-4951-B97F-83B7A637AE48}"/>
              </a:ext>
            </a:extLst>
          </p:cNvPr>
          <p:cNvSpPr>
            <a:spLocks noChangeArrowheads="1"/>
          </p:cNvSpPr>
          <p:nvPr/>
        </p:nvSpPr>
        <p:spPr bwMode="auto">
          <a:xfrm>
            <a:off x="16333670" y="10072690"/>
            <a:ext cx="13061331" cy="7446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a:lnSpc>
                <a:spcPts val="6000"/>
              </a:lnSpc>
              <a:defRPr sz="4400" b="1">
                <a:solidFill>
                  <a:schemeClr val="bg2"/>
                </a:solidFill>
                <a:latin typeface="Arial" panose="020B0604020202020204" pitchFamily="34" charset="0"/>
                <a:cs typeface="Arial" panose="020B0604020202020204" pitchFamily="34" charset="0"/>
              </a:defRPr>
            </a:lvl1pPr>
            <a:lvl2pPr marL="1588">
              <a:lnSpc>
                <a:spcPts val="4500"/>
              </a:lnSpc>
              <a:defRPr sz="3100">
                <a:solidFill>
                  <a:schemeClr val="bg2"/>
                </a:solidFill>
                <a:latin typeface="Arial" panose="020B0604020202020204" pitchFamily="34" charset="0"/>
                <a:cs typeface="Arial" panose="020B0604020202020204" pitchFamily="34" charset="0"/>
              </a:defRPr>
            </a:lvl2pPr>
            <a:lvl3pPr marL="647700" indent="-644525">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3pPr>
            <a:lvl4pPr marL="13335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4pPr>
            <a:lvl5pPr marL="2057400" indent="-609600">
              <a:lnSpc>
                <a:spcPts val="4500"/>
              </a:lnSpc>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5pPr>
            <a:lvl6pPr marL="25146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6pPr>
            <a:lvl7pPr marL="29718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7pPr>
            <a:lvl8pPr marL="34290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8pPr>
            <a:lvl9pPr marL="3886200" indent="-609600" fontAlgn="base">
              <a:lnSpc>
                <a:spcPts val="4500"/>
              </a:lnSpc>
              <a:spcBef>
                <a:spcPct val="0"/>
              </a:spcBef>
              <a:spcAft>
                <a:spcPct val="0"/>
              </a:spcAft>
              <a:buFont typeface="Wingdings" panose="05000000000000000000" pitchFamily="2" charset="2"/>
              <a:buChar char=""/>
              <a:defRPr sz="3100">
                <a:solidFill>
                  <a:schemeClr val="bg2"/>
                </a:solidFill>
                <a:latin typeface="Arial" panose="020B0604020202020204" pitchFamily="34" charset="0"/>
                <a:cs typeface="Arial" panose="020B0604020202020204" pitchFamily="34" charset="0"/>
              </a:defRPr>
            </a:lvl9pPr>
          </a:lstStyle>
          <a:p>
            <a:pPr>
              <a:lnSpc>
                <a:spcPts val="4500"/>
              </a:lnSpc>
            </a:pPr>
            <a:r>
              <a:rPr lang="en-US" altLang="en-DK" sz="4500" dirty="0">
                <a:solidFill>
                  <a:srgbClr val="C00000"/>
                </a:solidFill>
              </a:rPr>
              <a:t>Specifications</a:t>
            </a:r>
            <a:r>
              <a:rPr lang="da-DK" altLang="en-DK" sz="3500" dirty="0"/>
              <a:t> </a:t>
            </a:r>
            <a:endParaRPr lang="da-DK" altLang="en-DK" sz="3500" b="0" dirty="0">
              <a:solidFill>
                <a:schemeClr val="tx1"/>
              </a:solidFill>
            </a:endParaRPr>
          </a:p>
          <a:p>
            <a:pPr>
              <a:lnSpc>
                <a:spcPts val="4500"/>
              </a:lnSpc>
            </a:pPr>
            <a:r>
              <a:rPr lang="en-US" altLang="en-DK" sz="3500" b="0" dirty="0">
                <a:solidFill>
                  <a:schemeClr val="tx1"/>
                </a:solidFill>
              </a:rPr>
              <a:t>In order to replace the existing engine control unit, we had to implement the following features:</a:t>
            </a:r>
          </a:p>
          <a:p>
            <a:pPr marL="457200" indent="-457200">
              <a:lnSpc>
                <a:spcPts val="4500"/>
              </a:lnSpc>
              <a:buFont typeface="Arial" panose="020B0604020202020204" pitchFamily="34" charset="0"/>
              <a:buChar char="•"/>
            </a:pPr>
            <a:r>
              <a:rPr lang="en-US" altLang="en-DK" sz="3500" b="0" dirty="0">
                <a:solidFill>
                  <a:schemeClr val="tx1"/>
                </a:solidFill>
              </a:rPr>
              <a:t>Calculating ignition and injection timing</a:t>
            </a:r>
          </a:p>
          <a:p>
            <a:pPr marL="457200" indent="-457200">
              <a:lnSpc>
                <a:spcPts val="4500"/>
              </a:lnSpc>
              <a:buFont typeface="Arial" panose="020B0604020202020204" pitchFamily="34" charset="0"/>
              <a:buChar char="•"/>
            </a:pPr>
            <a:r>
              <a:rPr lang="en-US" altLang="en-DK" sz="3500" b="0" dirty="0">
                <a:solidFill>
                  <a:schemeClr val="tx1"/>
                </a:solidFill>
              </a:rPr>
              <a:t>Control the starter motor until the engine is ready to take over</a:t>
            </a:r>
          </a:p>
          <a:p>
            <a:pPr marL="457200" indent="-457200">
              <a:lnSpc>
                <a:spcPts val="4500"/>
              </a:lnSpc>
              <a:buFont typeface="Arial" panose="020B0604020202020204" pitchFamily="34" charset="0"/>
              <a:buChar char="•"/>
            </a:pPr>
            <a:r>
              <a:rPr lang="en-US" altLang="en-DK" sz="3500" b="0" dirty="0">
                <a:solidFill>
                  <a:schemeClr val="tx1"/>
                </a:solidFill>
              </a:rPr>
              <a:t>Control the gear</a:t>
            </a:r>
          </a:p>
          <a:p>
            <a:pPr marL="457200" indent="-457200">
              <a:lnSpc>
                <a:spcPts val="4500"/>
              </a:lnSpc>
              <a:buFont typeface="Arial" panose="020B0604020202020204" pitchFamily="34" charset="0"/>
              <a:buChar char="•"/>
            </a:pPr>
            <a:r>
              <a:rPr lang="en-US" altLang="en-DK" sz="3500" b="0" dirty="0">
                <a:solidFill>
                  <a:schemeClr val="tx1"/>
                </a:solidFill>
              </a:rPr>
              <a:t>Monitor sensor values, such as battery voltage and temperature</a:t>
            </a:r>
          </a:p>
          <a:p>
            <a:pPr marL="457200" indent="-457200">
              <a:lnSpc>
                <a:spcPts val="4500"/>
              </a:lnSpc>
              <a:buFont typeface="Arial" panose="020B0604020202020204" pitchFamily="34" charset="0"/>
              <a:buChar char="•"/>
            </a:pPr>
            <a:r>
              <a:rPr lang="en-US" altLang="en-DK" sz="3500" b="0" dirty="0">
                <a:solidFill>
                  <a:schemeClr val="tx1"/>
                </a:solidFill>
              </a:rPr>
              <a:t>Communicate over CAN-bus</a:t>
            </a:r>
          </a:p>
          <a:p>
            <a:pPr marL="457200" indent="-457200">
              <a:lnSpc>
                <a:spcPts val="4500"/>
              </a:lnSpc>
              <a:buFont typeface="Arial" panose="020B0604020202020204" pitchFamily="34" charset="0"/>
              <a:buChar char="•"/>
            </a:pPr>
            <a:r>
              <a:rPr lang="en-US" altLang="en-DK" sz="3500" b="0" dirty="0">
                <a:solidFill>
                  <a:schemeClr val="tx1"/>
                </a:solidFill>
              </a:rPr>
              <a:t>Communicate with a computer through USB</a:t>
            </a:r>
          </a:p>
          <a:p>
            <a:pPr marL="457200" indent="-457200">
              <a:lnSpc>
                <a:spcPts val="4500"/>
              </a:lnSpc>
              <a:buFont typeface="Arial" panose="020B0604020202020204" pitchFamily="34" charset="0"/>
              <a:buChar char="•"/>
            </a:pPr>
            <a:r>
              <a:rPr lang="en-US" altLang="en-DK" sz="3500" b="0" dirty="0">
                <a:solidFill>
                  <a:schemeClr val="tx1"/>
                </a:solidFill>
              </a:rPr>
              <a:t>Log data on a SD card</a:t>
            </a:r>
          </a:p>
          <a:p>
            <a:pPr marL="457200" indent="-457200">
              <a:lnSpc>
                <a:spcPts val="4500"/>
              </a:lnSpc>
              <a:buFont typeface="Arial" panose="020B0604020202020204" pitchFamily="34" charset="0"/>
              <a:buChar char="•"/>
            </a:pPr>
            <a:r>
              <a:rPr lang="en-US" altLang="en-DK" sz="3500" b="0" dirty="0">
                <a:solidFill>
                  <a:schemeClr val="tx1"/>
                </a:solidFill>
              </a:rPr>
              <a:t>Have an emergency stop</a:t>
            </a:r>
          </a:p>
          <a:p>
            <a:pPr marL="457200" indent="-457200">
              <a:lnSpc>
                <a:spcPts val="4500"/>
              </a:lnSpc>
              <a:buFont typeface="Arial" panose="020B0604020202020204" pitchFamily="34" charset="0"/>
              <a:buChar char="•"/>
            </a:pPr>
            <a:r>
              <a:rPr lang="en-US" altLang="en-DK" sz="3500" b="0" dirty="0">
                <a:solidFill>
                  <a:schemeClr val="tx1"/>
                </a:solidFill>
              </a:rPr>
              <a:t>Halt the engine when no signal is received from the driver</a:t>
            </a:r>
          </a:p>
        </p:txBody>
      </p:sp>
      <p:pic>
        <p:nvPicPr>
          <p:cNvPr id="42" name="Picture 13" descr="Elektro_DK_F">
            <a:extLst>
              <a:ext uri="{FF2B5EF4-FFF2-40B4-BE49-F238E27FC236}">
                <a16:creationId xmlns:a16="http://schemas.microsoft.com/office/drawing/2014/main" id="{7AEA43BE-F959-44A9-B525-A07D303BD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623" y="40166694"/>
            <a:ext cx="9871840" cy="82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Grafik 17">
            <a:extLst>
              <a:ext uri="{FF2B5EF4-FFF2-40B4-BE49-F238E27FC236}">
                <a16:creationId xmlns:a16="http://schemas.microsoft.com/office/drawing/2014/main" id="{369C8C69-E7A4-43E5-8B6B-68FE6CFDB2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255945" y="22227874"/>
            <a:ext cx="12821220" cy="14076127"/>
          </a:xfrm>
          <a:prstGeom prst="rect">
            <a:avLst/>
          </a:prstGeom>
        </p:spPr>
      </p:pic>
      <p:sp>
        <p:nvSpPr>
          <p:cNvPr id="19" name="Tekstfelt 18">
            <a:extLst>
              <a:ext uri="{FF2B5EF4-FFF2-40B4-BE49-F238E27FC236}">
                <a16:creationId xmlns:a16="http://schemas.microsoft.com/office/drawing/2014/main" id="{6FC76286-BE96-492C-91B3-FCF62A186892}"/>
              </a:ext>
            </a:extLst>
          </p:cNvPr>
          <p:cNvSpPr txBox="1"/>
          <p:nvPr/>
        </p:nvSpPr>
        <p:spPr>
          <a:xfrm>
            <a:off x="17888972" y="22497015"/>
            <a:ext cx="1080120" cy="369332"/>
          </a:xfrm>
          <a:prstGeom prst="rect">
            <a:avLst/>
          </a:prstGeom>
          <a:noFill/>
        </p:spPr>
        <p:txBody>
          <a:bodyPr wrap="square" rtlCol="0">
            <a:spAutoFit/>
          </a:bodyPr>
          <a:lstStyle/>
          <a:p>
            <a:r>
              <a:rPr lang="en-US" dirty="0"/>
              <a:t>Initialize</a:t>
            </a:r>
            <a:endParaRPr lang="da-DK" dirty="0"/>
          </a:p>
        </p:txBody>
      </p:sp>
      <p:sp>
        <p:nvSpPr>
          <p:cNvPr id="48" name="Tekstfelt 47">
            <a:extLst>
              <a:ext uri="{FF2B5EF4-FFF2-40B4-BE49-F238E27FC236}">
                <a16:creationId xmlns:a16="http://schemas.microsoft.com/office/drawing/2014/main" id="{523E5BAB-5D75-4416-B257-854A8A6A29B3}"/>
              </a:ext>
            </a:extLst>
          </p:cNvPr>
          <p:cNvSpPr txBox="1"/>
          <p:nvPr/>
        </p:nvSpPr>
        <p:spPr>
          <a:xfrm>
            <a:off x="16679448" y="23871715"/>
            <a:ext cx="1353540" cy="369332"/>
          </a:xfrm>
          <a:prstGeom prst="rect">
            <a:avLst/>
          </a:prstGeom>
          <a:noFill/>
        </p:spPr>
        <p:txBody>
          <a:bodyPr wrap="square" rtlCol="0">
            <a:spAutoFit/>
          </a:bodyPr>
          <a:lstStyle/>
          <a:p>
            <a:r>
              <a:rPr lang="en-US" b="1" dirty="0"/>
              <a:t>Main loop</a:t>
            </a:r>
            <a:endParaRPr lang="da-DK" b="1" dirty="0"/>
          </a:p>
        </p:txBody>
      </p:sp>
      <p:sp>
        <p:nvSpPr>
          <p:cNvPr id="49" name="Tekstfelt 48">
            <a:extLst>
              <a:ext uri="{FF2B5EF4-FFF2-40B4-BE49-F238E27FC236}">
                <a16:creationId xmlns:a16="http://schemas.microsoft.com/office/drawing/2014/main" id="{8E3A7DC4-870D-44D0-AF70-AF80DBB16751}"/>
              </a:ext>
            </a:extLst>
          </p:cNvPr>
          <p:cNvSpPr txBox="1"/>
          <p:nvPr/>
        </p:nvSpPr>
        <p:spPr>
          <a:xfrm>
            <a:off x="19495100" y="22227803"/>
            <a:ext cx="2138287" cy="923330"/>
          </a:xfrm>
          <a:prstGeom prst="rect">
            <a:avLst/>
          </a:prstGeom>
          <a:noFill/>
        </p:spPr>
        <p:txBody>
          <a:bodyPr wrap="square" rtlCol="0">
            <a:spAutoFit/>
          </a:bodyPr>
          <a:lstStyle/>
          <a:p>
            <a:r>
              <a:rPr lang="en-US" b="1" dirty="0"/>
              <a:t>Color code</a:t>
            </a:r>
          </a:p>
          <a:p>
            <a:r>
              <a:rPr lang="en-US" dirty="0">
                <a:solidFill>
                  <a:srgbClr val="FF0000"/>
                </a:solidFill>
              </a:rPr>
              <a:t>Red = legacy code</a:t>
            </a:r>
          </a:p>
          <a:p>
            <a:r>
              <a:rPr lang="en-US" dirty="0"/>
              <a:t>Black = our code</a:t>
            </a:r>
            <a:endParaRPr lang="da-DK" dirty="0"/>
          </a:p>
        </p:txBody>
      </p:sp>
      <p:sp>
        <p:nvSpPr>
          <p:cNvPr id="50" name="Tekstfelt 49">
            <a:extLst>
              <a:ext uri="{FF2B5EF4-FFF2-40B4-BE49-F238E27FC236}">
                <a16:creationId xmlns:a16="http://schemas.microsoft.com/office/drawing/2014/main" id="{89725B5C-8519-42C5-BED8-51DA2A814E98}"/>
              </a:ext>
            </a:extLst>
          </p:cNvPr>
          <p:cNvSpPr txBox="1"/>
          <p:nvPr/>
        </p:nvSpPr>
        <p:spPr>
          <a:xfrm>
            <a:off x="17493488" y="24897369"/>
            <a:ext cx="2001612" cy="646331"/>
          </a:xfrm>
          <a:prstGeom prst="rect">
            <a:avLst/>
          </a:prstGeom>
          <a:noFill/>
        </p:spPr>
        <p:txBody>
          <a:bodyPr wrap="square" rtlCol="0">
            <a:spAutoFit/>
          </a:bodyPr>
          <a:lstStyle/>
          <a:p>
            <a:pPr algn="ctr"/>
            <a:r>
              <a:rPr lang="en-US" dirty="0"/>
              <a:t>Emergency situation?</a:t>
            </a:r>
            <a:endParaRPr lang="da-DK" dirty="0"/>
          </a:p>
        </p:txBody>
      </p:sp>
      <p:sp>
        <p:nvSpPr>
          <p:cNvPr id="51" name="Tekstfelt 50">
            <a:extLst>
              <a:ext uri="{FF2B5EF4-FFF2-40B4-BE49-F238E27FC236}">
                <a16:creationId xmlns:a16="http://schemas.microsoft.com/office/drawing/2014/main" id="{DA5EBF82-4458-4452-BA0F-D2954D27FD31}"/>
              </a:ext>
            </a:extLst>
          </p:cNvPr>
          <p:cNvSpPr txBox="1"/>
          <p:nvPr/>
        </p:nvSpPr>
        <p:spPr>
          <a:xfrm>
            <a:off x="20204203" y="24847768"/>
            <a:ext cx="720080" cy="369332"/>
          </a:xfrm>
          <a:prstGeom prst="rect">
            <a:avLst/>
          </a:prstGeom>
          <a:noFill/>
        </p:spPr>
        <p:txBody>
          <a:bodyPr wrap="square" rtlCol="0">
            <a:spAutoFit/>
          </a:bodyPr>
          <a:lstStyle/>
          <a:p>
            <a:pPr algn="ctr"/>
            <a:r>
              <a:rPr lang="en-US" dirty="0"/>
              <a:t>Yes</a:t>
            </a:r>
            <a:endParaRPr lang="da-DK" dirty="0"/>
          </a:p>
        </p:txBody>
      </p:sp>
      <p:sp>
        <p:nvSpPr>
          <p:cNvPr id="52" name="Tekstfelt 51">
            <a:extLst>
              <a:ext uri="{FF2B5EF4-FFF2-40B4-BE49-F238E27FC236}">
                <a16:creationId xmlns:a16="http://schemas.microsoft.com/office/drawing/2014/main" id="{6E143019-CCD3-4CEF-9EA7-13A268184B99}"/>
              </a:ext>
            </a:extLst>
          </p:cNvPr>
          <p:cNvSpPr txBox="1"/>
          <p:nvPr/>
        </p:nvSpPr>
        <p:spPr>
          <a:xfrm>
            <a:off x="20337244" y="25645171"/>
            <a:ext cx="1584176" cy="923330"/>
          </a:xfrm>
          <a:prstGeom prst="rect">
            <a:avLst/>
          </a:prstGeom>
          <a:noFill/>
        </p:spPr>
        <p:txBody>
          <a:bodyPr wrap="square" rtlCol="0">
            <a:spAutoFit/>
          </a:bodyPr>
          <a:lstStyle/>
          <a:p>
            <a:pPr algn="ctr"/>
            <a:r>
              <a:rPr lang="en-US" dirty="0"/>
              <a:t>Emergency</a:t>
            </a:r>
            <a:br>
              <a:rPr lang="en-US" dirty="0"/>
            </a:br>
            <a:r>
              <a:rPr lang="en-US" dirty="0"/>
              <a:t>Stop</a:t>
            </a:r>
            <a:br>
              <a:rPr lang="en-US" dirty="0"/>
            </a:br>
            <a:r>
              <a:rPr lang="en-US" dirty="0"/>
              <a:t>Procedure</a:t>
            </a:r>
            <a:endParaRPr lang="da-DK" dirty="0"/>
          </a:p>
        </p:txBody>
      </p:sp>
      <p:sp>
        <p:nvSpPr>
          <p:cNvPr id="53" name="Tekstfelt 52">
            <a:extLst>
              <a:ext uri="{FF2B5EF4-FFF2-40B4-BE49-F238E27FC236}">
                <a16:creationId xmlns:a16="http://schemas.microsoft.com/office/drawing/2014/main" id="{1290D1D9-98D8-42FB-B9C3-0ED07E481476}"/>
              </a:ext>
            </a:extLst>
          </p:cNvPr>
          <p:cNvSpPr txBox="1"/>
          <p:nvPr/>
        </p:nvSpPr>
        <p:spPr>
          <a:xfrm>
            <a:off x="22357985" y="23540211"/>
            <a:ext cx="2110760" cy="369332"/>
          </a:xfrm>
          <a:prstGeom prst="rect">
            <a:avLst/>
          </a:prstGeom>
          <a:noFill/>
        </p:spPr>
        <p:txBody>
          <a:bodyPr wrap="square" rtlCol="0">
            <a:spAutoFit/>
          </a:bodyPr>
          <a:lstStyle/>
          <a:p>
            <a:pPr algn="ctr"/>
            <a:r>
              <a:rPr lang="en-US" dirty="0"/>
              <a:t>1ms has passed</a:t>
            </a:r>
            <a:endParaRPr lang="da-DK" dirty="0"/>
          </a:p>
        </p:txBody>
      </p:sp>
      <p:sp>
        <p:nvSpPr>
          <p:cNvPr id="54" name="Tekstfelt 53">
            <a:extLst>
              <a:ext uri="{FF2B5EF4-FFF2-40B4-BE49-F238E27FC236}">
                <a16:creationId xmlns:a16="http://schemas.microsoft.com/office/drawing/2014/main" id="{FB25A9C8-0B74-4BF0-97D7-35073297EF82}"/>
              </a:ext>
            </a:extLst>
          </p:cNvPr>
          <p:cNvSpPr txBox="1"/>
          <p:nvPr/>
        </p:nvSpPr>
        <p:spPr>
          <a:xfrm>
            <a:off x="24994754" y="23573602"/>
            <a:ext cx="3462441" cy="1631216"/>
          </a:xfrm>
          <a:prstGeom prst="rect">
            <a:avLst/>
          </a:prstGeom>
          <a:noFill/>
        </p:spPr>
        <p:txBody>
          <a:bodyPr wrap="square" rtlCol="0">
            <a:spAutoFit/>
          </a:bodyPr>
          <a:lstStyle/>
          <a:p>
            <a:pPr algn="ctr"/>
            <a:r>
              <a:rPr lang="en-US" sz="2000" dirty="0"/>
              <a:t>- Calculate start and stop</a:t>
            </a:r>
            <a:r>
              <a:rPr lang="da-DK" sz="2000" dirty="0"/>
              <a:t> angle</a:t>
            </a:r>
            <a:r>
              <a:rPr lang="en-US" sz="2000" dirty="0"/>
              <a:t> for ignition and injection</a:t>
            </a:r>
          </a:p>
          <a:p>
            <a:pPr algn="ctr"/>
            <a:r>
              <a:rPr lang="en-US" sz="2000" dirty="0"/>
              <a:t>- Control </a:t>
            </a:r>
            <a:r>
              <a:rPr lang="en-US" sz="2000" dirty="0" err="1"/>
              <a:t>autogear</a:t>
            </a:r>
            <a:endParaRPr lang="en-US" sz="2000" dirty="0"/>
          </a:p>
          <a:p>
            <a:pPr algn="ctr"/>
            <a:r>
              <a:rPr lang="en-US" sz="2000" dirty="0"/>
              <a:t>- Control starter engine</a:t>
            </a:r>
            <a:endParaRPr lang="da-DK" sz="2000" dirty="0"/>
          </a:p>
        </p:txBody>
      </p:sp>
      <p:sp>
        <p:nvSpPr>
          <p:cNvPr id="55" name="Tekstfelt 54">
            <a:extLst>
              <a:ext uri="{FF2B5EF4-FFF2-40B4-BE49-F238E27FC236}">
                <a16:creationId xmlns:a16="http://schemas.microsoft.com/office/drawing/2014/main" id="{542A5E4B-D77A-4044-8E17-FC32A48738DB}"/>
              </a:ext>
            </a:extLst>
          </p:cNvPr>
          <p:cNvSpPr txBox="1"/>
          <p:nvPr/>
        </p:nvSpPr>
        <p:spPr>
          <a:xfrm>
            <a:off x="24517430" y="23170879"/>
            <a:ext cx="2374960" cy="369332"/>
          </a:xfrm>
          <a:prstGeom prst="rect">
            <a:avLst/>
          </a:prstGeom>
          <a:noFill/>
        </p:spPr>
        <p:txBody>
          <a:bodyPr wrap="square" rtlCol="0">
            <a:spAutoFit/>
          </a:bodyPr>
          <a:lstStyle/>
          <a:p>
            <a:pPr algn="ctr"/>
            <a:r>
              <a:rPr lang="en-US" dirty="0" err="1"/>
              <a:t>ecuTimerCallback</a:t>
            </a:r>
            <a:r>
              <a:rPr lang="en-US" dirty="0"/>
              <a:t>()</a:t>
            </a:r>
            <a:endParaRPr lang="da-DK" dirty="0"/>
          </a:p>
        </p:txBody>
      </p:sp>
      <p:sp>
        <p:nvSpPr>
          <p:cNvPr id="56" name="Tekstfelt 55">
            <a:extLst>
              <a:ext uri="{FF2B5EF4-FFF2-40B4-BE49-F238E27FC236}">
                <a16:creationId xmlns:a16="http://schemas.microsoft.com/office/drawing/2014/main" id="{12267427-2F25-48DC-8362-470EB8D580E1}"/>
              </a:ext>
            </a:extLst>
          </p:cNvPr>
          <p:cNvSpPr txBox="1"/>
          <p:nvPr/>
        </p:nvSpPr>
        <p:spPr>
          <a:xfrm>
            <a:off x="24559387" y="25359034"/>
            <a:ext cx="3248220" cy="369332"/>
          </a:xfrm>
          <a:prstGeom prst="rect">
            <a:avLst/>
          </a:prstGeom>
          <a:noFill/>
        </p:spPr>
        <p:txBody>
          <a:bodyPr wrap="square" rtlCol="0">
            <a:spAutoFit/>
          </a:bodyPr>
          <a:lstStyle/>
          <a:p>
            <a:pPr algn="ctr"/>
            <a:r>
              <a:rPr lang="en-US" dirty="0" err="1"/>
              <a:t>encoderInterruptHandler</a:t>
            </a:r>
            <a:r>
              <a:rPr lang="en-US" dirty="0"/>
              <a:t>()</a:t>
            </a:r>
            <a:endParaRPr lang="da-DK" dirty="0"/>
          </a:p>
        </p:txBody>
      </p:sp>
      <p:sp>
        <p:nvSpPr>
          <p:cNvPr id="57" name="Tekstfelt 56">
            <a:extLst>
              <a:ext uri="{FF2B5EF4-FFF2-40B4-BE49-F238E27FC236}">
                <a16:creationId xmlns:a16="http://schemas.microsoft.com/office/drawing/2014/main" id="{8EB88093-40F4-4BE6-A522-5602134B0DD0}"/>
              </a:ext>
            </a:extLst>
          </p:cNvPr>
          <p:cNvSpPr txBox="1"/>
          <p:nvPr/>
        </p:nvSpPr>
        <p:spPr>
          <a:xfrm>
            <a:off x="22525819" y="25855183"/>
            <a:ext cx="2110760" cy="369332"/>
          </a:xfrm>
          <a:prstGeom prst="rect">
            <a:avLst/>
          </a:prstGeom>
          <a:noFill/>
        </p:spPr>
        <p:txBody>
          <a:bodyPr wrap="square" rtlCol="0">
            <a:spAutoFit/>
          </a:bodyPr>
          <a:lstStyle/>
          <a:p>
            <a:pPr algn="ctr"/>
            <a:r>
              <a:rPr lang="en-US" dirty="0"/>
              <a:t>Z pulse</a:t>
            </a:r>
            <a:endParaRPr lang="da-DK" dirty="0"/>
          </a:p>
        </p:txBody>
      </p:sp>
      <p:sp>
        <p:nvSpPr>
          <p:cNvPr id="58" name="Tekstfelt 57">
            <a:extLst>
              <a:ext uri="{FF2B5EF4-FFF2-40B4-BE49-F238E27FC236}">
                <a16:creationId xmlns:a16="http://schemas.microsoft.com/office/drawing/2014/main" id="{12CE83F3-A8FC-49E4-9DEC-115F778545B8}"/>
              </a:ext>
            </a:extLst>
          </p:cNvPr>
          <p:cNvSpPr txBox="1"/>
          <p:nvPr/>
        </p:nvSpPr>
        <p:spPr>
          <a:xfrm>
            <a:off x="25208975" y="25781945"/>
            <a:ext cx="3248220" cy="1938992"/>
          </a:xfrm>
          <a:prstGeom prst="rect">
            <a:avLst/>
          </a:prstGeom>
          <a:noFill/>
        </p:spPr>
        <p:txBody>
          <a:bodyPr wrap="square" rtlCol="0">
            <a:spAutoFit/>
          </a:bodyPr>
          <a:lstStyle/>
          <a:p>
            <a:pPr marL="285750" indent="-285750" algn="ctr">
              <a:buFontTx/>
              <a:buChar char="-"/>
            </a:pPr>
            <a:r>
              <a:rPr lang="en-US" sz="2000" dirty="0"/>
              <a:t>Reset motor quadrature decoder</a:t>
            </a:r>
          </a:p>
          <a:p>
            <a:pPr marL="285750" indent="-285750" algn="ctr">
              <a:buFontTx/>
              <a:buChar char="-"/>
            </a:pPr>
            <a:r>
              <a:rPr lang="en-US" sz="2000" dirty="0"/>
              <a:t>Attach compare</a:t>
            </a:r>
            <a:r>
              <a:rPr lang="da-DK" sz="2000" dirty="0"/>
              <a:t> </a:t>
            </a:r>
            <a:r>
              <a:rPr lang="da-DK" sz="2000" dirty="0" err="1"/>
              <a:t>inturrupts</a:t>
            </a:r>
            <a:r>
              <a:rPr lang="da-DK" sz="2000" dirty="0"/>
              <a:t> to </a:t>
            </a:r>
            <a:r>
              <a:rPr lang="da-DK" sz="2000" dirty="0" err="1"/>
              <a:t>ignition</a:t>
            </a:r>
            <a:r>
              <a:rPr lang="da-DK" sz="2000" dirty="0"/>
              <a:t> and </a:t>
            </a:r>
            <a:r>
              <a:rPr lang="da-DK" sz="2000" dirty="0" err="1"/>
              <a:t>injection</a:t>
            </a:r>
            <a:r>
              <a:rPr lang="da-DK" sz="2000" dirty="0"/>
              <a:t> start angle and </a:t>
            </a:r>
            <a:r>
              <a:rPr lang="da-DK" sz="2000" dirty="0" err="1"/>
              <a:t>injection</a:t>
            </a:r>
            <a:r>
              <a:rPr lang="da-DK" sz="2000" dirty="0"/>
              <a:t> start angle</a:t>
            </a:r>
            <a:endParaRPr lang="en-US" sz="2000" dirty="0"/>
          </a:p>
        </p:txBody>
      </p:sp>
      <p:sp>
        <p:nvSpPr>
          <p:cNvPr id="59" name="Tekstfelt 58">
            <a:extLst>
              <a:ext uri="{FF2B5EF4-FFF2-40B4-BE49-F238E27FC236}">
                <a16:creationId xmlns:a16="http://schemas.microsoft.com/office/drawing/2014/main" id="{9C6804EF-EDC8-4AF9-8D99-1D93B3575FA0}"/>
              </a:ext>
            </a:extLst>
          </p:cNvPr>
          <p:cNvSpPr txBox="1"/>
          <p:nvPr/>
        </p:nvSpPr>
        <p:spPr>
          <a:xfrm>
            <a:off x="17356218" y="27330418"/>
            <a:ext cx="2138882" cy="1323439"/>
          </a:xfrm>
          <a:prstGeom prst="rect">
            <a:avLst/>
          </a:prstGeom>
          <a:noFill/>
        </p:spPr>
        <p:txBody>
          <a:bodyPr wrap="square" rtlCol="0">
            <a:spAutoFit/>
          </a:bodyPr>
          <a:lstStyle/>
          <a:p>
            <a:pPr algn="ctr"/>
            <a:r>
              <a:rPr lang="en-US" sz="2000" dirty="0"/>
              <a:t>Communication:</a:t>
            </a:r>
            <a:br>
              <a:rPr lang="en-US" sz="2000" dirty="0"/>
            </a:br>
            <a:r>
              <a:rPr lang="en-US" sz="2000" dirty="0"/>
              <a:t>- with </a:t>
            </a:r>
            <a:r>
              <a:rPr lang="en-US" sz="2000" dirty="0" err="1"/>
              <a:t>CANbus</a:t>
            </a:r>
            <a:br>
              <a:rPr lang="en-US" sz="2000" dirty="0"/>
            </a:br>
            <a:r>
              <a:rPr lang="en-US" sz="2000" dirty="0">
                <a:solidFill>
                  <a:srgbClr val="FF0000"/>
                </a:solidFill>
              </a:rPr>
              <a:t>- with Bluetooth</a:t>
            </a:r>
            <a:br>
              <a:rPr lang="en-US" sz="2000" dirty="0">
                <a:solidFill>
                  <a:srgbClr val="FF0000"/>
                </a:solidFill>
              </a:rPr>
            </a:br>
            <a:r>
              <a:rPr lang="en-US" sz="2000" dirty="0"/>
              <a:t>- with PC UI</a:t>
            </a:r>
            <a:endParaRPr lang="da-DK" sz="2000" dirty="0"/>
          </a:p>
        </p:txBody>
      </p:sp>
      <p:sp>
        <p:nvSpPr>
          <p:cNvPr id="60" name="Tekstfelt 59">
            <a:extLst>
              <a:ext uri="{FF2B5EF4-FFF2-40B4-BE49-F238E27FC236}">
                <a16:creationId xmlns:a16="http://schemas.microsoft.com/office/drawing/2014/main" id="{1411AE82-0DEF-456D-832E-CD2A8DE27F37}"/>
              </a:ext>
            </a:extLst>
          </p:cNvPr>
          <p:cNvSpPr txBox="1"/>
          <p:nvPr/>
        </p:nvSpPr>
        <p:spPr>
          <a:xfrm>
            <a:off x="17636944" y="29375404"/>
            <a:ext cx="1584176" cy="369332"/>
          </a:xfrm>
          <a:prstGeom prst="rect">
            <a:avLst/>
          </a:prstGeom>
          <a:noFill/>
        </p:spPr>
        <p:txBody>
          <a:bodyPr wrap="square" rtlCol="0">
            <a:spAutoFit/>
          </a:bodyPr>
          <a:lstStyle/>
          <a:p>
            <a:pPr algn="ctr"/>
            <a:r>
              <a:rPr lang="en-US" dirty="0"/>
              <a:t>Emergency?</a:t>
            </a:r>
            <a:endParaRPr lang="da-DK" dirty="0"/>
          </a:p>
        </p:txBody>
      </p:sp>
      <p:sp>
        <p:nvSpPr>
          <p:cNvPr id="61" name="Tekstfelt 60">
            <a:extLst>
              <a:ext uri="{FF2B5EF4-FFF2-40B4-BE49-F238E27FC236}">
                <a16:creationId xmlns:a16="http://schemas.microsoft.com/office/drawing/2014/main" id="{6E67A388-D05A-4A20-8C4B-D134DDA94A94}"/>
              </a:ext>
            </a:extLst>
          </p:cNvPr>
          <p:cNvSpPr txBox="1"/>
          <p:nvPr/>
        </p:nvSpPr>
        <p:spPr>
          <a:xfrm>
            <a:off x="20337244" y="30115416"/>
            <a:ext cx="1584176" cy="923330"/>
          </a:xfrm>
          <a:prstGeom prst="rect">
            <a:avLst/>
          </a:prstGeom>
          <a:noFill/>
        </p:spPr>
        <p:txBody>
          <a:bodyPr wrap="square" rtlCol="0">
            <a:spAutoFit/>
          </a:bodyPr>
          <a:lstStyle/>
          <a:p>
            <a:pPr algn="ctr"/>
            <a:r>
              <a:rPr lang="en-US" dirty="0">
                <a:solidFill>
                  <a:srgbClr val="FF0000"/>
                </a:solidFill>
              </a:rPr>
              <a:t>Sing emergency</a:t>
            </a:r>
          </a:p>
          <a:p>
            <a:pPr algn="ctr"/>
            <a:r>
              <a:rPr lang="en-US" dirty="0">
                <a:solidFill>
                  <a:srgbClr val="FF0000"/>
                </a:solidFill>
              </a:rPr>
              <a:t>song</a:t>
            </a:r>
            <a:endParaRPr lang="da-DK" dirty="0">
              <a:solidFill>
                <a:srgbClr val="FF0000"/>
              </a:solidFill>
            </a:endParaRPr>
          </a:p>
        </p:txBody>
      </p:sp>
      <p:sp>
        <p:nvSpPr>
          <p:cNvPr id="62" name="Tekstfelt 61">
            <a:extLst>
              <a:ext uri="{FF2B5EF4-FFF2-40B4-BE49-F238E27FC236}">
                <a16:creationId xmlns:a16="http://schemas.microsoft.com/office/drawing/2014/main" id="{4A210A17-3859-466C-92FC-F6A0379E9AEF}"/>
              </a:ext>
            </a:extLst>
          </p:cNvPr>
          <p:cNvSpPr txBox="1"/>
          <p:nvPr/>
        </p:nvSpPr>
        <p:spPr>
          <a:xfrm>
            <a:off x="19560031" y="29225150"/>
            <a:ext cx="1584176" cy="369332"/>
          </a:xfrm>
          <a:prstGeom prst="rect">
            <a:avLst/>
          </a:prstGeom>
          <a:noFill/>
        </p:spPr>
        <p:txBody>
          <a:bodyPr wrap="square" rtlCol="0">
            <a:spAutoFit/>
          </a:bodyPr>
          <a:lstStyle/>
          <a:p>
            <a:pPr algn="ctr"/>
            <a:r>
              <a:rPr lang="en-US" dirty="0"/>
              <a:t>Yes</a:t>
            </a:r>
            <a:endParaRPr lang="da-DK" dirty="0"/>
          </a:p>
        </p:txBody>
      </p:sp>
      <p:sp>
        <p:nvSpPr>
          <p:cNvPr id="63" name="Tekstfelt 62">
            <a:extLst>
              <a:ext uri="{FF2B5EF4-FFF2-40B4-BE49-F238E27FC236}">
                <a16:creationId xmlns:a16="http://schemas.microsoft.com/office/drawing/2014/main" id="{89C1DB79-33CE-460A-9CD4-D4D015D60E9F}"/>
              </a:ext>
            </a:extLst>
          </p:cNvPr>
          <p:cNvSpPr txBox="1"/>
          <p:nvPr/>
        </p:nvSpPr>
        <p:spPr>
          <a:xfrm>
            <a:off x="18323960" y="26310919"/>
            <a:ext cx="645132" cy="369332"/>
          </a:xfrm>
          <a:prstGeom prst="rect">
            <a:avLst/>
          </a:prstGeom>
          <a:noFill/>
        </p:spPr>
        <p:txBody>
          <a:bodyPr wrap="square" rtlCol="0">
            <a:spAutoFit/>
          </a:bodyPr>
          <a:lstStyle/>
          <a:p>
            <a:pPr algn="ctr"/>
            <a:r>
              <a:rPr lang="en-US" dirty="0"/>
              <a:t>No</a:t>
            </a:r>
            <a:endParaRPr lang="da-DK" dirty="0"/>
          </a:p>
        </p:txBody>
      </p:sp>
      <p:sp>
        <p:nvSpPr>
          <p:cNvPr id="64" name="Tekstfelt 63">
            <a:extLst>
              <a:ext uri="{FF2B5EF4-FFF2-40B4-BE49-F238E27FC236}">
                <a16:creationId xmlns:a16="http://schemas.microsoft.com/office/drawing/2014/main" id="{5BB2FCB1-3166-494F-8F6B-FC0866FF3DC5}"/>
              </a:ext>
            </a:extLst>
          </p:cNvPr>
          <p:cNvSpPr txBox="1"/>
          <p:nvPr/>
        </p:nvSpPr>
        <p:spPr>
          <a:xfrm>
            <a:off x="26348040" y="28248642"/>
            <a:ext cx="2413696" cy="1631216"/>
          </a:xfrm>
          <a:prstGeom prst="rect">
            <a:avLst/>
          </a:prstGeom>
          <a:noFill/>
        </p:spPr>
        <p:txBody>
          <a:bodyPr wrap="square" rtlCol="0">
            <a:spAutoFit/>
          </a:bodyPr>
          <a:lstStyle/>
          <a:p>
            <a:pPr algn="ctr"/>
            <a:r>
              <a:rPr lang="en-US" sz="2000" dirty="0"/>
              <a:t>- Injection or ignition started</a:t>
            </a:r>
            <a:br>
              <a:rPr lang="en-US" sz="2000" dirty="0"/>
            </a:br>
            <a:r>
              <a:rPr lang="en-US" sz="2000" dirty="0"/>
              <a:t>-Injection or ignition or ignition stop timer</a:t>
            </a:r>
          </a:p>
        </p:txBody>
      </p:sp>
      <p:sp>
        <p:nvSpPr>
          <p:cNvPr id="65" name="Tekstfelt 64">
            <a:extLst>
              <a:ext uri="{FF2B5EF4-FFF2-40B4-BE49-F238E27FC236}">
                <a16:creationId xmlns:a16="http://schemas.microsoft.com/office/drawing/2014/main" id="{44176561-65BF-45F8-B89B-927DC1975E92}"/>
              </a:ext>
            </a:extLst>
          </p:cNvPr>
          <p:cNvSpPr txBox="1"/>
          <p:nvPr/>
        </p:nvSpPr>
        <p:spPr>
          <a:xfrm>
            <a:off x="22357985" y="28287114"/>
            <a:ext cx="3674626" cy="369332"/>
          </a:xfrm>
          <a:prstGeom prst="rect">
            <a:avLst/>
          </a:prstGeom>
          <a:noFill/>
        </p:spPr>
        <p:txBody>
          <a:bodyPr wrap="square" rtlCol="0">
            <a:spAutoFit/>
          </a:bodyPr>
          <a:lstStyle/>
          <a:p>
            <a:pPr algn="ctr"/>
            <a:r>
              <a:rPr lang="en-US" dirty="0"/>
              <a:t>Motor angle = injection angle</a:t>
            </a:r>
            <a:endParaRPr lang="da-DK" dirty="0"/>
          </a:p>
        </p:txBody>
      </p:sp>
      <p:sp>
        <p:nvSpPr>
          <p:cNvPr id="66" name="Tekstfelt 65">
            <a:extLst>
              <a:ext uri="{FF2B5EF4-FFF2-40B4-BE49-F238E27FC236}">
                <a16:creationId xmlns:a16="http://schemas.microsoft.com/office/drawing/2014/main" id="{00DE5F64-E537-47B6-8402-A46225FEB954}"/>
              </a:ext>
            </a:extLst>
          </p:cNvPr>
          <p:cNvSpPr txBox="1"/>
          <p:nvPr/>
        </p:nvSpPr>
        <p:spPr>
          <a:xfrm>
            <a:off x="22310141" y="28778157"/>
            <a:ext cx="3674626" cy="369332"/>
          </a:xfrm>
          <a:prstGeom prst="rect">
            <a:avLst/>
          </a:prstGeom>
          <a:noFill/>
        </p:spPr>
        <p:txBody>
          <a:bodyPr wrap="square" rtlCol="0">
            <a:spAutoFit/>
          </a:bodyPr>
          <a:lstStyle/>
          <a:p>
            <a:pPr algn="ctr"/>
            <a:r>
              <a:rPr lang="en-US" dirty="0"/>
              <a:t>Motor angle = ignition angle</a:t>
            </a:r>
            <a:endParaRPr lang="da-DK" dirty="0"/>
          </a:p>
        </p:txBody>
      </p:sp>
      <p:sp>
        <p:nvSpPr>
          <p:cNvPr id="67" name="Tekstfelt 66">
            <a:extLst>
              <a:ext uri="{FF2B5EF4-FFF2-40B4-BE49-F238E27FC236}">
                <a16:creationId xmlns:a16="http://schemas.microsoft.com/office/drawing/2014/main" id="{7709B0D1-2C76-44A3-BECD-4AB7D26C6670}"/>
              </a:ext>
            </a:extLst>
          </p:cNvPr>
          <p:cNvSpPr txBox="1"/>
          <p:nvPr/>
        </p:nvSpPr>
        <p:spPr>
          <a:xfrm>
            <a:off x="22388900" y="30421267"/>
            <a:ext cx="3674626" cy="369332"/>
          </a:xfrm>
          <a:prstGeom prst="rect">
            <a:avLst/>
          </a:prstGeom>
          <a:noFill/>
        </p:spPr>
        <p:txBody>
          <a:bodyPr wrap="square" rtlCol="0">
            <a:spAutoFit/>
          </a:bodyPr>
          <a:lstStyle/>
          <a:p>
            <a:pPr algn="ctr"/>
            <a:r>
              <a:rPr lang="en-US" dirty="0"/>
              <a:t>Injection stop time out</a:t>
            </a:r>
            <a:endParaRPr lang="da-DK" dirty="0"/>
          </a:p>
        </p:txBody>
      </p:sp>
      <p:sp>
        <p:nvSpPr>
          <p:cNvPr id="68" name="Tekstfelt 67">
            <a:extLst>
              <a:ext uri="{FF2B5EF4-FFF2-40B4-BE49-F238E27FC236}">
                <a16:creationId xmlns:a16="http://schemas.microsoft.com/office/drawing/2014/main" id="{2F34DE19-0835-4470-B6D9-38EDDB967AED}"/>
              </a:ext>
            </a:extLst>
          </p:cNvPr>
          <p:cNvSpPr txBox="1"/>
          <p:nvPr/>
        </p:nvSpPr>
        <p:spPr>
          <a:xfrm>
            <a:off x="26046201" y="30808498"/>
            <a:ext cx="3050014" cy="369332"/>
          </a:xfrm>
          <a:prstGeom prst="rect">
            <a:avLst/>
          </a:prstGeom>
          <a:noFill/>
        </p:spPr>
        <p:txBody>
          <a:bodyPr wrap="square" rtlCol="0">
            <a:spAutoFit/>
          </a:bodyPr>
          <a:lstStyle/>
          <a:p>
            <a:pPr algn="ctr"/>
            <a:r>
              <a:rPr lang="en-US" dirty="0"/>
              <a:t>Stop injection</a:t>
            </a:r>
            <a:endParaRPr lang="da-DK" dirty="0"/>
          </a:p>
        </p:txBody>
      </p:sp>
      <p:sp>
        <p:nvSpPr>
          <p:cNvPr id="69" name="Tekstfelt 68">
            <a:extLst>
              <a:ext uri="{FF2B5EF4-FFF2-40B4-BE49-F238E27FC236}">
                <a16:creationId xmlns:a16="http://schemas.microsoft.com/office/drawing/2014/main" id="{F37BCFA1-F0CD-4B75-8CB0-DA74C776CEF8}"/>
              </a:ext>
            </a:extLst>
          </p:cNvPr>
          <p:cNvSpPr txBox="1"/>
          <p:nvPr/>
        </p:nvSpPr>
        <p:spPr>
          <a:xfrm>
            <a:off x="25819333" y="30296228"/>
            <a:ext cx="3050014" cy="369332"/>
          </a:xfrm>
          <a:prstGeom prst="rect">
            <a:avLst/>
          </a:prstGeom>
          <a:noFill/>
        </p:spPr>
        <p:txBody>
          <a:bodyPr wrap="square" rtlCol="0">
            <a:spAutoFit/>
          </a:bodyPr>
          <a:lstStyle/>
          <a:p>
            <a:pPr algn="ctr"/>
            <a:r>
              <a:rPr lang="en-US" dirty="0" err="1"/>
              <a:t>InjectionDelayCallback</a:t>
            </a:r>
            <a:r>
              <a:rPr lang="en-US" dirty="0"/>
              <a:t>()</a:t>
            </a:r>
            <a:endParaRPr lang="da-DK" dirty="0"/>
          </a:p>
        </p:txBody>
      </p:sp>
      <p:sp>
        <p:nvSpPr>
          <p:cNvPr id="70" name="Tekstfelt 69">
            <a:extLst>
              <a:ext uri="{FF2B5EF4-FFF2-40B4-BE49-F238E27FC236}">
                <a16:creationId xmlns:a16="http://schemas.microsoft.com/office/drawing/2014/main" id="{4280DDB7-732C-42FE-83F8-69BDC6B36626}"/>
              </a:ext>
            </a:extLst>
          </p:cNvPr>
          <p:cNvSpPr txBox="1"/>
          <p:nvPr/>
        </p:nvSpPr>
        <p:spPr>
          <a:xfrm>
            <a:off x="25704910" y="27870361"/>
            <a:ext cx="1659720" cy="369332"/>
          </a:xfrm>
          <a:prstGeom prst="rect">
            <a:avLst/>
          </a:prstGeom>
          <a:noFill/>
        </p:spPr>
        <p:txBody>
          <a:bodyPr wrap="square" rtlCol="0">
            <a:spAutoFit/>
          </a:bodyPr>
          <a:lstStyle/>
          <a:p>
            <a:pPr algn="ctr"/>
            <a:r>
              <a:rPr lang="en-US" dirty="0"/>
              <a:t>ftm2_isr()</a:t>
            </a:r>
            <a:endParaRPr lang="da-DK" dirty="0"/>
          </a:p>
        </p:txBody>
      </p:sp>
      <p:sp>
        <p:nvSpPr>
          <p:cNvPr id="71" name="Tekstfelt 70">
            <a:extLst>
              <a:ext uri="{FF2B5EF4-FFF2-40B4-BE49-F238E27FC236}">
                <a16:creationId xmlns:a16="http://schemas.microsoft.com/office/drawing/2014/main" id="{A770EE8A-E9D8-493F-A6D3-F1F2408F6464}"/>
              </a:ext>
            </a:extLst>
          </p:cNvPr>
          <p:cNvSpPr txBox="1"/>
          <p:nvPr/>
        </p:nvSpPr>
        <p:spPr>
          <a:xfrm>
            <a:off x="25711722" y="31414602"/>
            <a:ext cx="3050014" cy="369332"/>
          </a:xfrm>
          <a:prstGeom prst="rect">
            <a:avLst/>
          </a:prstGeom>
          <a:noFill/>
        </p:spPr>
        <p:txBody>
          <a:bodyPr wrap="square" rtlCol="0">
            <a:spAutoFit/>
          </a:bodyPr>
          <a:lstStyle/>
          <a:p>
            <a:pPr algn="ctr"/>
            <a:r>
              <a:rPr lang="en-US" dirty="0" err="1"/>
              <a:t>IgnitionDelayCallback</a:t>
            </a:r>
            <a:r>
              <a:rPr lang="en-US" dirty="0"/>
              <a:t>()</a:t>
            </a:r>
            <a:endParaRPr lang="da-DK" dirty="0"/>
          </a:p>
        </p:txBody>
      </p:sp>
      <p:sp>
        <p:nvSpPr>
          <p:cNvPr id="72" name="Tekstfelt 71">
            <a:extLst>
              <a:ext uri="{FF2B5EF4-FFF2-40B4-BE49-F238E27FC236}">
                <a16:creationId xmlns:a16="http://schemas.microsoft.com/office/drawing/2014/main" id="{243BB8BC-40A1-40B4-ACF3-F61023964823}"/>
              </a:ext>
            </a:extLst>
          </p:cNvPr>
          <p:cNvSpPr txBox="1"/>
          <p:nvPr/>
        </p:nvSpPr>
        <p:spPr>
          <a:xfrm>
            <a:off x="22701206" y="31507483"/>
            <a:ext cx="3050014" cy="369332"/>
          </a:xfrm>
          <a:prstGeom prst="rect">
            <a:avLst/>
          </a:prstGeom>
          <a:noFill/>
        </p:spPr>
        <p:txBody>
          <a:bodyPr wrap="square" rtlCol="0">
            <a:spAutoFit/>
          </a:bodyPr>
          <a:lstStyle/>
          <a:p>
            <a:pPr algn="ctr"/>
            <a:r>
              <a:rPr lang="en-US" dirty="0"/>
              <a:t>Ignition stop time out</a:t>
            </a:r>
            <a:endParaRPr lang="da-DK" dirty="0"/>
          </a:p>
        </p:txBody>
      </p:sp>
      <p:sp>
        <p:nvSpPr>
          <p:cNvPr id="73" name="Tekstfelt 72">
            <a:extLst>
              <a:ext uri="{FF2B5EF4-FFF2-40B4-BE49-F238E27FC236}">
                <a16:creationId xmlns:a16="http://schemas.microsoft.com/office/drawing/2014/main" id="{07E0483B-ECD2-415C-B1C5-E06367314EA4}"/>
              </a:ext>
            </a:extLst>
          </p:cNvPr>
          <p:cNvSpPr txBox="1"/>
          <p:nvPr/>
        </p:nvSpPr>
        <p:spPr>
          <a:xfrm>
            <a:off x="25951779" y="31897006"/>
            <a:ext cx="3050014" cy="369332"/>
          </a:xfrm>
          <a:prstGeom prst="rect">
            <a:avLst/>
          </a:prstGeom>
          <a:noFill/>
        </p:spPr>
        <p:txBody>
          <a:bodyPr wrap="square" rtlCol="0">
            <a:spAutoFit/>
          </a:bodyPr>
          <a:lstStyle/>
          <a:p>
            <a:pPr algn="ctr"/>
            <a:r>
              <a:rPr lang="en-US" dirty="0"/>
              <a:t>Stop ignition</a:t>
            </a:r>
            <a:endParaRPr lang="da-DK" dirty="0"/>
          </a:p>
        </p:txBody>
      </p:sp>
      <p:sp>
        <p:nvSpPr>
          <p:cNvPr id="74" name="Tekstfelt 73">
            <a:extLst>
              <a:ext uri="{FF2B5EF4-FFF2-40B4-BE49-F238E27FC236}">
                <a16:creationId xmlns:a16="http://schemas.microsoft.com/office/drawing/2014/main" id="{AE56CFF4-CFA1-4D1F-9348-2F784C439667}"/>
              </a:ext>
            </a:extLst>
          </p:cNvPr>
          <p:cNvSpPr txBox="1"/>
          <p:nvPr/>
        </p:nvSpPr>
        <p:spPr>
          <a:xfrm>
            <a:off x="17910924" y="30440575"/>
            <a:ext cx="1584176" cy="369332"/>
          </a:xfrm>
          <a:prstGeom prst="rect">
            <a:avLst/>
          </a:prstGeom>
          <a:noFill/>
        </p:spPr>
        <p:txBody>
          <a:bodyPr wrap="square" rtlCol="0">
            <a:spAutoFit/>
          </a:bodyPr>
          <a:lstStyle/>
          <a:p>
            <a:pPr algn="ctr"/>
            <a:r>
              <a:rPr lang="en-US" dirty="0"/>
              <a:t>No</a:t>
            </a:r>
            <a:endParaRPr lang="da-DK" dirty="0"/>
          </a:p>
        </p:txBody>
      </p:sp>
      <p:sp>
        <p:nvSpPr>
          <p:cNvPr id="75" name="Tekstfelt 74">
            <a:extLst>
              <a:ext uri="{FF2B5EF4-FFF2-40B4-BE49-F238E27FC236}">
                <a16:creationId xmlns:a16="http://schemas.microsoft.com/office/drawing/2014/main" id="{306DCAD0-D353-4349-83E1-CBA77496E041}"/>
              </a:ext>
            </a:extLst>
          </p:cNvPr>
          <p:cNvSpPr txBox="1"/>
          <p:nvPr/>
        </p:nvSpPr>
        <p:spPr>
          <a:xfrm>
            <a:off x="17672948" y="31857281"/>
            <a:ext cx="1584176" cy="369332"/>
          </a:xfrm>
          <a:prstGeom prst="rect">
            <a:avLst/>
          </a:prstGeom>
          <a:noFill/>
        </p:spPr>
        <p:txBody>
          <a:bodyPr wrap="square" rtlCol="0">
            <a:spAutoFit/>
          </a:bodyPr>
          <a:lstStyle/>
          <a:p>
            <a:pPr algn="ctr"/>
            <a:r>
              <a:rPr lang="en-US" dirty="0">
                <a:solidFill>
                  <a:srgbClr val="FF0000"/>
                </a:solidFill>
              </a:rPr>
              <a:t>Party?</a:t>
            </a:r>
            <a:endParaRPr lang="da-DK" dirty="0">
              <a:solidFill>
                <a:srgbClr val="FF0000"/>
              </a:solidFill>
            </a:endParaRPr>
          </a:p>
        </p:txBody>
      </p:sp>
      <p:sp>
        <p:nvSpPr>
          <p:cNvPr id="76" name="Tekstfelt 75">
            <a:extLst>
              <a:ext uri="{FF2B5EF4-FFF2-40B4-BE49-F238E27FC236}">
                <a16:creationId xmlns:a16="http://schemas.microsoft.com/office/drawing/2014/main" id="{54E25123-3F19-4BA6-A011-F82B9346E157}"/>
              </a:ext>
            </a:extLst>
          </p:cNvPr>
          <p:cNvSpPr txBox="1"/>
          <p:nvPr/>
        </p:nvSpPr>
        <p:spPr>
          <a:xfrm>
            <a:off x="18819684" y="31588890"/>
            <a:ext cx="1584176" cy="369332"/>
          </a:xfrm>
          <a:prstGeom prst="rect">
            <a:avLst/>
          </a:prstGeom>
          <a:noFill/>
        </p:spPr>
        <p:txBody>
          <a:bodyPr wrap="square" rtlCol="0">
            <a:spAutoFit/>
          </a:bodyPr>
          <a:lstStyle/>
          <a:p>
            <a:pPr algn="ctr"/>
            <a:r>
              <a:rPr lang="en-US" dirty="0"/>
              <a:t>Yes</a:t>
            </a:r>
            <a:endParaRPr lang="da-DK" dirty="0"/>
          </a:p>
        </p:txBody>
      </p:sp>
      <p:sp>
        <p:nvSpPr>
          <p:cNvPr id="77" name="Tekstfelt 76">
            <a:extLst>
              <a:ext uri="{FF2B5EF4-FFF2-40B4-BE49-F238E27FC236}">
                <a16:creationId xmlns:a16="http://schemas.microsoft.com/office/drawing/2014/main" id="{16EF720E-16B4-42D7-853B-3C4FF5BFCE7B}"/>
              </a:ext>
            </a:extLst>
          </p:cNvPr>
          <p:cNvSpPr txBox="1"/>
          <p:nvPr/>
        </p:nvSpPr>
        <p:spPr>
          <a:xfrm>
            <a:off x="20352346" y="31562604"/>
            <a:ext cx="1584176" cy="646331"/>
          </a:xfrm>
          <a:prstGeom prst="rect">
            <a:avLst/>
          </a:prstGeom>
          <a:noFill/>
        </p:spPr>
        <p:txBody>
          <a:bodyPr wrap="square" rtlCol="0">
            <a:spAutoFit/>
          </a:bodyPr>
          <a:lstStyle/>
          <a:p>
            <a:pPr algn="ctr"/>
            <a:r>
              <a:rPr lang="en-US" dirty="0">
                <a:solidFill>
                  <a:srgbClr val="FF0000"/>
                </a:solidFill>
              </a:rPr>
              <a:t>Sing party song</a:t>
            </a:r>
            <a:endParaRPr lang="da-DK" dirty="0">
              <a:solidFill>
                <a:srgbClr val="FF0000"/>
              </a:solidFill>
            </a:endParaRPr>
          </a:p>
        </p:txBody>
      </p:sp>
      <p:sp>
        <p:nvSpPr>
          <p:cNvPr id="78" name="Tekstfelt 77">
            <a:extLst>
              <a:ext uri="{FF2B5EF4-FFF2-40B4-BE49-F238E27FC236}">
                <a16:creationId xmlns:a16="http://schemas.microsoft.com/office/drawing/2014/main" id="{67601BF4-791B-4073-AFA7-C99EADAACACF}"/>
              </a:ext>
            </a:extLst>
          </p:cNvPr>
          <p:cNvSpPr txBox="1"/>
          <p:nvPr/>
        </p:nvSpPr>
        <p:spPr>
          <a:xfrm>
            <a:off x="17616593" y="33188423"/>
            <a:ext cx="1584176" cy="646331"/>
          </a:xfrm>
          <a:prstGeom prst="rect">
            <a:avLst/>
          </a:prstGeom>
          <a:noFill/>
        </p:spPr>
        <p:txBody>
          <a:bodyPr wrap="square" rtlCol="0">
            <a:spAutoFit/>
          </a:bodyPr>
          <a:lstStyle/>
          <a:p>
            <a:pPr algn="ctr"/>
            <a:r>
              <a:rPr lang="en-US" dirty="0"/>
              <a:t>Datalogging</a:t>
            </a:r>
            <a:r>
              <a:rPr lang="da-DK" dirty="0"/>
              <a:t> to SD card</a:t>
            </a:r>
            <a:endParaRPr lang="en-US" dirty="0"/>
          </a:p>
        </p:txBody>
      </p:sp>
      <p:sp>
        <p:nvSpPr>
          <p:cNvPr id="79" name="Tekstfelt 78">
            <a:extLst>
              <a:ext uri="{FF2B5EF4-FFF2-40B4-BE49-F238E27FC236}">
                <a16:creationId xmlns:a16="http://schemas.microsoft.com/office/drawing/2014/main" id="{B8E78CF6-443E-45F1-AD4C-E5AC7B3C9A86}"/>
              </a:ext>
            </a:extLst>
          </p:cNvPr>
          <p:cNvSpPr txBox="1"/>
          <p:nvPr/>
        </p:nvSpPr>
        <p:spPr>
          <a:xfrm>
            <a:off x="17384916" y="32479269"/>
            <a:ext cx="1584176" cy="369332"/>
          </a:xfrm>
          <a:prstGeom prst="rect">
            <a:avLst/>
          </a:prstGeom>
          <a:noFill/>
        </p:spPr>
        <p:txBody>
          <a:bodyPr wrap="square" rtlCol="0">
            <a:spAutoFit/>
          </a:bodyPr>
          <a:lstStyle/>
          <a:p>
            <a:pPr algn="ctr"/>
            <a:r>
              <a:rPr lang="en-US" dirty="0"/>
              <a:t>No</a:t>
            </a:r>
            <a:endParaRPr lang="da-DK" dirty="0"/>
          </a:p>
        </p:txBody>
      </p:sp>
      <p:sp>
        <p:nvSpPr>
          <p:cNvPr id="80" name="Tekstfelt 79">
            <a:extLst>
              <a:ext uri="{FF2B5EF4-FFF2-40B4-BE49-F238E27FC236}">
                <a16:creationId xmlns:a16="http://schemas.microsoft.com/office/drawing/2014/main" id="{D9DB68B3-7DEA-4CB3-8738-B41EBD20E57F}"/>
              </a:ext>
            </a:extLst>
          </p:cNvPr>
          <p:cNvSpPr txBox="1"/>
          <p:nvPr/>
        </p:nvSpPr>
        <p:spPr>
          <a:xfrm>
            <a:off x="17636944" y="34816414"/>
            <a:ext cx="1584176" cy="923330"/>
          </a:xfrm>
          <a:prstGeom prst="rect">
            <a:avLst/>
          </a:prstGeom>
          <a:noFill/>
        </p:spPr>
        <p:txBody>
          <a:bodyPr wrap="square" rtlCol="0">
            <a:spAutoFit/>
          </a:bodyPr>
          <a:lstStyle/>
          <a:p>
            <a:pPr algn="ctr"/>
            <a:r>
              <a:rPr lang="en-US" dirty="0"/>
              <a:t>Toggle LED to indicate end of loop</a:t>
            </a:r>
            <a:endParaRPr lang="da-DK" dirty="0"/>
          </a:p>
        </p:txBody>
      </p:sp>
      <p:sp>
        <p:nvSpPr>
          <p:cNvPr id="81" name="Tekstfelt 80">
            <a:extLst>
              <a:ext uri="{FF2B5EF4-FFF2-40B4-BE49-F238E27FC236}">
                <a16:creationId xmlns:a16="http://schemas.microsoft.com/office/drawing/2014/main" id="{EE09E0AF-C7AF-4E70-84A5-FAA89E1DD520}"/>
              </a:ext>
            </a:extLst>
          </p:cNvPr>
          <p:cNvSpPr txBox="1"/>
          <p:nvPr/>
        </p:nvSpPr>
        <p:spPr>
          <a:xfrm>
            <a:off x="24657724" y="32577361"/>
            <a:ext cx="2706906" cy="369332"/>
          </a:xfrm>
          <a:prstGeom prst="rect">
            <a:avLst/>
          </a:prstGeom>
          <a:noFill/>
        </p:spPr>
        <p:txBody>
          <a:bodyPr wrap="square" rtlCol="0">
            <a:spAutoFit/>
          </a:bodyPr>
          <a:lstStyle/>
          <a:p>
            <a:pPr algn="ctr"/>
            <a:r>
              <a:rPr lang="en-US" dirty="0">
                <a:solidFill>
                  <a:srgbClr val="FF0000"/>
                </a:solidFill>
              </a:rPr>
              <a:t>ISR_WHEEL(1)</a:t>
            </a:r>
            <a:endParaRPr lang="da-DK" dirty="0">
              <a:solidFill>
                <a:srgbClr val="FF0000"/>
              </a:solidFill>
            </a:endParaRPr>
          </a:p>
        </p:txBody>
      </p:sp>
      <p:sp>
        <p:nvSpPr>
          <p:cNvPr id="82" name="Tekstfelt 81">
            <a:extLst>
              <a:ext uri="{FF2B5EF4-FFF2-40B4-BE49-F238E27FC236}">
                <a16:creationId xmlns:a16="http://schemas.microsoft.com/office/drawing/2014/main" id="{061B7428-803C-4877-AC5F-F401A37CF9AC}"/>
              </a:ext>
            </a:extLst>
          </p:cNvPr>
          <p:cNvSpPr txBox="1"/>
          <p:nvPr/>
        </p:nvSpPr>
        <p:spPr>
          <a:xfrm>
            <a:off x="25646277" y="33090868"/>
            <a:ext cx="2778492" cy="369332"/>
          </a:xfrm>
          <a:prstGeom prst="rect">
            <a:avLst/>
          </a:prstGeom>
          <a:noFill/>
        </p:spPr>
        <p:txBody>
          <a:bodyPr wrap="square" rtlCol="0">
            <a:spAutoFit/>
          </a:bodyPr>
          <a:lstStyle/>
          <a:p>
            <a:pPr algn="ctr"/>
            <a:r>
              <a:rPr lang="en-US" dirty="0">
                <a:solidFill>
                  <a:srgbClr val="FF0000"/>
                </a:solidFill>
              </a:rPr>
              <a:t>Increment distance count</a:t>
            </a:r>
            <a:endParaRPr lang="da-DK" dirty="0">
              <a:solidFill>
                <a:srgbClr val="FF0000"/>
              </a:solidFill>
            </a:endParaRPr>
          </a:p>
        </p:txBody>
      </p:sp>
      <p:sp>
        <p:nvSpPr>
          <p:cNvPr id="83" name="Tekstfelt 82">
            <a:extLst>
              <a:ext uri="{FF2B5EF4-FFF2-40B4-BE49-F238E27FC236}">
                <a16:creationId xmlns:a16="http://schemas.microsoft.com/office/drawing/2014/main" id="{A7AB05AF-B5B3-4B55-8614-C18C3F35BD4B}"/>
              </a:ext>
            </a:extLst>
          </p:cNvPr>
          <p:cNvSpPr txBox="1"/>
          <p:nvPr/>
        </p:nvSpPr>
        <p:spPr>
          <a:xfrm>
            <a:off x="22368297" y="32767702"/>
            <a:ext cx="2778492" cy="646331"/>
          </a:xfrm>
          <a:prstGeom prst="rect">
            <a:avLst/>
          </a:prstGeom>
          <a:noFill/>
        </p:spPr>
        <p:txBody>
          <a:bodyPr wrap="square" rtlCol="0">
            <a:spAutoFit/>
          </a:bodyPr>
          <a:lstStyle/>
          <a:p>
            <a:pPr algn="ctr"/>
            <a:r>
              <a:rPr lang="en-US" dirty="0"/>
              <a:t>Input from wheel tachometer</a:t>
            </a:r>
            <a:endParaRPr lang="da-DK" dirty="0"/>
          </a:p>
        </p:txBody>
      </p:sp>
      <p:sp>
        <p:nvSpPr>
          <p:cNvPr id="84" name="Tekstfelt 83">
            <a:extLst>
              <a:ext uri="{FF2B5EF4-FFF2-40B4-BE49-F238E27FC236}">
                <a16:creationId xmlns:a16="http://schemas.microsoft.com/office/drawing/2014/main" id="{FB530085-6FCA-4C2A-9EAD-220BAB047DD9}"/>
              </a:ext>
            </a:extLst>
          </p:cNvPr>
          <p:cNvSpPr txBox="1"/>
          <p:nvPr/>
        </p:nvSpPr>
        <p:spPr>
          <a:xfrm>
            <a:off x="24730767" y="33678066"/>
            <a:ext cx="2706906" cy="369332"/>
          </a:xfrm>
          <a:prstGeom prst="rect">
            <a:avLst/>
          </a:prstGeom>
          <a:noFill/>
        </p:spPr>
        <p:txBody>
          <a:bodyPr wrap="square" rtlCol="0">
            <a:spAutoFit/>
          </a:bodyPr>
          <a:lstStyle/>
          <a:p>
            <a:pPr algn="ctr"/>
            <a:r>
              <a:rPr lang="en-US" dirty="0" err="1"/>
              <a:t>ioTimerCallback</a:t>
            </a:r>
            <a:r>
              <a:rPr lang="en-US" dirty="0"/>
              <a:t>()</a:t>
            </a:r>
            <a:endParaRPr lang="da-DK" dirty="0"/>
          </a:p>
        </p:txBody>
      </p:sp>
      <p:sp>
        <p:nvSpPr>
          <p:cNvPr id="85" name="Tekstfelt 84">
            <a:extLst>
              <a:ext uri="{FF2B5EF4-FFF2-40B4-BE49-F238E27FC236}">
                <a16:creationId xmlns:a16="http://schemas.microsoft.com/office/drawing/2014/main" id="{04C479EC-5DB0-4A53-A64C-16F2317CA44E}"/>
              </a:ext>
            </a:extLst>
          </p:cNvPr>
          <p:cNvSpPr txBox="1"/>
          <p:nvPr/>
        </p:nvSpPr>
        <p:spPr>
          <a:xfrm>
            <a:off x="25526635" y="34026813"/>
            <a:ext cx="2875505" cy="923330"/>
          </a:xfrm>
          <a:prstGeom prst="rect">
            <a:avLst/>
          </a:prstGeom>
          <a:noFill/>
        </p:spPr>
        <p:txBody>
          <a:bodyPr wrap="square" rtlCol="0">
            <a:spAutoFit/>
          </a:bodyPr>
          <a:lstStyle/>
          <a:p>
            <a:pPr algn="ctr"/>
            <a:r>
              <a:rPr lang="en-US" dirty="0"/>
              <a:t>- Calculate distance</a:t>
            </a:r>
          </a:p>
          <a:p>
            <a:pPr algn="ctr"/>
            <a:r>
              <a:rPr lang="en-US" dirty="0"/>
              <a:t>- Filter noise from tachometer</a:t>
            </a:r>
          </a:p>
        </p:txBody>
      </p:sp>
      <p:sp>
        <p:nvSpPr>
          <p:cNvPr id="86" name="Tekstfelt 85">
            <a:extLst>
              <a:ext uri="{FF2B5EF4-FFF2-40B4-BE49-F238E27FC236}">
                <a16:creationId xmlns:a16="http://schemas.microsoft.com/office/drawing/2014/main" id="{2E2F7C98-2EEE-4790-8E51-CC43391FA8BF}"/>
              </a:ext>
            </a:extLst>
          </p:cNvPr>
          <p:cNvSpPr txBox="1"/>
          <p:nvPr/>
        </p:nvSpPr>
        <p:spPr>
          <a:xfrm>
            <a:off x="26575979" y="35443438"/>
            <a:ext cx="1723387" cy="646331"/>
          </a:xfrm>
          <a:prstGeom prst="rect">
            <a:avLst/>
          </a:prstGeom>
          <a:noFill/>
        </p:spPr>
        <p:txBody>
          <a:bodyPr wrap="square" rtlCol="0">
            <a:spAutoFit/>
          </a:bodyPr>
          <a:lstStyle/>
          <a:p>
            <a:pPr algn="ctr"/>
            <a:r>
              <a:rPr lang="en-US" dirty="0">
                <a:solidFill>
                  <a:srgbClr val="FF0000"/>
                </a:solidFill>
              </a:rPr>
              <a:t>Play next tone in song</a:t>
            </a:r>
          </a:p>
        </p:txBody>
      </p:sp>
      <p:sp>
        <p:nvSpPr>
          <p:cNvPr id="87" name="Tekstfelt 86">
            <a:extLst>
              <a:ext uri="{FF2B5EF4-FFF2-40B4-BE49-F238E27FC236}">
                <a16:creationId xmlns:a16="http://schemas.microsoft.com/office/drawing/2014/main" id="{1B4AC5B8-549B-4EC4-9C2E-55AB8B4258DE}"/>
              </a:ext>
            </a:extLst>
          </p:cNvPr>
          <p:cNvSpPr txBox="1"/>
          <p:nvPr/>
        </p:nvSpPr>
        <p:spPr>
          <a:xfrm>
            <a:off x="25372521" y="35016874"/>
            <a:ext cx="2706906" cy="369332"/>
          </a:xfrm>
          <a:prstGeom prst="rect">
            <a:avLst/>
          </a:prstGeom>
          <a:noFill/>
        </p:spPr>
        <p:txBody>
          <a:bodyPr wrap="square" rtlCol="0">
            <a:spAutoFit/>
          </a:bodyPr>
          <a:lstStyle/>
          <a:p>
            <a:pPr algn="ctr"/>
            <a:r>
              <a:rPr lang="en-US" dirty="0" err="1">
                <a:solidFill>
                  <a:srgbClr val="FF0000"/>
                </a:solidFill>
              </a:rPr>
              <a:t>tunesTimer</a:t>
            </a:r>
            <a:r>
              <a:rPr lang="en-US" dirty="0">
                <a:solidFill>
                  <a:srgbClr val="FF0000"/>
                </a:solidFill>
              </a:rPr>
              <a:t>()</a:t>
            </a:r>
            <a:endParaRPr lang="da-DK" dirty="0">
              <a:solidFill>
                <a:srgbClr val="FF0000"/>
              </a:solidFill>
            </a:endParaRPr>
          </a:p>
        </p:txBody>
      </p:sp>
      <p:sp>
        <p:nvSpPr>
          <p:cNvPr id="88" name="Tekstfelt 87">
            <a:extLst>
              <a:ext uri="{FF2B5EF4-FFF2-40B4-BE49-F238E27FC236}">
                <a16:creationId xmlns:a16="http://schemas.microsoft.com/office/drawing/2014/main" id="{10DB749D-1180-4CC0-A22A-4CC0FBEDE1FE}"/>
              </a:ext>
            </a:extLst>
          </p:cNvPr>
          <p:cNvSpPr txBox="1"/>
          <p:nvPr/>
        </p:nvSpPr>
        <p:spPr>
          <a:xfrm>
            <a:off x="22256743" y="33842272"/>
            <a:ext cx="3050014" cy="369332"/>
          </a:xfrm>
          <a:prstGeom prst="rect">
            <a:avLst/>
          </a:prstGeom>
          <a:noFill/>
        </p:spPr>
        <p:txBody>
          <a:bodyPr wrap="square" rtlCol="0">
            <a:spAutoFit/>
          </a:bodyPr>
          <a:lstStyle/>
          <a:p>
            <a:pPr algn="ctr"/>
            <a:r>
              <a:rPr lang="en-US" dirty="0"/>
              <a:t>10ms has passed</a:t>
            </a:r>
            <a:endParaRPr lang="da-DK" dirty="0"/>
          </a:p>
        </p:txBody>
      </p:sp>
      <p:sp>
        <p:nvSpPr>
          <p:cNvPr id="89" name="Tekstfelt 88">
            <a:extLst>
              <a:ext uri="{FF2B5EF4-FFF2-40B4-BE49-F238E27FC236}">
                <a16:creationId xmlns:a16="http://schemas.microsoft.com/office/drawing/2014/main" id="{B7838FC1-49E1-4B20-87CF-CC6889AE8ED2}"/>
              </a:ext>
            </a:extLst>
          </p:cNvPr>
          <p:cNvSpPr txBox="1"/>
          <p:nvPr/>
        </p:nvSpPr>
        <p:spPr>
          <a:xfrm>
            <a:off x="22476621" y="35268483"/>
            <a:ext cx="3050014" cy="646331"/>
          </a:xfrm>
          <a:prstGeom prst="rect">
            <a:avLst/>
          </a:prstGeom>
          <a:noFill/>
        </p:spPr>
        <p:txBody>
          <a:bodyPr wrap="square" rtlCol="0">
            <a:spAutoFit/>
          </a:bodyPr>
          <a:lstStyle/>
          <a:p>
            <a:pPr algn="ctr"/>
            <a:r>
              <a:rPr lang="en-US" dirty="0"/>
              <a:t>Sing has been called and 10ms has passed</a:t>
            </a:r>
            <a:endParaRPr lang="da-DK" dirty="0"/>
          </a:p>
        </p:txBody>
      </p:sp>
      <p:pic>
        <p:nvPicPr>
          <p:cNvPr id="27" name="Grafik 26">
            <a:extLst>
              <a:ext uri="{FF2B5EF4-FFF2-40B4-BE49-F238E27FC236}">
                <a16:creationId xmlns:a16="http://schemas.microsoft.com/office/drawing/2014/main" id="{47F6D645-CB1C-42E5-A663-50B233E808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13222" y="17522604"/>
            <a:ext cx="7387088" cy="5540316"/>
          </a:xfrm>
          <a:prstGeom prst="rect">
            <a:avLst/>
          </a:prstGeom>
          <a:effectLst>
            <a:glow rad="63500">
              <a:schemeClr val="accent4">
                <a:satMod val="175000"/>
                <a:alpha val="40000"/>
              </a:schemeClr>
            </a:glow>
          </a:effectLst>
        </p:spPr>
      </p:pic>
      <p:sp>
        <p:nvSpPr>
          <p:cNvPr id="28" name="Rektangel 27">
            <a:extLst>
              <a:ext uri="{FF2B5EF4-FFF2-40B4-BE49-F238E27FC236}">
                <a16:creationId xmlns:a16="http://schemas.microsoft.com/office/drawing/2014/main" id="{49BCAED6-92AF-4638-84B9-CBC95520C1BB}"/>
              </a:ext>
            </a:extLst>
          </p:cNvPr>
          <p:cNvSpPr/>
          <p:nvPr/>
        </p:nvSpPr>
        <p:spPr>
          <a:xfrm>
            <a:off x="1206494" y="28381886"/>
            <a:ext cx="7140278" cy="6975179"/>
          </a:xfrm>
          <a:prstGeom prst="rect">
            <a:avLst/>
          </a:prstGeom>
        </p:spPr>
        <p:txBody>
          <a:bodyPr wrap="square">
            <a:spAutoFit/>
          </a:bodyPr>
          <a:lstStyle/>
          <a:p>
            <a:pPr>
              <a:lnSpc>
                <a:spcPts val="4500"/>
              </a:lnSpc>
            </a:pPr>
            <a:r>
              <a:rPr lang="en-US" altLang="en-DK" sz="3500" dirty="0"/>
              <a:t>The numbers on figure 1 refer to the following:</a:t>
            </a:r>
          </a:p>
          <a:p>
            <a:pPr marL="514350" indent="-514350">
              <a:lnSpc>
                <a:spcPts val="4500"/>
              </a:lnSpc>
              <a:buFont typeface="+mj-lt"/>
              <a:buAutoNum type="arabicPeriod"/>
            </a:pPr>
            <a:r>
              <a:rPr lang="en-US" altLang="en-DK" sz="3500" dirty="0"/>
              <a:t>Start of fuel injection. </a:t>
            </a:r>
          </a:p>
          <a:p>
            <a:pPr marL="514350" indent="-514350">
              <a:lnSpc>
                <a:spcPts val="4500"/>
              </a:lnSpc>
              <a:buFont typeface="+mj-lt"/>
              <a:buAutoNum type="arabicPeriod"/>
            </a:pPr>
            <a:r>
              <a:rPr lang="en-US" altLang="en-DK" sz="3500" dirty="0"/>
              <a:t>Stopping fuel injection. </a:t>
            </a:r>
          </a:p>
          <a:p>
            <a:pPr marL="514350" indent="-514350">
              <a:lnSpc>
                <a:spcPts val="4500"/>
              </a:lnSpc>
              <a:buFont typeface="+mj-lt"/>
              <a:buAutoNum type="arabicPeriod"/>
            </a:pPr>
            <a:r>
              <a:rPr lang="en-US" altLang="en-DK" sz="3500" dirty="0"/>
              <a:t>Ignition coil begins to charge.</a:t>
            </a:r>
          </a:p>
          <a:p>
            <a:pPr marL="514350" indent="-514350">
              <a:lnSpc>
                <a:spcPts val="4500"/>
              </a:lnSpc>
              <a:buFont typeface="+mj-lt"/>
              <a:buAutoNum type="arabicPeriod"/>
            </a:pPr>
            <a:r>
              <a:rPr lang="en-US" altLang="en-DK" sz="3500" dirty="0"/>
              <a:t>Ignition coil discharges, giving a spark and igniting the fuel.</a:t>
            </a:r>
          </a:p>
          <a:p>
            <a:pPr>
              <a:lnSpc>
                <a:spcPts val="4500"/>
              </a:lnSpc>
            </a:pPr>
            <a:r>
              <a:rPr lang="en-US" altLang="en-DK" sz="3500" dirty="0"/>
              <a:t>Note that the Z-pulse position can change based on how the encoder was mounted on the engine.</a:t>
            </a:r>
          </a:p>
          <a:p>
            <a:pPr>
              <a:lnSpc>
                <a:spcPts val="4500"/>
              </a:lnSpc>
            </a:pPr>
            <a:r>
              <a:rPr lang="en-US" altLang="en-DK" sz="3500" dirty="0"/>
              <a:t>This displacement is accounted for in the calibration of the engine.</a:t>
            </a:r>
          </a:p>
        </p:txBody>
      </p:sp>
      <p:sp>
        <p:nvSpPr>
          <p:cNvPr id="98" name="Rectangle 8">
            <a:extLst>
              <a:ext uri="{FF2B5EF4-FFF2-40B4-BE49-F238E27FC236}">
                <a16:creationId xmlns:a16="http://schemas.microsoft.com/office/drawing/2014/main" id="{3DF9A7A3-BB37-4541-81B4-6F3E5A38945A}"/>
              </a:ext>
            </a:extLst>
          </p:cNvPr>
          <p:cNvSpPr txBox="1">
            <a:spLocks noChangeArrowheads="1"/>
          </p:cNvSpPr>
          <p:nvPr/>
        </p:nvSpPr>
        <p:spPr bwMode="auto">
          <a:xfrm>
            <a:off x="8611061" y="33018492"/>
            <a:ext cx="7494245" cy="5643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rtl="0" eaLnBrk="1" fontAlgn="base" hangingPunct="1">
              <a:lnSpc>
                <a:spcPts val="6000"/>
              </a:lnSpc>
              <a:spcBef>
                <a:spcPct val="0"/>
              </a:spcBef>
              <a:spcAft>
                <a:spcPct val="0"/>
              </a:spcAft>
              <a:defRPr sz="4800" b="1" kern="1200">
                <a:solidFill>
                  <a:schemeClr val="bg2"/>
                </a:solidFill>
                <a:latin typeface="+mn-lt"/>
                <a:ea typeface="+mn-ea"/>
                <a:cs typeface="+mn-cs"/>
              </a:defRPr>
            </a:lvl1pPr>
            <a:lvl2pPr marL="1588" algn="l" rtl="0" eaLnBrk="1" fontAlgn="base" hangingPunct="1">
              <a:lnSpc>
                <a:spcPts val="4500"/>
              </a:lnSpc>
              <a:spcBef>
                <a:spcPct val="0"/>
              </a:spcBef>
              <a:spcAft>
                <a:spcPct val="0"/>
              </a:spcAft>
              <a:defRPr sz="3500" kern="1200">
                <a:solidFill>
                  <a:schemeClr val="bg2"/>
                </a:solidFill>
                <a:latin typeface="+mn-lt"/>
                <a:ea typeface="+mn-ea"/>
                <a:cs typeface="+mn-cs"/>
              </a:defRPr>
            </a:lvl2pPr>
            <a:lvl3pPr marL="647700" indent="-644525"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3pPr>
            <a:lvl4pPr marL="13335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4pPr>
            <a:lvl5pPr marL="2057400" indent="-609600" algn="l" rtl="0" eaLnBrk="1" fontAlgn="base" hangingPunct="1">
              <a:lnSpc>
                <a:spcPts val="4500"/>
              </a:lnSpc>
              <a:spcBef>
                <a:spcPct val="0"/>
              </a:spcBef>
              <a:spcAft>
                <a:spcPct val="0"/>
              </a:spcAft>
              <a:buFont typeface="Wingdings" panose="05000000000000000000" pitchFamily="2" charset="2"/>
              <a:buChar char=""/>
              <a:defRPr sz="35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4500"/>
              </a:lnSpc>
            </a:pPr>
            <a:r>
              <a:rPr lang="da-DK" altLang="en-DK" sz="4500" dirty="0">
                <a:solidFill>
                  <a:srgbClr val="C00000"/>
                </a:solidFill>
              </a:rPr>
              <a:t>Hardware</a:t>
            </a:r>
          </a:p>
          <a:p>
            <a:pPr>
              <a:lnSpc>
                <a:spcPts val="4500"/>
              </a:lnSpc>
            </a:pPr>
            <a:r>
              <a:rPr lang="en-US" altLang="en-DK" sz="3500" b="0" dirty="0">
                <a:solidFill>
                  <a:schemeClr val="tx1"/>
                </a:solidFill>
              </a:rPr>
              <a:t>This project was programmed for a Teensy 3.6, which controlled a custom designed PCB, connected through various outlets to the rest of the car.</a:t>
            </a:r>
            <a:br>
              <a:rPr lang="en-US" altLang="en-DK" sz="3500" b="0" dirty="0">
                <a:solidFill>
                  <a:schemeClr val="tx1"/>
                </a:solidFill>
              </a:rPr>
            </a:br>
            <a:r>
              <a:rPr lang="en-US" altLang="en-DK" sz="3500" b="0" dirty="0">
                <a:solidFill>
                  <a:schemeClr val="tx1"/>
                </a:solidFill>
              </a:rPr>
              <a:t>The custom PCB also features a built-in OLED screen and a buzzer, both used for debugging.</a:t>
            </a:r>
          </a:p>
          <a:p>
            <a:pPr>
              <a:lnSpc>
                <a:spcPts val="4500"/>
              </a:lnSpc>
            </a:pPr>
            <a:endParaRPr lang="da-DK" altLang="en-DK" sz="3500" b="0" dirty="0">
              <a:solidFill>
                <a:schemeClr val="tx1"/>
              </a:solidFill>
            </a:endParaRPr>
          </a:p>
        </p:txBody>
      </p:sp>
      <p:pic>
        <p:nvPicPr>
          <p:cNvPr id="37" name="Grafik 36">
            <a:extLst>
              <a:ext uri="{FF2B5EF4-FFF2-40B4-BE49-F238E27FC236}">
                <a16:creationId xmlns:a16="http://schemas.microsoft.com/office/drawing/2014/main" id="{496EFC23-529E-4E7D-A15D-5A2D9167832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994754" y="39833425"/>
            <a:ext cx="4426620" cy="1858195"/>
          </a:xfrm>
          <a:prstGeom prst="rect">
            <a:avLst/>
          </a:prstGeom>
        </p:spPr>
      </p:pic>
      <p:pic>
        <p:nvPicPr>
          <p:cNvPr id="5" name="Billede 4">
            <a:extLst>
              <a:ext uri="{FF2B5EF4-FFF2-40B4-BE49-F238E27FC236}">
                <a16:creationId xmlns:a16="http://schemas.microsoft.com/office/drawing/2014/main" id="{87367386-B9E5-44EB-AD36-8CCD60EAC7E3}"/>
              </a:ext>
            </a:extLst>
          </p:cNvPr>
          <p:cNvPicPr>
            <a:picLocks noChangeAspect="1"/>
          </p:cNvPicPr>
          <p:nvPr/>
        </p:nvPicPr>
        <p:blipFill rotWithShape="1">
          <a:blip r:embed="rId10">
            <a:extLst>
              <a:ext uri="{28A0092B-C50C-407E-A947-70E740481C1C}">
                <a14:useLocalDpi xmlns:a14="http://schemas.microsoft.com/office/drawing/2010/main" val="0"/>
              </a:ext>
            </a:extLst>
          </a:blip>
          <a:srcRect l="1805" b="10191"/>
          <a:stretch/>
        </p:blipFill>
        <p:spPr>
          <a:xfrm>
            <a:off x="1202810" y="21125976"/>
            <a:ext cx="6767133" cy="6020424"/>
          </a:xfrm>
          <a:prstGeom prst="rect">
            <a:avLst/>
          </a:prstGeom>
          <a:effectLst>
            <a:glow rad="63500">
              <a:schemeClr val="accent4">
                <a:satMod val="175000"/>
                <a:alpha val="40000"/>
              </a:schemeClr>
            </a:glow>
          </a:effectLst>
        </p:spPr>
      </p:pic>
    </p:spTree>
  </p:cSld>
  <p:clrMapOvr>
    <a:masterClrMapping/>
  </p:clrMapOvr>
</p:sld>
</file>

<file path=ppt/theme/theme1.xml><?xml version="1.0" encoding="utf-8"?>
<a:theme xmlns:a="http://schemas.openxmlformats.org/drawingml/2006/main" name="DTU Poster A0 Høj 4 Spalte">
  <a:themeElements>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fontScheme name="DTU Poster A0 Høj 4 Spalt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TU Poster A0 Høj 4 Spal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TU Poster A0 Høj 4 Spal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TU Poster A0 Høj 4 Spal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TU Poster A0 Høj 4 Spal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TU Poster A0 Høj 4 Spal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TU Poster A0 Høj 4 Spal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TU Poster A0 Høj 4 Spal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TU Poster A0 Høj 4 Spal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TU Poster A0 Høj 4 Spal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TU Poster A0 Høj 4 Spal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TU Poster A0 Høj 4 Spal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TU Poster A0 Høj 4 Spal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TU Poster A0 Høj 4 Spalte 13">
        <a:dk1>
          <a:srgbClr val="000000"/>
        </a:dk1>
        <a:lt1>
          <a:srgbClr val="FFFFFF"/>
        </a:lt1>
        <a:dk2>
          <a:srgbClr val="83D0F0"/>
        </a:dk2>
        <a:lt2>
          <a:srgbClr val="707173"/>
        </a:lt2>
        <a:accent1>
          <a:srgbClr val="D4D600"/>
        </a:accent1>
        <a:accent2>
          <a:srgbClr val="E95E0F"/>
        </a:accent2>
        <a:accent3>
          <a:srgbClr val="FFFFFF"/>
        </a:accent3>
        <a:accent4>
          <a:srgbClr val="000000"/>
        </a:accent4>
        <a:accent5>
          <a:srgbClr val="E6E8AA"/>
        </a:accent5>
        <a:accent6>
          <a:srgbClr val="D3540C"/>
        </a:accent6>
        <a:hlink>
          <a:srgbClr val="F29400"/>
        </a:hlink>
        <a:folHlink>
          <a:srgbClr val="E2001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A0_Hoj_4_spalte</Template>
  <TotalTime>2119</TotalTime>
  <Words>719</Words>
  <Application>Microsoft Office PowerPoint</Application>
  <PresentationFormat>Brugerdefineret</PresentationFormat>
  <Paragraphs>85</Paragraphs>
  <Slides>1</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vt:i4>
      </vt:variant>
    </vt:vector>
  </HeadingPairs>
  <TitlesOfParts>
    <vt:vector size="4" baseType="lpstr">
      <vt:lpstr>Arial</vt:lpstr>
      <vt:lpstr>Wingdings</vt:lpstr>
      <vt:lpstr>DTU Poster A0 Høj 4 Spalte</vt:lpstr>
      <vt:lpstr>Lowering Energy Consumption by Implementing a Custom Engine Control Unit in Place of a General Purpose 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(3 varianter Arial Bold 1. 100/120pt, 2. 160/170pt, 3. 200/220pt. )</dc:title>
  <dc:creator>Irene Marie Malmkjær Danvy</dc:creator>
  <cp:lastModifiedBy>Asger Kühl</cp:lastModifiedBy>
  <cp:revision>68</cp:revision>
  <dcterms:created xsi:type="dcterms:W3CDTF">2018-06-08T08:18:25Z</dcterms:created>
  <dcterms:modified xsi:type="dcterms:W3CDTF">2018-06-19T13:46:43Z</dcterms:modified>
</cp:coreProperties>
</file>