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notesMasterIdLst>
    <p:notesMasterId r:id="rId6"/>
  </p:notesMasterIdLst>
  <p:sldIdLst>
    <p:sldId id="259" r:id="rId2"/>
    <p:sldId id="256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BD1F0-6E94-A746-AACB-A1B907886434}" type="datetimeFigureOut">
              <a:rPr lang="en-IT" smtClean="0"/>
              <a:t>04/09/23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B4771-F1E0-AE48-9D8A-DE1ACE479DC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7450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016B5EF-79D3-4454-B757-5455D60E12BE}" type="datetimeFigureOut">
              <a:rPr lang="en-IN" smtClean="0"/>
              <a:t>04/09/23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553280B-7315-4389-8020-F1DFE298E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006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B5EF-79D3-4454-B757-5455D60E12BE}" type="datetimeFigureOut">
              <a:rPr lang="en-IN" smtClean="0"/>
              <a:t>04/09/23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280B-7315-4389-8020-F1DFE298E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36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B5EF-79D3-4454-B757-5455D60E12BE}" type="datetimeFigureOut">
              <a:rPr lang="en-IN" smtClean="0"/>
              <a:t>04/09/23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280B-7315-4389-8020-F1DFE298E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61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B5EF-79D3-4454-B757-5455D60E12BE}" type="datetimeFigureOut">
              <a:rPr lang="en-IN" smtClean="0"/>
              <a:t>04/09/23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280B-7315-4389-8020-F1DFE298E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59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B5EF-79D3-4454-B757-5455D60E12BE}" type="datetimeFigureOut">
              <a:rPr lang="en-IN" smtClean="0"/>
              <a:t>04/09/23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280B-7315-4389-8020-F1DFE298E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169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B5EF-79D3-4454-B757-5455D60E12BE}" type="datetimeFigureOut">
              <a:rPr lang="en-IN" smtClean="0"/>
              <a:t>04/09/23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280B-7315-4389-8020-F1DFE298E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441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B5EF-79D3-4454-B757-5455D60E12BE}" type="datetimeFigureOut">
              <a:rPr lang="en-IN" smtClean="0"/>
              <a:t>04/09/23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280B-7315-4389-8020-F1DFE298E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704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B5EF-79D3-4454-B757-5455D60E12BE}" type="datetimeFigureOut">
              <a:rPr lang="en-IN" smtClean="0"/>
              <a:t>04/09/23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280B-7315-4389-8020-F1DFE298EAD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479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B5EF-79D3-4454-B757-5455D60E12BE}" type="datetimeFigureOut">
              <a:rPr lang="en-IN" smtClean="0"/>
              <a:t>04/09/23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280B-7315-4389-8020-F1DFE298E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57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B5EF-79D3-4454-B757-5455D60E12BE}" type="datetimeFigureOut">
              <a:rPr lang="en-IN" smtClean="0"/>
              <a:t>04/09/23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280B-7315-4389-8020-F1DFE298E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75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B5EF-79D3-4454-B757-5455D60E12BE}" type="datetimeFigureOut">
              <a:rPr lang="en-IN" smtClean="0"/>
              <a:t>04/09/23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280B-7315-4389-8020-F1DFE298E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44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B5EF-79D3-4454-B757-5455D60E12BE}" type="datetimeFigureOut">
              <a:rPr lang="en-IN" smtClean="0"/>
              <a:t>04/09/23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280B-7315-4389-8020-F1DFE298E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62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B5EF-79D3-4454-B757-5455D60E12BE}" type="datetimeFigureOut">
              <a:rPr lang="en-IN" smtClean="0"/>
              <a:t>04/09/23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280B-7315-4389-8020-F1DFE298E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682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B5EF-79D3-4454-B757-5455D60E12BE}" type="datetimeFigureOut">
              <a:rPr lang="en-IN" smtClean="0"/>
              <a:t>04/09/23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280B-7315-4389-8020-F1DFE298E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52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B5EF-79D3-4454-B757-5455D60E12BE}" type="datetimeFigureOut">
              <a:rPr lang="en-IN" smtClean="0"/>
              <a:t>04/09/23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280B-7315-4389-8020-F1DFE298E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60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B5EF-79D3-4454-B757-5455D60E12BE}" type="datetimeFigureOut">
              <a:rPr lang="en-IN" smtClean="0"/>
              <a:t>04/09/23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280B-7315-4389-8020-F1DFE298E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43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B5EF-79D3-4454-B757-5455D60E12BE}" type="datetimeFigureOut">
              <a:rPr lang="en-IN" smtClean="0"/>
              <a:t>04/09/23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280B-7315-4389-8020-F1DFE298E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13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16B5EF-79D3-4454-B757-5455D60E12BE}" type="datetimeFigureOut">
              <a:rPr lang="en-IN" smtClean="0"/>
              <a:t>04/09/23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53280B-7315-4389-8020-F1DFE298E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761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  <p:sldLayoutId id="21474838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D9570-38AA-8C29-5122-9C1D741EF435}"/>
              </a:ext>
            </a:extLst>
          </p:cNvPr>
          <p:cNvSpPr txBox="1"/>
          <p:nvPr/>
        </p:nvSpPr>
        <p:spPr>
          <a:xfrm>
            <a:off x="1124673" y="1825605"/>
            <a:ext cx="99426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i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herit"/>
              </a:rPr>
              <a:t>Salary Predictor</a:t>
            </a:r>
            <a:endParaRPr lang="en-US" sz="7200" b="1" i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inherit"/>
            </a:endParaRPr>
          </a:p>
          <a:p>
            <a:pPr algn="ctr"/>
            <a:endParaRPr lang="en-IT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44F7FD-1189-DE87-2798-F35984B89D24}"/>
              </a:ext>
            </a:extLst>
          </p:cNvPr>
          <p:cNvSpPr txBox="1"/>
          <p:nvPr/>
        </p:nvSpPr>
        <p:spPr>
          <a:xfrm>
            <a:off x="1499839" y="3280265"/>
            <a:ext cx="9192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herit"/>
              </a:rPr>
              <a:t>Explore Employee Salaries and Job Roles Across Industries</a:t>
            </a:r>
            <a:endParaRPr lang="en-IT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inherit"/>
            </a:endParaRPr>
          </a:p>
        </p:txBody>
      </p:sp>
      <p:pic>
        <p:nvPicPr>
          <p:cNvPr id="8" name="Picture 7" descr="A person holding a tablet and a paper money falling out of his mouth&#10;&#10;Description automatically generated">
            <a:extLst>
              <a:ext uri="{FF2B5EF4-FFF2-40B4-BE49-F238E27FC236}">
                <a16:creationId xmlns:a16="http://schemas.microsoft.com/office/drawing/2014/main" id="{75EE8B66-1E43-E237-FF1A-4FE5D26CB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258" y="4329623"/>
            <a:ext cx="2857469" cy="1895454"/>
          </a:xfrm>
          <a:prstGeom prst="rect">
            <a:avLst/>
          </a:prstGeom>
        </p:spPr>
      </p:pic>
      <p:pic>
        <p:nvPicPr>
          <p:cNvPr id="10" name="Picture 9" descr="A planet with clouds and orange pinions&#10;&#10;Description automatically generated">
            <a:extLst>
              <a:ext uri="{FF2B5EF4-FFF2-40B4-BE49-F238E27FC236}">
                <a16:creationId xmlns:a16="http://schemas.microsoft.com/office/drawing/2014/main" id="{D495A017-19CD-9FB1-4494-48D1666C4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19" y="4186456"/>
            <a:ext cx="5053370" cy="22058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D05E5AF-D976-0C43-C828-A8122BAC76B8}"/>
              </a:ext>
            </a:extLst>
          </p:cNvPr>
          <p:cNvSpPr txBox="1"/>
          <p:nvPr/>
        </p:nvSpPr>
        <p:spPr>
          <a:xfrm>
            <a:off x="4281266" y="4354020"/>
            <a:ext cx="9842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sz="4800" dirty="0"/>
              <a:t>✨</a:t>
            </a:r>
          </a:p>
        </p:txBody>
      </p:sp>
      <p:pic>
        <p:nvPicPr>
          <p:cNvPr id="23" name="Picture 22" descr="A purple calculator with a door and a pink door&#10;&#10;Description automatically generated">
            <a:extLst>
              <a:ext uri="{FF2B5EF4-FFF2-40B4-BE49-F238E27FC236}">
                <a16:creationId xmlns:a16="http://schemas.microsoft.com/office/drawing/2014/main" id="{26E6CA03-1247-D0A1-F3CC-E08D8D4ED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646" y="888084"/>
            <a:ext cx="1477328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7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6741EC-023E-36FE-E70E-03ACA235628C}"/>
              </a:ext>
            </a:extLst>
          </p:cNvPr>
          <p:cNvSpPr/>
          <p:nvPr/>
        </p:nvSpPr>
        <p:spPr>
          <a:xfrm>
            <a:off x="885463" y="1974700"/>
            <a:ext cx="1077603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herit"/>
              </a:rPr>
              <a:t>Our dataset provides insight into the compensation and job roles of employees working in a data-related field across various industries and regions.</a:t>
            </a:r>
            <a:endParaRPr lang="en-IN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inheri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D9570-38AA-8C29-5122-9C1D741EF435}"/>
              </a:ext>
            </a:extLst>
          </p:cNvPr>
          <p:cNvSpPr txBox="1"/>
          <p:nvPr/>
        </p:nvSpPr>
        <p:spPr>
          <a:xfrm>
            <a:off x="1064871" y="825358"/>
            <a:ext cx="9942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herit"/>
              </a:rPr>
              <a:t>Dataset Overview</a:t>
            </a:r>
            <a:endParaRPr lang="en-IT" sz="24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D34E7D9-F27A-2736-6326-A21607408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216529"/>
              </p:ext>
            </p:extLst>
          </p:nvPr>
        </p:nvGraphicFramePr>
        <p:xfrm>
          <a:off x="758143" y="3342187"/>
          <a:ext cx="10903351" cy="25551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8580">
                  <a:extLst>
                    <a:ext uri="{9D8B030D-6E8A-4147-A177-3AD203B41FA5}">
                      <a16:colId xmlns:a16="http://schemas.microsoft.com/office/drawing/2014/main" val="484920606"/>
                    </a:ext>
                  </a:extLst>
                </a:gridCol>
                <a:gridCol w="384235">
                  <a:extLst>
                    <a:ext uri="{9D8B030D-6E8A-4147-A177-3AD203B41FA5}">
                      <a16:colId xmlns:a16="http://schemas.microsoft.com/office/drawing/2014/main" val="2905287101"/>
                    </a:ext>
                  </a:extLst>
                </a:gridCol>
                <a:gridCol w="552337">
                  <a:extLst>
                    <a:ext uri="{9D8B030D-6E8A-4147-A177-3AD203B41FA5}">
                      <a16:colId xmlns:a16="http://schemas.microsoft.com/office/drawing/2014/main" val="1320785789"/>
                    </a:ext>
                  </a:extLst>
                </a:gridCol>
                <a:gridCol w="1849130">
                  <a:extLst>
                    <a:ext uri="{9D8B030D-6E8A-4147-A177-3AD203B41FA5}">
                      <a16:colId xmlns:a16="http://schemas.microsoft.com/office/drawing/2014/main" val="302813235"/>
                    </a:ext>
                  </a:extLst>
                </a:gridCol>
                <a:gridCol w="732448">
                  <a:extLst>
                    <a:ext uri="{9D8B030D-6E8A-4147-A177-3AD203B41FA5}">
                      <a16:colId xmlns:a16="http://schemas.microsoft.com/office/drawing/2014/main" val="2903741220"/>
                    </a:ext>
                  </a:extLst>
                </a:gridCol>
                <a:gridCol w="828506">
                  <a:extLst>
                    <a:ext uri="{9D8B030D-6E8A-4147-A177-3AD203B41FA5}">
                      <a16:colId xmlns:a16="http://schemas.microsoft.com/office/drawing/2014/main" val="747170016"/>
                    </a:ext>
                  </a:extLst>
                </a:gridCol>
                <a:gridCol w="1296793">
                  <a:extLst>
                    <a:ext uri="{9D8B030D-6E8A-4147-A177-3AD203B41FA5}">
                      <a16:colId xmlns:a16="http://schemas.microsoft.com/office/drawing/2014/main" val="3990082605"/>
                    </a:ext>
                  </a:extLst>
                </a:gridCol>
                <a:gridCol w="948580">
                  <a:extLst>
                    <a:ext uri="{9D8B030D-6E8A-4147-A177-3AD203B41FA5}">
                      <a16:colId xmlns:a16="http://schemas.microsoft.com/office/drawing/2014/main" val="73258239"/>
                    </a:ext>
                  </a:extLst>
                </a:gridCol>
                <a:gridCol w="1248763">
                  <a:extLst>
                    <a:ext uri="{9D8B030D-6E8A-4147-A177-3AD203B41FA5}">
                      <a16:colId xmlns:a16="http://schemas.microsoft.com/office/drawing/2014/main" val="2145090374"/>
                    </a:ext>
                  </a:extLst>
                </a:gridCol>
                <a:gridCol w="1224749">
                  <a:extLst>
                    <a:ext uri="{9D8B030D-6E8A-4147-A177-3AD203B41FA5}">
                      <a16:colId xmlns:a16="http://schemas.microsoft.com/office/drawing/2014/main" val="3557939237"/>
                    </a:ext>
                  </a:extLst>
                </a:gridCol>
                <a:gridCol w="889230">
                  <a:extLst>
                    <a:ext uri="{9D8B030D-6E8A-4147-A177-3AD203B41FA5}">
                      <a16:colId xmlns:a16="http://schemas.microsoft.com/office/drawing/2014/main" val="1503489016"/>
                    </a:ext>
                  </a:extLst>
                </a:gridCol>
              </a:tblGrid>
              <a:tr h="27562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work_year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xp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job_title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salary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currency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salary_in_usd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residence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remote_ratio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cmp_location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cmp_size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extLst>
                  <a:ext uri="{0D108BD9-81ED-4DB2-BD59-A6C34878D82A}">
                    <a16:rowId xmlns:a16="http://schemas.microsoft.com/office/drawing/2014/main" val="2377665005"/>
                  </a:ext>
                </a:extLst>
              </a:tr>
              <a:tr h="227949"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2020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MI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FT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Data Scientist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70000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EUR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79833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DE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DE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L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extLst>
                  <a:ext uri="{0D108BD9-81ED-4DB2-BD59-A6C34878D82A}">
                    <a16:rowId xmlns:a16="http://schemas.microsoft.com/office/drawing/2014/main" val="3416369532"/>
                  </a:ext>
                </a:extLst>
              </a:tr>
              <a:tr h="227949"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2020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SE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FT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Machine Learning Scientist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260000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USD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260000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JP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JP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extLst>
                  <a:ext uri="{0D108BD9-81ED-4DB2-BD59-A6C34878D82A}">
                    <a16:rowId xmlns:a16="http://schemas.microsoft.com/office/drawing/2014/main" val="301477024"/>
                  </a:ext>
                </a:extLst>
              </a:tr>
              <a:tr h="227949"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2020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SE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FT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Big Data Engineer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85000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GBP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109024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GB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50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GB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extLst>
                  <a:ext uri="{0D108BD9-81ED-4DB2-BD59-A6C34878D82A}">
                    <a16:rowId xmlns:a16="http://schemas.microsoft.com/office/drawing/2014/main" val="1248108974"/>
                  </a:ext>
                </a:extLst>
              </a:tr>
              <a:tr h="227949"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2021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MI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</a:t>
                      </a: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Product Data Analyst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20000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USD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20000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HN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HN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extLst>
                  <a:ext uri="{0D108BD9-81ED-4DB2-BD59-A6C34878D82A}">
                    <a16:rowId xmlns:a16="http://schemas.microsoft.com/office/drawing/2014/main" val="2085320431"/>
                  </a:ext>
                </a:extLst>
              </a:tr>
              <a:tr h="227949"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2021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FT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Machine Learning Engineer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150000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USD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150000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US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50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US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L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extLst>
                  <a:ext uri="{0D108BD9-81ED-4DB2-BD59-A6C34878D82A}">
                    <a16:rowId xmlns:a16="http://schemas.microsoft.com/office/drawing/2014/main" val="3673501729"/>
                  </a:ext>
                </a:extLst>
              </a:tr>
              <a:tr h="227949"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2021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EN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FT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Data Analyst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72000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USD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72000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US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100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US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L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extLst>
                  <a:ext uri="{0D108BD9-81ED-4DB2-BD59-A6C34878D82A}">
                    <a16:rowId xmlns:a16="http://schemas.microsoft.com/office/drawing/2014/main" val="4171179849"/>
                  </a:ext>
                </a:extLst>
              </a:tr>
              <a:tr h="227949"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2021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FT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Lead Data Scientist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190000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USD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190000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US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100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US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extLst>
                  <a:ext uri="{0D108BD9-81ED-4DB2-BD59-A6C34878D82A}">
                    <a16:rowId xmlns:a16="http://schemas.microsoft.com/office/drawing/2014/main" val="962233562"/>
                  </a:ext>
                </a:extLst>
              </a:tr>
              <a:tr h="227949"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2022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MI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</a:t>
                      </a: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Data Scientist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11000000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HUF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35735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HU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50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HU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L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extLst>
                  <a:ext uri="{0D108BD9-81ED-4DB2-BD59-A6C34878D82A}">
                    <a16:rowId xmlns:a16="http://schemas.microsoft.com/office/drawing/2014/main" val="3616203249"/>
                  </a:ext>
                </a:extLst>
              </a:tr>
              <a:tr h="227949"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2022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MI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FT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Business Data Analyst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135000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USD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135000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US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100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US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L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extLst>
                  <a:ext uri="{0D108BD9-81ED-4DB2-BD59-A6C34878D82A}">
                    <a16:rowId xmlns:a16="http://schemas.microsoft.com/office/drawing/2014/main" val="2179740481"/>
                  </a:ext>
                </a:extLst>
              </a:tr>
              <a:tr h="227949"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2022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FT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Lead Data Engineer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125000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USD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125000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NZ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50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NZ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extLst>
                  <a:ext uri="{0D108BD9-81ED-4DB2-BD59-A6C34878D82A}">
                    <a16:rowId xmlns:a16="http://schemas.microsoft.com/office/drawing/2014/main" val="3310737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59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6741EC-023E-36FE-E70E-03ACA235628C}"/>
              </a:ext>
            </a:extLst>
          </p:cNvPr>
          <p:cNvSpPr/>
          <p:nvPr/>
        </p:nvSpPr>
        <p:spPr>
          <a:xfrm>
            <a:off x="454852" y="1963691"/>
            <a:ext cx="11282289" cy="46628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700" b="1" i="0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herit"/>
              </a:rPr>
              <a:t>Analyzing salary trends across different job titles and experience levels.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700" b="1" i="0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herit"/>
              </a:rPr>
              <a:t>Investigating the impact of remote work on compensation.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700" b="1" i="0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herit"/>
              </a:rPr>
              <a:t>Comparing salary levels between full-time and part-time employment.</a:t>
            </a:r>
            <a:endParaRPr lang="en-US" sz="27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inherit"/>
            </a:endParaRP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700" b="1" i="0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herit"/>
              </a:rPr>
              <a:t>Understanding the correlation between company size and employee salaries.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700" b="1" i="0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herit"/>
              </a:rPr>
              <a:t>Predictive analysis for forecasting salaries based on experience and job roles.</a:t>
            </a:r>
            <a:br>
              <a:rPr lang="en-US" sz="2800" b="1" i="0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herit"/>
              </a:rPr>
            </a:br>
            <a:endParaRPr lang="en-IN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D9570-38AA-8C29-5122-9C1D741EF435}"/>
              </a:ext>
            </a:extLst>
          </p:cNvPr>
          <p:cNvSpPr txBox="1"/>
          <p:nvPr/>
        </p:nvSpPr>
        <p:spPr>
          <a:xfrm>
            <a:off x="1124671" y="693413"/>
            <a:ext cx="9942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0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herit"/>
              </a:rPr>
              <a:t>Objectives</a:t>
            </a:r>
            <a:endParaRPr lang="en-IT" sz="4800" dirty="0"/>
          </a:p>
        </p:txBody>
      </p:sp>
    </p:spTree>
    <p:extLst>
      <p:ext uri="{BB962C8B-B14F-4D97-AF65-F5344CB8AC3E}">
        <p14:creationId xmlns:p14="http://schemas.microsoft.com/office/powerpoint/2010/main" val="243404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893F-08B2-0051-FE0A-911B28834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015281"/>
            <a:ext cx="10131425" cy="2218006"/>
          </a:xfrm>
        </p:spPr>
        <p:txBody>
          <a:bodyPr>
            <a:normAutofit/>
          </a:bodyPr>
          <a:lstStyle/>
          <a:p>
            <a:pPr algn="ctr"/>
            <a:r>
              <a:rPr lang="en-US" sz="8800" b="1" i="0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herit"/>
              </a:rPr>
              <a:t>THE END</a:t>
            </a:r>
            <a:endParaRPr lang="en-IT" sz="8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65FB0-9F3F-86FE-0DBF-72B1461EB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1246" y="4055598"/>
            <a:ext cx="5989493" cy="20351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i="0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herit"/>
              </a:rPr>
              <a:t>This was </a:t>
            </a:r>
            <a:r>
              <a:rPr lang="en-US" sz="4000" b="1" i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herit"/>
              </a:rPr>
              <a:t>Salary Predictor </a:t>
            </a:r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herit"/>
              </a:rPr>
              <a:t>b</a:t>
            </a:r>
            <a:r>
              <a:rPr lang="en-US" sz="4000" b="1" i="0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herit"/>
              </a:rPr>
              <a:t>y </a:t>
            </a:r>
            <a:r>
              <a:rPr lang="en-US" sz="4000" b="1" i="0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herit"/>
              </a:rPr>
              <a:t>Babitha</a:t>
            </a:r>
            <a:r>
              <a:rPr lang="en-US" sz="4000" b="1" i="0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herit"/>
              </a:rPr>
              <a:t> &amp; Francesco</a:t>
            </a:r>
            <a:endParaRPr lang="en-IT" sz="4000" dirty="0"/>
          </a:p>
        </p:txBody>
      </p:sp>
      <p:pic>
        <p:nvPicPr>
          <p:cNvPr id="5" name="Picture 4" descr="A graph with an arrow pointing up&#10;&#10;Description automatically generated">
            <a:extLst>
              <a:ext uri="{FF2B5EF4-FFF2-40B4-BE49-F238E27FC236}">
                <a16:creationId xmlns:a16="http://schemas.microsoft.com/office/drawing/2014/main" id="{C9BE7900-8F5D-99E7-A6E7-64BEA5379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600" y="898074"/>
            <a:ext cx="854783" cy="85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40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187</TotalTime>
  <Words>251</Words>
  <Application>Microsoft Macintosh PowerPoint</Application>
  <PresentationFormat>Widescreen</PresentationFormat>
  <Paragraphs>134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inherit</vt:lpstr>
      <vt:lpstr>Celestial</vt:lpstr>
      <vt:lpstr>PowerPoint Presentation</vt:lpstr>
      <vt:lpstr>PowerPoint Presentation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Prasun Gangadharan</dc:creator>
  <cp:lastModifiedBy>Francesco Frusone</cp:lastModifiedBy>
  <cp:revision>6</cp:revision>
  <dcterms:created xsi:type="dcterms:W3CDTF">2023-09-03T16:03:14Z</dcterms:created>
  <dcterms:modified xsi:type="dcterms:W3CDTF">2023-09-04T15:34:01Z</dcterms:modified>
</cp:coreProperties>
</file>