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10"/>
  </p:notesMasterIdLst>
  <p:handoutMasterIdLst>
    <p:handoutMasterId r:id="rId11"/>
  </p:handoutMasterIdLst>
  <p:sldIdLst>
    <p:sldId id="405" r:id="rId2"/>
    <p:sldId id="414" r:id="rId3"/>
    <p:sldId id="420" r:id="rId4"/>
    <p:sldId id="421" r:id="rId5"/>
    <p:sldId id="424" r:id="rId6"/>
    <p:sldId id="419" r:id="rId7"/>
    <p:sldId id="418" r:id="rId8"/>
    <p:sldId id="394" r:id="rId9"/>
  </p:sldIdLst>
  <p:sldSz cx="9144000" cy="6858000" type="screen4x3"/>
  <p:notesSz cx="7104063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Lucida Console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5">
          <p15:clr>
            <a:srgbClr val="A4A3A4"/>
          </p15:clr>
        </p15:guide>
        <p15:guide id="2" pos="14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00FF"/>
    <a:srgbClr val="FF00FF"/>
    <a:srgbClr val="DDDDFF"/>
    <a:srgbClr val="990000"/>
    <a:srgbClr val="FFFF00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37" autoAdjust="0"/>
  </p:normalViewPr>
  <p:slideViewPr>
    <p:cSldViewPr snapToGrid="0">
      <p:cViewPr varScale="1">
        <p:scale>
          <a:sx n="74" d="100"/>
          <a:sy n="74" d="100"/>
        </p:scale>
        <p:origin x="1032" y="54"/>
      </p:cViewPr>
      <p:guideLst>
        <p:guide orient="horz" pos="2285"/>
        <p:guide pos="14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1698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</a:defRPr>
            </a:lvl1pPr>
          </a:lstStyle>
          <a:p>
            <a:fld id="{9862D571-9D0D-4FE9-86AD-CCE28C85C05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020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</a:defRPr>
            </a:lvl1pPr>
          </a:lstStyle>
          <a:p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</a:defRPr>
            </a:lvl1pPr>
          </a:lstStyle>
          <a:p>
            <a:endParaRPr lang="ko-KR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smtClean="0"/>
              <a:t>마스터 문자열 유형 편집</a:t>
            </a:r>
          </a:p>
          <a:p>
            <a:pPr lvl="1"/>
            <a:r>
              <a:rPr lang="ko-KR" altLang="ko-KR" smtClean="0"/>
              <a:t>둘째 수준</a:t>
            </a:r>
          </a:p>
          <a:p>
            <a:pPr lvl="2"/>
            <a:r>
              <a:rPr lang="ko-KR" altLang="ko-KR" smtClean="0"/>
              <a:t>셋째 수준</a:t>
            </a:r>
          </a:p>
          <a:p>
            <a:pPr lvl="3"/>
            <a:r>
              <a:rPr lang="ko-KR" altLang="ko-KR" smtClean="0"/>
              <a:t>넷째 수준</a:t>
            </a:r>
          </a:p>
          <a:p>
            <a:pPr lvl="4"/>
            <a:r>
              <a:rPr lang="ko-KR" altLang="ko-KR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</a:defRPr>
            </a:lvl1pPr>
          </a:lstStyle>
          <a:p>
            <a:endParaRPr lang="ko-KR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</a:defRPr>
            </a:lvl1pPr>
          </a:lstStyle>
          <a:p>
            <a:fld id="{7BB71214-6AB0-47A1-ACA3-FA420F0A91D0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74583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8645F-B7BF-4B75-896F-8946B04AD456}" type="slidenum">
              <a:rPr lang="ko-KR" altLang="ko-KR"/>
              <a:pPr/>
              <a:t>1</a:t>
            </a:fld>
            <a:endParaRPr lang="ko-KR" altLang="ko-KR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5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71214-6AB0-47A1-ACA3-FA420F0A91D0}" type="slidenum">
              <a:rPr lang="ko-KR" altLang="ko-KR" smtClean="0"/>
              <a:pPr/>
              <a:t>2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7396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71214-6AB0-47A1-ACA3-FA420F0A91D0}" type="slidenum">
              <a:rPr lang="ko-KR" altLang="ko-KR" smtClean="0"/>
              <a:pPr/>
              <a:t>7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7860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3EBEB-546E-4102-B85C-A00767E71CEF}" type="slidenum">
              <a:rPr lang="ko-KR" altLang="ko-KR"/>
              <a:pPr/>
              <a:t>8</a:t>
            </a:fld>
            <a:endParaRPr lang="ko-KR" altLang="ko-KR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4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58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2358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kumimoji="0" lang="ko-KR" altLang="en-US" sz="240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23588" name="Group 4"/>
            <p:cNvGrpSpPr>
              <a:grpSpLocks/>
            </p:cNvGrpSpPr>
            <p:nvPr userDrawn="1"/>
          </p:nvGrpSpPr>
          <p:grpSpPr bwMode="auto">
            <a:xfrm>
              <a:off x="0" y="296"/>
              <a:ext cx="5760" cy="1989"/>
              <a:chOff x="0" y="296"/>
              <a:chExt cx="5760" cy="1989"/>
            </a:xfrm>
          </p:grpSpPr>
          <p:sp>
            <p:nvSpPr>
              <p:cNvPr id="323589" name="Rectangle 5"/>
              <p:cNvSpPr>
                <a:spLocks noChangeArrowheads="1"/>
              </p:cNvSpPr>
              <p:nvPr userDrawn="1"/>
            </p:nvSpPr>
            <p:spPr bwMode="auto">
              <a:xfrm>
                <a:off x="357" y="2236"/>
                <a:ext cx="5403" cy="49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/>
                <a:endParaRPr kumimoji="0" lang="ko-KR" altLang="en-US" sz="2400">
                  <a:latin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323590" name="Group 6"/>
              <p:cNvGrpSpPr>
                <a:grpSpLocks/>
              </p:cNvGrpSpPr>
              <p:nvPr userDrawn="1"/>
            </p:nvGrpSpPr>
            <p:grpSpPr bwMode="auto">
              <a:xfrm>
                <a:off x="0" y="296"/>
                <a:ext cx="5760" cy="1989"/>
                <a:chOff x="0" y="300"/>
                <a:chExt cx="5760" cy="1989"/>
              </a:xfrm>
            </p:grpSpPr>
            <p:grpSp>
              <p:nvGrpSpPr>
                <p:cNvPr id="323591" name="Group 7"/>
                <p:cNvGrpSpPr>
                  <a:grpSpLocks/>
                </p:cNvGrpSpPr>
                <p:nvPr userDrawn="1"/>
              </p:nvGrpSpPr>
              <p:grpSpPr bwMode="auto">
                <a:xfrm>
                  <a:off x="0" y="300"/>
                  <a:ext cx="1445" cy="1989"/>
                  <a:chOff x="361" y="672"/>
                  <a:chExt cx="1445" cy="1989"/>
                </a:xfrm>
              </p:grpSpPr>
              <p:sp>
                <p:nvSpPr>
                  <p:cNvPr id="32359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2257"/>
                    <a:ext cx="363" cy="40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2359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065"/>
                    <a:ext cx="362" cy="405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2359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672"/>
                    <a:ext cx="369" cy="400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2359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065"/>
                    <a:ext cx="369" cy="405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2359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464"/>
                    <a:ext cx="368" cy="399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2359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464"/>
                    <a:ext cx="362" cy="39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2359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1857"/>
                    <a:ext cx="363" cy="406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2359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857"/>
                    <a:ext cx="368" cy="406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</p:grpSp>
            <p:sp>
              <p:nvSpPr>
                <p:cNvPr id="323600" name="Rectangle 16"/>
                <p:cNvSpPr>
                  <a:spLocks noChangeArrowheads="1"/>
                </p:cNvSpPr>
                <p:nvPr userDrawn="1"/>
              </p:nvSpPr>
              <p:spPr bwMode="auto">
                <a:xfrm>
                  <a:off x="1446" y="1049"/>
                  <a:ext cx="4314" cy="49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latinLnBrk="0"/>
                  <a:endParaRPr kumimoji="0" lang="ko-KR" altLang="en-US" sz="24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</p:grpSp>
      </p:grpSp>
      <p:sp>
        <p:nvSpPr>
          <p:cNvPr id="323601" name="Rectangle 17"/>
          <p:cNvSpPr>
            <a:spLocks noChangeArrowheads="1"/>
          </p:cNvSpPr>
          <p:nvPr/>
        </p:nvSpPr>
        <p:spPr bwMode="auto">
          <a:xfrm>
            <a:off x="0" y="1747838"/>
            <a:ext cx="582613" cy="6334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3602" name="Rectangle 18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>
                <a:latin typeface="+mn-lt"/>
                <a:cs typeface="+mn-cs"/>
              </a:defRPr>
            </a:lvl1pPr>
          </a:lstStyle>
          <a:p>
            <a:r>
              <a:rPr lang="ko-KR" altLang="en-US"/>
              <a:t>©우균, 창병모</a:t>
            </a:r>
            <a:endParaRPr lang="en-US" altLang="ko-KR"/>
          </a:p>
        </p:txBody>
      </p:sp>
      <p:sp>
        <p:nvSpPr>
          <p:cNvPr id="323603" name="Rectangle 1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n-lt"/>
                <a:cs typeface="+mn-cs"/>
              </a:defRPr>
            </a:lvl1pPr>
          </a:lstStyle>
          <a:p>
            <a:endParaRPr lang="en-US" altLang="ko-KR"/>
          </a:p>
        </p:txBody>
      </p:sp>
      <p:sp>
        <p:nvSpPr>
          <p:cNvPr id="323604" name="Rectangle 2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  <a:cs typeface="+mn-cs"/>
              </a:defRPr>
            </a:lvl1pPr>
          </a:lstStyle>
          <a:p>
            <a:fld id="{6951CC48-8B73-465D-9E39-8D4A7EE8D7E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23605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1763713" y="1773238"/>
            <a:ext cx="7227887" cy="1727200"/>
          </a:xfrm>
        </p:spPr>
        <p:txBody>
          <a:bodyPr/>
          <a:lstStyle>
            <a:lvl1pPr>
              <a:defRPr sz="46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</a:p>
        </p:txBody>
      </p:sp>
      <p:sp>
        <p:nvSpPr>
          <p:cNvPr id="323606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005263"/>
            <a:ext cx="6019800" cy="201453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 b="1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grpSp>
        <p:nvGrpSpPr>
          <p:cNvPr id="323607" name="Group 2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23608" name="Rectangle 24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kumimoji="0" lang="ko-KR" altLang="en-US" sz="240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23609" name="Group 25"/>
            <p:cNvGrpSpPr>
              <a:grpSpLocks/>
            </p:cNvGrpSpPr>
            <p:nvPr userDrawn="1"/>
          </p:nvGrpSpPr>
          <p:grpSpPr bwMode="auto">
            <a:xfrm>
              <a:off x="0" y="296"/>
              <a:ext cx="5760" cy="1989"/>
              <a:chOff x="0" y="296"/>
              <a:chExt cx="5760" cy="1989"/>
            </a:xfrm>
          </p:grpSpPr>
          <p:sp>
            <p:nvSpPr>
              <p:cNvPr id="323610" name="Rectangle 26"/>
              <p:cNvSpPr>
                <a:spLocks noChangeArrowheads="1"/>
              </p:cNvSpPr>
              <p:nvPr userDrawn="1"/>
            </p:nvSpPr>
            <p:spPr bwMode="auto">
              <a:xfrm>
                <a:off x="357" y="2236"/>
                <a:ext cx="5403" cy="49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/>
                <a:endParaRPr kumimoji="0" lang="ko-KR" altLang="en-US" sz="2400">
                  <a:latin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323611" name="Group 27"/>
              <p:cNvGrpSpPr>
                <a:grpSpLocks/>
              </p:cNvGrpSpPr>
              <p:nvPr userDrawn="1"/>
            </p:nvGrpSpPr>
            <p:grpSpPr bwMode="auto">
              <a:xfrm>
                <a:off x="0" y="296"/>
                <a:ext cx="5760" cy="1989"/>
                <a:chOff x="0" y="300"/>
                <a:chExt cx="5760" cy="1989"/>
              </a:xfrm>
            </p:grpSpPr>
            <p:grpSp>
              <p:nvGrpSpPr>
                <p:cNvPr id="323612" name="Group 28"/>
                <p:cNvGrpSpPr>
                  <a:grpSpLocks/>
                </p:cNvGrpSpPr>
                <p:nvPr userDrawn="1"/>
              </p:nvGrpSpPr>
              <p:grpSpPr bwMode="auto">
                <a:xfrm>
                  <a:off x="0" y="300"/>
                  <a:ext cx="1445" cy="1989"/>
                  <a:chOff x="361" y="672"/>
                  <a:chExt cx="1445" cy="1989"/>
                </a:xfrm>
              </p:grpSpPr>
              <p:sp>
                <p:nvSpPr>
                  <p:cNvPr id="32361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2257"/>
                    <a:ext cx="363" cy="40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2361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065"/>
                    <a:ext cx="362" cy="405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23615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672"/>
                    <a:ext cx="369" cy="400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23616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065"/>
                    <a:ext cx="369" cy="405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2361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464"/>
                    <a:ext cx="368" cy="399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2361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464"/>
                    <a:ext cx="362" cy="39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2361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1857"/>
                    <a:ext cx="363" cy="406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2362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857"/>
                    <a:ext cx="368" cy="406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</p:grpSp>
            <p:sp>
              <p:nvSpPr>
                <p:cNvPr id="323621" name="Rectangle 37"/>
                <p:cNvSpPr>
                  <a:spLocks noChangeArrowheads="1"/>
                </p:cNvSpPr>
                <p:nvPr userDrawn="1"/>
              </p:nvSpPr>
              <p:spPr bwMode="auto">
                <a:xfrm>
                  <a:off x="1446" y="1049"/>
                  <a:ext cx="4314" cy="49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latinLnBrk="0"/>
                  <a:endParaRPr kumimoji="0" lang="ko-KR" altLang="en-US" sz="24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</p:grpSp>
      </p:grpSp>
      <p:grpSp>
        <p:nvGrpSpPr>
          <p:cNvPr id="323622" name="Group 38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23623" name="Rectangle 39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kumimoji="0" lang="ko-KR" altLang="en-US" sz="2400">
                <a:latin typeface="Times New Roman" pitchFamily="18" charset="0"/>
              </a:endParaRPr>
            </a:p>
          </p:txBody>
        </p:sp>
        <p:grpSp>
          <p:nvGrpSpPr>
            <p:cNvPr id="323624" name="Group 40"/>
            <p:cNvGrpSpPr>
              <a:grpSpLocks/>
            </p:cNvGrpSpPr>
            <p:nvPr userDrawn="1"/>
          </p:nvGrpSpPr>
          <p:grpSpPr bwMode="auto">
            <a:xfrm>
              <a:off x="0" y="296"/>
              <a:ext cx="5760" cy="1989"/>
              <a:chOff x="0" y="296"/>
              <a:chExt cx="5760" cy="1989"/>
            </a:xfrm>
          </p:grpSpPr>
          <p:sp>
            <p:nvSpPr>
              <p:cNvPr id="323625" name="Rectangle 41"/>
              <p:cNvSpPr>
                <a:spLocks noChangeArrowheads="1"/>
              </p:cNvSpPr>
              <p:nvPr userDrawn="1"/>
            </p:nvSpPr>
            <p:spPr bwMode="auto">
              <a:xfrm>
                <a:off x="357" y="2236"/>
                <a:ext cx="5403" cy="49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/>
                <a:endParaRPr kumimoji="0" lang="ko-KR" altLang="en-US" sz="2400">
                  <a:latin typeface="Times New Roman" pitchFamily="18" charset="0"/>
                </a:endParaRPr>
              </a:p>
            </p:txBody>
          </p:sp>
          <p:grpSp>
            <p:nvGrpSpPr>
              <p:cNvPr id="323626" name="Group 42"/>
              <p:cNvGrpSpPr>
                <a:grpSpLocks/>
              </p:cNvGrpSpPr>
              <p:nvPr userDrawn="1"/>
            </p:nvGrpSpPr>
            <p:grpSpPr bwMode="auto">
              <a:xfrm>
                <a:off x="0" y="296"/>
                <a:ext cx="5760" cy="1989"/>
                <a:chOff x="0" y="300"/>
                <a:chExt cx="5760" cy="1989"/>
              </a:xfrm>
            </p:grpSpPr>
            <p:grpSp>
              <p:nvGrpSpPr>
                <p:cNvPr id="323627" name="Group 43"/>
                <p:cNvGrpSpPr>
                  <a:grpSpLocks/>
                </p:cNvGrpSpPr>
                <p:nvPr userDrawn="1"/>
              </p:nvGrpSpPr>
              <p:grpSpPr bwMode="auto">
                <a:xfrm>
                  <a:off x="0" y="300"/>
                  <a:ext cx="1445" cy="1989"/>
                  <a:chOff x="361" y="672"/>
                  <a:chExt cx="1445" cy="1989"/>
                </a:xfrm>
              </p:grpSpPr>
              <p:sp>
                <p:nvSpPr>
                  <p:cNvPr id="32362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2257"/>
                    <a:ext cx="363" cy="40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362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065"/>
                    <a:ext cx="362" cy="405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3630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672"/>
                    <a:ext cx="369" cy="400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363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065"/>
                    <a:ext cx="369" cy="405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363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464"/>
                    <a:ext cx="368" cy="399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363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464"/>
                    <a:ext cx="362" cy="39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363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1857"/>
                    <a:ext cx="363" cy="406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363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857"/>
                    <a:ext cx="368" cy="406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latinLnBrk="0"/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323636" name="Rectangle 52"/>
                <p:cNvSpPr>
                  <a:spLocks noChangeArrowheads="1"/>
                </p:cNvSpPr>
                <p:nvPr userDrawn="1"/>
              </p:nvSpPr>
              <p:spPr bwMode="auto">
                <a:xfrm>
                  <a:off x="1446" y="1049"/>
                  <a:ext cx="4314" cy="49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latinLnBrk="0"/>
                  <a:endParaRPr kumimoji="0" lang="ko-KR" altLang="en-US" sz="2400">
                    <a:latin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8A0F03-0BAF-47C8-AEB7-D320540334C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39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9769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42FD9B-7E1E-465E-875D-97CD22C9DF3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732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1011B1-7F7A-4D81-B571-F3F24EEA3FE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519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DD9D32-C2C5-4A55-B14C-3C4A909943C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250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32D1B-ED51-47AB-85F7-E7E17F2F4FE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941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B3F0CC-9E85-4E86-8485-8D8C88DC4BD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022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1D09BD-CD78-4B14-9FC9-467BF8D1A30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©우균, 창병모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530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483254-1662-4B5C-941E-3789015510A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711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9FDBA5-C957-4921-B4E6-C48E38A80B7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533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E614D8-CAED-4978-BBA3-6F1806A9721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32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n-ea"/>
              </a:defRPr>
            </a:lvl1pPr>
          </a:lstStyle>
          <a:p>
            <a:endParaRPr lang="en-US" altLang="ko-KR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+mn-ea"/>
              </a:defRPr>
            </a:lvl1pPr>
          </a:lstStyle>
          <a:p>
            <a:fld id="{51176DA5-F77F-4382-96A5-9F6D38C174D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0" y="0"/>
            <a:ext cx="28575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684213" y="134938"/>
            <a:ext cx="8459787" cy="698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322566" name="Rectangle 6"/>
          <p:cNvSpPr>
            <a:spLocks noChangeArrowheads="1"/>
          </p:cNvSpPr>
          <p:nvPr/>
        </p:nvSpPr>
        <p:spPr bwMode="auto">
          <a:xfrm>
            <a:off x="409575" y="134938"/>
            <a:ext cx="138113" cy="1412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>
              <a:solidFill>
                <a:schemeClr val="hlink"/>
              </a:solidFill>
              <a:latin typeface="Arial" pitchFamily="34" charset="0"/>
            </a:endParaRPr>
          </a:p>
        </p:txBody>
      </p:sp>
      <p:sp>
        <p:nvSpPr>
          <p:cNvPr id="322567" name="Rectangle 7"/>
          <p:cNvSpPr>
            <a:spLocks noChangeArrowheads="1"/>
          </p:cNvSpPr>
          <p:nvPr/>
        </p:nvSpPr>
        <p:spPr bwMode="auto">
          <a:xfrm>
            <a:off x="547688" y="0"/>
            <a:ext cx="139700" cy="1381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>
              <a:solidFill>
                <a:schemeClr val="hlink"/>
              </a:solidFill>
              <a:latin typeface="Arial" pitchFamily="34" charset="0"/>
            </a:endParaRPr>
          </a:p>
        </p:txBody>
      </p:sp>
      <p:sp>
        <p:nvSpPr>
          <p:cNvPr id="322568" name="Rectangle 8"/>
          <p:cNvSpPr>
            <a:spLocks noChangeArrowheads="1"/>
          </p:cNvSpPr>
          <p:nvPr/>
        </p:nvSpPr>
        <p:spPr bwMode="auto">
          <a:xfrm>
            <a:off x="547688" y="134938"/>
            <a:ext cx="139700" cy="1412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322569" name="Rectangle 9"/>
          <p:cNvSpPr>
            <a:spLocks noChangeArrowheads="1"/>
          </p:cNvSpPr>
          <p:nvPr/>
        </p:nvSpPr>
        <p:spPr bwMode="auto">
          <a:xfrm>
            <a:off x="274638" y="274638"/>
            <a:ext cx="136525" cy="1381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>
              <a:solidFill>
                <a:schemeClr val="hlink"/>
              </a:solidFill>
              <a:latin typeface="Arial" pitchFamily="34" charset="0"/>
            </a:endParaRPr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131763" y="136525"/>
            <a:ext cx="141287" cy="1381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409575" y="271463"/>
            <a:ext cx="138113" cy="1381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274638" y="409575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32257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32257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22575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22576" name="Rectangle 16"/>
          <p:cNvSpPr>
            <a:spLocks noChangeArrowheads="1"/>
          </p:cNvSpPr>
          <p:nvPr/>
        </p:nvSpPr>
        <p:spPr bwMode="auto">
          <a:xfrm>
            <a:off x="0" y="1268413"/>
            <a:ext cx="9144000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322577" name="Rectangle 17"/>
          <p:cNvSpPr>
            <a:spLocks noChangeArrowheads="1"/>
          </p:cNvSpPr>
          <p:nvPr/>
        </p:nvSpPr>
        <p:spPr bwMode="auto">
          <a:xfrm>
            <a:off x="0" y="1268413"/>
            <a:ext cx="9144000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322578" name="Rectangle 18"/>
          <p:cNvSpPr>
            <a:spLocks noChangeArrowheads="1"/>
          </p:cNvSpPr>
          <p:nvPr userDrawn="1"/>
        </p:nvSpPr>
        <p:spPr bwMode="auto">
          <a:xfrm>
            <a:off x="0" y="1268413"/>
            <a:ext cx="9144000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hdr="0" ftr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9pPr>
    </p:titleStyle>
    <p:bodyStyle>
      <a:lvl1pPr marL="342900" indent="-342900" algn="l" rtl="0" fontAlgn="base" latinLnBrk="1">
        <a:spcBef>
          <a:spcPct val="5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0B6FDBA-B1E4-415D-BE50-34F042335EC3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Programming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- Practice </a:t>
            </a:r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dirty="0" smtClean="0"/>
              <a:t>Tic-Tac-Toe simple AI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Rule-based approach</a:t>
            </a:r>
          </a:p>
          <a:p>
            <a:pPr lvl="1"/>
            <a:r>
              <a:rPr lang="ko-KR" altLang="en-US" dirty="0" smtClean="0"/>
              <a:t>여러 단계의 수를 계산하기는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Dumb AI</a:t>
            </a:r>
          </a:p>
          <a:p>
            <a:pPr marL="1168400" lvl="2" indent="-254000">
              <a:buFont typeface="+mj-lt"/>
              <a:buAutoNum type="arabicPeriod"/>
            </a:pPr>
            <a:r>
              <a:rPr lang="ko-KR" altLang="en-US" sz="1800" dirty="0"/>
              <a:t>내가 이길 수 있는 곳에 둔다 </a:t>
            </a:r>
            <a:r>
              <a:rPr lang="en-US" altLang="ko-KR" sz="1800" dirty="0"/>
              <a:t>(</a:t>
            </a:r>
            <a:r>
              <a:rPr lang="ko-KR" altLang="en-US" sz="1800" dirty="0"/>
              <a:t>나 연속 </a:t>
            </a:r>
            <a:r>
              <a:rPr lang="en-US" altLang="ko-KR" sz="1800" dirty="0"/>
              <a:t>2</a:t>
            </a:r>
            <a:r>
              <a:rPr lang="ko-KR" altLang="en-US" sz="1800" dirty="0"/>
              <a:t>개</a:t>
            </a:r>
            <a:r>
              <a:rPr lang="en-US" altLang="ko-KR" sz="1800" dirty="0"/>
              <a:t>)</a:t>
            </a:r>
          </a:p>
          <a:p>
            <a:pPr marL="1168400" lvl="2" indent="-254000">
              <a:buFont typeface="+mj-lt"/>
              <a:buAutoNum type="arabicPeriod"/>
            </a:pPr>
            <a:r>
              <a:rPr lang="ko-KR" altLang="en-US" sz="1800" dirty="0"/>
              <a:t>상대방이 두면 내가 지는 곳에 둔다 </a:t>
            </a:r>
            <a:r>
              <a:rPr lang="en-US" altLang="ko-KR" sz="1800" dirty="0"/>
              <a:t>(</a:t>
            </a:r>
            <a:r>
              <a:rPr lang="ko-KR" altLang="en-US" sz="1800" dirty="0"/>
              <a:t>상대방 연속 </a:t>
            </a:r>
            <a:r>
              <a:rPr lang="en-US" altLang="ko-KR" sz="1800" dirty="0"/>
              <a:t>2</a:t>
            </a:r>
            <a:r>
              <a:rPr lang="ko-KR" altLang="en-US" sz="1800" dirty="0"/>
              <a:t>개</a:t>
            </a:r>
            <a:r>
              <a:rPr lang="en-US" altLang="ko-KR" sz="1800" dirty="0"/>
              <a:t>)</a:t>
            </a:r>
          </a:p>
          <a:p>
            <a:pPr marL="1168400" lvl="2" indent="-254000">
              <a:buFont typeface="+mj-lt"/>
              <a:buAutoNum type="arabicPeriod"/>
            </a:pPr>
            <a:r>
              <a:rPr lang="en-US" altLang="ko-KR" sz="1800" dirty="0"/>
              <a:t>5</a:t>
            </a:r>
            <a:r>
              <a:rPr lang="ko-KR" altLang="en-US" sz="1800" dirty="0"/>
              <a:t>가 비어 있으면 둔다</a:t>
            </a:r>
            <a:endParaRPr lang="en-US" altLang="ko-KR" sz="1800" dirty="0"/>
          </a:p>
          <a:p>
            <a:pPr marL="1168400" lvl="2" indent="-254000">
              <a:buFont typeface="+mj-lt"/>
              <a:buAutoNum type="arabicPeriod"/>
            </a:pPr>
            <a:r>
              <a:rPr lang="en-US" altLang="ko-KR" sz="1800" dirty="0"/>
              <a:t>2, 4, 6, 8 </a:t>
            </a:r>
            <a:r>
              <a:rPr lang="ko-KR" altLang="en-US" sz="1800" dirty="0"/>
              <a:t>순으로 비어 있으면 둔다</a:t>
            </a:r>
            <a:endParaRPr lang="en-US" altLang="ko-KR" sz="1800" dirty="0"/>
          </a:p>
          <a:p>
            <a:pPr marL="1168400" lvl="2" indent="-254000">
              <a:buFont typeface="+mj-lt"/>
              <a:buAutoNum type="arabicPeriod"/>
            </a:pPr>
            <a:r>
              <a:rPr lang="en-US" altLang="ko-KR" sz="1800" dirty="0"/>
              <a:t>1, 3, 7, 9 </a:t>
            </a:r>
            <a:r>
              <a:rPr lang="ko-KR" altLang="en-US" sz="1800" dirty="0"/>
              <a:t>순으로 비어 있으면 둔다</a:t>
            </a:r>
            <a:endParaRPr lang="en-US" altLang="ko-KR" sz="1800" dirty="0"/>
          </a:p>
          <a:p>
            <a:pPr lvl="1"/>
            <a:r>
              <a:rPr lang="en-US" altLang="ko-KR" dirty="0"/>
              <a:t>if-else </a:t>
            </a:r>
            <a:r>
              <a:rPr lang="ko-KR" altLang="en-US" dirty="0"/>
              <a:t>문으로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1011B1-7F7A-4D81-B571-F3F24EEA3FE2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1424922" y="4624309"/>
            <a:ext cx="61950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if (position = </a:t>
            </a:r>
            <a:r>
              <a:rPr lang="en-US" altLang="ko-KR" sz="1400" dirty="0" err="1" smtClean="0"/>
              <a:t>gotTwo</a:t>
            </a:r>
            <a:r>
              <a:rPr lang="en-US" altLang="ko-KR" sz="1400" dirty="0" smtClean="0"/>
              <a:t>(X))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board[position] = X;</a:t>
            </a:r>
            <a:endParaRPr lang="en-US" altLang="ko-KR" sz="1400" dirty="0"/>
          </a:p>
          <a:p>
            <a:r>
              <a:rPr lang="en-US" altLang="ko-KR" sz="1400" dirty="0" smtClean="0"/>
              <a:t>else if (position = </a:t>
            </a:r>
            <a:r>
              <a:rPr lang="en-US" altLang="ko-KR" sz="1400" dirty="0" err="1" smtClean="0"/>
              <a:t>gotTwo</a:t>
            </a:r>
            <a:r>
              <a:rPr lang="en-US" altLang="ko-KR" sz="1400" dirty="0" smtClean="0"/>
              <a:t>(O))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board[position] = X;</a:t>
            </a:r>
          </a:p>
          <a:p>
            <a:r>
              <a:rPr lang="en-US" altLang="ko-KR" sz="1400" dirty="0" smtClean="0"/>
              <a:t>else if (</a:t>
            </a:r>
            <a:r>
              <a:rPr lang="en-US" altLang="ko-KR" sz="1400" dirty="0" err="1" smtClean="0"/>
              <a:t>isEmpty</a:t>
            </a:r>
            <a:r>
              <a:rPr lang="en-US" altLang="ko-KR" sz="1400" dirty="0" smtClean="0"/>
              <a:t>(5))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board[5] = X;</a:t>
            </a:r>
          </a:p>
          <a:p>
            <a:r>
              <a:rPr lang="en-US" altLang="ko-KR" sz="1400" dirty="0" smtClean="0"/>
              <a:t>......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99603"/>
              </p:ext>
            </p:extLst>
          </p:nvPr>
        </p:nvGraphicFramePr>
        <p:xfrm>
          <a:off x="7387151" y="2610167"/>
          <a:ext cx="1224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045"/>
                <a:gridCol w="408045"/>
                <a:gridCol w="40804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Heuristics</a:t>
            </a:r>
          </a:p>
          <a:p>
            <a:pPr lvl="1"/>
            <a:r>
              <a:rPr lang="ko-KR" altLang="en-US" dirty="0" smtClean="0"/>
              <a:t>각 위치마다 점수를 저장하여 빈 곳 중 점수가 가장 큰 곳을 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heuristic[10]  or heuristic[3][3] …</a:t>
            </a:r>
          </a:p>
          <a:p>
            <a:pPr lvl="2"/>
            <a:r>
              <a:rPr lang="ko-KR" altLang="en-US" dirty="0" smtClean="0"/>
              <a:t>연속된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개가 가능한 곳은 가로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대각선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줄</a:t>
            </a:r>
            <a:endParaRPr lang="en-US" altLang="ko-KR" dirty="0" smtClean="0"/>
          </a:p>
          <a:p>
            <a:pPr lvl="2"/>
            <a:r>
              <a:rPr lang="en-US" altLang="ko-KR" dirty="0"/>
              <a:t>8</a:t>
            </a:r>
            <a:r>
              <a:rPr lang="ko-KR" altLang="en-US" dirty="0"/>
              <a:t>개 줄 각각에 대해 점수 계산하여 각 셀에 </a:t>
            </a:r>
            <a:r>
              <a:rPr lang="ko-KR" altLang="en-US" dirty="0" smtClean="0"/>
              <a:t>더해준다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점수가 같은 곳이 있으면 임의로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Heuristic 1 (</a:t>
            </a:r>
            <a:r>
              <a:rPr lang="ko-KR" altLang="en-US" dirty="0" smtClean="0"/>
              <a:t>내가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):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1011B1-7F7A-4D81-B571-F3F24EEA3FE2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77487"/>
              </p:ext>
            </p:extLst>
          </p:nvPr>
        </p:nvGraphicFramePr>
        <p:xfrm>
          <a:off x="809282" y="4462910"/>
          <a:ext cx="1224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045"/>
                <a:gridCol w="408045"/>
                <a:gridCol w="40804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28158"/>
              </p:ext>
            </p:extLst>
          </p:nvPr>
        </p:nvGraphicFramePr>
        <p:xfrm>
          <a:off x="3017871" y="4462910"/>
          <a:ext cx="1224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045"/>
                <a:gridCol w="408045"/>
                <a:gridCol w="40804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3171"/>
              </p:ext>
            </p:extLst>
          </p:nvPr>
        </p:nvGraphicFramePr>
        <p:xfrm>
          <a:off x="5226460" y="4462910"/>
          <a:ext cx="1224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045"/>
                <a:gridCol w="408045"/>
                <a:gridCol w="40804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-2</a:t>
                      </a:r>
                      <a:endParaRPr lang="ko-KR" altLang="en-US" sz="12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104262"/>
              </p:ext>
            </p:extLst>
          </p:nvPr>
        </p:nvGraphicFramePr>
        <p:xfrm>
          <a:off x="7435050" y="4462910"/>
          <a:ext cx="1224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045"/>
                <a:gridCol w="408045"/>
                <a:gridCol w="40804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-2</a:t>
                      </a:r>
                      <a:endParaRPr lang="ko-KR" altLang="en-US" sz="12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63377" y="4050397"/>
            <a:ext cx="270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ko-KR" altLang="en-US" dirty="0" smtClean="0"/>
              <a:t>내 말의 개수만큼 </a:t>
            </a:r>
            <a:r>
              <a:rPr lang="en-US" altLang="ko-KR" dirty="0"/>
              <a:t>+</a:t>
            </a: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320233" y="4050397"/>
            <a:ext cx="326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ko-KR" altLang="en-US" dirty="0" smtClean="0"/>
              <a:t>상대 말의 개수만큼 </a:t>
            </a:r>
            <a:r>
              <a:rPr lang="en-US" altLang="ko-KR" dirty="0" smtClean="0"/>
              <a:t>-1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990469" y="4828286"/>
            <a:ext cx="1070350" cy="381768"/>
            <a:chOff x="5011136" y="4805899"/>
            <a:chExt cx="1070350" cy="381768"/>
          </a:xfrm>
        </p:grpSpPr>
        <p:cxnSp>
          <p:nvCxnSpPr>
            <p:cNvPr id="15" name="직선 화살표 연결선 14"/>
            <p:cNvCxnSpPr/>
            <p:nvPr/>
          </p:nvCxnSpPr>
          <p:spPr bwMode="auto">
            <a:xfrm flipV="1">
              <a:off x="5132311" y="5187667"/>
              <a:ext cx="828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5011136" y="4805899"/>
              <a:ext cx="107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가로계</a:t>
              </a:r>
              <a:r>
                <a:rPr lang="ko-KR" altLang="en-US" sz="1400" dirty="0"/>
                <a:t>산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199058" y="4828286"/>
            <a:ext cx="1070350" cy="381768"/>
            <a:chOff x="5011136" y="4805899"/>
            <a:chExt cx="1070350" cy="381768"/>
          </a:xfrm>
        </p:grpSpPr>
        <p:cxnSp>
          <p:nvCxnSpPr>
            <p:cNvPr id="18" name="직선 화살표 연결선 17"/>
            <p:cNvCxnSpPr/>
            <p:nvPr/>
          </p:nvCxnSpPr>
          <p:spPr bwMode="auto">
            <a:xfrm flipV="1">
              <a:off x="5132311" y="5187667"/>
              <a:ext cx="828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5011136" y="4805899"/>
              <a:ext cx="107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세</a:t>
              </a:r>
              <a:r>
                <a:rPr lang="ko-KR" altLang="en-US" sz="1400" dirty="0" smtClean="0"/>
                <a:t>로계산</a:t>
              </a:r>
              <a:endParaRPr lang="ko-KR" altLang="en-US" sz="1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07647" y="4828286"/>
            <a:ext cx="1070350" cy="381768"/>
            <a:chOff x="5011136" y="4805899"/>
            <a:chExt cx="1070350" cy="381768"/>
          </a:xfrm>
        </p:grpSpPr>
        <p:cxnSp>
          <p:nvCxnSpPr>
            <p:cNvPr id="21" name="직선 화살표 연결선 20"/>
            <p:cNvCxnSpPr/>
            <p:nvPr/>
          </p:nvCxnSpPr>
          <p:spPr bwMode="auto">
            <a:xfrm flipV="1">
              <a:off x="5132311" y="5187667"/>
              <a:ext cx="828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5011136" y="4805899"/>
              <a:ext cx="107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대각선</a:t>
              </a:r>
              <a:endParaRPr lang="ko-KR" altLang="en-US" sz="14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98757" y="5611343"/>
            <a:ext cx="169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최대값</a:t>
            </a:r>
            <a:r>
              <a:rPr lang="en-US" altLang="ko-KR" sz="1400" dirty="0" smtClean="0"/>
              <a:t>(2)</a:t>
            </a:r>
            <a:r>
              <a:rPr lang="ko-KR" altLang="en-US" sz="1400" dirty="0" smtClean="0"/>
              <a:t>을 가진</a:t>
            </a:r>
            <a:endParaRPr lang="en-US" altLang="ko-KR" sz="1400" dirty="0" smtClean="0"/>
          </a:p>
          <a:p>
            <a:pPr algn="ctr"/>
            <a:r>
              <a:rPr lang="ko-KR" altLang="en-US" sz="1400" dirty="0"/>
              <a:t>빈 곳 </a:t>
            </a:r>
            <a:r>
              <a:rPr lang="en-US" altLang="ko-KR" sz="1400" dirty="0" smtClean="0"/>
              <a:t>4 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34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Rule-based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Heuristic </a:t>
            </a:r>
            <a:r>
              <a:rPr lang="ko-KR" altLang="en-US" dirty="0" smtClean="0"/>
              <a:t>결합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1168400" lvl="2" indent="-254000">
              <a:buFont typeface="+mj-lt"/>
              <a:buAutoNum type="arabicPeriod"/>
            </a:pPr>
            <a:r>
              <a:rPr lang="ko-KR" altLang="en-US" sz="1800" dirty="0"/>
              <a:t>내가 이길 수 있는 곳에 둔다 </a:t>
            </a:r>
            <a:r>
              <a:rPr lang="en-US" altLang="ko-KR" sz="1800" dirty="0"/>
              <a:t>(</a:t>
            </a:r>
            <a:r>
              <a:rPr lang="ko-KR" altLang="en-US" sz="1800" dirty="0"/>
              <a:t>나 </a:t>
            </a:r>
            <a:r>
              <a:rPr lang="en-US" altLang="ko-KR" sz="1800" dirty="0" smtClean="0"/>
              <a:t>2</a:t>
            </a:r>
            <a:r>
              <a:rPr lang="ko-KR" altLang="en-US" sz="1800" dirty="0"/>
              <a:t>개</a:t>
            </a:r>
            <a:r>
              <a:rPr lang="en-US" altLang="ko-KR" sz="1800" dirty="0"/>
              <a:t>)</a:t>
            </a:r>
          </a:p>
          <a:p>
            <a:pPr marL="1168400" lvl="2" indent="-254000">
              <a:buFont typeface="+mj-lt"/>
              <a:buAutoNum type="arabicPeriod"/>
            </a:pPr>
            <a:r>
              <a:rPr lang="ko-KR" altLang="en-US" sz="1800" dirty="0"/>
              <a:t>상대방이 두면 내가 지는 곳에 둔다 </a:t>
            </a:r>
            <a:r>
              <a:rPr lang="en-US" altLang="ko-KR" sz="1800" dirty="0"/>
              <a:t>(</a:t>
            </a:r>
            <a:r>
              <a:rPr lang="ko-KR" altLang="en-US" sz="1800" dirty="0"/>
              <a:t>상대방 </a:t>
            </a:r>
            <a:r>
              <a:rPr lang="en-US" altLang="ko-KR" sz="1800" dirty="0" smtClean="0"/>
              <a:t>2</a:t>
            </a:r>
            <a:r>
              <a:rPr lang="ko-KR" altLang="en-US" sz="1800" dirty="0"/>
              <a:t>개</a:t>
            </a:r>
            <a:r>
              <a:rPr lang="en-US" altLang="ko-KR" sz="1800" dirty="0"/>
              <a:t>)</a:t>
            </a:r>
          </a:p>
          <a:p>
            <a:pPr marL="1168400" lvl="2" indent="-254000">
              <a:buFont typeface="+mj-lt"/>
              <a:buAutoNum type="arabicPeriod"/>
            </a:pPr>
            <a:r>
              <a:rPr lang="ko-KR" altLang="en-US" sz="1800" dirty="0" smtClean="0"/>
              <a:t>내가 쌍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를 만들 수 있는 곳에 둔다 </a:t>
            </a:r>
            <a:r>
              <a:rPr lang="en-US" altLang="ko-KR" sz="1800" dirty="0" smtClean="0"/>
              <a:t>(1</a:t>
            </a:r>
            <a:r>
              <a:rPr lang="ko-KR" altLang="en-US" sz="1800" dirty="0" smtClean="0"/>
              <a:t>개 있는 줄이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 이상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marL="1168400" lvl="2" indent="-254000">
              <a:buFont typeface="+mj-lt"/>
              <a:buAutoNum type="arabicPeriod"/>
            </a:pPr>
            <a:r>
              <a:rPr lang="ko-KR" altLang="en-US" sz="1800" dirty="0" smtClean="0"/>
              <a:t>상</a:t>
            </a:r>
            <a:r>
              <a:rPr lang="ko-KR" altLang="en-US" sz="1800" dirty="0"/>
              <a:t>대</a:t>
            </a:r>
            <a:r>
              <a:rPr lang="ko-KR" altLang="en-US" sz="1800" dirty="0" smtClean="0"/>
              <a:t>가 </a:t>
            </a:r>
            <a:r>
              <a:rPr lang="ko-KR" altLang="en-US" sz="1800" dirty="0"/>
              <a:t>쌍 </a:t>
            </a:r>
            <a:r>
              <a:rPr lang="en-US" altLang="ko-KR" sz="1800" dirty="0"/>
              <a:t>2</a:t>
            </a:r>
            <a:r>
              <a:rPr lang="ko-KR" altLang="en-US" sz="1800" dirty="0"/>
              <a:t>를 만들 수 있는 곳에 둔다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상대방 </a:t>
            </a:r>
            <a:r>
              <a:rPr lang="en-US" altLang="ko-KR" sz="1800" dirty="0" smtClean="0"/>
              <a:t>1</a:t>
            </a:r>
            <a:r>
              <a:rPr lang="ko-KR" altLang="en-US" sz="1800" dirty="0"/>
              <a:t>개 </a:t>
            </a:r>
            <a:r>
              <a:rPr lang="ko-KR" altLang="en-US" sz="1800" dirty="0" smtClean="0"/>
              <a:t>있는 줄이 </a:t>
            </a:r>
            <a:r>
              <a:rPr lang="en-US" altLang="ko-KR" sz="1800" dirty="0"/>
              <a:t>2</a:t>
            </a:r>
            <a:r>
              <a:rPr lang="ko-KR" altLang="en-US" sz="1800" dirty="0"/>
              <a:t>개 이상</a:t>
            </a:r>
            <a:r>
              <a:rPr lang="en-US" altLang="ko-KR" sz="1800" dirty="0"/>
              <a:t>)</a:t>
            </a:r>
          </a:p>
          <a:p>
            <a:pPr marL="1168400" lvl="2" indent="-254000">
              <a:buFont typeface="+mj-lt"/>
              <a:buAutoNum type="arabicPeriod"/>
            </a:pPr>
            <a:r>
              <a:rPr lang="en-US" altLang="ko-KR" sz="1800" dirty="0" smtClean="0"/>
              <a:t>Heuristic</a:t>
            </a:r>
            <a:r>
              <a:rPr lang="ko-KR" altLang="en-US" sz="1800" dirty="0" smtClean="0"/>
              <a:t>이 가장 높은 곳에 둔다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1011B1-7F7A-4D81-B571-F3F24EEA3FE2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26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Heuristics </a:t>
            </a:r>
            <a:r>
              <a:rPr lang="ko-KR" altLang="en-US" dirty="0" smtClean="0"/>
              <a:t>개선</a:t>
            </a:r>
            <a:endParaRPr lang="en-US" altLang="ko-KR" dirty="0"/>
          </a:p>
          <a:p>
            <a:pPr lvl="1"/>
            <a:r>
              <a:rPr lang="ko-KR" altLang="en-US" dirty="0" smtClean="0"/>
              <a:t>공격과 방어를 고려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필승 요건과 </a:t>
            </a:r>
            <a:r>
              <a:rPr lang="ko-KR" altLang="en-US" dirty="0" err="1" smtClean="0"/>
              <a:t>필패</a:t>
            </a:r>
            <a:r>
              <a:rPr lang="ko-KR" altLang="en-US" dirty="0" smtClean="0"/>
              <a:t> 요건을 고려한다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Heuristic</a:t>
            </a:r>
            <a:r>
              <a:rPr lang="ko-KR" altLang="en-US" dirty="0" smtClean="0"/>
              <a:t> </a:t>
            </a:r>
            <a:r>
              <a:rPr lang="en-US" altLang="ko-KR" dirty="0"/>
              <a:t>2 (</a:t>
            </a:r>
            <a:r>
              <a:rPr lang="ko-KR" altLang="en-US" dirty="0"/>
              <a:t>내가 </a:t>
            </a:r>
            <a:r>
              <a:rPr lang="en-US" altLang="ko-KR" dirty="0"/>
              <a:t>X</a:t>
            </a:r>
            <a:r>
              <a:rPr lang="ko-KR" altLang="en-US" dirty="0"/>
              <a:t>일 때</a:t>
            </a:r>
            <a:r>
              <a:rPr lang="en-US" altLang="ko-KR" dirty="0" smtClean="0"/>
              <a:t>):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1011B1-7F7A-4D81-B571-F3F24EEA3FE2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42486"/>
              </p:ext>
            </p:extLst>
          </p:nvPr>
        </p:nvGraphicFramePr>
        <p:xfrm>
          <a:off x="809282" y="4005714"/>
          <a:ext cx="1224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045"/>
                <a:gridCol w="408045"/>
                <a:gridCol w="40804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20789"/>
              </p:ext>
            </p:extLst>
          </p:nvPr>
        </p:nvGraphicFramePr>
        <p:xfrm>
          <a:off x="3017871" y="4005714"/>
          <a:ext cx="1224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045"/>
                <a:gridCol w="408045"/>
                <a:gridCol w="40804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36766"/>
              </p:ext>
            </p:extLst>
          </p:nvPr>
        </p:nvGraphicFramePr>
        <p:xfrm>
          <a:off x="5226460" y="4005714"/>
          <a:ext cx="1224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045"/>
                <a:gridCol w="408045"/>
                <a:gridCol w="40804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25</a:t>
                      </a:r>
                      <a:endParaRPr lang="ko-KR" altLang="en-US" sz="10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25</a:t>
                      </a:r>
                      <a:endParaRPr lang="ko-KR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19890"/>
              </p:ext>
            </p:extLst>
          </p:nvPr>
        </p:nvGraphicFramePr>
        <p:xfrm>
          <a:off x="7435050" y="4005714"/>
          <a:ext cx="1224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045"/>
                <a:gridCol w="408045"/>
                <a:gridCol w="40804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25</a:t>
                      </a:r>
                      <a:endParaRPr lang="ko-KR" altLang="en-US" sz="10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25</a:t>
                      </a:r>
                      <a:endParaRPr lang="ko-KR" altLang="en-US" sz="10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40</a:t>
                      </a:r>
                      <a:endParaRPr lang="ko-KR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 anchor="ctr" anchorCtr="1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90469" y="4371090"/>
            <a:ext cx="1070350" cy="381768"/>
            <a:chOff x="5011136" y="4805899"/>
            <a:chExt cx="1070350" cy="381768"/>
          </a:xfrm>
        </p:grpSpPr>
        <p:cxnSp>
          <p:nvCxnSpPr>
            <p:cNvPr id="15" name="직선 화살표 연결선 14"/>
            <p:cNvCxnSpPr/>
            <p:nvPr/>
          </p:nvCxnSpPr>
          <p:spPr bwMode="auto">
            <a:xfrm flipV="1">
              <a:off x="5132311" y="5187667"/>
              <a:ext cx="828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5011136" y="4805899"/>
              <a:ext cx="107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가로계</a:t>
              </a:r>
              <a:r>
                <a:rPr lang="ko-KR" altLang="en-US" sz="1400" dirty="0"/>
                <a:t>산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199058" y="4371090"/>
            <a:ext cx="1070350" cy="381768"/>
            <a:chOff x="5011136" y="4805899"/>
            <a:chExt cx="1070350" cy="381768"/>
          </a:xfrm>
        </p:grpSpPr>
        <p:cxnSp>
          <p:nvCxnSpPr>
            <p:cNvPr id="18" name="직선 화살표 연결선 17"/>
            <p:cNvCxnSpPr/>
            <p:nvPr/>
          </p:nvCxnSpPr>
          <p:spPr bwMode="auto">
            <a:xfrm flipV="1">
              <a:off x="5132311" y="5187667"/>
              <a:ext cx="828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5011136" y="4805899"/>
              <a:ext cx="107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세</a:t>
              </a:r>
              <a:r>
                <a:rPr lang="ko-KR" altLang="en-US" sz="1400" dirty="0" smtClean="0"/>
                <a:t>로계산</a:t>
              </a:r>
              <a:endParaRPr lang="ko-KR" altLang="en-US" sz="1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07647" y="4371090"/>
            <a:ext cx="1070350" cy="381768"/>
            <a:chOff x="5011136" y="4805899"/>
            <a:chExt cx="1070350" cy="381768"/>
          </a:xfrm>
        </p:grpSpPr>
        <p:cxnSp>
          <p:nvCxnSpPr>
            <p:cNvPr id="21" name="직선 화살표 연결선 20"/>
            <p:cNvCxnSpPr/>
            <p:nvPr/>
          </p:nvCxnSpPr>
          <p:spPr bwMode="auto">
            <a:xfrm flipV="1">
              <a:off x="5132311" y="5187667"/>
              <a:ext cx="828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5011136" y="4805899"/>
              <a:ext cx="107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대각선</a:t>
              </a:r>
              <a:endParaRPr lang="ko-KR" altLang="en-US" sz="14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28978" y="2951849"/>
            <a:ext cx="2970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ko-KR" altLang="en-US" dirty="0" smtClean="0"/>
              <a:t>나만 </a:t>
            </a:r>
            <a:r>
              <a:rPr lang="en-US" altLang="ko-KR" dirty="0"/>
              <a:t>2</a:t>
            </a:r>
            <a:r>
              <a:rPr lang="ko-KR" altLang="en-US" dirty="0"/>
              <a:t>개 있으면 </a:t>
            </a:r>
            <a:r>
              <a:rPr lang="en-US" altLang="ko-KR" dirty="0"/>
              <a:t>+</a:t>
            </a:r>
            <a:r>
              <a:rPr lang="en-US" altLang="ko-KR" dirty="0" smtClean="0"/>
              <a:t>1000</a:t>
            </a:r>
            <a:endParaRPr lang="en-US" altLang="ko-KR" dirty="0"/>
          </a:p>
          <a:p>
            <a:pPr marL="0" lvl="2"/>
            <a:r>
              <a:rPr lang="ko-KR" altLang="en-US" dirty="0" smtClean="0"/>
              <a:t>나만 </a:t>
            </a:r>
            <a:r>
              <a:rPr lang="en-US" altLang="ko-KR" dirty="0"/>
              <a:t>1</a:t>
            </a:r>
            <a:r>
              <a:rPr lang="ko-KR" altLang="en-US" dirty="0"/>
              <a:t>개 있으면 </a:t>
            </a:r>
            <a:r>
              <a:rPr lang="en-US" altLang="ko-KR" dirty="0"/>
              <a:t>+</a:t>
            </a:r>
            <a:r>
              <a:rPr lang="en-US" altLang="ko-KR" dirty="0" smtClean="0"/>
              <a:t>15</a:t>
            </a:r>
            <a:endParaRPr lang="en-US" altLang="ko-KR" dirty="0"/>
          </a:p>
          <a:p>
            <a:pPr marL="0" lvl="2"/>
            <a:r>
              <a:rPr lang="ko-KR" altLang="en-US" dirty="0" smtClean="0"/>
              <a:t>비어 </a:t>
            </a:r>
            <a:r>
              <a:rPr lang="ko-KR" altLang="en-US" dirty="0"/>
              <a:t>있으면 </a:t>
            </a:r>
            <a:r>
              <a:rPr lang="en-US" altLang="ko-KR" dirty="0"/>
              <a:t>+1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85835" y="2951849"/>
            <a:ext cx="326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ko-KR" altLang="en-US" dirty="0" smtClean="0"/>
              <a:t>상대</a:t>
            </a:r>
            <a:r>
              <a:rPr lang="ko-KR" altLang="en-US" dirty="0"/>
              <a:t>만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있으면 </a:t>
            </a:r>
            <a:r>
              <a:rPr lang="en-US" altLang="ko-KR" dirty="0" smtClean="0"/>
              <a:t>+100</a:t>
            </a:r>
            <a:endParaRPr lang="en-US" altLang="ko-KR" dirty="0"/>
          </a:p>
          <a:p>
            <a:pPr marL="0" lvl="2"/>
            <a:r>
              <a:rPr lang="ko-KR" altLang="en-US" dirty="0" smtClean="0"/>
              <a:t>상대만 </a:t>
            </a:r>
            <a:r>
              <a:rPr lang="en-US" altLang="ko-KR" dirty="0"/>
              <a:t>1</a:t>
            </a:r>
            <a:r>
              <a:rPr lang="ko-KR" altLang="en-US" dirty="0"/>
              <a:t>개 있으면 </a:t>
            </a:r>
            <a:r>
              <a:rPr lang="en-US" altLang="ko-KR" dirty="0" smtClean="0"/>
              <a:t>+10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7079179" y="5148143"/>
            <a:ext cx="193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최대값</a:t>
            </a:r>
            <a:r>
              <a:rPr lang="en-US" altLang="ko-KR" sz="1400" dirty="0" smtClean="0"/>
              <a:t>(40)</a:t>
            </a:r>
            <a:r>
              <a:rPr lang="ko-KR" altLang="en-US" sz="1400" dirty="0" smtClean="0"/>
              <a:t>을 가진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7 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95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" y="1412875"/>
            <a:ext cx="82296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Minimax</a:t>
            </a:r>
            <a:r>
              <a:rPr lang="en-US" altLang="ko-KR" dirty="0" smtClean="0"/>
              <a:t> search </a:t>
            </a:r>
          </a:p>
          <a:p>
            <a:pPr lvl="1"/>
            <a:r>
              <a:rPr lang="en-US" altLang="ko-KR" dirty="0" smtClean="0"/>
              <a:t>Tree </a:t>
            </a:r>
            <a:r>
              <a:rPr lang="ko-KR" altLang="en-US" dirty="0" smtClean="0"/>
              <a:t>구조에서 최적의 경우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Heuristic </a:t>
            </a:r>
            <a:r>
              <a:rPr lang="ko-KR" altLang="en-US" dirty="0" smtClean="0"/>
              <a:t>사용하여 </a:t>
            </a:r>
            <a:r>
              <a:rPr lang="en-US" altLang="ko-KR" dirty="0" smtClean="0"/>
              <a:t>Min(</a:t>
            </a:r>
            <a:r>
              <a:rPr lang="ko-KR" altLang="en-US" dirty="0" smtClean="0"/>
              <a:t>나</a:t>
            </a:r>
            <a:r>
              <a:rPr lang="en-US" altLang="ko-KR" dirty="0" smtClean="0"/>
              <a:t>), Max(</a:t>
            </a:r>
            <a:r>
              <a:rPr lang="ko-KR" altLang="en-US" dirty="0" smtClean="0"/>
              <a:t>상대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번갈아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최악의 경우</a:t>
            </a:r>
            <a:r>
              <a:rPr lang="en-US" altLang="ko-KR" dirty="0" smtClean="0"/>
              <a:t>(Max)</a:t>
            </a:r>
            <a:r>
              <a:rPr lang="ko-KR" altLang="en-US" dirty="0" smtClean="0"/>
              <a:t> 가정하여 최선의 경우</a:t>
            </a:r>
            <a:r>
              <a:rPr lang="en-US" altLang="ko-KR" dirty="0" smtClean="0"/>
              <a:t>(Min)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</a:t>
            </a:r>
            <a:r>
              <a:rPr lang="en-US" altLang="ko-KR" dirty="0"/>
              <a:t>AI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06" y="2968623"/>
            <a:ext cx="4516209" cy="3008043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1011B1-7F7A-4D81-B571-F3F24EEA3FE2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6485621" y="3215968"/>
            <a:ext cx="24162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ko-KR" altLang="en-US" sz="1400" dirty="0" smtClean="0"/>
              <a:t>나만 </a:t>
            </a:r>
            <a:r>
              <a:rPr lang="en-US" altLang="ko-KR" sz="1400" dirty="0"/>
              <a:t>2</a:t>
            </a:r>
            <a:r>
              <a:rPr lang="ko-KR" altLang="en-US" sz="1400" dirty="0"/>
              <a:t>개 있으면 </a:t>
            </a:r>
            <a:r>
              <a:rPr lang="en-US" altLang="ko-KR" sz="1400" dirty="0"/>
              <a:t>+</a:t>
            </a:r>
            <a:r>
              <a:rPr lang="en-US" altLang="ko-KR" sz="1400" dirty="0" smtClean="0"/>
              <a:t>1000</a:t>
            </a:r>
          </a:p>
          <a:p>
            <a:pPr marL="0" lvl="2"/>
            <a:r>
              <a:rPr lang="ko-KR" altLang="en-US" sz="1400" dirty="0"/>
              <a:t>상대만 </a:t>
            </a:r>
            <a:r>
              <a:rPr lang="en-US" altLang="ko-KR" sz="1400" dirty="0"/>
              <a:t>2</a:t>
            </a:r>
            <a:r>
              <a:rPr lang="ko-KR" altLang="en-US" sz="1400" dirty="0"/>
              <a:t>개 있으면 </a:t>
            </a:r>
            <a:r>
              <a:rPr lang="en-US" altLang="ko-KR" sz="1400" dirty="0"/>
              <a:t>+</a:t>
            </a:r>
            <a:r>
              <a:rPr lang="en-US" altLang="ko-KR" sz="1400" dirty="0" smtClean="0"/>
              <a:t>100</a:t>
            </a:r>
            <a:endParaRPr lang="en-US" altLang="ko-KR" sz="1400" dirty="0"/>
          </a:p>
          <a:p>
            <a:pPr marL="0" lvl="2"/>
            <a:r>
              <a:rPr lang="ko-KR" altLang="en-US" sz="1400" dirty="0" smtClean="0"/>
              <a:t>나만 </a:t>
            </a:r>
            <a:r>
              <a:rPr lang="en-US" altLang="ko-KR" sz="1400" dirty="0"/>
              <a:t>1</a:t>
            </a:r>
            <a:r>
              <a:rPr lang="ko-KR" altLang="en-US" sz="1400" dirty="0"/>
              <a:t>개 있으면 </a:t>
            </a:r>
            <a:r>
              <a:rPr lang="en-US" altLang="ko-KR" sz="1400" dirty="0"/>
              <a:t>+</a:t>
            </a:r>
            <a:r>
              <a:rPr lang="en-US" altLang="ko-KR" sz="1400" dirty="0" smtClean="0"/>
              <a:t>15</a:t>
            </a:r>
            <a:endParaRPr lang="en-US" altLang="ko-KR" sz="1400" dirty="0"/>
          </a:p>
          <a:p>
            <a:pPr marL="0" lvl="2"/>
            <a:r>
              <a:rPr lang="ko-KR" altLang="en-US" sz="1400" dirty="0"/>
              <a:t>상대만 </a:t>
            </a:r>
            <a:r>
              <a:rPr lang="en-US" altLang="ko-KR" sz="1400" dirty="0"/>
              <a:t>1</a:t>
            </a:r>
            <a:r>
              <a:rPr lang="ko-KR" altLang="en-US" sz="1400" dirty="0"/>
              <a:t>개 있으면 </a:t>
            </a:r>
            <a:r>
              <a:rPr lang="en-US" altLang="ko-KR" sz="1400" dirty="0"/>
              <a:t>+</a:t>
            </a:r>
            <a:r>
              <a:rPr lang="en-US" altLang="ko-KR" sz="1400" dirty="0" smtClean="0"/>
              <a:t>10</a:t>
            </a:r>
          </a:p>
          <a:p>
            <a:pPr marL="0" lvl="2"/>
            <a:r>
              <a:rPr lang="ko-KR" altLang="en-US" sz="1400" dirty="0" smtClean="0"/>
              <a:t>비어 </a:t>
            </a:r>
            <a:r>
              <a:rPr lang="ko-KR" altLang="en-US" sz="1400" dirty="0"/>
              <a:t>있으면 </a:t>
            </a:r>
            <a:r>
              <a:rPr lang="en-US" altLang="ko-KR" sz="14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4310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▶ </a:t>
            </a:r>
            <a:r>
              <a:rPr lang="en-US" altLang="ko-KR" dirty="0"/>
              <a:t>Tic-Tac-Toe </a:t>
            </a:r>
            <a:r>
              <a:rPr lang="en-US" altLang="ko-KR" dirty="0" smtClean="0"/>
              <a:t>simple 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컴퓨터가 똑똑하게 두도록 만들어 보자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모두가 최선의 선택을 하면 항상 비김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상대방의 수를 고려해야 함 </a:t>
            </a:r>
            <a:r>
              <a:rPr lang="en-US" altLang="ko-KR" sz="1800" dirty="0" smtClean="0"/>
              <a:t>– </a:t>
            </a:r>
            <a:r>
              <a:rPr lang="en-US" altLang="ko-KR" sz="1800" dirty="0" err="1" smtClean="0"/>
              <a:t>Minimax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등의 기법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고급 기법이 필요하므로 이 강좌에서는 구현하지 않는다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현 상태만 고려하여 최선의 선택을 하도록 만들어 본다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Rule-based, Heuristic, </a:t>
            </a:r>
            <a:r>
              <a:rPr lang="ko-KR" altLang="en-US" sz="1800" dirty="0" smtClean="0"/>
              <a:t>또는 둘을 혼합하여 구현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Computer</a:t>
            </a:r>
            <a:r>
              <a:rPr lang="ko-KR" altLang="en-US" sz="1800" dirty="0" smtClean="0"/>
              <a:t>가 두는 곳을 </a:t>
            </a:r>
            <a:r>
              <a:rPr lang="en-US" altLang="ko-KR" sz="1800" dirty="0" smtClean="0"/>
              <a:t>AI</a:t>
            </a:r>
            <a:r>
              <a:rPr lang="ko-KR" altLang="en-US" sz="1800" dirty="0" smtClean="0"/>
              <a:t>를 통해 선택한다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hack</a:t>
            </a:r>
            <a:r>
              <a:rPr lang="ko-KR" altLang="en-US" sz="1800" dirty="0" smtClean="0"/>
              <a:t>을 통하여 좀 더 똑똑히 만들 수 있다 </a:t>
            </a:r>
            <a:r>
              <a:rPr lang="en-US" altLang="ko-KR" sz="1800" dirty="0" smtClean="0"/>
              <a:t>(rule </a:t>
            </a:r>
            <a:r>
              <a:rPr lang="ko-KR" altLang="en-US" sz="1800" dirty="0" smtClean="0"/>
              <a:t>추가 또는 </a:t>
            </a:r>
            <a:r>
              <a:rPr lang="en-US" altLang="ko-KR" sz="1800" dirty="0" smtClean="0"/>
              <a:t>heuristic </a:t>
            </a:r>
            <a:r>
              <a:rPr lang="ko-KR" altLang="en-US" sz="1800" dirty="0" smtClean="0"/>
              <a:t>설계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en-US" sz="1800" dirty="0" smtClean="0"/>
              <a:t>이 강의자료에 나온 예시 중에는 </a:t>
            </a:r>
            <a:r>
              <a:rPr lang="en-US" altLang="ko-KR" sz="1800" dirty="0" smtClean="0"/>
              <a:t>Heuristic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가 가장 우수함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더 좋은 방법을 고안하여도 좋음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제출</a:t>
            </a:r>
            <a:endParaRPr lang="en-US" altLang="ko-KR" sz="1800" dirty="0" smtClean="0"/>
          </a:p>
          <a:p>
            <a:pPr lvl="2"/>
            <a:r>
              <a:rPr lang="en-US" altLang="ko-KR" dirty="0" smtClean="0"/>
              <a:t>README.txt </a:t>
            </a:r>
            <a:r>
              <a:rPr lang="ko-KR" altLang="en-US" dirty="0" smtClean="0"/>
              <a:t>파일을 만들어서 사용한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방법 설명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소스코드와 </a:t>
            </a:r>
            <a:r>
              <a:rPr lang="en-US" altLang="ko-KR" dirty="0" smtClean="0"/>
              <a:t>README.txt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.zip</a:t>
            </a:r>
            <a:r>
              <a:rPr lang="ko-KR" altLang="en-US" dirty="0" smtClean="0"/>
              <a:t>으로 압축하여 제출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1011B1-7F7A-4D81-B571-F3F24EEA3FE2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39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9346D-DEAD-4EF9-BA85-21355BCD8D5E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ko-KR" altLang="en-US" dirty="0">
                <a:solidFill>
                  <a:schemeClr val="tx1"/>
                </a:solidFill>
              </a:rPr>
              <a:t>▶ </a:t>
            </a:r>
            <a:r>
              <a:rPr lang="en-US" altLang="ko-KR" dirty="0" smtClean="0">
                <a:solidFill>
                  <a:schemeClr val="tx1"/>
                </a:solidFill>
              </a:rPr>
              <a:t>Challenge problem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단계적</a:t>
            </a:r>
            <a:r>
              <a:rPr lang="en-US" altLang="ko-KR" dirty="0" smtClean="0"/>
              <a:t> AI Level</a:t>
            </a:r>
            <a:r>
              <a:rPr lang="ko-KR" altLang="en-US" dirty="0" smtClean="0"/>
              <a:t>을 만들어 보자 </a:t>
            </a:r>
            <a:r>
              <a:rPr lang="en-US" altLang="ko-KR" dirty="0" smtClean="0"/>
              <a:t>(20% </a:t>
            </a:r>
            <a:r>
              <a:rPr lang="ko-KR" altLang="en-US" dirty="0" err="1" smtClean="0"/>
              <a:t>가산점</a:t>
            </a:r>
            <a:r>
              <a:rPr lang="en-US" altLang="ko-KR" dirty="0" smtClean="0"/>
              <a:t>!)</a:t>
            </a:r>
          </a:p>
          <a:p>
            <a:pPr lvl="1"/>
            <a:r>
              <a:rPr lang="en-US" altLang="ko-KR" dirty="0" smtClean="0"/>
              <a:t>Smart, Dumb, Dumber</a:t>
            </a:r>
            <a:r>
              <a:rPr lang="ko-KR" altLang="en-US" dirty="0" smtClean="0"/>
              <a:t>의 세 단계로 </a:t>
            </a:r>
            <a:r>
              <a:rPr lang="en-US" altLang="ko-KR" dirty="0" smtClean="0"/>
              <a:t>AI level</a:t>
            </a:r>
            <a:r>
              <a:rPr lang="ko-KR" altLang="en-US" dirty="0" smtClean="0"/>
              <a:t>을 만들어 본다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Smart: </a:t>
            </a:r>
            <a:r>
              <a:rPr lang="ko-KR" altLang="en-US" dirty="0" smtClean="0"/>
              <a:t>똑똑</a:t>
            </a:r>
            <a:r>
              <a:rPr lang="ko-KR" altLang="en-US" dirty="0"/>
              <a:t>한</a:t>
            </a:r>
            <a:r>
              <a:rPr lang="ko-KR" altLang="en-US" dirty="0" smtClean="0"/>
              <a:t> 선택을 하는 단계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이번 시간 목표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Dumb: </a:t>
            </a:r>
            <a:r>
              <a:rPr lang="ko-KR" altLang="en-US" dirty="0" smtClean="0"/>
              <a:t>지난 시간의 </a:t>
            </a:r>
            <a:r>
              <a:rPr lang="en-US" altLang="ko-KR" dirty="0" smtClean="0"/>
              <a:t>Challenge problem (p.2 rule-based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Dumber: </a:t>
            </a:r>
            <a:r>
              <a:rPr lang="ko-KR" altLang="en-US" dirty="0" smtClean="0"/>
              <a:t>비어 있는 곳에 임의로 둔다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순차적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메뉴에서 </a:t>
            </a:r>
            <a:r>
              <a:rPr lang="en-US" altLang="ko-KR" dirty="0" smtClean="0"/>
              <a:t>AI level</a:t>
            </a:r>
            <a:r>
              <a:rPr lang="ko-KR" altLang="en-US" dirty="0" smtClean="0"/>
              <a:t>을 바꿀 수 있게 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모드를 추가한다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첫 번째 컴퓨터는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번에서 선택한 </a:t>
            </a:r>
            <a:r>
              <a:rPr lang="en-US" altLang="ko-KR" dirty="0" smtClean="0"/>
              <a:t>AI level, </a:t>
            </a:r>
            <a:r>
              <a:rPr lang="ko-KR" altLang="en-US" dirty="0" smtClean="0"/>
              <a:t>두 번째 컴퓨터 </a:t>
            </a:r>
            <a:r>
              <a:rPr lang="en-US" altLang="ko-KR" dirty="0" smtClean="0"/>
              <a:t>AI level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메뉴 예시</a:t>
            </a:r>
            <a:r>
              <a:rPr lang="en-US" altLang="ko-KR" dirty="0" smtClean="0"/>
              <a:t>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첨부한 </a:t>
            </a:r>
            <a:r>
              <a:rPr lang="en-US" altLang="ko-KR" dirty="0" smtClean="0"/>
              <a:t>tictactoe.exe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endParaRPr lang="en-US" altLang="ko-KR" dirty="0" smtClean="0"/>
          </a:p>
          <a:p>
            <a:pPr lvl="3">
              <a:lnSpc>
                <a:spcPct val="80000"/>
              </a:lnSpc>
              <a:buNone/>
            </a:pPr>
            <a:endParaRPr lang="en-US" altLang="ko-KR" sz="1700" dirty="0" smtClean="0"/>
          </a:p>
          <a:p>
            <a:pPr lvl="3">
              <a:lnSpc>
                <a:spcPct val="80000"/>
              </a:lnSpc>
              <a:buNone/>
            </a:pPr>
            <a:endParaRPr lang="en-US" altLang="ko-KR" sz="1700" dirty="0"/>
          </a:p>
          <a:p>
            <a:pPr lvl="3">
              <a:lnSpc>
                <a:spcPct val="80000"/>
              </a:lnSpc>
              <a:buNone/>
            </a:pPr>
            <a:endParaRPr lang="en-US" altLang="ko-KR" sz="1700" dirty="0" smtClean="0"/>
          </a:p>
          <a:p>
            <a:pPr lvl="2">
              <a:lnSpc>
                <a:spcPct val="80000"/>
              </a:lnSpc>
            </a:pPr>
            <a:endParaRPr lang="en-US" altLang="ko-KR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70932" y="4323372"/>
            <a:ext cx="40507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### </a:t>
            </a:r>
            <a:r>
              <a:rPr lang="en-US" altLang="ko-KR" sz="1400" dirty="0"/>
              <a:t>Tic-Tac-Toe </a:t>
            </a:r>
            <a:r>
              <a:rPr lang="en-US" altLang="ko-KR" sz="1400" dirty="0" smtClean="0"/>
              <a:t>###</a:t>
            </a:r>
            <a:endParaRPr lang="en-US" altLang="ko-KR" sz="1400" dirty="0"/>
          </a:p>
          <a:p>
            <a:r>
              <a:rPr lang="en-US" altLang="ko-KR" sz="1400" dirty="0" smtClean="0"/>
              <a:t>1 </a:t>
            </a:r>
            <a:r>
              <a:rPr lang="en-US" altLang="ko-KR" sz="1400" dirty="0"/>
              <a:t>: Play first (X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2 </a:t>
            </a:r>
            <a:r>
              <a:rPr lang="en-US" altLang="ko-KR" sz="1400" dirty="0"/>
              <a:t>: Play second (O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3 : Computer </a:t>
            </a:r>
            <a:r>
              <a:rPr lang="en-US" altLang="ko-KR" sz="1400" dirty="0" err="1"/>
              <a:t>vs</a:t>
            </a:r>
            <a:r>
              <a:rPr lang="en-US" altLang="ko-KR" sz="1400" dirty="0"/>
              <a:t> Computer</a:t>
            </a:r>
          </a:p>
          <a:p>
            <a:r>
              <a:rPr lang="en-US" altLang="ko-KR" sz="1400" dirty="0"/>
              <a:t>4 : Select AI (current: </a:t>
            </a:r>
            <a:r>
              <a:rPr lang="en-US" altLang="ko-KR" sz="1400" dirty="0" smtClean="0"/>
              <a:t>dumb)</a:t>
            </a:r>
            <a:endParaRPr lang="en-US" altLang="ko-KR" sz="1400" dirty="0"/>
          </a:p>
          <a:p>
            <a:r>
              <a:rPr lang="en-US" altLang="ko-KR" sz="1400" dirty="0"/>
              <a:t>0 : Exit</a:t>
            </a:r>
          </a:p>
          <a:p>
            <a:r>
              <a:rPr lang="en-US" altLang="ko-KR" sz="1400" dirty="0"/>
              <a:t>Enter command</a:t>
            </a:r>
            <a:r>
              <a:rPr lang="en-US" altLang="ko-KR" sz="1400" dirty="0" smtClean="0"/>
              <a:t>:</a:t>
            </a:r>
            <a:endParaRPr lang="en-US" altLang="ko-K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Tahoma"/>
        <a:ea typeface="굴림"/>
        <a:cs typeface="Tahoma"/>
      </a:majorFont>
      <a:minorFont>
        <a:latin typeface="Tahoma"/>
        <a:ea typeface="굴림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굴림" pitchFamily="50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Box-Tahoma굴림-Violet</Template>
  <TotalTime>1265</TotalTime>
  <Words>718</Words>
  <Application>Microsoft Office PowerPoint</Application>
  <PresentationFormat>화면 슬라이드 쇼(4:3)</PresentationFormat>
  <Paragraphs>187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Arial</vt:lpstr>
      <vt:lpstr>Lucida Console</vt:lpstr>
      <vt:lpstr>Tahoma</vt:lpstr>
      <vt:lpstr>Times New Roman</vt:lpstr>
      <vt:lpstr>Wingdings</vt:lpstr>
      <vt:lpstr>2_모자이크</vt:lpstr>
      <vt:lpstr>Programming  - Practice 11</vt:lpstr>
      <vt:lpstr>Game AI</vt:lpstr>
      <vt:lpstr>Game AI</vt:lpstr>
      <vt:lpstr>Game AI</vt:lpstr>
      <vt:lpstr>Game AI</vt:lpstr>
      <vt:lpstr>Game AI</vt:lpstr>
      <vt:lpstr>▶ Tic-Tac-Toe simple AI</vt:lpstr>
      <vt:lpstr>▶ Challenge 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 - Practice 07</dc:title>
  <dc:creator/>
  <cp:lastModifiedBy>Lee ChangHa</cp:lastModifiedBy>
  <cp:revision>417</cp:revision>
  <cp:lastPrinted>2018-11-11T17:55:57Z</cp:lastPrinted>
  <dcterms:created xsi:type="dcterms:W3CDTF">1995-11-01T10:23:08Z</dcterms:created>
  <dcterms:modified xsi:type="dcterms:W3CDTF">2019-10-03T10:35:33Z</dcterms:modified>
</cp:coreProperties>
</file>