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57" r:id="rId10"/>
    <p:sldId id="258" r:id="rId11"/>
    <p:sldId id="259" r:id="rId12"/>
    <p:sldId id="260" r:id="rId13"/>
    <p:sldId id="261" r:id="rId14"/>
    <p:sldId id="293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304" r:id="rId29"/>
    <p:sldId id="275" r:id="rId30"/>
    <p:sldId id="276" r:id="rId31"/>
    <p:sldId id="277" r:id="rId32"/>
    <p:sldId id="302" r:id="rId33"/>
    <p:sldId id="294" r:id="rId34"/>
    <p:sldId id="295" r:id="rId35"/>
    <p:sldId id="279" r:id="rId36"/>
    <p:sldId id="280" r:id="rId37"/>
    <p:sldId id="303" r:id="rId38"/>
    <p:sldId id="281" r:id="rId39"/>
    <p:sldId id="282" r:id="rId40"/>
    <p:sldId id="283" r:id="rId41"/>
    <p:sldId id="284" r:id="rId42"/>
    <p:sldId id="285" r:id="rId43"/>
    <p:sldId id="296" r:id="rId44"/>
    <p:sldId id="297" r:id="rId45"/>
    <p:sldId id="305" r:id="rId46"/>
    <p:sldId id="306" r:id="rId47"/>
    <p:sldId id="298" r:id="rId48"/>
    <p:sldId id="299" r:id="rId49"/>
    <p:sldId id="307" r:id="rId50"/>
    <p:sldId id="300" r:id="rId51"/>
    <p:sldId id="308" r:id="rId52"/>
    <p:sldId id="301" r:id="rId5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/>
    <p:restoredTop sz="95934"/>
  </p:normalViewPr>
  <p:slideViewPr>
    <p:cSldViewPr snapToGrid="0" snapToObjects="1">
      <p:cViewPr>
        <p:scale>
          <a:sx n="81" d="100"/>
          <a:sy n="81" d="100"/>
        </p:scale>
        <p:origin x="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054F6-CAEB-9C4C-9BFB-D7A457D9DAB8}" type="datetimeFigureOut">
              <a:rPr lang="en-US" smtClean="0"/>
              <a:t>03-Mar-24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0B739-9F65-B540-9F9D-35FB6973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6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0B739-9F65-B540-9F9D-35FB69735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AB799-151C-5048-9933-A6F5D5D44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BB614C-3700-774E-AD39-14E3A0076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C1BB-8CC7-6441-AA6B-8251A7C6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03-Mar-24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AB8F6-6E5F-DD47-9AEC-CFC82549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1A7C38-0B4F-6647-9628-AFA73BC7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5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3FA6F8-AB3F-6442-9739-C4E05E55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7D6A67-4099-2C4C-9A16-C1A990010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AA8558-AA28-DD4F-97DC-5AC8643C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03-Mar-24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2573D7-3126-4149-8F82-1EA9F80F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433D9D-C811-054B-B631-F068E32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4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B312A5A-E096-9746-9E0E-F5A57C281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4E6781-6D67-6C46-B545-3C66B1FFF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8C5E04-7F29-1B4A-898B-AA377912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03-Mar-24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1DAA07-8CFF-B74B-AA7A-D3314A5E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25882B-0D94-7F48-91A3-9ED8C536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4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FBDFE-908A-B841-B62A-419834A3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CF7BA0-D187-1D48-B319-6F6539F1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72884-8104-AB49-B2C1-B8503CC8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03-Mar-24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5477E4-6B6B-CC47-A78D-C08D7D82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75F4AB-87C5-3B4C-8FF4-31787433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2FA32-EB04-8A40-BE1A-2FEB3991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50456E-720D-4645-8D3A-885903C7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BB8DBD-91C8-2546-BDC7-C0A183AD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03-Mar-24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F14C65-7796-084E-A7D3-FCED5667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BE5695-7D7A-D14F-A13B-9BAEEB15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8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70C86-2E07-4243-A2AE-508B8E03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5EB8CA-2F7D-7043-AD5A-2D3467252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96314C-C407-184F-B416-5521B9F4B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429E76-5324-ED46-9609-30C0BD16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03-Mar-24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24B672-010F-9243-950D-CC6AB086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4BCDCF-9AD2-E246-820A-0A8A3469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8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836AA-DFC4-014A-B1DA-C5F01F26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15A730-0B3C-724C-9B6C-4293484F4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BC401A-EC1D-9343-9742-A017C07D3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99B1A84-0D7C-7E4F-9832-6CC26AEE6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7D12DD-0E2A-0345-93B5-4D2E1C4F2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2EE37C-26DC-2743-A2D4-62DC5C68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03-Mar-24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A6A52E-1127-EE49-9ED6-BC6C406F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39D5646-46D1-D141-ACCB-6EC1915B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3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01B0A4-41FD-6F4D-98C2-5724EC55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2E7F7C8-E692-7542-A60C-6D7C3E1A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03-Mar-24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46D2F7-1D81-BB46-9D10-E3D136A9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A9B5F3-8C8B-C643-81CE-0C682254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0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5C0CB02-044E-764B-9D7B-2B2D3CC2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03-Mar-24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D81003-FEB1-134F-A138-86BA0074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E8F701-411A-A649-A9C9-C5B92E32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861D5-63E5-8345-94AB-6EA2795C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146E2D-2145-D34C-8202-DD49EBDEE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8E517D-7C43-EC47-A575-646D7D0F3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F867F3-AB32-D84B-A6F4-F501614D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03-Mar-24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54AAAF-5D94-984A-90BC-4E2AA485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D06763-FFB9-E647-B63D-A393FCFA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2B95D-088C-5A46-8E3F-9064A462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E9BF6E1-A37A-D04A-BAB1-0ED383BC0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2E4CF-D4E9-2043-AB81-5D482F87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D609C9-7046-044A-AA5C-B1887ABD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03-Mar-24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E3C33E-31EF-2A4C-B8CB-519CF2FF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F5262F-4263-2A49-A265-713A8F62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AE0E12F-FE54-8F40-AA38-1BDE8AC8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DE2726-6CC2-B542-8EFB-E7131511E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240466-B65E-8E4D-AC5F-1F2DB1054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D5627-93D3-854B-8160-8C4702847D6F}" type="datetimeFigureOut">
              <a:rPr lang="en-US" smtClean="0"/>
              <a:t>03-Mar-24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B86A8C-3F4D-F643-93FB-34E014C37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978435-68D3-8C44-AA01-D68CC3F7C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784F3-5EB0-DF43-9351-DE22062057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8" y="6257924"/>
            <a:ext cx="2743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533055CF-F6FD-5B4C-9E94-FCB67C2D40E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057" y="6318249"/>
            <a:ext cx="12636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86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4CEE0-63F7-DF43-A4AF-8D40D0558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Software Engineering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A814A9F-467E-294D-AD14-AF5557238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BCF5AD2-690E-2748-80CF-342DEA673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729" y="6334125"/>
            <a:ext cx="2528555" cy="38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01000"/>
              </a:lnSpc>
              <a:spcBef>
                <a:spcPts val="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Wingdings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lnSpc>
                <a:spcPct val="101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Wingdings" pitchFamily="2" charset="2"/>
              <a:buChar char="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101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101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101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GB" altLang="it-IT" sz="1000" dirty="0"/>
              <a:t>Version 2.0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GB" altLang="it-IT" sz="1000" dirty="0"/>
              <a:t>© Maurizio </a:t>
            </a:r>
            <a:r>
              <a:rPr lang="en-GB" altLang="it-IT" sz="1000" dirty="0" err="1"/>
              <a:t>Morisio</a:t>
            </a:r>
            <a:r>
              <a:rPr lang="en-GB" altLang="it-IT" sz="1000" dirty="0"/>
              <a:t>, Luca Ardito 2024</a:t>
            </a:r>
          </a:p>
        </p:txBody>
      </p:sp>
    </p:spTree>
    <p:extLst>
      <p:ext uri="{BB962C8B-B14F-4D97-AF65-F5344CB8AC3E}">
        <p14:creationId xmlns:p14="http://schemas.microsoft.com/office/powerpoint/2010/main" val="394174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75978-998F-954D-B6B4-BC2F6848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of Software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609560-DA7F-7C43-AF7A-AF6104556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/>
              <a:t>A collection of </a:t>
            </a:r>
          </a:p>
          <a:p>
            <a:pPr lvl="1"/>
            <a:r>
              <a:rPr lang="en-GB" dirty="0"/>
              <a:t>Computer programs,</a:t>
            </a:r>
          </a:p>
          <a:p>
            <a:pPr lvl="1"/>
            <a:r>
              <a:rPr lang="en-GB" dirty="0"/>
              <a:t>Procedures, </a:t>
            </a:r>
          </a:p>
          <a:p>
            <a:pPr lvl="1"/>
            <a:r>
              <a:rPr lang="en-GB" dirty="0"/>
              <a:t>Rules, </a:t>
            </a:r>
          </a:p>
          <a:p>
            <a:pPr lvl="1"/>
            <a:r>
              <a:rPr lang="en-GB" dirty="0"/>
              <a:t>Associated documentation </a:t>
            </a:r>
          </a:p>
          <a:p>
            <a:pPr lvl="1"/>
            <a:r>
              <a:rPr lang="en-GB" dirty="0"/>
              <a:t>Data</a:t>
            </a:r>
          </a:p>
          <a:p>
            <a:endParaRPr lang="en-GB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3C4E388-5CD9-2B4D-8576-17C09023992B}"/>
              </a:ext>
            </a:extLst>
          </p:cNvPr>
          <p:cNvSpPr txBox="1">
            <a:spLocks/>
          </p:cNvSpPr>
          <p:nvPr/>
        </p:nvSpPr>
        <p:spPr>
          <a:xfrm>
            <a:off x="6096000" y="185075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Requirements document,</a:t>
            </a:r>
          </a:p>
          <a:p>
            <a:pPr lvl="1"/>
            <a:r>
              <a:rPr lang="en-GB" dirty="0"/>
              <a:t>Project plan,</a:t>
            </a:r>
          </a:p>
          <a:p>
            <a:pPr lvl="1"/>
            <a:r>
              <a:rPr lang="en-GB" dirty="0"/>
              <a:t>Test plan,</a:t>
            </a:r>
          </a:p>
          <a:p>
            <a:pPr lvl="1"/>
            <a:r>
              <a:rPr lang="en-GB" dirty="0"/>
              <a:t>Test cases,</a:t>
            </a:r>
          </a:p>
          <a:p>
            <a:pPr lvl="1"/>
            <a:r>
              <a:rPr lang="en-GB" dirty="0"/>
              <a:t>Build scripts,</a:t>
            </a:r>
          </a:p>
          <a:p>
            <a:pPr lvl="1"/>
            <a:r>
              <a:rPr lang="en-GB" dirty="0"/>
              <a:t>Deployment scripts,</a:t>
            </a:r>
          </a:p>
          <a:p>
            <a:pPr lvl="1"/>
            <a:r>
              <a:rPr lang="en-GB" dirty="0"/>
              <a:t>User manuals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6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B7C695-AD2D-7040-BA04-C5580034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Types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B19E61-A2D4-C84E-9DCB-603E19FA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Embedded in non software product	</a:t>
            </a:r>
          </a:p>
          <a:p>
            <a:pPr lvl="1"/>
            <a:r>
              <a:rPr lang="en-GB" dirty="0"/>
              <a:t>Car, washing machine, ..</a:t>
            </a:r>
          </a:p>
          <a:p>
            <a:pPr lvl="1"/>
            <a:r>
              <a:rPr lang="en-GB" dirty="0"/>
              <a:t>Production line (Industry 4.0) </a:t>
            </a:r>
          </a:p>
          <a:p>
            <a:r>
              <a:rPr lang="en-GB" dirty="0"/>
              <a:t>Stand alone</a:t>
            </a:r>
          </a:p>
          <a:p>
            <a:pPr lvl="1"/>
            <a:r>
              <a:rPr lang="en-GB" dirty="0"/>
              <a:t>Office suite, social network, ..</a:t>
            </a:r>
          </a:p>
          <a:p>
            <a:r>
              <a:rPr lang="en-GB" dirty="0"/>
              <a:t>Embedded in enterprise </a:t>
            </a:r>
          </a:p>
          <a:p>
            <a:pPr lvl="1"/>
            <a:r>
              <a:rPr lang="en-GB" dirty="0"/>
              <a:t>Information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13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E0BC0-87A6-4048-A9FC-A008265E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Criticality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3BB8FE-7306-034B-8ED2-03093D541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Safety critical: harms people or environment</a:t>
            </a:r>
          </a:p>
          <a:p>
            <a:pPr lvl="1"/>
            <a:r>
              <a:rPr lang="en-GB" dirty="0"/>
              <a:t>Self driving car</a:t>
            </a:r>
          </a:p>
          <a:p>
            <a:pPr lvl="1"/>
            <a:r>
              <a:rPr lang="en-GB" dirty="0"/>
              <a:t>(usually embedded software)</a:t>
            </a:r>
          </a:p>
          <a:p>
            <a:r>
              <a:rPr lang="en-GB" dirty="0"/>
              <a:t>Mission critical: harms business</a:t>
            </a:r>
          </a:p>
          <a:p>
            <a:pPr lvl="1"/>
            <a:r>
              <a:rPr lang="en-GB" dirty="0"/>
              <a:t>Banking, finance, retail</a:t>
            </a:r>
          </a:p>
          <a:p>
            <a:pPr lvl="1"/>
            <a:r>
              <a:rPr lang="en-GB" dirty="0"/>
              <a:t>(usually embedded in enterprise)</a:t>
            </a:r>
          </a:p>
          <a:p>
            <a:r>
              <a:rPr lang="en-GB" dirty="0"/>
              <a:t>Other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923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1FD77-E3A4-7B47-9755-F347C944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BDF0D7-E7AA-6A40-8B76-6651C236B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is not free</a:t>
            </a:r>
          </a:p>
          <a:p>
            <a:r>
              <a:rPr lang="en-GB" dirty="0"/>
              <a:t>Software changes (and it is not easy to change)</a:t>
            </a:r>
          </a:p>
          <a:p>
            <a:r>
              <a:rPr lang="en-GB" dirty="0"/>
              <a:t>Software is not perfect</a:t>
            </a:r>
          </a:p>
          <a:p>
            <a:r>
              <a:rPr lang="en-GB" dirty="0"/>
              <a:t>Software is complex</a:t>
            </a:r>
          </a:p>
        </p:txBody>
      </p:sp>
    </p:spTree>
    <p:extLst>
      <p:ext uri="{BB962C8B-B14F-4D97-AF65-F5344CB8AC3E}">
        <p14:creationId xmlns:p14="http://schemas.microsoft.com/office/powerpoint/2010/main" val="400680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B12DE7-621F-EC4A-B24A-3F7E8D2D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GB" dirty="0"/>
              <a:t>Process and Product</a:t>
            </a:r>
          </a:p>
        </p:txBody>
      </p:sp>
    </p:spTree>
    <p:extLst>
      <p:ext uri="{BB962C8B-B14F-4D97-AF65-F5344CB8AC3E}">
        <p14:creationId xmlns:p14="http://schemas.microsoft.com/office/powerpoint/2010/main" val="386297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5D077-6F25-1741-ADEF-028C4857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Software “factory”</a:t>
            </a:r>
          </a:p>
        </p:txBody>
      </p:sp>
      <p:pic>
        <p:nvPicPr>
          <p:cNvPr id="4" name="Picture 2" descr="Image result for factory">
            <a:extLst>
              <a:ext uri="{FF2B5EF4-FFF2-40B4-BE49-F238E27FC236}">
                <a16:creationId xmlns:a16="http://schemas.microsoft.com/office/drawing/2014/main" id="{42745860-0D4E-FA4F-8D2F-9687CDEF3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919" y="1690688"/>
            <a:ext cx="5994162" cy="449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15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C7E0C-06EF-4E4E-9C5F-4910BEF5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7634" cy="1325563"/>
          </a:xfrm>
        </p:spPr>
        <p:txBody>
          <a:bodyPr/>
          <a:lstStyle/>
          <a:p>
            <a:r>
              <a:rPr lang="en-GB" dirty="0"/>
              <a:t>Classical Engineering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E0443-B637-BE4D-9678-4EE9E73B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dirty="0"/>
              <a:t>Design the product</a:t>
            </a:r>
          </a:p>
          <a:p>
            <a:endParaRPr lang="en-GB" dirty="0"/>
          </a:p>
          <a:p>
            <a:r>
              <a:rPr lang="en-GB" dirty="0"/>
              <a:t>Design the factory</a:t>
            </a:r>
          </a:p>
          <a:p>
            <a:endParaRPr lang="en-GB" dirty="0"/>
          </a:p>
          <a:p>
            <a:r>
              <a:rPr lang="en-GB" dirty="0"/>
              <a:t>Manufacture the product</a:t>
            </a:r>
          </a:p>
          <a:p>
            <a:endParaRPr lang="en-GB" dirty="0"/>
          </a:p>
          <a:p>
            <a:r>
              <a:rPr lang="en-GB" dirty="0"/>
              <a:t>Maintain the product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11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C7E0C-06EF-4E4E-9C5F-4910BEF5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7634" cy="1325563"/>
          </a:xfrm>
        </p:spPr>
        <p:txBody>
          <a:bodyPr/>
          <a:lstStyle/>
          <a:p>
            <a:r>
              <a:rPr lang="en-GB" dirty="0"/>
              <a:t>Classical Engineering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E0443-B637-BE4D-9678-4EE9E73B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dirty="0"/>
              <a:t>Design the product</a:t>
            </a:r>
          </a:p>
          <a:p>
            <a:endParaRPr lang="en-GB" dirty="0"/>
          </a:p>
          <a:p>
            <a:r>
              <a:rPr lang="en-GB" dirty="0"/>
              <a:t>Design the factory</a:t>
            </a:r>
          </a:p>
          <a:p>
            <a:endParaRPr lang="en-GB" dirty="0"/>
          </a:p>
          <a:p>
            <a:r>
              <a:rPr lang="en-GB" dirty="0"/>
              <a:t>Manufacture the product</a:t>
            </a:r>
          </a:p>
          <a:p>
            <a:endParaRPr lang="en-GB" dirty="0"/>
          </a:p>
          <a:p>
            <a:r>
              <a:rPr lang="en-GB" dirty="0"/>
              <a:t>Maintain the product</a:t>
            </a:r>
          </a:p>
          <a:p>
            <a:endParaRPr lang="en-GB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CD2E1931-FF14-2244-B586-4B36D7EE69D1}"/>
              </a:ext>
            </a:extLst>
          </p:cNvPr>
          <p:cNvSpPr txBox="1">
            <a:spLocks/>
          </p:cNvSpPr>
          <p:nvPr/>
        </p:nvSpPr>
        <p:spPr>
          <a:xfrm>
            <a:off x="6255834" y="365124"/>
            <a:ext cx="54176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Software Engineering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C8DC2B80-7624-4441-9C30-5B8A61EC8E1C}"/>
              </a:ext>
            </a:extLst>
          </p:cNvPr>
          <p:cNvSpPr txBox="1">
            <a:spLocks/>
          </p:cNvSpPr>
          <p:nvPr/>
        </p:nvSpPr>
        <p:spPr>
          <a:xfrm>
            <a:off x="6902604" y="1825625"/>
            <a:ext cx="46389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Software product</a:t>
            </a:r>
          </a:p>
          <a:p>
            <a:endParaRPr lang="en-GB" dirty="0"/>
          </a:p>
          <a:p>
            <a:r>
              <a:rPr lang="en-GB" dirty="0"/>
              <a:t>Software Process</a:t>
            </a:r>
          </a:p>
          <a:p>
            <a:endParaRPr lang="en-GB" dirty="0"/>
          </a:p>
          <a:p>
            <a:r>
              <a:rPr lang="en-GB" dirty="0"/>
              <a:t>Deployment and Delivery</a:t>
            </a:r>
          </a:p>
          <a:p>
            <a:endParaRPr lang="en-GB" dirty="0"/>
          </a:p>
          <a:p>
            <a:r>
              <a:rPr lang="en-GB" dirty="0"/>
              <a:t>Evolution and Maintenance</a:t>
            </a:r>
          </a:p>
          <a:p>
            <a:endParaRPr lang="en-GB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8327F45D-D974-7A4D-BE8D-32DEDB62DF72}"/>
              </a:ext>
            </a:extLst>
          </p:cNvPr>
          <p:cNvCxnSpPr>
            <a:cxnSpLocks/>
          </p:cNvCxnSpPr>
          <p:nvPr/>
        </p:nvCxnSpPr>
        <p:spPr>
          <a:xfrm>
            <a:off x="5036634" y="2040673"/>
            <a:ext cx="159433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898D79A-D130-204D-B3FA-4EE32E3904D5}"/>
              </a:ext>
            </a:extLst>
          </p:cNvPr>
          <p:cNvCxnSpPr>
            <a:cxnSpLocks/>
          </p:cNvCxnSpPr>
          <p:nvPr/>
        </p:nvCxnSpPr>
        <p:spPr>
          <a:xfrm>
            <a:off x="5036634" y="3051718"/>
            <a:ext cx="159433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3BB67FB-1F5E-634D-9550-32B5483D69EA}"/>
              </a:ext>
            </a:extLst>
          </p:cNvPr>
          <p:cNvCxnSpPr>
            <a:cxnSpLocks/>
          </p:cNvCxnSpPr>
          <p:nvPr/>
        </p:nvCxnSpPr>
        <p:spPr>
          <a:xfrm>
            <a:off x="5036634" y="4122234"/>
            <a:ext cx="159433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5B972ED-8B0A-FA4A-BD58-3E90823BE522}"/>
              </a:ext>
            </a:extLst>
          </p:cNvPr>
          <p:cNvCxnSpPr>
            <a:cxnSpLocks/>
          </p:cNvCxnSpPr>
          <p:nvPr/>
        </p:nvCxnSpPr>
        <p:spPr>
          <a:xfrm>
            <a:off x="5036634" y="5125844"/>
            <a:ext cx="159433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28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C7E0C-06EF-4E4E-9C5F-4910BEF5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68415" cy="1325563"/>
          </a:xfrm>
        </p:spPr>
        <p:txBody>
          <a:bodyPr/>
          <a:lstStyle/>
          <a:p>
            <a:r>
              <a:rPr lang="en-GB" dirty="0"/>
              <a:t>Software Product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E0443-B637-BE4D-9678-4EE9E73B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dirty="0"/>
              <a:t>Functional properties</a:t>
            </a:r>
          </a:p>
          <a:p>
            <a:pPr lvl="1"/>
            <a:r>
              <a:rPr lang="en-GB" dirty="0"/>
              <a:t>Do this…</a:t>
            </a:r>
          </a:p>
          <a:p>
            <a:pPr lvl="1"/>
            <a:r>
              <a:rPr lang="en-GB" dirty="0"/>
              <a:t>Do that…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488086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C7E0C-06EF-4E4E-9C5F-4910BEF5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68415" cy="1325563"/>
          </a:xfrm>
        </p:spPr>
        <p:txBody>
          <a:bodyPr/>
          <a:lstStyle/>
          <a:p>
            <a:r>
              <a:rPr lang="en-GB" dirty="0"/>
              <a:t>Software Product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E0443-B637-BE4D-9678-4EE9E73B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8414" cy="4351338"/>
          </a:xfrm>
        </p:spPr>
        <p:txBody>
          <a:bodyPr>
            <a:normAutofit/>
          </a:bodyPr>
          <a:lstStyle/>
          <a:p>
            <a:r>
              <a:rPr lang="en-GB" dirty="0"/>
              <a:t>Non functional properties</a:t>
            </a:r>
          </a:p>
          <a:p>
            <a:pPr lvl="1"/>
            <a:r>
              <a:rPr lang="en-GB" altLang="en-US" dirty="0"/>
              <a:t>Usability</a:t>
            </a:r>
          </a:p>
          <a:p>
            <a:pPr lvl="2"/>
            <a:r>
              <a:rPr lang="en-GB" altLang="en-US" dirty="0"/>
              <a:t>Effort needed to learn using the product (installation, day to day usage)</a:t>
            </a:r>
          </a:p>
          <a:p>
            <a:pPr lvl="2"/>
            <a:r>
              <a:rPr lang="en-GB" altLang="en-US" dirty="0"/>
              <a:t>Satisfaction expressed by the user  </a:t>
            </a:r>
          </a:p>
          <a:p>
            <a:pPr lvl="2"/>
            <a:r>
              <a:rPr lang="en-GB" altLang="en-US" dirty="0"/>
              <a:t>Existence of functions needed by the user</a:t>
            </a:r>
          </a:p>
          <a:p>
            <a:pPr lvl="1"/>
            <a:r>
              <a:rPr lang="en-GB" altLang="en-US" dirty="0"/>
              <a:t>Efficiency</a:t>
            </a:r>
          </a:p>
          <a:p>
            <a:pPr lvl="2"/>
            <a:r>
              <a:rPr lang="en-GB" altLang="en-US" dirty="0"/>
              <a:t>For a given function in a given context: response time </a:t>
            </a:r>
          </a:p>
          <a:p>
            <a:pPr lvl="2"/>
            <a:r>
              <a:rPr lang="en-GB" altLang="en-US" dirty="0"/>
              <a:t>For a given function / for a complete product: </a:t>
            </a:r>
          </a:p>
          <a:p>
            <a:pPr lvl="3"/>
            <a:r>
              <a:rPr lang="en-GB" altLang="en-US" dirty="0"/>
              <a:t>Memory</a:t>
            </a:r>
          </a:p>
          <a:p>
            <a:pPr lvl="3"/>
            <a:r>
              <a:rPr lang="en-GB" altLang="en-US" dirty="0"/>
              <a:t>CPU</a:t>
            </a:r>
          </a:p>
          <a:p>
            <a:pPr lvl="3"/>
            <a:r>
              <a:rPr lang="en-GB" altLang="en-US" dirty="0"/>
              <a:t>Bandwidth</a:t>
            </a:r>
          </a:p>
          <a:p>
            <a:pPr lvl="3"/>
            <a:r>
              <a:rPr lang="en-GB" altLang="en-US" dirty="0"/>
              <a:t>energy used</a:t>
            </a:r>
          </a:p>
          <a:p>
            <a:pPr lvl="1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77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DE88F8-E085-1047-A9B5-1B0E46F7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54653E-32E0-3B46-A94C-2DE5082D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Definitions and concepts</a:t>
            </a:r>
          </a:p>
          <a:p>
            <a:r>
              <a:rPr lang="en-GB" dirty="0"/>
              <a:t>Process and product</a:t>
            </a:r>
          </a:p>
          <a:p>
            <a:r>
              <a:rPr lang="en-GB" dirty="0"/>
              <a:t>Process and product properties</a:t>
            </a:r>
          </a:p>
          <a:p>
            <a:r>
              <a:rPr lang="en-GB" dirty="0"/>
              <a:t>Laws</a:t>
            </a:r>
          </a:p>
          <a:p>
            <a:r>
              <a:rPr lang="en-GB" dirty="0"/>
              <a:t>Principles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511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C7E0C-06EF-4E4E-9C5F-4910BEF5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68415" cy="1325563"/>
          </a:xfrm>
        </p:spPr>
        <p:txBody>
          <a:bodyPr/>
          <a:lstStyle/>
          <a:p>
            <a:r>
              <a:rPr lang="en-GB" dirty="0"/>
              <a:t>Software Product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E0443-B637-BE4D-9678-4EE9E73B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8414" cy="4351338"/>
          </a:xfrm>
        </p:spPr>
        <p:txBody>
          <a:bodyPr>
            <a:normAutofit/>
          </a:bodyPr>
          <a:lstStyle/>
          <a:p>
            <a:r>
              <a:rPr lang="en-GB" dirty="0"/>
              <a:t>Non functional properties</a:t>
            </a:r>
          </a:p>
          <a:p>
            <a:pPr lvl="1"/>
            <a:r>
              <a:rPr lang="en-GB" altLang="en-US" dirty="0"/>
              <a:t>Reliability / availability</a:t>
            </a:r>
          </a:p>
          <a:p>
            <a:pPr lvl="2"/>
            <a:r>
              <a:rPr lang="en-GB" altLang="en-US" dirty="0"/>
              <a:t>Defects visible by end user per time period / Probability of defect over a time period</a:t>
            </a:r>
          </a:p>
          <a:p>
            <a:pPr lvl="2"/>
            <a:r>
              <a:rPr lang="en-GB" altLang="en-US" dirty="0"/>
              <a:t>Percentage of time the product is / is not available to end user</a:t>
            </a:r>
          </a:p>
          <a:p>
            <a:pPr lvl="1"/>
            <a:r>
              <a:rPr lang="en-GB" altLang="en-US" dirty="0"/>
              <a:t>Maintainability</a:t>
            </a:r>
          </a:p>
          <a:p>
            <a:pPr lvl="2"/>
            <a:r>
              <a:rPr lang="en-GB" altLang="en-US" dirty="0"/>
              <a:t>Effort (person hours) needed to add /modify / cancel a software function</a:t>
            </a:r>
          </a:p>
          <a:p>
            <a:pPr lvl="2"/>
            <a:r>
              <a:rPr lang="en-GB" altLang="en-US" dirty="0"/>
              <a:t>Effort to fix a defect</a:t>
            </a:r>
          </a:p>
          <a:p>
            <a:pPr lvl="2"/>
            <a:r>
              <a:rPr lang="en-GB" altLang="en-US" dirty="0"/>
              <a:t>Effort to deploy on a different platform (DB, OS, ..)</a:t>
            </a:r>
          </a:p>
          <a:p>
            <a:pPr lvl="1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99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C7E0C-06EF-4E4E-9C5F-4910BEF5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68415" cy="1325563"/>
          </a:xfrm>
        </p:spPr>
        <p:txBody>
          <a:bodyPr/>
          <a:lstStyle/>
          <a:p>
            <a:r>
              <a:rPr lang="en-GB" dirty="0"/>
              <a:t>Software Product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E0443-B637-BE4D-9678-4EE9E73B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8414" cy="4351338"/>
          </a:xfrm>
        </p:spPr>
        <p:txBody>
          <a:bodyPr>
            <a:normAutofit/>
          </a:bodyPr>
          <a:lstStyle/>
          <a:p>
            <a:r>
              <a:rPr lang="en-GB" dirty="0"/>
              <a:t>Non functional properties</a:t>
            </a:r>
          </a:p>
          <a:p>
            <a:pPr lvl="1"/>
            <a:r>
              <a:rPr lang="en-GB" dirty="0"/>
              <a:t>Security</a:t>
            </a:r>
          </a:p>
          <a:p>
            <a:pPr lvl="2"/>
            <a:r>
              <a:rPr lang="en-GB" dirty="0"/>
              <a:t>Protection from malicious access</a:t>
            </a:r>
          </a:p>
          <a:p>
            <a:pPr lvl="2"/>
            <a:r>
              <a:rPr lang="en-GB" dirty="0"/>
              <a:t>Access only to authorized users</a:t>
            </a:r>
          </a:p>
          <a:p>
            <a:pPr lvl="2"/>
            <a:r>
              <a:rPr lang="en-GB" dirty="0"/>
              <a:t>Sharing of data</a:t>
            </a:r>
          </a:p>
          <a:p>
            <a:pPr lvl="1"/>
            <a:r>
              <a:rPr lang="en-GB" dirty="0"/>
              <a:t>Safety</a:t>
            </a:r>
          </a:p>
          <a:p>
            <a:pPr lvl="2"/>
            <a:r>
              <a:rPr lang="en-GB" dirty="0"/>
              <a:t>Absence of harm to persons</a:t>
            </a:r>
          </a:p>
          <a:p>
            <a:pPr lvl="2"/>
            <a:r>
              <a:rPr lang="en-GB" dirty="0"/>
              <a:t>Absence of hazardous situations for persons</a:t>
            </a:r>
          </a:p>
          <a:p>
            <a:pPr lvl="1"/>
            <a:r>
              <a:rPr lang="en-GB" dirty="0"/>
              <a:t>Dependability </a:t>
            </a:r>
          </a:p>
          <a:p>
            <a:pPr lvl="2"/>
            <a:r>
              <a:rPr lang="en-GB" dirty="0"/>
              <a:t>Safety + security + reliability</a:t>
            </a:r>
          </a:p>
          <a:p>
            <a:pPr lvl="1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461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C7E0C-06EF-4E4E-9C5F-4910BEF5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68415" cy="1325563"/>
          </a:xfrm>
        </p:spPr>
        <p:txBody>
          <a:bodyPr/>
          <a:lstStyle/>
          <a:p>
            <a:r>
              <a:rPr lang="en-GB" dirty="0"/>
              <a:t>Software Product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E0443-B637-BE4D-9678-4EE9E73B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8414" cy="4351338"/>
          </a:xfrm>
        </p:spPr>
        <p:txBody>
          <a:bodyPr>
            <a:normAutofit/>
          </a:bodyPr>
          <a:lstStyle/>
          <a:p>
            <a:r>
              <a:rPr lang="en-GB" dirty="0"/>
              <a:t>Non functional properties</a:t>
            </a:r>
          </a:p>
          <a:p>
            <a:pPr lvl="1"/>
            <a:r>
              <a:rPr lang="en-GB" dirty="0"/>
              <a:t>Are difficult to engineer</a:t>
            </a:r>
          </a:p>
          <a:p>
            <a:pPr lvl="1"/>
            <a:r>
              <a:rPr lang="en-GB" dirty="0"/>
              <a:t>Are often forgotten</a:t>
            </a:r>
          </a:p>
          <a:p>
            <a:pPr lvl="1"/>
            <a:r>
              <a:rPr lang="en-GB" dirty="0"/>
              <a:t>Make the difference between competing products</a:t>
            </a:r>
          </a:p>
          <a:p>
            <a:pPr lvl="1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9295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3AC8E0-D84F-164E-A758-742CB9D7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Software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12430-9408-2E4C-BE15-958E259ED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2270822"/>
            <a:ext cx="2305050" cy="4619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chemeClr val="bg1"/>
                </a:solidFill>
                <a:latin typeface="+mn-lt"/>
              </a:rPr>
              <a:t>Development</a:t>
            </a:r>
            <a:endParaRPr lang="en-GB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7A9FE-DF78-134C-A222-C0120481F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3781000"/>
            <a:ext cx="2305050" cy="4619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GB" altLang="en-US" sz="2400" dirty="0">
                <a:solidFill>
                  <a:schemeClr val="bg1"/>
                </a:solidFill>
                <a:latin typeface="+mn-lt"/>
              </a:rPr>
              <a:t>Operation           </a:t>
            </a:r>
            <a:endParaRPr lang="en-GB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D48CE-5658-114F-AF5F-E91B3A34B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5285060"/>
            <a:ext cx="2305050" cy="4619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chemeClr val="bg1"/>
                </a:solidFill>
                <a:latin typeface="+mn-lt"/>
              </a:rPr>
              <a:t>Maintenance</a:t>
            </a:r>
            <a:endParaRPr lang="en-GB" altLang="en-US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FEFBB38-25CC-9342-B95A-11F3CEA13F7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96000" y="2732785"/>
            <a:ext cx="0" cy="104821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FB997A63-1A04-194B-8347-BEEA15BC7331}"/>
              </a:ext>
            </a:extLst>
          </p:cNvPr>
          <p:cNvCxnSpPr>
            <a:cxnSpLocks/>
          </p:cNvCxnSpPr>
          <p:nvPr/>
        </p:nvCxnSpPr>
        <p:spPr>
          <a:xfrm>
            <a:off x="6096000" y="4236845"/>
            <a:ext cx="0" cy="104821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323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3AC8E0-D84F-164E-A758-742CB9D7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Software process – development phase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E63C9729-9B4E-3A4D-8498-DB0C5360D015}"/>
              </a:ext>
            </a:extLst>
          </p:cNvPr>
          <p:cNvGrpSpPr/>
          <p:nvPr/>
        </p:nvGrpSpPr>
        <p:grpSpPr>
          <a:xfrm>
            <a:off x="3214687" y="2107109"/>
            <a:ext cx="5762625" cy="3722624"/>
            <a:chOff x="2512509" y="1939841"/>
            <a:chExt cx="5762625" cy="37226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012430-9408-2E4C-BE15-958E259ED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509" y="1939841"/>
              <a:ext cx="2305050" cy="4619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GB" altLang="en-US" sz="2400" dirty="0">
                  <a:solidFill>
                    <a:schemeClr val="bg1"/>
                  </a:solidFill>
                  <a:latin typeface="+mn-lt"/>
                </a:rPr>
                <a:t>Requirements</a:t>
              </a:r>
              <a:endParaRPr lang="en-GB" altLang="en-US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A7A9FE-DF78-134C-A222-C0120481F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034" y="3026728"/>
              <a:ext cx="2305050" cy="4619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GB" altLang="en-US" sz="2400" dirty="0">
                  <a:solidFill>
                    <a:schemeClr val="bg1"/>
                  </a:solidFill>
                  <a:latin typeface="+mn-lt"/>
                </a:rPr>
                <a:t>Design           </a:t>
              </a:r>
              <a:endParaRPr lang="en-GB" altLang="en-US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CD48CE-5658-114F-AF5F-E91B3A34B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559" y="4113615"/>
              <a:ext cx="2305050" cy="4619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GB" altLang="en-US" sz="2400" dirty="0">
                  <a:solidFill>
                    <a:schemeClr val="bg1"/>
                  </a:solidFill>
                  <a:latin typeface="+mn-lt"/>
                </a:rPr>
                <a:t>Coding</a:t>
              </a:r>
              <a:endParaRPr lang="en-GB" altLang="en-US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31F44C19-7D6E-C44B-B967-298C6E6B3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0084" y="5200502"/>
              <a:ext cx="2305050" cy="4619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GB" altLang="en-US" sz="2400" dirty="0">
                  <a:solidFill>
                    <a:schemeClr val="bg1"/>
                  </a:solidFill>
                  <a:latin typeface="+mn-lt"/>
                </a:rPr>
                <a:t>Testing</a:t>
              </a:r>
              <a:endParaRPr lang="en-GB" altLang="en-US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Freccia angolare in su 14">
              <a:extLst>
                <a:ext uri="{FF2B5EF4-FFF2-40B4-BE49-F238E27FC236}">
                  <a16:creationId xmlns:a16="http://schemas.microsoft.com/office/drawing/2014/main" id="{6CA83D37-1230-8540-9BAF-52960A753FF2}"/>
                </a:ext>
              </a:extLst>
            </p:cNvPr>
            <p:cNvSpPr/>
            <p:nvPr/>
          </p:nvSpPr>
          <p:spPr>
            <a:xfrm rot="5400000">
              <a:off x="2778729" y="2496967"/>
              <a:ext cx="981465" cy="791144"/>
            </a:xfrm>
            <a:prstGeom prst="bentUpArrow">
              <a:avLst>
                <a:gd name="adj1" fmla="val 4671"/>
                <a:gd name="adj2" fmla="val 12490"/>
                <a:gd name="adj3" fmla="val 20308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ccia angolare in su 15">
              <a:extLst>
                <a:ext uri="{FF2B5EF4-FFF2-40B4-BE49-F238E27FC236}">
                  <a16:creationId xmlns:a16="http://schemas.microsoft.com/office/drawing/2014/main" id="{A627C2C6-79C5-5E40-AF85-285088CAEB96}"/>
                </a:ext>
              </a:extLst>
            </p:cNvPr>
            <p:cNvSpPr/>
            <p:nvPr/>
          </p:nvSpPr>
          <p:spPr>
            <a:xfrm rot="5400000">
              <a:off x="3931254" y="3583852"/>
              <a:ext cx="981465" cy="791144"/>
            </a:xfrm>
            <a:prstGeom prst="bentUpArrow">
              <a:avLst>
                <a:gd name="adj1" fmla="val 4671"/>
                <a:gd name="adj2" fmla="val 12490"/>
                <a:gd name="adj3" fmla="val 20308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ccia angolare in su 16">
              <a:extLst>
                <a:ext uri="{FF2B5EF4-FFF2-40B4-BE49-F238E27FC236}">
                  <a16:creationId xmlns:a16="http://schemas.microsoft.com/office/drawing/2014/main" id="{115A7638-28E7-F74F-8D55-883CC242804A}"/>
                </a:ext>
              </a:extLst>
            </p:cNvPr>
            <p:cNvSpPr/>
            <p:nvPr/>
          </p:nvSpPr>
          <p:spPr>
            <a:xfrm rot="5400000">
              <a:off x="5083779" y="4670739"/>
              <a:ext cx="981465" cy="791144"/>
            </a:xfrm>
            <a:prstGeom prst="bentUpArrow">
              <a:avLst>
                <a:gd name="adj1" fmla="val 4671"/>
                <a:gd name="adj2" fmla="val 12490"/>
                <a:gd name="adj3" fmla="val 20308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84186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0AD44D-9974-844E-8346-8DE703E5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Classical Workbench</a:t>
            </a: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FF07CBBB-9CAF-CF4D-85C8-17A464D8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004" y="1535076"/>
            <a:ext cx="46799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099E8A9B-05BE-714D-B121-63E2A3C408B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2666" y="3675027"/>
            <a:ext cx="4047894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GB" altLang="en-US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A07ED1CC-19C9-1942-A125-F77E248D8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409" y="2408662"/>
            <a:ext cx="2663825" cy="690931"/>
          </a:xfrm>
          <a:prstGeom prst="rightArrow">
            <a:avLst>
              <a:gd name="adj1" fmla="val 50000"/>
              <a:gd name="adj2" fmla="val 49988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GB" altLang="en-US" dirty="0">
                <a:solidFill>
                  <a:schemeClr val="bg1"/>
                </a:solidFill>
                <a:latin typeface="+mn-lt"/>
              </a:rPr>
              <a:t>tools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F759CFC-4EB7-0E4C-8C18-3A2DD0575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409" y="4099930"/>
            <a:ext cx="2663825" cy="690931"/>
          </a:xfrm>
          <a:prstGeom prst="rightArrow">
            <a:avLst>
              <a:gd name="adj1" fmla="val 50000"/>
              <a:gd name="adj2" fmla="val 49988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GB" altLang="en-US" dirty="0">
                <a:solidFill>
                  <a:schemeClr val="bg1"/>
                </a:solidFill>
                <a:latin typeface="+mn-lt"/>
              </a:rPr>
              <a:t>workbench</a:t>
            </a:r>
          </a:p>
        </p:txBody>
      </p:sp>
    </p:spTree>
    <p:extLst>
      <p:ext uri="{BB962C8B-B14F-4D97-AF65-F5344CB8AC3E}">
        <p14:creationId xmlns:p14="http://schemas.microsoft.com/office/powerpoint/2010/main" val="1244936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C7E0C-06EF-4E4E-9C5F-4910BEF5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68415" cy="1325563"/>
          </a:xfrm>
        </p:spPr>
        <p:txBody>
          <a:bodyPr/>
          <a:lstStyle/>
          <a:p>
            <a:r>
              <a:rPr lang="en-GB" dirty="0"/>
              <a:t>Software Workbench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E0443-B637-BE4D-9678-4EE9E73B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8414" cy="4351338"/>
          </a:xfrm>
        </p:spPr>
        <p:txBody>
          <a:bodyPr>
            <a:normAutofit/>
          </a:bodyPr>
          <a:lstStyle/>
          <a:p>
            <a:r>
              <a:rPr lang="en-GB" dirty="0"/>
              <a:t>Git</a:t>
            </a:r>
          </a:p>
          <a:p>
            <a:r>
              <a:rPr lang="en-GB" dirty="0"/>
              <a:t>Subversion</a:t>
            </a:r>
          </a:p>
          <a:p>
            <a:r>
              <a:rPr lang="en-GB" dirty="0"/>
              <a:t>Polarion</a:t>
            </a:r>
          </a:p>
          <a:p>
            <a:r>
              <a:rPr lang="en-GB" dirty="0"/>
              <a:t>Clearcase</a:t>
            </a:r>
          </a:p>
          <a:p>
            <a:r>
              <a:rPr lang="en-GB" dirty="0"/>
              <a:t>Team Foundation Server</a:t>
            </a:r>
          </a:p>
        </p:txBody>
      </p:sp>
    </p:spTree>
    <p:extLst>
      <p:ext uri="{BB962C8B-B14F-4D97-AF65-F5344CB8AC3E}">
        <p14:creationId xmlns:p14="http://schemas.microsoft.com/office/powerpoint/2010/main" val="3258296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C7E0C-06EF-4E4E-9C5F-4910BEF5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68415" cy="1325563"/>
          </a:xfrm>
        </p:spPr>
        <p:txBody>
          <a:bodyPr/>
          <a:lstStyle/>
          <a:p>
            <a:r>
              <a:rPr lang="en-GB" dirty="0"/>
              <a:t>Software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E0443-B637-BE4D-9678-4EE9E73B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8414" cy="4351338"/>
          </a:xfrm>
        </p:spPr>
        <p:txBody>
          <a:bodyPr>
            <a:normAutofit/>
          </a:bodyPr>
          <a:lstStyle/>
          <a:p>
            <a:r>
              <a:rPr lang="en-GB" altLang="en-US" dirty="0"/>
              <a:t>Requirements</a:t>
            </a:r>
          </a:p>
          <a:p>
            <a:pPr lvl="1"/>
            <a:r>
              <a:rPr lang="en-GB" altLang="en-US" dirty="0"/>
              <a:t>Context diagram</a:t>
            </a:r>
          </a:p>
          <a:p>
            <a:pPr lvl="1"/>
            <a:r>
              <a:rPr lang="en-GB" altLang="en-US" dirty="0"/>
              <a:t>Stakeholders</a:t>
            </a:r>
          </a:p>
          <a:p>
            <a:pPr lvl="1"/>
            <a:r>
              <a:rPr lang="en-GB" altLang="en-US" dirty="0"/>
              <a:t>Stories / Personas</a:t>
            </a:r>
          </a:p>
          <a:p>
            <a:pPr lvl="1"/>
            <a:r>
              <a:rPr lang="en-GB" altLang="en-US" dirty="0"/>
              <a:t>Use cases</a:t>
            </a:r>
          </a:p>
          <a:p>
            <a:pPr lvl="1"/>
            <a:r>
              <a:rPr lang="en-GB" altLang="en-US" dirty="0"/>
              <a:t>Scenarios</a:t>
            </a:r>
          </a:p>
          <a:p>
            <a:pPr lvl="1"/>
            <a:r>
              <a:rPr lang="en-GB" altLang="en-US" dirty="0"/>
              <a:t>Functional requirements</a:t>
            </a:r>
          </a:p>
          <a:p>
            <a:pPr lvl="1"/>
            <a:r>
              <a:rPr lang="en-GB" altLang="en-US" dirty="0"/>
              <a:t>Non functional requirements</a:t>
            </a:r>
          </a:p>
          <a:p>
            <a:pPr lvl="1"/>
            <a:r>
              <a:rPr lang="en-GB" altLang="en-US" dirty="0"/>
              <a:t>Glossary</a:t>
            </a:r>
          </a:p>
          <a:p>
            <a:pPr lvl="1"/>
            <a:r>
              <a:rPr lang="en-GB" altLang="en-US" dirty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714429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8F352A-85C4-A94D-9746-5461A462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Tools in </a:t>
            </a:r>
            <a:r>
              <a:rPr lang="en-GB"/>
              <a:t>this course</a:t>
            </a:r>
            <a:endParaRPr lang="en-US" dirty="0"/>
          </a:p>
        </p:txBody>
      </p:sp>
      <p:pic>
        <p:nvPicPr>
          <p:cNvPr id="6" name="Immagine 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4DEEB14-3D49-4F4C-9C9F-EB3BCBB18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676" y="4063127"/>
            <a:ext cx="29051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35AAF36-328E-8843-AC08-D91B4BCF6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53" y="1692590"/>
            <a:ext cx="4742947" cy="185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magine 8" descr="Immagine che contiene disegnando, cibo&#10;&#10;Descrizione generata automaticamente">
            <a:extLst>
              <a:ext uri="{FF2B5EF4-FFF2-40B4-BE49-F238E27FC236}">
                <a16:creationId xmlns:a16="http://schemas.microsoft.com/office/drawing/2014/main" id="{A044CE66-EE53-8049-8A1A-AA72277BE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472" y="1824890"/>
            <a:ext cx="31686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magine 1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9B07FFD3-89D7-4E4A-B41D-C126E64A7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333" y="3681139"/>
            <a:ext cx="3565525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0E2516B1-77B1-654A-A9DA-6AF7A766A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409" y="5454376"/>
            <a:ext cx="38893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7679585-BD7F-BD4D-AA6C-F0C1E9CFC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225" y="3827074"/>
            <a:ext cx="2319956" cy="231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7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C7E0C-06EF-4E4E-9C5F-4910BEF5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68415" cy="1325563"/>
          </a:xfrm>
        </p:spPr>
        <p:txBody>
          <a:bodyPr/>
          <a:lstStyle/>
          <a:p>
            <a:r>
              <a:rPr lang="en-GB" dirty="0"/>
              <a:t>Software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E0443-B637-BE4D-9678-4EE9E73B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8414" cy="4351338"/>
          </a:xfrm>
        </p:spPr>
        <p:txBody>
          <a:bodyPr>
            <a:normAutofit/>
          </a:bodyPr>
          <a:lstStyle/>
          <a:p>
            <a:r>
              <a:rPr lang="en-GB" altLang="en-US" dirty="0"/>
              <a:t>Design</a:t>
            </a:r>
          </a:p>
          <a:p>
            <a:pPr lvl="1"/>
            <a:r>
              <a:rPr lang="en-GB" altLang="en-US" dirty="0"/>
              <a:t>Component diagram</a:t>
            </a:r>
          </a:p>
          <a:p>
            <a:pPr lvl="1"/>
            <a:r>
              <a:rPr lang="en-GB" altLang="en-US" dirty="0"/>
              <a:t>Package diagram</a:t>
            </a:r>
          </a:p>
          <a:p>
            <a:pPr lvl="1"/>
            <a:r>
              <a:rPr lang="en-GB" altLang="en-US" dirty="0"/>
              <a:t>Class diagram</a:t>
            </a:r>
          </a:p>
          <a:p>
            <a:pPr lvl="1"/>
            <a:r>
              <a:rPr lang="en-GB" altLang="en-US" dirty="0"/>
              <a:t>Interaction diagram</a:t>
            </a:r>
          </a:p>
          <a:p>
            <a:pPr lvl="1"/>
            <a:r>
              <a:rPr lang="en-GB" altLang="en-US" dirty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37151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B12DE7-621F-EC4A-B24A-3F7E8D2D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GB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39145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C7E0C-06EF-4E4E-9C5F-4910BEF5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68415" cy="1325563"/>
          </a:xfrm>
        </p:spPr>
        <p:txBody>
          <a:bodyPr/>
          <a:lstStyle/>
          <a:p>
            <a:r>
              <a:rPr lang="en-GB" dirty="0"/>
              <a:t>Software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E0443-B637-BE4D-9678-4EE9E73B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8414" cy="4351338"/>
          </a:xfrm>
        </p:spPr>
        <p:txBody>
          <a:bodyPr>
            <a:normAutofit/>
          </a:bodyPr>
          <a:lstStyle/>
          <a:p>
            <a:r>
              <a:rPr lang="en-GB" altLang="en-US" dirty="0"/>
              <a:t>Development</a:t>
            </a:r>
          </a:p>
          <a:p>
            <a:pPr lvl="1"/>
            <a:r>
              <a:rPr lang="en-GB" altLang="en-US" dirty="0"/>
              <a:t>Visual Studio Code</a:t>
            </a:r>
          </a:p>
          <a:p>
            <a:pPr lvl="1"/>
            <a:r>
              <a:rPr lang="en-GB" altLang="en-US" dirty="0" err="1"/>
              <a:t>Intellij</a:t>
            </a:r>
            <a:r>
              <a:rPr lang="en-GB" altLang="en-US" dirty="0"/>
              <a:t>-Idea</a:t>
            </a:r>
          </a:p>
          <a:p>
            <a:pPr lvl="1"/>
            <a:r>
              <a:rPr lang="en-GB" altLang="en-US" dirty="0"/>
              <a:t>Eclipse</a:t>
            </a:r>
          </a:p>
          <a:p>
            <a:pPr lvl="1"/>
            <a:r>
              <a:rPr lang="en-GB" altLang="en-US" dirty="0"/>
              <a:t>Android Studio</a:t>
            </a:r>
          </a:p>
          <a:p>
            <a:pPr lvl="1"/>
            <a:r>
              <a:rPr lang="en-GB" altLang="en-US" dirty="0" err="1"/>
              <a:t>Xcode</a:t>
            </a:r>
            <a:endParaRPr lang="en-GB" altLang="en-US" dirty="0"/>
          </a:p>
          <a:p>
            <a:pPr lvl="1"/>
            <a:r>
              <a:rPr lang="en-GB" altLang="en-US" dirty="0"/>
              <a:t>PyCharm</a:t>
            </a:r>
          </a:p>
          <a:p>
            <a:pPr lvl="1"/>
            <a:r>
              <a:rPr lang="en-GB" alt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674437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C7E0C-06EF-4E4E-9C5F-4910BEF5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68415" cy="1325563"/>
          </a:xfrm>
        </p:spPr>
        <p:txBody>
          <a:bodyPr/>
          <a:lstStyle/>
          <a:p>
            <a:r>
              <a:rPr lang="en-GB" dirty="0"/>
              <a:t>Software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E0443-B637-BE4D-9678-4EE9E73B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8414" cy="4351338"/>
          </a:xfrm>
        </p:spPr>
        <p:txBody>
          <a:bodyPr>
            <a:normAutofit/>
          </a:bodyPr>
          <a:lstStyle/>
          <a:p>
            <a:r>
              <a:rPr lang="en-GB" altLang="en-US" dirty="0"/>
              <a:t>Test</a:t>
            </a:r>
          </a:p>
          <a:p>
            <a:pPr lvl="1"/>
            <a:r>
              <a:rPr lang="en-GB" altLang="en-US" dirty="0"/>
              <a:t>Unit test, white box</a:t>
            </a:r>
          </a:p>
          <a:p>
            <a:pPr lvl="1"/>
            <a:r>
              <a:rPr lang="en-GB" altLang="en-US" dirty="0"/>
              <a:t>Unit test, black box</a:t>
            </a:r>
          </a:p>
          <a:p>
            <a:pPr lvl="1"/>
            <a:r>
              <a:rPr lang="en-GB" altLang="en-US" dirty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498852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B12DE7-621F-EC4A-B24A-3F7E8D2D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GB" dirty="0"/>
              <a:t>Process Properties</a:t>
            </a:r>
          </a:p>
        </p:txBody>
      </p:sp>
    </p:spTree>
    <p:extLst>
      <p:ext uri="{BB962C8B-B14F-4D97-AF65-F5344CB8AC3E}">
        <p14:creationId xmlns:p14="http://schemas.microsoft.com/office/powerpoint/2010/main" val="1267338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C7E0C-06EF-4E4E-9C5F-4910BEF5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68415" cy="1325563"/>
          </a:xfrm>
        </p:spPr>
        <p:txBody>
          <a:bodyPr/>
          <a:lstStyle/>
          <a:p>
            <a:r>
              <a:rPr lang="en-GB" dirty="0"/>
              <a:t>Process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E0443-B637-BE4D-9678-4EE9E73B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8414" cy="4351338"/>
          </a:xfrm>
        </p:spPr>
        <p:txBody>
          <a:bodyPr>
            <a:normAutofit/>
          </a:bodyPr>
          <a:lstStyle/>
          <a:p>
            <a:r>
              <a:rPr lang="en-GB" altLang="en-US" dirty="0"/>
              <a:t>Cost</a:t>
            </a:r>
          </a:p>
          <a:p>
            <a:pPr lvl="1"/>
            <a:r>
              <a:rPr lang="en-GB" altLang="en-US" dirty="0"/>
              <a:t>Currency (€, $, …)</a:t>
            </a:r>
          </a:p>
          <a:p>
            <a:r>
              <a:rPr lang="en-GB" altLang="en-US" dirty="0"/>
              <a:t>Effort</a:t>
            </a:r>
          </a:p>
          <a:p>
            <a:pPr lvl="1"/>
            <a:r>
              <a:rPr lang="en-GB" altLang="en-US" dirty="0"/>
              <a:t>Person hours</a:t>
            </a:r>
          </a:p>
          <a:p>
            <a:r>
              <a:rPr lang="en-GB" altLang="en-US" dirty="0"/>
              <a:t>Punctuality</a:t>
            </a:r>
          </a:p>
          <a:p>
            <a:pPr lvl="1"/>
            <a:r>
              <a:rPr lang="en-GB" altLang="en-US" dirty="0"/>
              <a:t>Promised delivery date vs actual delivery date</a:t>
            </a:r>
          </a:p>
          <a:p>
            <a:r>
              <a:rPr lang="en-GB" altLang="en-US" dirty="0"/>
              <a:t>Conformance (to standards, norms)</a:t>
            </a:r>
          </a:p>
        </p:txBody>
      </p:sp>
    </p:spTree>
    <p:extLst>
      <p:ext uri="{BB962C8B-B14F-4D97-AF65-F5344CB8AC3E}">
        <p14:creationId xmlns:p14="http://schemas.microsoft.com/office/powerpoint/2010/main" val="3438799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B12DE7-621F-EC4A-B24A-3F7E8D2D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GB" dirty="0"/>
              <a:t>Laws</a:t>
            </a:r>
          </a:p>
        </p:txBody>
      </p:sp>
    </p:spTree>
    <p:extLst>
      <p:ext uri="{BB962C8B-B14F-4D97-AF65-F5344CB8AC3E}">
        <p14:creationId xmlns:p14="http://schemas.microsoft.com/office/powerpoint/2010/main" val="1555281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C7E0C-06EF-4E4E-9C5F-4910BEF5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68415" cy="1325563"/>
          </a:xfrm>
        </p:spPr>
        <p:txBody>
          <a:bodyPr/>
          <a:lstStyle/>
          <a:p>
            <a:r>
              <a:rPr lang="en-GB" dirty="0"/>
              <a:t>Software Engineering Laws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E0443-B637-BE4D-9678-4EE9E73B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841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altLang="en-US" dirty="0"/>
              <a:t>[Endres </a:t>
            </a:r>
            <a:r>
              <a:rPr lang="en-GB" altLang="en-US" dirty="0" err="1"/>
              <a:t>Rombach</a:t>
            </a:r>
            <a:r>
              <a:rPr lang="en-GB" altLang="en-US" dirty="0"/>
              <a:t> 2005]</a:t>
            </a:r>
          </a:p>
          <a:p>
            <a:pPr algn="just"/>
            <a:endParaRPr lang="en-GB" altLang="en-US" dirty="0"/>
          </a:p>
          <a:p>
            <a:pPr algn="just"/>
            <a:r>
              <a:rPr lang="en-GB" altLang="en-US" dirty="0"/>
              <a:t>Requirements deficiencies are the prime source of project failures</a:t>
            </a:r>
          </a:p>
          <a:p>
            <a:pPr algn="just"/>
            <a:endParaRPr lang="en-GB" altLang="en-US" dirty="0"/>
          </a:p>
          <a:p>
            <a:pPr algn="just"/>
            <a:r>
              <a:rPr lang="en-GB" altLang="en-US" dirty="0"/>
              <a:t>Requirements and design cause the majority of defects</a:t>
            </a:r>
          </a:p>
          <a:p>
            <a:pPr algn="just"/>
            <a:endParaRPr lang="en-GB" altLang="en-US" dirty="0"/>
          </a:p>
          <a:p>
            <a:pPr algn="just"/>
            <a:r>
              <a:rPr lang="en-GB" altLang="en-US" dirty="0"/>
              <a:t>Defects from requirements and design are the more expensive to fix</a:t>
            </a:r>
          </a:p>
        </p:txBody>
      </p:sp>
    </p:spTree>
    <p:extLst>
      <p:ext uri="{BB962C8B-B14F-4D97-AF65-F5344CB8AC3E}">
        <p14:creationId xmlns:p14="http://schemas.microsoft.com/office/powerpoint/2010/main" val="2632822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C7E0C-06EF-4E4E-9C5F-4910BEF5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68415" cy="1325563"/>
          </a:xfrm>
        </p:spPr>
        <p:txBody>
          <a:bodyPr/>
          <a:lstStyle/>
          <a:p>
            <a:r>
              <a:rPr lang="en-GB" dirty="0"/>
              <a:t>Software Engineering Laws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E0443-B637-BE4D-9678-4EE9E73B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8414" cy="4351338"/>
          </a:xfrm>
        </p:spPr>
        <p:txBody>
          <a:bodyPr>
            <a:normAutofit/>
          </a:bodyPr>
          <a:lstStyle/>
          <a:p>
            <a:pPr algn="just"/>
            <a:r>
              <a:rPr lang="en-GB" altLang="en-US" dirty="0"/>
              <a:t>Modularity, hierarchical structures allow to manage complexity</a:t>
            </a:r>
          </a:p>
          <a:p>
            <a:pPr algn="just"/>
            <a:endParaRPr lang="en-GB" altLang="en-US" dirty="0"/>
          </a:p>
          <a:p>
            <a:pPr algn="just"/>
            <a:r>
              <a:rPr lang="en-GB" altLang="en-US" dirty="0"/>
              <a:t>Reuse guarantees higher quality and lower cost</a:t>
            </a:r>
          </a:p>
        </p:txBody>
      </p:sp>
    </p:spTree>
    <p:extLst>
      <p:ext uri="{BB962C8B-B14F-4D97-AF65-F5344CB8AC3E}">
        <p14:creationId xmlns:p14="http://schemas.microsoft.com/office/powerpoint/2010/main" val="2079379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4D1453-B662-EB42-B4E2-FF2779D6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engineering Laws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F05DD4-2C1C-4942-8743-E163E553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altLang="en-US" dirty="0"/>
              <a:t>Good designs require deep application domain knowledge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8E222D9-495C-C64A-9F4F-B18AB9089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532" y="2317436"/>
            <a:ext cx="6487609" cy="417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3BD964-E15F-324B-90F8-4EEE69576A6E}"/>
              </a:ext>
            </a:extLst>
          </p:cNvPr>
          <p:cNvSpPr txBox="1"/>
          <p:nvPr/>
        </p:nvSpPr>
        <p:spPr>
          <a:xfrm>
            <a:off x="8888451" y="6402308"/>
            <a:ext cx="126938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50" dirty="0">
                <a:solidFill>
                  <a:srgbClr val="212222"/>
                </a:solidFill>
                <a:effectLst/>
                <a:latin typeface="Helvetica" pitchFamily="2" charset="0"/>
              </a:rPr>
              <a:t>© Michael Hilton, </a:t>
            </a:r>
          </a:p>
          <a:p>
            <a:r>
              <a:rPr lang="it-IT" sz="1050" dirty="0">
                <a:solidFill>
                  <a:srgbClr val="212222"/>
                </a:solidFill>
                <a:effectLst/>
                <a:latin typeface="Helvetica" pitchFamily="2" charset="0"/>
              </a:rPr>
              <a:t>Christian Kåstner</a:t>
            </a:r>
          </a:p>
        </p:txBody>
      </p:sp>
    </p:spTree>
    <p:extLst>
      <p:ext uri="{BB962C8B-B14F-4D97-AF65-F5344CB8AC3E}">
        <p14:creationId xmlns:p14="http://schemas.microsoft.com/office/powerpoint/2010/main" val="2929630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C7E0C-06EF-4E4E-9C5F-4910BEF5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68415" cy="1325563"/>
          </a:xfrm>
        </p:spPr>
        <p:txBody>
          <a:bodyPr/>
          <a:lstStyle/>
          <a:p>
            <a:r>
              <a:rPr lang="en-GB" dirty="0"/>
              <a:t>Software Engineering Laws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E0443-B637-BE4D-9678-4EE9E73B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8414" cy="4351338"/>
          </a:xfrm>
        </p:spPr>
        <p:txBody>
          <a:bodyPr>
            <a:normAutofit/>
          </a:bodyPr>
          <a:lstStyle/>
          <a:p>
            <a:pPr algn="just"/>
            <a:r>
              <a:rPr lang="en-GB" altLang="en-US" dirty="0"/>
              <a:t>Testing can show the presence of defects, not their absence</a:t>
            </a:r>
          </a:p>
          <a:p>
            <a:pPr algn="just"/>
            <a:endParaRPr lang="en-GB" altLang="en-US" dirty="0"/>
          </a:p>
          <a:p>
            <a:pPr algn="just"/>
            <a:r>
              <a:rPr lang="en-GB" altLang="en-US" dirty="0"/>
              <a:t>A developer is unsuited to test his/her code</a:t>
            </a:r>
          </a:p>
        </p:txBody>
      </p:sp>
    </p:spTree>
    <p:extLst>
      <p:ext uri="{BB962C8B-B14F-4D97-AF65-F5344CB8AC3E}">
        <p14:creationId xmlns:p14="http://schemas.microsoft.com/office/powerpoint/2010/main" val="1529867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C7E0C-06EF-4E4E-9C5F-4910BEF5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68415" cy="1325563"/>
          </a:xfrm>
        </p:spPr>
        <p:txBody>
          <a:bodyPr/>
          <a:lstStyle/>
          <a:p>
            <a:r>
              <a:rPr lang="en-GB" dirty="0"/>
              <a:t>Software Engineering Laws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E0443-B637-BE4D-9678-4EE9E73B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8414" cy="4351338"/>
          </a:xfrm>
        </p:spPr>
        <p:txBody>
          <a:bodyPr>
            <a:normAutofit/>
          </a:bodyPr>
          <a:lstStyle/>
          <a:p>
            <a:pPr algn="just"/>
            <a:r>
              <a:rPr lang="en-GB" altLang="en-US" dirty="0"/>
              <a:t>A system that is used will be changed</a:t>
            </a:r>
          </a:p>
          <a:p>
            <a:pPr algn="just"/>
            <a:endParaRPr lang="en-GB" altLang="en-US" dirty="0"/>
          </a:p>
          <a:p>
            <a:pPr algn="just"/>
            <a:r>
              <a:rPr lang="en-GB" altLang="en-US" dirty="0"/>
              <a:t>An evolving system will increase its complexity, unless work is done to reduce it </a:t>
            </a:r>
          </a:p>
          <a:p>
            <a:pPr lvl="1" algn="just"/>
            <a:r>
              <a:rPr lang="en-GB" altLang="en-US" dirty="0"/>
              <a:t>Architecture erosion</a:t>
            </a:r>
          </a:p>
          <a:p>
            <a:pPr lvl="1" algn="just"/>
            <a:r>
              <a:rPr lang="en-GB" altLang="en-US" dirty="0"/>
              <a:t>Requirements creep</a:t>
            </a:r>
          </a:p>
          <a:p>
            <a:pPr lvl="1" algn="just"/>
            <a:r>
              <a:rPr lang="en-GB" altLang="en-US" dirty="0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36708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41116-E4BC-884E-A3A0-0A515B599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0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1445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C7E0C-06EF-4E4E-9C5F-4910BEF5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68415" cy="1325563"/>
          </a:xfrm>
        </p:spPr>
        <p:txBody>
          <a:bodyPr/>
          <a:lstStyle/>
          <a:p>
            <a:r>
              <a:rPr lang="en-GB" dirty="0"/>
              <a:t>Software Engineering Laws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E0443-B637-BE4D-9678-4EE9E73B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8414" cy="4351338"/>
          </a:xfrm>
        </p:spPr>
        <p:txBody>
          <a:bodyPr>
            <a:normAutofit/>
          </a:bodyPr>
          <a:lstStyle/>
          <a:p>
            <a:pPr algn="just"/>
            <a:r>
              <a:rPr lang="en-GB" altLang="en-US" dirty="0"/>
              <a:t>Developer productivity varies considerably</a:t>
            </a:r>
          </a:p>
          <a:p>
            <a:pPr algn="just"/>
            <a:endParaRPr lang="en-GB" altLang="en-US" dirty="0"/>
          </a:p>
          <a:p>
            <a:pPr algn="just"/>
            <a:r>
              <a:rPr lang="en-GB" altLang="en-US" dirty="0"/>
              <a:t>Development effort is a (more than linear) function of size</a:t>
            </a:r>
          </a:p>
          <a:p>
            <a:pPr algn="just"/>
            <a:endParaRPr lang="en-GB" altLang="en-US" dirty="0"/>
          </a:p>
          <a:p>
            <a:pPr algn="just"/>
            <a:r>
              <a:rPr lang="en-GB" altLang="en-US" dirty="0"/>
              <a:t>Adding resources to a late project makes it later</a:t>
            </a:r>
          </a:p>
        </p:txBody>
      </p:sp>
    </p:spTree>
    <p:extLst>
      <p:ext uri="{BB962C8B-B14F-4D97-AF65-F5344CB8AC3E}">
        <p14:creationId xmlns:p14="http://schemas.microsoft.com/office/powerpoint/2010/main" val="1152853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C7E0C-06EF-4E4E-9C5F-4910BEF5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68415" cy="1325563"/>
          </a:xfrm>
        </p:spPr>
        <p:txBody>
          <a:bodyPr/>
          <a:lstStyle/>
          <a:p>
            <a:r>
              <a:rPr lang="en-GB" dirty="0"/>
              <a:t>Software Engineering Laws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E0443-B637-BE4D-9678-4EE9E73B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8414" cy="4351338"/>
          </a:xfrm>
        </p:spPr>
        <p:txBody>
          <a:bodyPr>
            <a:normAutofit/>
          </a:bodyPr>
          <a:lstStyle/>
          <a:p>
            <a:pPr algn="just"/>
            <a:r>
              <a:rPr lang="en-GB" altLang="en-US" dirty="0"/>
              <a:t>The process should be adapted to the project</a:t>
            </a:r>
          </a:p>
        </p:txBody>
      </p:sp>
    </p:spTree>
    <p:extLst>
      <p:ext uri="{BB962C8B-B14F-4D97-AF65-F5344CB8AC3E}">
        <p14:creationId xmlns:p14="http://schemas.microsoft.com/office/powerpoint/2010/main" val="2767343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C7E0C-06EF-4E4E-9C5F-4910BEF5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68415" cy="1325563"/>
          </a:xfrm>
        </p:spPr>
        <p:txBody>
          <a:bodyPr/>
          <a:lstStyle/>
          <a:p>
            <a:r>
              <a:rPr lang="en-GB" dirty="0"/>
              <a:t>Information System laws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1E0443-B637-BE4D-9678-4EE9E73B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8414" cy="4351338"/>
          </a:xfrm>
        </p:spPr>
        <p:txBody>
          <a:bodyPr>
            <a:normAutofit/>
          </a:bodyPr>
          <a:lstStyle/>
          <a:p>
            <a:pPr algn="just"/>
            <a:r>
              <a:rPr lang="en-GB" altLang="en-US" dirty="0"/>
              <a:t>Conway’s law</a:t>
            </a:r>
          </a:p>
          <a:p>
            <a:pPr algn="just"/>
            <a:r>
              <a:rPr lang="en-GB" altLang="en-US" dirty="0"/>
              <a:t>Structure of a system produced by an organization mirrors the communication structure of the organization</a:t>
            </a:r>
          </a:p>
          <a:p>
            <a:pPr lvl="1" algn="just"/>
            <a:r>
              <a:rPr lang="en-GB" altLang="en-US" dirty="0"/>
              <a:t>Applied to organizational structure: the structure should mirror how members work together</a:t>
            </a:r>
          </a:p>
          <a:p>
            <a:pPr lvl="1" algn="just"/>
            <a:r>
              <a:rPr lang="en-GB" altLang="en-US" dirty="0"/>
              <a:t>Applied to information systems: IS parts will reflect the organizational structure</a:t>
            </a:r>
          </a:p>
          <a:p>
            <a:pPr lvl="1" algn="just"/>
            <a:r>
              <a:rPr lang="en-GB" altLang="en-US" dirty="0"/>
              <a:t>Applied to software projects: module interfaces will reflect  the teams’ structure</a:t>
            </a:r>
          </a:p>
        </p:txBody>
      </p:sp>
    </p:spTree>
    <p:extLst>
      <p:ext uri="{BB962C8B-B14F-4D97-AF65-F5344CB8AC3E}">
        <p14:creationId xmlns:p14="http://schemas.microsoft.com/office/powerpoint/2010/main" val="874161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B12DE7-621F-EC4A-B24A-3F7E8D2D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GB" dirty="0"/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3235184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A8F6F7-9F46-A647-B813-8DA160F3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KISS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4BDAA3B-84FC-B94A-86FF-3D6BDBFDF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419"/>
            <a:ext cx="7108747" cy="4724168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4BF1334-0750-2B4E-9C2F-9AA4F49CF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04" y="2803835"/>
            <a:ext cx="3334215" cy="23306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altLang="en-US" dirty="0"/>
              <a:t>Never add </a:t>
            </a:r>
          </a:p>
          <a:p>
            <a:pPr marL="0" indent="0" algn="ctr">
              <a:buNone/>
            </a:pPr>
            <a:r>
              <a:rPr lang="en-GB" altLang="en-US" dirty="0">
                <a:solidFill>
                  <a:schemeClr val="accent2"/>
                </a:solidFill>
              </a:rPr>
              <a:t>accidental</a:t>
            </a:r>
            <a:r>
              <a:rPr lang="en-GB" altLang="en-US" dirty="0"/>
              <a:t> complexity to </a:t>
            </a:r>
          </a:p>
          <a:p>
            <a:pPr marL="0" indent="0" algn="ctr">
              <a:buNone/>
            </a:pPr>
            <a:r>
              <a:rPr lang="en-GB" altLang="en-US" dirty="0">
                <a:solidFill>
                  <a:schemeClr val="accent2"/>
                </a:solidFill>
              </a:rPr>
              <a:t>essential</a:t>
            </a:r>
            <a:r>
              <a:rPr lang="en-GB" altLang="en-US" dirty="0"/>
              <a:t> complexity</a:t>
            </a:r>
          </a:p>
        </p:txBody>
      </p:sp>
    </p:spTree>
    <p:extLst>
      <p:ext uri="{BB962C8B-B14F-4D97-AF65-F5344CB8AC3E}">
        <p14:creationId xmlns:p14="http://schemas.microsoft.com/office/powerpoint/2010/main" val="3738197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A60DBB-C400-18F4-ADB5-9FE5D18D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BC053-0D9C-80F2-A0F5-FB29714E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3600" dirty="0" err="1"/>
              <a:t>Accidental</a:t>
            </a:r>
            <a:r>
              <a:rPr lang="it-IT" sz="3600" dirty="0"/>
              <a:t> </a:t>
            </a:r>
            <a:r>
              <a:rPr lang="it-IT" sz="4000" dirty="0" err="1"/>
              <a:t>complexity</a:t>
            </a:r>
            <a:endParaRPr lang="it-IT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D2CA0-BE67-BEA5-C28E-4EF24EB1FB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“Kindly extend your hand in my direction, bearing in mind the physical properties of the object commonly referred to as "salt," which is typically utilized as a seasoning agent to enhance the flavor profile of comestibles, and transmit it to my vicinity with a controlled force and trajectory so as to facilitate its transfer to my immediate possession, thus allowing for its incorporation into the culinary creation currently under consideration.”</a:t>
            </a:r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CDD2AA-0F47-0025-057A-C63714540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it-IT" sz="4000" dirty="0" err="1"/>
              <a:t>Essential</a:t>
            </a:r>
            <a:r>
              <a:rPr lang="it-IT" sz="4000" dirty="0"/>
              <a:t> </a:t>
            </a:r>
            <a:r>
              <a:rPr lang="it-IT" sz="4000" dirty="0" err="1"/>
              <a:t>complexity</a:t>
            </a:r>
            <a:endParaRPr lang="it-IT" sz="4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358993-5522-EF68-F445-0C77F880A5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/>
              <a:t>Pass me the </a:t>
            </a:r>
            <a:r>
              <a:rPr lang="it-IT" dirty="0" err="1"/>
              <a:t>salt</a:t>
            </a:r>
            <a:r>
              <a:rPr lang="it-IT" dirty="0"/>
              <a:t>, </a:t>
            </a:r>
            <a:r>
              <a:rPr lang="it-IT" dirty="0" err="1"/>
              <a:t>please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6963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DC2D1F8-2BAA-3EEF-EC7C-53F685C6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A5CF19D-A2C3-E4D0-5114-9306F4F45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“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Complexity is your enemy. </a:t>
            </a:r>
            <a:b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Any fool can make something complicated. </a:t>
            </a:r>
            <a:b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It is hard to keep things simple.</a:t>
            </a:r>
            <a:r>
              <a:rPr lang="en-US" b="0" i="0" dirty="0">
                <a:effectLst/>
                <a:latin typeface="-apple-system"/>
              </a:rPr>
              <a:t>”</a:t>
            </a:r>
            <a:br>
              <a:rPr lang="en-US" b="0" i="0" dirty="0">
                <a:effectLst/>
                <a:latin typeface="-apple-system"/>
              </a:rPr>
            </a:b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[Richard Branson]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3297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73B912-0899-8146-B5E1-C8191135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Separation of concerns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C5FD36-1BF2-1941-8206-5FE47321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a large, difficult problem, try to split it in many (independent) parts, and consider a part at a time:</a:t>
            </a:r>
          </a:p>
          <a:p>
            <a:pPr lvl="1"/>
            <a:r>
              <a:rPr lang="en-GB" dirty="0"/>
              <a:t>In war: divide and conquer</a:t>
            </a:r>
          </a:p>
          <a:p>
            <a:pPr lvl="1"/>
            <a:r>
              <a:rPr lang="en-GB" dirty="0"/>
              <a:t>In SE: software process, concentrate on what the system should do, then on how, then do it</a:t>
            </a:r>
          </a:p>
          <a:p>
            <a:pPr lvl="1"/>
            <a:r>
              <a:rPr lang="en-GB" dirty="0"/>
              <a:t>In SE: programming languages, separate error handling and error generation </a:t>
            </a:r>
          </a:p>
          <a:p>
            <a:pPr lvl="1"/>
            <a:r>
              <a:rPr lang="en-GB" dirty="0"/>
              <a:t>In SE: divide complex system in (independent) components (modules)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331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73B912-0899-8146-B5E1-C8191135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Separation of concerns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C5FD36-1BF2-1941-8206-5FE47321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Divide a complex system in modules, with high cohesion and low coupling</a:t>
            </a:r>
          </a:p>
        </p:txBody>
      </p: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41E33757-719D-604C-B47C-4E5EEF5A0601}"/>
              </a:ext>
            </a:extLst>
          </p:cNvPr>
          <p:cNvGrpSpPr/>
          <p:nvPr/>
        </p:nvGrpSpPr>
        <p:grpSpPr>
          <a:xfrm>
            <a:off x="2575718" y="3017606"/>
            <a:ext cx="7040563" cy="3109913"/>
            <a:chOff x="2380653" y="2977841"/>
            <a:chExt cx="7040563" cy="31099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F08C9F-DC5D-9F48-BBB8-68276B4EB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0653" y="2977841"/>
              <a:ext cx="2941638" cy="3109913"/>
              <a:chOff x="672" y="1824"/>
              <a:chExt cx="1853" cy="195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DB2B9E9-B17C-6747-A280-FE5F3FFE44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824"/>
                <a:ext cx="1853" cy="1565"/>
                <a:chOff x="672" y="1824"/>
                <a:chExt cx="1853" cy="1565"/>
              </a:xfrm>
            </p:grpSpPr>
            <p:sp>
              <p:nvSpPr>
                <p:cNvPr id="7" name="Rectangle 5">
                  <a:extLst>
                    <a:ext uri="{FF2B5EF4-FFF2-40B4-BE49-F238E27FC236}">
                      <a16:creationId xmlns:a16="http://schemas.microsoft.com/office/drawing/2014/main" id="{EBDF1853-7DAA-6F45-BB72-1BCE4D4011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857" cy="603"/>
                </a:xfrm>
                <a:prstGeom prst="rect">
                  <a:avLst/>
                </a:prstGeom>
                <a:solidFill>
                  <a:srgbClr val="FFFFCC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it-IT" altLang="fr-FR"/>
                </a:p>
              </p:txBody>
            </p:sp>
            <p:sp>
              <p:nvSpPr>
                <p:cNvPr id="8" name="Rectangle 6">
                  <a:extLst>
                    <a:ext uri="{FF2B5EF4-FFF2-40B4-BE49-F238E27FC236}">
                      <a16:creationId xmlns:a16="http://schemas.microsoft.com/office/drawing/2014/main" id="{A1FE2D51-CC59-E541-87C4-D3462A40B8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2786"/>
                  <a:ext cx="857" cy="603"/>
                </a:xfrm>
                <a:prstGeom prst="rect">
                  <a:avLst/>
                </a:prstGeom>
                <a:solidFill>
                  <a:srgbClr val="FFFFCC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it-IT" altLang="fr-FR"/>
                </a:p>
              </p:txBody>
            </p:sp>
            <p:sp>
              <p:nvSpPr>
                <p:cNvPr id="9" name="Rectangle 7">
                  <a:extLst>
                    <a:ext uri="{FF2B5EF4-FFF2-40B4-BE49-F238E27FC236}">
                      <a16:creationId xmlns:a16="http://schemas.microsoft.com/office/drawing/2014/main" id="{2B7EEC49-E8FC-CE4A-86FE-1C91B5742D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2292"/>
                  <a:ext cx="857" cy="603"/>
                </a:xfrm>
                <a:prstGeom prst="rect">
                  <a:avLst/>
                </a:prstGeom>
                <a:solidFill>
                  <a:srgbClr val="FFFFCC"/>
                </a:solidFill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it-IT" altLang="fr-FR"/>
                </a:p>
              </p:txBody>
            </p:sp>
            <p:sp>
              <p:nvSpPr>
                <p:cNvPr id="10" name="Line 8">
                  <a:extLst>
                    <a:ext uri="{FF2B5EF4-FFF2-40B4-BE49-F238E27FC236}">
                      <a16:creationId xmlns:a16="http://schemas.microsoft.com/office/drawing/2014/main" id="{74D4F324-2BCE-644D-84CA-AB948A4A6B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15" y="2230"/>
                  <a:ext cx="89" cy="644"/>
                </a:xfrm>
                <a:prstGeom prst="line">
                  <a:avLst/>
                </a:prstGeom>
                <a:noFill/>
                <a:ln w="28440">
                  <a:solidFill>
                    <a:srgbClr val="FF9900"/>
                  </a:solidFill>
                  <a:miter lim="800000"/>
                  <a:headEnd/>
                  <a:tailEnd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Line 9">
                  <a:extLst>
                    <a:ext uri="{FF2B5EF4-FFF2-40B4-BE49-F238E27FC236}">
                      <a16:creationId xmlns:a16="http://schemas.microsoft.com/office/drawing/2014/main" id="{676388C0-C5DE-0140-8C39-C474A5E10B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71" y="2209"/>
                  <a:ext cx="183" cy="744"/>
                </a:xfrm>
                <a:prstGeom prst="line">
                  <a:avLst/>
                </a:prstGeom>
                <a:noFill/>
                <a:ln w="28440">
                  <a:solidFill>
                    <a:srgbClr val="FF9900"/>
                  </a:solidFill>
                  <a:miter lim="800000"/>
                  <a:headEnd/>
                  <a:tailEnd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Line 10">
                  <a:extLst>
                    <a:ext uri="{FF2B5EF4-FFF2-40B4-BE49-F238E27FC236}">
                      <a16:creationId xmlns:a16="http://schemas.microsoft.com/office/drawing/2014/main" id="{B265D0B1-785C-E143-AE46-915AFE8F77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66" y="2477"/>
                  <a:ext cx="164" cy="187"/>
                </a:xfrm>
                <a:prstGeom prst="line">
                  <a:avLst/>
                </a:prstGeom>
                <a:noFill/>
                <a:ln w="28440">
                  <a:solidFill>
                    <a:srgbClr val="FF9900"/>
                  </a:solidFill>
                  <a:miter lim="800000"/>
                  <a:headEnd/>
                  <a:tailEnd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11">
                  <a:extLst>
                    <a:ext uri="{FF2B5EF4-FFF2-40B4-BE49-F238E27FC236}">
                      <a16:creationId xmlns:a16="http://schemas.microsoft.com/office/drawing/2014/main" id="{1F1DC91C-5C6B-9348-A043-6E5960B9F7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80" y="2200"/>
                  <a:ext cx="739" cy="241"/>
                </a:xfrm>
                <a:prstGeom prst="line">
                  <a:avLst/>
                </a:prstGeom>
                <a:noFill/>
                <a:ln w="28440">
                  <a:solidFill>
                    <a:srgbClr val="FF9900"/>
                  </a:solidFill>
                  <a:miter lim="800000"/>
                  <a:headEnd/>
                  <a:tailEnd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12">
                  <a:extLst>
                    <a:ext uri="{FF2B5EF4-FFF2-40B4-BE49-F238E27FC236}">
                      <a16:creationId xmlns:a16="http://schemas.microsoft.com/office/drawing/2014/main" id="{0CDC9FE5-F63F-7546-9450-AFBA25AE43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54" y="2666"/>
                  <a:ext cx="949" cy="506"/>
                </a:xfrm>
                <a:prstGeom prst="line">
                  <a:avLst/>
                </a:prstGeom>
                <a:noFill/>
                <a:ln w="28440">
                  <a:solidFill>
                    <a:srgbClr val="FF9900"/>
                  </a:solidFill>
                  <a:miter lim="800000"/>
                  <a:headEnd/>
                  <a:tailEnd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Line 13">
                  <a:extLst>
                    <a:ext uri="{FF2B5EF4-FFF2-40B4-BE49-F238E27FC236}">
                      <a16:creationId xmlns:a16="http://schemas.microsoft.com/office/drawing/2014/main" id="{BC58E58E-567F-0448-8845-60CC079C14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0" y="2675"/>
                  <a:ext cx="939" cy="515"/>
                </a:xfrm>
                <a:prstGeom prst="line">
                  <a:avLst/>
                </a:prstGeom>
                <a:noFill/>
                <a:ln w="28440">
                  <a:solidFill>
                    <a:srgbClr val="FF9900"/>
                  </a:solidFill>
                  <a:miter lim="800000"/>
                  <a:headEnd/>
                  <a:tailEnd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Line 14">
                  <a:extLst>
                    <a:ext uri="{FF2B5EF4-FFF2-40B4-BE49-F238E27FC236}">
                      <a16:creationId xmlns:a16="http://schemas.microsoft.com/office/drawing/2014/main" id="{2E475EFB-2AB8-1945-95C4-1D0C5894DB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74" y="2017"/>
                  <a:ext cx="208" cy="1176"/>
                </a:xfrm>
                <a:prstGeom prst="line">
                  <a:avLst/>
                </a:prstGeom>
                <a:noFill/>
                <a:ln w="28440">
                  <a:solidFill>
                    <a:srgbClr val="FF9900"/>
                  </a:solidFill>
                  <a:miter lim="800000"/>
                  <a:headEnd/>
                  <a:tailEnd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Line 15">
                  <a:extLst>
                    <a:ext uri="{FF2B5EF4-FFF2-40B4-BE49-F238E27FC236}">
                      <a16:creationId xmlns:a16="http://schemas.microsoft.com/office/drawing/2014/main" id="{37E9E2CF-21B6-184E-8598-D52111C73F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0" y="2046"/>
                  <a:ext cx="71" cy="832"/>
                </a:xfrm>
                <a:prstGeom prst="line">
                  <a:avLst/>
                </a:prstGeom>
                <a:noFill/>
                <a:ln w="28440">
                  <a:solidFill>
                    <a:srgbClr val="FF9900"/>
                  </a:solidFill>
                  <a:miter lim="800000"/>
                  <a:headEnd/>
                  <a:tailEnd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Line 16">
                  <a:extLst>
                    <a:ext uri="{FF2B5EF4-FFF2-40B4-BE49-F238E27FC236}">
                      <a16:creationId xmlns:a16="http://schemas.microsoft.com/office/drawing/2014/main" id="{7F3310A1-95E5-1948-90B0-A93BA9F267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5" y="2012"/>
                  <a:ext cx="135" cy="165"/>
                </a:xfrm>
                <a:prstGeom prst="line">
                  <a:avLst/>
                </a:prstGeom>
                <a:noFill/>
                <a:ln w="28440">
                  <a:solidFill>
                    <a:srgbClr val="FF9900"/>
                  </a:solidFill>
                  <a:miter lim="800000"/>
                  <a:headEnd/>
                  <a:tailEnd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17">
                  <a:extLst>
                    <a:ext uri="{FF2B5EF4-FFF2-40B4-BE49-F238E27FC236}">
                      <a16:creationId xmlns:a16="http://schemas.microsoft.com/office/drawing/2014/main" id="{681ADD3A-3773-714E-ADF5-0C703B0957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68" y="2215"/>
                  <a:ext cx="574" cy="435"/>
                </a:xfrm>
                <a:prstGeom prst="line">
                  <a:avLst/>
                </a:prstGeom>
                <a:noFill/>
                <a:ln w="28440">
                  <a:solidFill>
                    <a:srgbClr val="FF9900"/>
                  </a:solidFill>
                  <a:miter lim="800000"/>
                  <a:headEnd/>
                  <a:tailEnd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18">
                  <a:extLst>
                    <a:ext uri="{FF2B5EF4-FFF2-40B4-BE49-F238E27FC236}">
                      <a16:creationId xmlns:a16="http://schemas.microsoft.com/office/drawing/2014/main" id="{C88A9F1F-61D3-8C44-B7B7-8772E69411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34" y="2694"/>
                  <a:ext cx="615" cy="469"/>
                </a:xfrm>
                <a:prstGeom prst="line">
                  <a:avLst/>
                </a:prstGeom>
                <a:noFill/>
                <a:ln w="28440">
                  <a:solidFill>
                    <a:srgbClr val="FF9900"/>
                  </a:solidFill>
                  <a:miter lim="800000"/>
                  <a:headEnd/>
                  <a:tailEnd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Oval 19">
                  <a:extLst>
                    <a:ext uri="{FF2B5EF4-FFF2-40B4-BE49-F238E27FC236}">
                      <a16:creationId xmlns:a16="http://schemas.microsoft.com/office/drawing/2014/main" id="{0A4B0F8C-1CF6-3E44-8CAF-6BD46CC9B8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994"/>
                  <a:ext cx="72" cy="76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it-IT" altLang="fr-FR"/>
                </a:p>
              </p:txBody>
            </p:sp>
            <p:sp>
              <p:nvSpPr>
                <p:cNvPr id="22" name="Oval 20">
                  <a:extLst>
                    <a:ext uri="{FF2B5EF4-FFF2-40B4-BE49-F238E27FC236}">
                      <a16:creationId xmlns:a16="http://schemas.microsoft.com/office/drawing/2014/main" id="{06B4B2A1-C9DD-D949-BFF9-3465E92058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7" y="1957"/>
                  <a:ext cx="72" cy="76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it-IT" altLang="fr-FR"/>
                </a:p>
              </p:txBody>
            </p:sp>
            <p:sp>
              <p:nvSpPr>
                <p:cNvPr id="23" name="Oval 21">
                  <a:extLst>
                    <a:ext uri="{FF2B5EF4-FFF2-40B4-BE49-F238E27FC236}">
                      <a16:creationId xmlns:a16="http://schemas.microsoft.com/office/drawing/2014/main" id="{46CE93DA-8CF5-FF46-B0D8-45CEAB8E7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4" y="2173"/>
                  <a:ext cx="72" cy="76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it-IT" altLang="fr-FR"/>
                </a:p>
              </p:txBody>
            </p:sp>
            <p:sp>
              <p:nvSpPr>
                <p:cNvPr id="24" name="Oval 22">
                  <a:extLst>
                    <a:ext uri="{FF2B5EF4-FFF2-40B4-BE49-F238E27FC236}">
                      <a16:creationId xmlns:a16="http://schemas.microsoft.com/office/drawing/2014/main" id="{2E96F767-3293-BB43-992D-920B4624B4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0" y="2845"/>
                  <a:ext cx="72" cy="76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it-IT" altLang="fr-FR"/>
                </a:p>
              </p:txBody>
            </p:sp>
            <p:sp>
              <p:nvSpPr>
                <p:cNvPr id="25" name="Oval 23">
                  <a:extLst>
                    <a:ext uri="{FF2B5EF4-FFF2-40B4-BE49-F238E27FC236}">
                      <a16:creationId xmlns:a16="http://schemas.microsoft.com/office/drawing/2014/main" id="{0035ED54-D342-FD4C-B4D3-6D3002830D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0" y="2419"/>
                  <a:ext cx="71" cy="76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it-IT" altLang="fr-FR"/>
                </a:p>
              </p:txBody>
            </p:sp>
            <p:sp>
              <p:nvSpPr>
                <p:cNvPr id="26" name="Oval 24">
                  <a:extLst>
                    <a:ext uri="{FF2B5EF4-FFF2-40B4-BE49-F238E27FC236}">
                      <a16:creationId xmlns:a16="http://schemas.microsoft.com/office/drawing/2014/main" id="{6EB77366-B70F-A741-9F21-4FDCC2F5AD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7" y="2634"/>
                  <a:ext cx="71" cy="76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it-IT" altLang="fr-FR"/>
                </a:p>
              </p:txBody>
            </p:sp>
            <p:sp>
              <p:nvSpPr>
                <p:cNvPr id="27" name="Oval 25">
                  <a:extLst>
                    <a:ext uri="{FF2B5EF4-FFF2-40B4-BE49-F238E27FC236}">
                      <a16:creationId xmlns:a16="http://schemas.microsoft.com/office/drawing/2014/main" id="{0BBAB41C-4E30-9640-8790-4527ADF96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5" y="2621"/>
                  <a:ext cx="71" cy="76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it-IT" altLang="fr-FR"/>
                </a:p>
              </p:txBody>
            </p:sp>
            <p:sp>
              <p:nvSpPr>
                <p:cNvPr id="28" name="Oval 26">
                  <a:extLst>
                    <a:ext uri="{FF2B5EF4-FFF2-40B4-BE49-F238E27FC236}">
                      <a16:creationId xmlns:a16="http://schemas.microsoft.com/office/drawing/2014/main" id="{A2A9824C-7BC3-F740-BF76-8CD9AAFA9F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4" y="2942"/>
                  <a:ext cx="72" cy="76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it-IT" altLang="fr-FR"/>
                </a:p>
              </p:txBody>
            </p:sp>
            <p:sp>
              <p:nvSpPr>
                <p:cNvPr id="29" name="Oval 27">
                  <a:extLst>
                    <a:ext uri="{FF2B5EF4-FFF2-40B4-BE49-F238E27FC236}">
                      <a16:creationId xmlns:a16="http://schemas.microsoft.com/office/drawing/2014/main" id="{E706E62C-78CA-B444-9A64-264084C9FC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156"/>
                  <a:ext cx="72" cy="77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it-IT" altLang="fr-FR"/>
                </a:p>
              </p:txBody>
            </p:sp>
            <p:sp>
              <p:nvSpPr>
                <p:cNvPr id="30" name="Oval 28">
                  <a:extLst>
                    <a:ext uri="{FF2B5EF4-FFF2-40B4-BE49-F238E27FC236}">
                      <a16:creationId xmlns:a16="http://schemas.microsoft.com/office/drawing/2014/main" id="{6338FDBB-B723-174F-ABB9-CE19F29EC9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9" y="3143"/>
                  <a:ext cx="72" cy="76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it-IT" altLang="fr-FR"/>
                </a:p>
              </p:txBody>
            </p:sp>
            <p:sp>
              <p:nvSpPr>
                <p:cNvPr id="31" name="Oval 29">
                  <a:extLst>
                    <a:ext uri="{FF2B5EF4-FFF2-40B4-BE49-F238E27FC236}">
                      <a16:creationId xmlns:a16="http://schemas.microsoft.com/office/drawing/2014/main" id="{496E1206-BE4E-5143-87E0-0E03996BA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2" y="2160"/>
                  <a:ext cx="72" cy="76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  <a:effectLst>
                  <a:outerShdw dist="17819" dir="2700000" algn="ctr" rotWithShape="0">
                    <a:srgbClr val="000000">
                      <a:alpha val="75014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it-IT" altLang="fr-FR"/>
                </a:p>
              </p:txBody>
            </p:sp>
          </p:grpSp>
          <p:sp>
            <p:nvSpPr>
              <p:cNvPr id="6" name="Text Box 30">
                <a:extLst>
                  <a:ext uri="{FF2B5EF4-FFF2-40B4-BE49-F238E27FC236}">
                    <a16:creationId xmlns:a16="http://schemas.microsoft.com/office/drawing/2014/main" id="{3D70F2E6-1D8E-8E4E-84A6-636EBDE783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7" y="3552"/>
                <a:ext cx="95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spcAft>
                    <a:spcPts val="20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200">
                    <a:solidFill>
                      <a:srgbClr val="000000"/>
                    </a:solidFill>
                    <a:latin typeface="Lucida Sans Unicode" panose="020B0602030504020204" pitchFamily="34" charset="0"/>
                    <a:cs typeface="WenQuanYi Micro Hei" charset="0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rgbClr val="000000"/>
                    </a:solidFill>
                    <a:latin typeface="Lucida Sans Unicode" panose="020B0602030504020204" pitchFamily="34" charset="0"/>
                    <a:cs typeface="WenQuanYi Micro Hei" charset="0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Lucida Sans Unicode" panose="020B0602030504020204" pitchFamily="34" charset="0"/>
                    <a:cs typeface="WenQuanYi Micro Hei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Lucida Sans Unicode" panose="020B0602030504020204" pitchFamily="34" charset="0"/>
                    <a:cs typeface="WenQuanYi Micro Hei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Lucida Sans Unicode" panose="020B0602030504020204" pitchFamily="34" charset="0"/>
                    <a:cs typeface="WenQuanYi Micro Hei" charset="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Lucida Sans Unicode" panose="020B0602030504020204" pitchFamily="34" charset="0"/>
                    <a:cs typeface="WenQuanYi Micro Hei" charset="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Lucida Sans Unicode" panose="020B0602030504020204" pitchFamily="34" charset="0"/>
                    <a:cs typeface="WenQuanYi Micro Hei" charset="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Lucida Sans Unicode" panose="020B0602030504020204" pitchFamily="34" charset="0"/>
                    <a:cs typeface="WenQuanYi Micro Hei" charset="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Lucida Sans Unicode" panose="020B0602030504020204" pitchFamily="34" charset="0"/>
                    <a:cs typeface="WenQuanYi Micro Hei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fr-FR" sz="1800">
                    <a:latin typeface="Arial" panose="020B0604020202020204" pitchFamily="34" charset="0"/>
                    <a:cs typeface="Arial" panose="020B0604020202020204" pitchFamily="34" charset="0"/>
                  </a:rPr>
                  <a:t>high coupling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E3774-83C0-A84D-8805-400DDB6CA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9578" y="2977841"/>
              <a:ext cx="2941638" cy="3109913"/>
              <a:chOff x="3254" y="1824"/>
              <a:chExt cx="1853" cy="195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9E4413D-738B-5941-9B63-1A57E26F4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824"/>
                <a:ext cx="857" cy="603"/>
              </a:xfrm>
              <a:prstGeom prst="rect">
                <a:avLst/>
              </a:prstGeom>
              <a:solidFill>
                <a:srgbClr val="FFFF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fr-FR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3AE5D75-AB88-D648-9FCB-78A8473EA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786"/>
                <a:ext cx="857" cy="603"/>
              </a:xfrm>
              <a:prstGeom prst="rect">
                <a:avLst/>
              </a:prstGeom>
              <a:solidFill>
                <a:srgbClr val="FFFF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fr-FR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108567-18EB-C64D-BD61-B27B1A390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" y="2292"/>
                <a:ext cx="857" cy="603"/>
              </a:xfrm>
              <a:prstGeom prst="rect">
                <a:avLst/>
              </a:prstGeom>
              <a:solidFill>
                <a:srgbClr val="FFFF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fr-FR"/>
              </a:p>
            </p:txBody>
          </p:sp>
          <p:sp>
            <p:nvSpPr>
              <p:cNvPr id="36" name="Line 35">
                <a:extLst>
                  <a:ext uri="{FF2B5EF4-FFF2-40B4-BE49-F238E27FC236}">
                    <a16:creationId xmlns:a16="http://schemas.microsoft.com/office/drawing/2014/main" id="{354B5BEA-3187-5048-9C05-908983524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4" y="2203"/>
                <a:ext cx="335" cy="12"/>
              </a:xfrm>
              <a:prstGeom prst="line">
                <a:avLst/>
              </a:prstGeom>
              <a:noFill/>
              <a:ln w="28440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6">
                <a:extLst>
                  <a:ext uri="{FF2B5EF4-FFF2-40B4-BE49-F238E27FC236}">
                    <a16:creationId xmlns:a16="http://schemas.microsoft.com/office/drawing/2014/main" id="{4E3E89AF-F775-EE45-B451-93CC39D7F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1" y="2208"/>
                <a:ext cx="191" cy="762"/>
              </a:xfrm>
              <a:prstGeom prst="line">
                <a:avLst/>
              </a:prstGeom>
              <a:noFill/>
              <a:ln w="28440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37">
                <a:extLst>
                  <a:ext uri="{FF2B5EF4-FFF2-40B4-BE49-F238E27FC236}">
                    <a16:creationId xmlns:a16="http://schemas.microsoft.com/office/drawing/2014/main" id="{73F3C360-6763-E149-A08B-8BBA9BAAEB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9" y="2483"/>
                <a:ext cx="151" cy="179"/>
              </a:xfrm>
              <a:prstGeom prst="line">
                <a:avLst/>
              </a:prstGeom>
              <a:noFill/>
              <a:ln w="28440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38">
                <a:extLst>
                  <a:ext uri="{FF2B5EF4-FFF2-40B4-BE49-F238E27FC236}">
                    <a16:creationId xmlns:a16="http://schemas.microsoft.com/office/drawing/2014/main" id="{342D26B7-9373-B243-A4B6-A77C08EAE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2" y="2198"/>
                <a:ext cx="778" cy="251"/>
              </a:xfrm>
              <a:prstGeom prst="line">
                <a:avLst/>
              </a:prstGeom>
              <a:noFill/>
              <a:ln w="28440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39">
                <a:extLst>
                  <a:ext uri="{FF2B5EF4-FFF2-40B4-BE49-F238E27FC236}">
                    <a16:creationId xmlns:a16="http://schemas.microsoft.com/office/drawing/2014/main" id="{3E96A8B2-6BAF-224A-8263-E7473EFEA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8" y="2469"/>
                <a:ext cx="137" cy="171"/>
              </a:xfrm>
              <a:prstGeom prst="line">
                <a:avLst/>
              </a:prstGeom>
              <a:noFill/>
              <a:ln w="28440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40">
                <a:extLst>
                  <a:ext uri="{FF2B5EF4-FFF2-40B4-BE49-F238E27FC236}">
                    <a16:creationId xmlns:a16="http://schemas.microsoft.com/office/drawing/2014/main" id="{B9B2E70A-AA21-BC4D-B1DB-135890B129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3" y="2025"/>
                <a:ext cx="109" cy="144"/>
              </a:xfrm>
              <a:prstGeom prst="line">
                <a:avLst/>
              </a:prstGeom>
              <a:noFill/>
              <a:ln w="28440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41">
                <a:extLst>
                  <a:ext uri="{FF2B5EF4-FFF2-40B4-BE49-F238E27FC236}">
                    <a16:creationId xmlns:a16="http://schemas.microsoft.com/office/drawing/2014/main" id="{FD724A9D-F3F7-DF46-B54E-0733D9BEB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4" y="2007"/>
                <a:ext cx="169" cy="195"/>
              </a:xfrm>
              <a:prstGeom prst="line">
                <a:avLst/>
              </a:prstGeom>
              <a:noFill/>
              <a:ln w="28440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2">
                <a:extLst>
                  <a:ext uri="{FF2B5EF4-FFF2-40B4-BE49-F238E27FC236}">
                    <a16:creationId xmlns:a16="http://schemas.microsoft.com/office/drawing/2014/main" id="{E010385D-4798-F241-99AD-85EFD5451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70" y="3178"/>
                <a:ext cx="339" cy="7"/>
              </a:xfrm>
              <a:prstGeom prst="line">
                <a:avLst/>
              </a:prstGeom>
              <a:noFill/>
              <a:ln w="28440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3">
                <a:extLst>
                  <a:ext uri="{FF2B5EF4-FFF2-40B4-BE49-F238E27FC236}">
                    <a16:creationId xmlns:a16="http://schemas.microsoft.com/office/drawing/2014/main" id="{3107094C-6EF3-CD47-A08A-8AEDA1125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86" y="2885"/>
                <a:ext cx="85" cy="313"/>
              </a:xfrm>
              <a:prstGeom prst="line">
                <a:avLst/>
              </a:prstGeom>
              <a:noFill/>
              <a:ln w="28440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44">
                <a:extLst>
                  <a:ext uri="{FF2B5EF4-FFF2-40B4-BE49-F238E27FC236}">
                    <a16:creationId xmlns:a16="http://schemas.microsoft.com/office/drawing/2014/main" id="{3EC06D0A-F39C-5C4E-AA04-1E37169DD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9" y="2988"/>
                <a:ext cx="155" cy="187"/>
              </a:xfrm>
              <a:prstGeom prst="line">
                <a:avLst/>
              </a:prstGeom>
              <a:noFill/>
              <a:ln w="28440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45">
                <a:extLst>
                  <a:ext uri="{FF2B5EF4-FFF2-40B4-BE49-F238E27FC236}">
                    <a16:creationId xmlns:a16="http://schemas.microsoft.com/office/drawing/2014/main" id="{D97744B7-019F-9D46-B6D4-54D31BA94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1" y="2022"/>
                <a:ext cx="192" cy="189"/>
              </a:xfrm>
              <a:prstGeom prst="line">
                <a:avLst/>
              </a:prstGeom>
              <a:noFill/>
              <a:ln w="28440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46">
                <a:extLst>
                  <a:ext uri="{FF2B5EF4-FFF2-40B4-BE49-F238E27FC236}">
                    <a16:creationId xmlns:a16="http://schemas.microsoft.com/office/drawing/2014/main" id="{BAB4AFA5-DBF1-6141-B35B-7E262E9B4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1" y="2885"/>
                <a:ext cx="257" cy="84"/>
              </a:xfrm>
              <a:prstGeom prst="line">
                <a:avLst/>
              </a:prstGeom>
              <a:noFill/>
              <a:ln w="28440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47">
                <a:extLst>
                  <a:ext uri="{FF2B5EF4-FFF2-40B4-BE49-F238E27FC236}">
                    <a16:creationId xmlns:a16="http://schemas.microsoft.com/office/drawing/2014/main" id="{C64AE605-1C01-AE45-924F-C7B0F57E1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7" y="2684"/>
                <a:ext cx="969" cy="499"/>
              </a:xfrm>
              <a:prstGeom prst="line">
                <a:avLst/>
              </a:prstGeom>
              <a:noFill/>
              <a:ln w="28440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2BD5061-BC75-AD46-8350-0763108EE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7" y="2621"/>
                <a:ext cx="71" cy="76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fr-FR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BAE71C7-E46F-2543-8384-C1A24B4F5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" y="2419"/>
                <a:ext cx="71" cy="76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fr-FR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4CB98F2-5466-5045-8153-F8AC40071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9" y="2634"/>
                <a:ext cx="71" cy="76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fr-FR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B5CAAE2-98FB-8044-8FE3-0440A5041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2" y="1989"/>
                <a:ext cx="72" cy="76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fr-FR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EFD69DB-DEF1-E841-9FF2-A90D0B73B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9" y="1957"/>
                <a:ext cx="72" cy="76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fr-FR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C0F6D6F-ED71-F347-8A91-977B807F1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2173"/>
                <a:ext cx="72" cy="76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fr-FR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CA8AF63-6B1C-AE43-8883-4217639B6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2160"/>
                <a:ext cx="72" cy="76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fr-FR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60943FF-3BCD-D04B-A202-770B8C283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2" y="2845"/>
                <a:ext cx="72" cy="76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fr-FR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0B7B8BD-FB14-E849-94DB-D24898BB9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2942"/>
                <a:ext cx="72" cy="76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fr-FR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C18C62B-DDB8-0F49-8207-B9089A2BE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3" y="3156"/>
                <a:ext cx="72" cy="77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fr-FR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4F97AEF-DE5F-384D-A748-F317D7073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" y="3143"/>
                <a:ext cx="72" cy="76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ffectLst>
                <a:outerShdw dist="17819" dir="2700000" algn="ctr" rotWithShape="0">
                  <a:srgbClr val="000000">
                    <a:alpha val="75014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it-IT" altLang="fr-FR"/>
              </a:p>
            </p:txBody>
          </p:sp>
          <p:sp>
            <p:nvSpPr>
              <p:cNvPr id="60" name="Text Box 59">
                <a:extLst>
                  <a:ext uri="{FF2B5EF4-FFF2-40B4-BE49-F238E27FC236}">
                    <a16:creationId xmlns:a16="http://schemas.microsoft.com/office/drawing/2014/main" id="{0C983EF9-7B1A-AF4B-B650-01F75F9EC3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4" y="3552"/>
                <a:ext cx="9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spcAft>
                    <a:spcPts val="20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200">
                    <a:solidFill>
                      <a:srgbClr val="000000"/>
                    </a:solidFill>
                    <a:latin typeface="Lucida Sans Unicode" panose="020B0602030504020204" pitchFamily="34" charset="0"/>
                    <a:cs typeface="WenQuanYi Micro Hei" charset="0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rgbClr val="000000"/>
                    </a:solidFill>
                    <a:latin typeface="Lucida Sans Unicode" panose="020B0602030504020204" pitchFamily="34" charset="0"/>
                    <a:cs typeface="WenQuanYi Micro Hei" charset="0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Lucida Sans Unicode" panose="020B0602030504020204" pitchFamily="34" charset="0"/>
                    <a:cs typeface="WenQuanYi Micro Hei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Lucida Sans Unicode" panose="020B0602030504020204" pitchFamily="34" charset="0"/>
                    <a:cs typeface="WenQuanYi Micro Hei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Lucida Sans Unicode" panose="020B0602030504020204" pitchFamily="34" charset="0"/>
                    <a:cs typeface="WenQuanYi Micro Hei" charset="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Lucida Sans Unicode" panose="020B0602030504020204" pitchFamily="34" charset="0"/>
                    <a:cs typeface="WenQuanYi Micro Hei" charset="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Lucida Sans Unicode" panose="020B0602030504020204" pitchFamily="34" charset="0"/>
                    <a:cs typeface="WenQuanYi Micro Hei" charset="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Lucida Sans Unicode" panose="020B0602030504020204" pitchFamily="34" charset="0"/>
                    <a:cs typeface="WenQuanYi Micro Hei" charset="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Lucida Sans Unicode" panose="020B0602030504020204" pitchFamily="34" charset="0"/>
                    <a:cs typeface="WenQuanYi Micro Hei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fr-FR" sz="1800">
                    <a:latin typeface="Arial" panose="020B0604020202020204" pitchFamily="34" charset="0"/>
                    <a:cs typeface="Arial" panose="020B0604020202020204" pitchFamily="34" charset="0"/>
                  </a:rPr>
                  <a:t>low coupling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4826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151-EDED-308C-1AE8-50DD72C3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Separation</a:t>
            </a:r>
            <a:r>
              <a:rPr lang="it-IT" dirty="0"/>
              <a:t> of </a:t>
            </a:r>
            <a:r>
              <a:rPr lang="it-IT" dirty="0" err="1"/>
              <a:t>concerns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2BBBC-F3FE-BE0F-C7AC-11B370F47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Examples</a:t>
            </a:r>
            <a:endParaRPr lang="it-IT" dirty="0"/>
          </a:p>
          <a:p>
            <a:r>
              <a:rPr lang="it-IT" dirty="0"/>
              <a:t>ISO OSI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stack</a:t>
            </a:r>
            <a:r>
              <a:rPr lang="it-IT" dirty="0"/>
              <a:t>, 7 </a:t>
            </a:r>
            <a:r>
              <a:rPr lang="it-IT" dirty="0" err="1"/>
              <a:t>layers</a:t>
            </a:r>
            <a:endParaRPr lang="it-IT" dirty="0"/>
          </a:p>
          <a:p>
            <a:r>
              <a:rPr lang="it-IT" dirty="0"/>
              <a:t>3 </a:t>
            </a:r>
            <a:r>
              <a:rPr lang="it-IT" dirty="0" err="1"/>
              <a:t>layers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r>
              <a:rPr lang="it-IT" dirty="0"/>
              <a:t> (data base,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logic</a:t>
            </a:r>
            <a:r>
              <a:rPr lang="it-IT" dirty="0"/>
              <a:t>, </a:t>
            </a:r>
            <a:r>
              <a:rPr lang="it-IT" dirty="0" err="1"/>
              <a:t>presentation</a:t>
            </a:r>
            <a:r>
              <a:rPr lang="it-IT" dirty="0"/>
              <a:t>)</a:t>
            </a:r>
          </a:p>
          <a:p>
            <a:r>
              <a:rPr lang="it-IT" dirty="0"/>
              <a:t>Model </a:t>
            </a:r>
            <a:r>
              <a:rPr lang="it-IT" dirty="0" err="1"/>
              <a:t>View</a:t>
            </a:r>
            <a:r>
              <a:rPr lang="it-IT" dirty="0"/>
              <a:t> Controller </a:t>
            </a:r>
          </a:p>
        </p:txBody>
      </p:sp>
    </p:spTree>
    <p:extLst>
      <p:ext uri="{BB962C8B-B14F-4D97-AF65-F5344CB8AC3E}">
        <p14:creationId xmlns:p14="http://schemas.microsoft.com/office/powerpoint/2010/main" val="250501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0DCFE9-CD62-6C42-BF81-6945220C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C5EE1E-869D-FE4A-956B-14F69BE85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successful company is becoming a software company</a:t>
            </a:r>
          </a:p>
          <a:p>
            <a:pPr lvl="1"/>
            <a:r>
              <a:rPr lang="en-GB" dirty="0"/>
              <a:t>Amazon vs. Border’s</a:t>
            </a:r>
          </a:p>
          <a:p>
            <a:pPr lvl="1"/>
            <a:r>
              <a:rPr lang="en-GB" dirty="0"/>
              <a:t>Netflix vs. Blockbuster</a:t>
            </a:r>
          </a:p>
          <a:p>
            <a:pPr lvl="1"/>
            <a:r>
              <a:rPr lang="en-GB" dirty="0"/>
              <a:t>Apple, Google vs. Toyota, Volkswagen, GM, ..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258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9FA627-17BF-E64D-A4C4-8594AFBC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52D76F-8525-B743-B823-D25848783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a difficult problem or system, extract a simpler view of it, avoiding unneeded details, then reason on the abstract view (model)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350D87-94B7-3E45-9434-F6304F601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84" y="2754293"/>
            <a:ext cx="6322432" cy="35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89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BE29-1229-2D5F-F691-615E63B9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026" name="Picture 2" descr="3D model Clean Man Body T-Pose VR / AR / low-poly | CGTrader">
            <a:extLst>
              <a:ext uri="{FF2B5EF4-FFF2-40B4-BE49-F238E27FC236}">
                <a16:creationId xmlns:a16="http://schemas.microsoft.com/office/drawing/2014/main" id="{5400C805-6D1B-D77E-273A-BAFEB7F96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85" y="3361749"/>
            <a:ext cx="3420742" cy="358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d model realistic anatomy skeleton muscles">
            <a:extLst>
              <a:ext uri="{FF2B5EF4-FFF2-40B4-BE49-F238E27FC236}">
                <a16:creationId xmlns:a16="http://schemas.microsoft.com/office/drawing/2014/main" id="{4884BD8C-1C80-E3FC-EDE6-1E7BF999B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385" y="3361749"/>
            <a:ext cx="3629135" cy="34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uman Male Torso Anatomy - Human Male Body and Urinary and Reproducti ...">
            <a:extLst>
              <a:ext uri="{FF2B5EF4-FFF2-40B4-BE49-F238E27FC236}">
                <a16:creationId xmlns:a16="http://schemas.microsoft.com/office/drawing/2014/main" id="{1F1E22E1-D826-4574-5D20-3580450514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360" y="284738"/>
            <a:ext cx="5327332" cy="29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o immagine per IL Corpo Umano Anatomia">
            <a:extLst>
              <a:ext uri="{FF2B5EF4-FFF2-40B4-BE49-F238E27FC236}">
                <a16:creationId xmlns:a16="http://schemas.microsoft.com/office/drawing/2014/main" id="{57EDAF5C-FDA0-4C42-58C6-A030BB1A1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355" y="3361749"/>
            <a:ext cx="3285172" cy="328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673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EB5B98-83A4-A744-A17D-E0AF713E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Recap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9CCD79-1F26-C040-9873-E0983937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is not only code</a:t>
            </a:r>
          </a:p>
          <a:p>
            <a:r>
              <a:rPr lang="en-GB" dirty="0"/>
              <a:t>Software process, software products</a:t>
            </a:r>
          </a:p>
          <a:p>
            <a:r>
              <a:rPr lang="en-GB" dirty="0"/>
              <a:t>Properties</a:t>
            </a:r>
          </a:p>
          <a:p>
            <a:r>
              <a:rPr lang="en-GB" dirty="0"/>
              <a:t>Laws of Software Engineering and Information Systems</a:t>
            </a:r>
          </a:p>
          <a:p>
            <a:r>
              <a:rPr lang="en-GB" dirty="0"/>
              <a:t>Principles to be followed</a:t>
            </a:r>
          </a:p>
        </p:txBody>
      </p:sp>
    </p:spTree>
    <p:extLst>
      <p:ext uri="{BB962C8B-B14F-4D97-AF65-F5344CB8AC3E}">
        <p14:creationId xmlns:p14="http://schemas.microsoft.com/office/powerpoint/2010/main" val="129345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6E46FA-ED83-8146-BFED-C5C01B31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People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1589AB-F6FD-234E-8EB6-8695217B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citizen needs to become computer educated</a:t>
            </a:r>
          </a:p>
          <a:p>
            <a:pPr lvl="1"/>
            <a:r>
              <a:rPr lang="en-GB" dirty="0"/>
              <a:t>Reading, writing, math, COMPUTING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Digital divide</a:t>
            </a:r>
          </a:p>
          <a:p>
            <a:pPr lvl="1"/>
            <a:r>
              <a:rPr lang="en-GB" dirty="0"/>
              <a:t>Social and work exclusion of citizens who are computer illiterate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77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407F08-7435-6A43-965C-8838D241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and Economy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DCB107-C531-EF44-8EF2-A8308F6B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economies of ALL developed nations are dependent on software.</a:t>
            </a:r>
          </a:p>
          <a:p>
            <a:r>
              <a:rPr lang="en-GB" dirty="0"/>
              <a:t>More and more systems are software controlled</a:t>
            </a:r>
          </a:p>
          <a:p>
            <a:r>
              <a:rPr lang="en-GB" dirty="0"/>
              <a:t>Expenditure on software represents a  significant fraction of GNP in all developed countries.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6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B12DE7-621F-EC4A-B24A-3F7E8D2D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GB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213625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21194-5094-A040-AC87-03DB18CF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Software Engineering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270688-58D3-5C44-9662-0DFFFE2D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Multi person </a:t>
            </a:r>
            <a:r>
              <a:rPr lang="en-US" dirty="0"/>
              <a:t>construction of </a:t>
            </a:r>
            <a:r>
              <a:rPr lang="en-US" b="1" dirty="0">
                <a:solidFill>
                  <a:schemeClr val="accent2"/>
                </a:solidFill>
              </a:rPr>
              <a:t>multi version </a:t>
            </a:r>
            <a:r>
              <a:rPr lang="en-US" dirty="0"/>
              <a:t>software</a:t>
            </a:r>
          </a:p>
          <a:p>
            <a:endParaRPr lang="en-US" dirty="0"/>
          </a:p>
          <a:p>
            <a:r>
              <a:rPr lang="en-US" dirty="0"/>
              <a:t>Multi person:</a:t>
            </a:r>
          </a:p>
          <a:p>
            <a:pPr lvl="1"/>
            <a:r>
              <a:rPr lang="en-US" dirty="0"/>
              <a:t>Issues in communication: misunderstandings, language gaps</a:t>
            </a:r>
          </a:p>
          <a:p>
            <a:pPr lvl="1"/>
            <a:r>
              <a:rPr lang="en-US" dirty="0"/>
              <a:t>Issues in coordination</a:t>
            </a:r>
          </a:p>
          <a:p>
            <a:r>
              <a:rPr lang="en-US" dirty="0"/>
              <a:t>Multi version:</a:t>
            </a:r>
          </a:p>
          <a:p>
            <a:pPr lvl="1"/>
            <a:r>
              <a:rPr lang="en-US" dirty="0"/>
              <a:t>Issue in maintenance over many years</a:t>
            </a:r>
          </a:p>
        </p:txBody>
      </p:sp>
    </p:spTree>
    <p:extLst>
      <p:ext uri="{BB962C8B-B14F-4D97-AF65-F5344CB8AC3E}">
        <p14:creationId xmlns:p14="http://schemas.microsoft.com/office/powerpoint/2010/main" val="1665657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Microsoft Office PowerPoint</Application>
  <PresentationFormat>Widescreen</PresentationFormat>
  <Paragraphs>280</Paragraphs>
  <Slides>52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-apple-system</vt:lpstr>
      <vt:lpstr>Arial</vt:lpstr>
      <vt:lpstr>Calibri</vt:lpstr>
      <vt:lpstr>Calibri Light</vt:lpstr>
      <vt:lpstr>Helvetica</vt:lpstr>
      <vt:lpstr>Söhne</vt:lpstr>
      <vt:lpstr>Times New Roman</vt:lpstr>
      <vt:lpstr>Tema di Office</vt:lpstr>
      <vt:lpstr>Software Engineering</vt:lpstr>
      <vt:lpstr>Outline</vt:lpstr>
      <vt:lpstr>Motivation</vt:lpstr>
      <vt:lpstr>PowerPoint Presentation</vt:lpstr>
      <vt:lpstr>Companies</vt:lpstr>
      <vt:lpstr>People</vt:lpstr>
      <vt:lpstr>Software and Economy</vt:lpstr>
      <vt:lpstr>Definitions</vt:lpstr>
      <vt:lpstr>Definition of Software Engineering</vt:lpstr>
      <vt:lpstr>Definition of Software</vt:lpstr>
      <vt:lpstr>Software Types</vt:lpstr>
      <vt:lpstr>Software Criticality</vt:lpstr>
      <vt:lpstr>Beware</vt:lpstr>
      <vt:lpstr>Process and Product</vt:lpstr>
      <vt:lpstr>The Software “factory”</vt:lpstr>
      <vt:lpstr>Classical Engineering</vt:lpstr>
      <vt:lpstr>Classical Engineering</vt:lpstr>
      <vt:lpstr>Software Product</vt:lpstr>
      <vt:lpstr>Software Product properties</vt:lpstr>
      <vt:lpstr>Software Product properties</vt:lpstr>
      <vt:lpstr>Software Product properties</vt:lpstr>
      <vt:lpstr>Software Product properties</vt:lpstr>
      <vt:lpstr>Software process</vt:lpstr>
      <vt:lpstr>Software process – development phase</vt:lpstr>
      <vt:lpstr>Classical Workbench</vt:lpstr>
      <vt:lpstr>Software Workbench</vt:lpstr>
      <vt:lpstr>Software Tools</vt:lpstr>
      <vt:lpstr>Software Tools in this course</vt:lpstr>
      <vt:lpstr>Software Tools</vt:lpstr>
      <vt:lpstr>Software Tools</vt:lpstr>
      <vt:lpstr>Software Tools</vt:lpstr>
      <vt:lpstr>Process Properties</vt:lpstr>
      <vt:lpstr>Process Properties</vt:lpstr>
      <vt:lpstr>Laws</vt:lpstr>
      <vt:lpstr>Software Engineering Laws</vt:lpstr>
      <vt:lpstr>Software Engineering Laws</vt:lpstr>
      <vt:lpstr>Software engineering Laws</vt:lpstr>
      <vt:lpstr>Software Engineering Laws</vt:lpstr>
      <vt:lpstr>Software Engineering Laws</vt:lpstr>
      <vt:lpstr>Software Engineering Laws</vt:lpstr>
      <vt:lpstr>Software Engineering Laws</vt:lpstr>
      <vt:lpstr>Information System laws</vt:lpstr>
      <vt:lpstr>Principles</vt:lpstr>
      <vt:lpstr>KISS</vt:lpstr>
      <vt:lpstr>PowerPoint Presentation</vt:lpstr>
      <vt:lpstr>PowerPoint Presentation</vt:lpstr>
      <vt:lpstr>Separation of concerns</vt:lpstr>
      <vt:lpstr>Separation of concerns</vt:lpstr>
      <vt:lpstr>Separation of concerns</vt:lpstr>
      <vt:lpstr>Abstraction</vt:lpstr>
      <vt:lpstr>PowerPoint Presentation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Research Methods</dc:title>
  <dc:creator>Ardito  Luca</dc:creator>
  <cp:lastModifiedBy>Maurizio  Morisio</cp:lastModifiedBy>
  <cp:revision>65</cp:revision>
  <cp:lastPrinted>2022-02-14T11:16:27Z</cp:lastPrinted>
  <dcterms:created xsi:type="dcterms:W3CDTF">2022-02-13T15:20:13Z</dcterms:created>
  <dcterms:modified xsi:type="dcterms:W3CDTF">2024-03-03T21:27:27Z</dcterms:modified>
</cp:coreProperties>
</file>