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1"/>
  </p:notesMasterIdLst>
  <p:sldIdLst>
    <p:sldId id="256" r:id="rId2"/>
    <p:sldId id="346" r:id="rId3"/>
    <p:sldId id="455" r:id="rId4"/>
    <p:sldId id="348" r:id="rId5"/>
    <p:sldId id="347" r:id="rId6"/>
    <p:sldId id="428" r:id="rId7"/>
    <p:sldId id="344" r:id="rId8"/>
    <p:sldId id="345" r:id="rId9"/>
    <p:sldId id="259" r:id="rId10"/>
    <p:sldId id="263" r:id="rId11"/>
    <p:sldId id="431" r:id="rId12"/>
    <p:sldId id="423" r:id="rId13"/>
    <p:sldId id="424" r:id="rId14"/>
    <p:sldId id="432" r:id="rId15"/>
    <p:sldId id="429" r:id="rId16"/>
    <p:sldId id="264" r:id="rId17"/>
    <p:sldId id="265" r:id="rId18"/>
    <p:sldId id="266" r:id="rId19"/>
    <p:sldId id="267" r:id="rId20"/>
    <p:sldId id="460" r:id="rId21"/>
    <p:sldId id="323" r:id="rId22"/>
    <p:sldId id="430" r:id="rId23"/>
    <p:sldId id="261" r:id="rId24"/>
    <p:sldId id="262" r:id="rId25"/>
    <p:sldId id="349" r:id="rId26"/>
    <p:sldId id="381" r:id="rId27"/>
    <p:sldId id="442" r:id="rId28"/>
    <p:sldId id="449" r:id="rId29"/>
    <p:sldId id="444" r:id="rId30"/>
    <p:sldId id="445" r:id="rId31"/>
    <p:sldId id="365" r:id="rId32"/>
    <p:sldId id="272" r:id="rId33"/>
    <p:sldId id="273" r:id="rId34"/>
    <p:sldId id="274" r:id="rId35"/>
    <p:sldId id="452" r:id="rId36"/>
    <p:sldId id="275" r:id="rId37"/>
    <p:sldId id="276" r:id="rId38"/>
    <p:sldId id="277" r:id="rId39"/>
    <p:sldId id="278" r:id="rId40"/>
    <p:sldId id="350" r:id="rId41"/>
    <p:sldId id="279" r:id="rId42"/>
    <p:sldId id="411" r:id="rId43"/>
    <p:sldId id="280" r:id="rId44"/>
    <p:sldId id="414" r:id="rId45"/>
    <p:sldId id="412" r:id="rId46"/>
    <p:sldId id="352" r:id="rId47"/>
    <p:sldId id="282" r:id="rId48"/>
    <p:sldId id="419" r:id="rId49"/>
    <p:sldId id="420" r:id="rId50"/>
    <p:sldId id="421" r:id="rId51"/>
    <p:sldId id="422" r:id="rId52"/>
    <p:sldId id="283" r:id="rId53"/>
    <p:sldId id="284" r:id="rId54"/>
    <p:sldId id="341" r:id="rId55"/>
    <p:sldId id="285" r:id="rId56"/>
    <p:sldId id="286" r:id="rId57"/>
    <p:sldId id="287" r:id="rId58"/>
    <p:sldId id="288" r:id="rId59"/>
    <p:sldId id="351" r:id="rId60"/>
    <p:sldId id="289" r:id="rId61"/>
    <p:sldId id="433" r:id="rId62"/>
    <p:sldId id="434" r:id="rId63"/>
    <p:sldId id="290" r:id="rId64"/>
    <p:sldId id="291" r:id="rId65"/>
    <p:sldId id="292" r:id="rId66"/>
    <p:sldId id="293" r:id="rId67"/>
    <p:sldId id="314" r:id="rId68"/>
    <p:sldId id="338" r:id="rId69"/>
    <p:sldId id="343" r:id="rId70"/>
    <p:sldId id="342" r:id="rId71"/>
    <p:sldId id="294" r:id="rId72"/>
    <p:sldId id="295" r:id="rId73"/>
    <p:sldId id="439" r:id="rId74"/>
    <p:sldId id="437" r:id="rId75"/>
    <p:sldId id="438" r:id="rId76"/>
    <p:sldId id="435" r:id="rId77"/>
    <p:sldId id="353" r:id="rId78"/>
    <p:sldId id="296" r:id="rId79"/>
    <p:sldId id="340" r:id="rId80"/>
    <p:sldId id="339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97" r:id="rId90"/>
    <p:sldId id="398" r:id="rId91"/>
    <p:sldId id="399" r:id="rId92"/>
    <p:sldId id="400" r:id="rId93"/>
    <p:sldId id="401" r:id="rId94"/>
    <p:sldId id="402" r:id="rId95"/>
    <p:sldId id="403" r:id="rId96"/>
    <p:sldId id="415" r:id="rId97"/>
    <p:sldId id="404" r:id="rId98"/>
    <p:sldId id="405" r:id="rId99"/>
    <p:sldId id="406" r:id="rId100"/>
    <p:sldId id="407" r:id="rId101"/>
    <p:sldId id="363" r:id="rId102"/>
    <p:sldId id="364" r:id="rId103"/>
    <p:sldId id="324" r:id="rId104"/>
    <p:sldId id="416" r:id="rId105"/>
    <p:sldId id="417" r:id="rId106"/>
    <p:sldId id="418" r:id="rId107"/>
    <p:sldId id="440" r:id="rId108"/>
    <p:sldId id="441" r:id="rId109"/>
    <p:sldId id="387" r:id="rId110"/>
    <p:sldId id="383" r:id="rId111"/>
    <p:sldId id="384" r:id="rId112"/>
    <p:sldId id="385" r:id="rId113"/>
    <p:sldId id="426" r:id="rId114"/>
    <p:sldId id="386" r:id="rId115"/>
    <p:sldId id="382" r:id="rId116"/>
    <p:sldId id="388" r:id="rId117"/>
    <p:sldId id="389" r:id="rId118"/>
    <p:sldId id="390" r:id="rId119"/>
    <p:sldId id="391" r:id="rId120"/>
    <p:sldId id="297" r:id="rId121"/>
    <p:sldId id="392" r:id="rId122"/>
    <p:sldId id="393" r:id="rId123"/>
    <p:sldId id="394" r:id="rId124"/>
    <p:sldId id="395" r:id="rId125"/>
    <p:sldId id="396" r:id="rId126"/>
    <p:sldId id="299" r:id="rId127"/>
    <p:sldId id="300" r:id="rId128"/>
    <p:sldId id="301" r:id="rId129"/>
    <p:sldId id="453" r:id="rId130"/>
    <p:sldId id="304" r:id="rId131"/>
    <p:sldId id="305" r:id="rId132"/>
    <p:sldId id="306" r:id="rId133"/>
    <p:sldId id="307" r:id="rId134"/>
    <p:sldId id="308" r:id="rId135"/>
    <p:sldId id="309" r:id="rId136"/>
    <p:sldId id="310" r:id="rId137"/>
    <p:sldId id="311" r:id="rId138"/>
    <p:sldId id="454" r:id="rId139"/>
    <p:sldId id="319" r:id="rId140"/>
    <p:sldId id="321" r:id="rId141"/>
    <p:sldId id="322" r:id="rId142"/>
    <p:sldId id="329" r:id="rId143"/>
    <p:sldId id="330" r:id="rId144"/>
    <p:sldId id="331" r:id="rId145"/>
    <p:sldId id="332" r:id="rId146"/>
    <p:sldId id="333" r:id="rId147"/>
    <p:sldId id="337" r:id="rId148"/>
    <p:sldId id="335" r:id="rId149"/>
    <p:sldId id="336" r:id="rId15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5918"/>
  </p:normalViewPr>
  <p:slideViewPr>
    <p:cSldViewPr snapToGrid="0" snapToObjects="1">
      <p:cViewPr varScale="1">
        <p:scale>
          <a:sx n="81" d="100"/>
          <a:sy n="81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54F6-CAEB-9C4C-9BFB-D7A457D9DAB8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B739-9F65-B540-9F9D-35FB6973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B739-9F65-B540-9F9D-35FB69735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3363A92-13C1-0B86-A204-0FBBCD95E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B1F78C-362F-C84F-AEEA-BA5E25A4BD74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33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68FD200-A962-DCB0-8D14-1EFC06B62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799FC3B-0C49-353A-834D-B06F8039A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 dirty="0"/>
              <a:t>Other options were possible (ex catalogue inside, </a:t>
            </a:r>
            <a:r>
              <a:rPr lang="en-US" altLang="it-IT" dirty="0" err="1"/>
              <a:t>inventroy</a:t>
            </a:r>
            <a:r>
              <a:rPr lang="en-US" altLang="it-IT" dirty="0"/>
              <a:t> inside if only one cashier)</a:t>
            </a:r>
          </a:p>
          <a:p>
            <a:r>
              <a:rPr lang="en-US" altLang="it-IT" dirty="0"/>
              <a:t>Form is UCD of UML</a:t>
            </a:r>
          </a:p>
          <a:p>
            <a:r>
              <a:rPr lang="en-US" altLang="it-IT" dirty="0"/>
              <a:t> 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D0E8DD6-9876-87A3-4FCA-5A6E6BED2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04BE0C-6188-0242-A197-47CA66E15656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F22BA13-8DAC-BFD4-3EB2-D8E3C4692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D49482E-5734-D1C9-539F-A466102AE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With humans (cashier) </a:t>
            </a:r>
            <a:r>
              <a:rPr lang="en-US" altLang="it-IT">
                <a:sym typeface="Wingdings" pitchFamily="2" charset="2"/>
              </a:rPr>
              <a:t> implies a UI or a GUI, to be described in more or lessdetail </a:t>
            </a:r>
          </a:p>
          <a:p>
            <a:r>
              <a:rPr lang="en-US" altLang="it-IT">
                <a:sym typeface="Wingdings" pitchFamily="2" charset="2"/>
              </a:rPr>
              <a:t>  (highest detail is sequnce of screenshots)</a:t>
            </a:r>
            <a:endParaRPr lang="en-US" altLang="it-IT"/>
          </a:p>
          <a:p>
            <a:r>
              <a:rPr lang="en-US" altLang="it-IT">
                <a:sym typeface="Wingdings" pitchFamily="2" charset="2"/>
              </a:rPr>
              <a:t>With objects (good sold)  indirectly through bar code reader </a:t>
            </a:r>
          </a:p>
          <a:p>
            <a:r>
              <a:rPr lang="en-US" altLang="it-IT">
                <a:sym typeface="Wingdings" pitchFamily="2" charset="2"/>
              </a:rPr>
              <a:t>With subsystems (credit card system)</a:t>
            </a:r>
          </a:p>
          <a:p>
            <a:endParaRPr lang="en-US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02C8686-0916-A36B-CD2A-57DE4A868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040EF5-5545-DD44-AC71-823119B296CD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43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11C6C21-BFD1-3F76-E165-4AEC1742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BA36420-A973-1A7E-F5F1-55280CD02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We are using technique of numbering</a:t>
            </a:r>
          </a:p>
          <a:p>
            <a:r>
              <a:rPr lang="en-US" altLang="it-IT"/>
              <a:t>  no ambiguity on req</a:t>
            </a:r>
          </a:p>
          <a:p>
            <a:r>
              <a:rPr lang="en-US" altLang="it-IT"/>
              <a:t>  trace to implementation and testing</a:t>
            </a:r>
          </a:p>
          <a:p>
            <a:endParaRPr lang="en-US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D649828-7FB4-F8AD-BE36-8524B3734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961687-A2D5-C245-8D4C-E45151A2A7AE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45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4E06162-FC7C-8770-7174-B135A0906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C4A5730-F0A3-9355-FC22-51F07E7BE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We are using technique of numbering</a:t>
            </a:r>
          </a:p>
          <a:p>
            <a:r>
              <a:rPr lang="en-US" altLang="it-IT"/>
              <a:t>  no ambiguity on req</a:t>
            </a:r>
          </a:p>
          <a:p>
            <a:r>
              <a:rPr lang="en-US" altLang="it-IT"/>
              <a:t>  trace to implementation and testing</a:t>
            </a:r>
          </a:p>
          <a:p>
            <a:endParaRPr lang="en-US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980A89E9-B29E-8A02-4365-1161D434C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1853A185-46C5-3F42-4ADA-CAD1E1C7B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it-IT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D55489D0-CFA7-9EC1-9ABE-E9DDA2A89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A0ED99-C7BC-8246-83C4-3A08FEC7F8B6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52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4218EFD-0845-DD62-5DF2-05B4CB23A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C28047-0D89-924B-8164-B32A61A3A62C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55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C48C03F-BB5E-56CD-FFFF-222BE754BF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C8C5B69-B3B2-0A3C-494A-E68BFE050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F1.1 retrieve name and price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F6E6C1A7-98C4-1B35-B836-559FD0092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71AFAB-FB67-964E-9531-131F5A3CE1E6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66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78C6F62-BEE4-4BE4-CC01-428AF287F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80B5A20-7549-E3CB-BE92-E133B793F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So, what is a sale again?</a:t>
            </a:r>
          </a:p>
          <a:p>
            <a:endParaRPr lang="en-US" altLang="it-IT"/>
          </a:p>
          <a:p>
            <a:r>
              <a:rPr lang="en-US" altLang="it-IT"/>
              <a:t>Same word can mean different things for different people, and this can be killer</a:t>
            </a:r>
          </a:p>
          <a:p>
            <a:r>
              <a:rPr lang="en-US" altLang="it-IT"/>
              <a:t>Glossary (and class diagram) aim at defining without ambiguity key terms</a:t>
            </a:r>
          </a:p>
          <a:p>
            <a:endParaRPr lang="en-US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8">
            <a:extLst>
              <a:ext uri="{FF2B5EF4-FFF2-40B4-BE49-F238E27FC236}">
                <a16:creationId xmlns:a16="http://schemas.microsoft.com/office/drawing/2014/main" id="{563B6FD1-EC4C-C22A-8B0C-4FC6C8CCD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fld id="{BD17F526-C4F0-284A-8656-50AAE9D17D91}" type="slidenum">
              <a:rPr kumimoji="0" lang="en-GB" altLang="it-IT" sz="13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84</a:t>
            </a:fld>
            <a:endParaRPr kumimoji="0" lang="en-GB" altLang="it-IT" sz="13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22883" name="Text Box 1">
            <a:extLst>
              <a:ext uri="{FF2B5EF4-FFF2-40B4-BE49-F238E27FC236}">
                <a16:creationId xmlns:a16="http://schemas.microsoft.com/office/drawing/2014/main" id="{DAB69B81-AB60-80AF-BF52-BEC5A4D7E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8313" cy="3835400"/>
          </a:xfrm>
          <a:ln/>
        </p:spPr>
      </p:sp>
      <p:sp>
        <p:nvSpPr>
          <p:cNvPr id="122884" name="Text Box 2">
            <a:extLst>
              <a:ext uri="{FF2B5EF4-FFF2-40B4-BE49-F238E27FC236}">
                <a16:creationId xmlns:a16="http://schemas.microsoft.com/office/drawing/2014/main" id="{7EC07E82-F020-F054-4802-1535D5504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5413" cy="451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>
            <a:extLst>
              <a:ext uri="{FF2B5EF4-FFF2-40B4-BE49-F238E27FC236}">
                <a16:creationId xmlns:a16="http://schemas.microsoft.com/office/drawing/2014/main" id="{C9490D1C-5A38-4B3F-E4BC-045A97D70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fld id="{568E64AB-C7A1-E14D-98D8-C871D6B67512}" type="slidenum">
              <a:rPr kumimoji="0" lang="en-GB" altLang="it-IT" sz="13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86</a:t>
            </a:fld>
            <a:endParaRPr kumimoji="0" lang="en-GB" altLang="it-IT" sz="13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25955" name="Text Box 1">
            <a:extLst>
              <a:ext uri="{FF2B5EF4-FFF2-40B4-BE49-F238E27FC236}">
                <a16:creationId xmlns:a16="http://schemas.microsoft.com/office/drawing/2014/main" id="{C684A2AA-7205-7460-DA12-E5B781322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18313" cy="3835400"/>
          </a:xfrm>
          <a:ln/>
        </p:spPr>
      </p:sp>
      <p:sp>
        <p:nvSpPr>
          <p:cNvPr id="125956" name="Text Box 2">
            <a:extLst>
              <a:ext uri="{FF2B5EF4-FFF2-40B4-BE49-F238E27FC236}">
                <a16:creationId xmlns:a16="http://schemas.microsoft.com/office/drawing/2014/main" id="{0D70AA31-B5E4-0995-01CF-C38EE07E0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5413" cy="451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75F74FC1-E839-C84E-22AE-C28B1A851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025A818B-E509-0440-59EE-6AE6FB15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it-IT"/>
              <a:t>As a bank customer</a:t>
            </a:r>
          </a:p>
          <a:p>
            <a:r>
              <a:rPr lang="en-US" altLang="it-IT"/>
              <a:t>I want to perform a withdrawal</a:t>
            </a:r>
          </a:p>
          <a:p>
            <a:r>
              <a:rPr lang="en-US" altLang="it-IT"/>
              <a:t>So that I get some cash</a:t>
            </a:r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92AE54E8-7B17-54E5-B2F9-8275C08D8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fld id="{743D665E-D638-D642-AA1B-908F9AC8C76A}" type="slidenum">
              <a:rPr kumimoji="0" lang="en-GB" altLang="it-IT" sz="13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87</a:t>
            </a:fld>
            <a:endParaRPr kumimoji="0" lang="en-GB" altLang="it-IT" sz="13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C35DCA5-9278-0F78-54DB-0D2AB21C1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38C2EE-CAB7-DD41-87B9-C4D6CDF7E2FB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FB175BB-EB9D-C935-ECCB-A5A103CCD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B2F83EE-9B83-C495-EFE4-04EABD59D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sz="900"/>
              <a:t>Objective of this phase is to understand and describe what the system should do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It is a hard task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Implies communication between stakeholders (ex users of the future system) and developers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This is first problem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the users do not know (in general) about IT technilogy and issues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developers do not know about the application domain (ex banking, or health, or ..)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users do not know exactly what they want or are not able to express it clearly – it is a discovery process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done with the developers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Here is how it works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elcitation, talk with user, analyze similar systems, brainstorm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formal and anal- describe system in a doc – we will see structure of doc and techniques to use in it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inspec- to verify that the doc contains what the user really wants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remmber that (laws) problems from this phase are the main caus of proj failures, and defects not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caught here will be much more expensive to correct later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a defect is for instance overlooking an important need, or describing it not as the user wants</a:t>
            </a:r>
          </a:p>
          <a:p>
            <a:pPr>
              <a:lnSpc>
                <a:spcPct val="80000"/>
              </a:lnSpc>
            </a:pPr>
            <a:endParaRPr lang="en-US" altLang="it-IT" sz="900"/>
          </a:p>
          <a:p>
            <a:pPr>
              <a:lnSpc>
                <a:spcPct val="80000"/>
              </a:lnSpc>
            </a:pPr>
            <a:r>
              <a:rPr lang="en-US" altLang="it-IT" sz="900"/>
              <a:t>The main result of this phase is the req doc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this has two main functions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  describe system for user (abstraction – doc is a model of system) so that he recognizes what he wants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 describe system for developers, so they know what to develop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req doc has often a contractual value (user company on one side, devel company on other side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req doc is also starting point to estimate cost and time for the development (will see this in PM chapter)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Later we will see one possible structire of req doc, and techniques to use in it  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4D75CED3-5C56-4F52-975B-5E083D901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1FCA35F3-C993-BFB0-F9FA-712D2D88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</a:t>
            </a:r>
            <a:r>
              <a:rPr lang="en-US" altLang="it-IT"/>
              <a:t>As a member of the Madonna Fan Club,</a:t>
            </a:r>
          </a:p>
          <a:p>
            <a:r>
              <a:rPr lang="en-US" altLang="it-IT"/>
              <a:t>I want to order concert tickets by phone before they go on sale to the general public,</a:t>
            </a:r>
          </a:p>
          <a:p>
            <a:r>
              <a:rPr lang="en-US" altLang="it-IT"/>
              <a:t>So that I can get great seats and feel special.</a:t>
            </a:r>
            <a:r>
              <a:rPr lang="en-US" altLang="en-US"/>
              <a:t>”</a:t>
            </a:r>
            <a:endParaRPr lang="en-US" altLang="it-IT"/>
          </a:p>
          <a:p>
            <a:endParaRPr lang="en-US" altLang="it-IT"/>
          </a:p>
          <a:p>
            <a:r>
              <a:rPr lang="en-US" altLang="it-IT"/>
              <a:t>Excerpt From: Chris Sims. </a:t>
            </a:r>
            <a:r>
              <a:rPr lang="en-US" altLang="en-US"/>
              <a:t>“</a:t>
            </a:r>
            <a:r>
              <a:rPr lang="en-US" altLang="it-IT"/>
              <a:t>The Elements of Scrum.</a:t>
            </a:r>
            <a:r>
              <a:rPr lang="en-US" altLang="en-US"/>
              <a:t>”</a:t>
            </a:r>
            <a:r>
              <a:rPr lang="en-US" altLang="it-IT"/>
              <a:t> iBooks. </a:t>
            </a: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6F2D011D-DCBA-7989-38F6-08B92180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fld id="{68DABC20-6A35-5146-AC77-0D1AB111A589}" type="slidenum">
              <a:rPr kumimoji="0" lang="en-GB" altLang="it-IT" sz="13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t>88</a:t>
            </a:fld>
            <a:endParaRPr kumimoji="0" lang="en-GB" altLang="it-IT" sz="13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52BD7240-2A66-A31B-6080-B068A20F0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4F22D7-1F75-AB4F-8C22-2D2F14FB5A82}" type="slidenum">
              <a:rPr kumimoji="0" lang="it-IT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91</a:t>
            </a:fld>
            <a:endParaRPr kumimoji="0" lang="it-IT" altLang="it-IT" dirty="0">
              <a:latin typeface="Calibri" panose="020F050202020403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B48D0038-FF0A-2C3F-5D9A-46779C96C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900113"/>
            <a:ext cx="6346825" cy="3570287"/>
          </a:xfrm>
          <a:solidFill>
            <a:srgbClr val="FFFFFF"/>
          </a:solidFill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0D5DF558-63B8-DF84-3F0B-916582697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egnaposto immagine diapositiva 1">
            <a:extLst>
              <a:ext uri="{FF2B5EF4-FFF2-40B4-BE49-F238E27FC236}">
                <a16:creationId xmlns:a16="http://schemas.microsoft.com/office/drawing/2014/main" id="{D05B661B-65B2-3B0A-ADED-0815FDE99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Segnaposto note 2">
            <a:extLst>
              <a:ext uri="{FF2B5EF4-FFF2-40B4-BE49-F238E27FC236}">
                <a16:creationId xmlns:a16="http://schemas.microsoft.com/office/drawing/2014/main" id="{083DCAD5-C1B6-D0E0-A26F-9CC8A8B3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37220" name="Segnaposto numero diapositiva 3">
            <a:extLst>
              <a:ext uri="{FF2B5EF4-FFF2-40B4-BE49-F238E27FC236}">
                <a16:creationId xmlns:a16="http://schemas.microsoft.com/office/drawing/2014/main" id="{7548294C-43C5-C125-FDD0-9FF53D2D5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D01E93-4C66-4B46-895E-A013245CAA88}" type="slidenum">
              <a:rPr kumimoji="0" lang="it-IT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93</a:t>
            </a:fld>
            <a:endParaRPr kumimoji="0" lang="it-IT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31">
            <a:extLst>
              <a:ext uri="{FF2B5EF4-FFF2-40B4-BE49-F238E27FC236}">
                <a16:creationId xmlns:a16="http://schemas.microsoft.com/office/drawing/2014/main" id="{FBBCBAE6-638F-1AAB-8E55-4978F0A01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FC4093-DBFA-7D40-B11E-6EA3FAA83000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98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DEF9D8B-87DC-3A9E-EEBE-310CEE8BA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31838"/>
            <a:ext cx="5199063" cy="3900487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465E884A-D2E3-8D46-37A0-180EEBB6B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31">
            <a:extLst>
              <a:ext uri="{FF2B5EF4-FFF2-40B4-BE49-F238E27FC236}">
                <a16:creationId xmlns:a16="http://schemas.microsoft.com/office/drawing/2014/main" id="{E9AF2A7C-99DA-FBAD-2489-065B358DA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D18FED-CC2D-054E-A243-BB49226E12F2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99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9BEC42CB-2342-F531-527A-0310367C4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31838"/>
            <a:ext cx="5199063" cy="3900487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E135CD43-9336-C7DD-2E4E-BB79FE6A8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08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55527456-522E-2EB2-E535-6163D96FE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FCA56-868D-2142-A135-0645BEC562EE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110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F7C72ECE-843E-421A-2B8E-A4AB17999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E4FC06A5-5DD1-7AFC-E1FA-9FF12EF6C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This example tries to show key parts of the req doc – but it is not ‘the’ req doc, see others </a:t>
            </a:r>
          </a:p>
          <a:p>
            <a:r>
              <a:rPr lang="en-US" altLang="it-IT"/>
              <a:t>Google ‘software requirements template’  and you will find many</a:t>
            </a:r>
          </a:p>
          <a:p>
            <a:endParaRPr lang="en-US" altLang="it-IT"/>
          </a:p>
          <a:p>
            <a:endParaRPr lang="en-US" altLang="it-IT"/>
          </a:p>
          <a:p>
            <a:r>
              <a:rPr lang="en-US" altLang="it-IT"/>
              <a:t>The req doc is the rsult of the process – and we’ll see a req doc ‘set and ready ’</a:t>
            </a:r>
          </a:p>
          <a:p>
            <a:r>
              <a:rPr lang="en-US" altLang="it-IT"/>
              <a:t> this is not real, the process to produce it is painful, long and not linear (work on many parts in parallel, in any sequence)</a:t>
            </a:r>
          </a:p>
          <a:p>
            <a:endParaRPr lang="en-US" altLang="it-IT"/>
          </a:p>
          <a:p>
            <a:r>
              <a:rPr lang="en-US" altLang="it-IT"/>
              <a:t>See POS system doc for complete example</a:t>
            </a:r>
          </a:p>
          <a:p>
            <a:r>
              <a:rPr lang="en-US" altLang="it-IT"/>
              <a:t>Many items shown here come from that example</a:t>
            </a:r>
          </a:p>
          <a:p>
            <a:r>
              <a:rPr lang="en-US" altLang="it-IT"/>
              <a:t>See UML distilled for UML</a:t>
            </a:r>
          </a:p>
          <a:p>
            <a:endParaRPr lang="en-US" altLang="it-IT"/>
          </a:p>
          <a:p>
            <a:endParaRPr lang="en-US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62ABD286-AF0F-A845-5058-8DB43BC77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644282-6793-634A-8660-56284CC79FA4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139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6DF3AAC7-0D53-D90D-DF32-565236C24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79301809-64CF-D9FC-D9DA-34509C202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This example tries to show key parts of the req doc – but it is not ‘the’ req doc, see others </a:t>
            </a:r>
          </a:p>
          <a:p>
            <a:r>
              <a:rPr lang="en-US" altLang="it-IT"/>
              <a:t>Google ‘software requirements template’  and you will find many</a:t>
            </a:r>
          </a:p>
          <a:p>
            <a:endParaRPr lang="en-US" altLang="it-IT"/>
          </a:p>
          <a:p>
            <a:endParaRPr lang="en-US" altLang="it-IT"/>
          </a:p>
          <a:p>
            <a:r>
              <a:rPr lang="en-US" altLang="it-IT"/>
              <a:t>The req doc is the rsult of the process – and we’ll see a req doc ‘set and ready ’</a:t>
            </a:r>
          </a:p>
          <a:p>
            <a:r>
              <a:rPr lang="en-US" altLang="it-IT"/>
              <a:t> this is not real, the process to produce it is painful, long and not linear (work on many parts in parallel, in any sequence)</a:t>
            </a:r>
          </a:p>
          <a:p>
            <a:endParaRPr lang="en-US" altLang="it-IT"/>
          </a:p>
          <a:p>
            <a:r>
              <a:rPr lang="en-US" altLang="it-IT"/>
              <a:t>See POS system doc for complete example</a:t>
            </a:r>
          </a:p>
          <a:p>
            <a:r>
              <a:rPr lang="en-US" altLang="it-IT"/>
              <a:t>Many items shown here come from that example</a:t>
            </a:r>
          </a:p>
          <a:p>
            <a:r>
              <a:rPr lang="en-US" altLang="it-IT"/>
              <a:t>See UML distilled for UML</a:t>
            </a:r>
          </a:p>
          <a:p>
            <a:endParaRPr lang="en-US" altLang="it-IT"/>
          </a:p>
          <a:p>
            <a:endParaRPr lang="en-US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A2B10224-02C7-2BBA-6357-5DEFB8ADB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00B0B8-4968-E442-B63D-8FEB2B763861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142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0BB73418-3CC5-E649-6668-0FBCC3F98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31C22787-1DE4-F307-1D77-651841CD8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Other options were possible (ex catalogue inside, inventroy inside if only one cashier)</a:t>
            </a:r>
          </a:p>
          <a:p>
            <a:r>
              <a:rPr lang="en-US" altLang="it-IT"/>
              <a:t>Form is UCD of UML</a:t>
            </a:r>
          </a:p>
          <a:p>
            <a:r>
              <a:rPr lang="en-US" altLang="it-IT"/>
              <a:t>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67736CB-C016-599E-AF29-9689426F8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EA3DA7-8731-E845-8CD4-2CE9F804F4E9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3B37538-6C0A-55DB-07EF-48182B911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260D28B-DA2A-9AD2-D6CB-228899608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Start from informal and abstract (at elicitation) end with detailed and precise (hopefully)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B64C961-78AB-0763-1A42-F6DFB1EC4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50E87A-BC76-024E-B540-5A96BFE4C450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62D1BC8-FE8A-D0FA-6082-6E8F82077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762F1C3-AC28-6A7E-BD2E-4B6AE542D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The POS, our running example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1B221C9-EA80-967B-642D-82FCAEE7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A609D3-8427-5D45-8197-E9846EFC7B22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F344409-E6A9-04B7-B409-C0DF56912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18AEDE4-C588-403C-ADDD-35485D2B9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What is exactly a sale? Who can use the POS? What are the functions in handling a sale?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B4C2-7F1C-A9C0-E9F8-E99F15C6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AAA495B-15CB-3537-FD90-DA6C2E9B1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A609D3-8427-5D45-8197-E9846EFC7B22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AD2B72-8D61-5331-8023-AEDD84132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24CA31F-AA8A-6BE0-BE9D-39B0E2B64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What is exactly a sale? Who can use the POS? What are the functions in handling a sale?</a:t>
            </a:r>
          </a:p>
        </p:txBody>
      </p:sp>
    </p:spTree>
    <p:extLst>
      <p:ext uri="{BB962C8B-B14F-4D97-AF65-F5344CB8AC3E}">
        <p14:creationId xmlns:p14="http://schemas.microsoft.com/office/powerpoint/2010/main" val="1693533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30D415C-3555-953D-2DA2-FC3D42523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B912C8-B1C7-774F-8134-3E190E67E40A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CC63B2F-5E68-3E4D-75B5-536CB587F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F6225DE-719B-28D4-9899-B5E15276C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sz="900"/>
              <a:t>In prev slide discussed about user on one side, devel on other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More correct to talk about stakeholders in the process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They may end up in being few people playing all these roles, but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User is who uses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also in this case it may be abstraction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think of commercial sw with thousands, possibly millions of users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they may use different functions of the system, in different ways – in this case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we talk about user profiles (groups of similar users )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es, powerpoint – simple users makes one presentation with few slides and only text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    advanced user makes pres with chapters and audio video effects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   etc …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es. Banking system</a:t>
            </a:r>
          </a:p>
          <a:p>
            <a:pPr>
              <a:lnSpc>
                <a:spcPct val="80000"/>
              </a:lnSpc>
            </a:pPr>
            <a:endParaRPr lang="en-US" altLang="it-IT" sz="900"/>
          </a:p>
          <a:p>
            <a:pPr>
              <a:lnSpc>
                <a:spcPct val="80000"/>
              </a:lnSpc>
            </a:pPr>
            <a:r>
              <a:rPr lang="en-US" altLang="it-IT" sz="900"/>
              <a:t>  the fact that there may be many different users (ex account system in bank)</a:t>
            </a:r>
          </a:p>
          <a:p>
            <a:pPr>
              <a:lnSpc>
                <a:spcPct val="80000"/>
              </a:lnSpc>
            </a:pPr>
            <a:endParaRPr lang="en-US" altLang="it-IT" sz="900"/>
          </a:p>
          <a:p>
            <a:pPr>
              <a:lnSpc>
                <a:spcPct val="80000"/>
              </a:lnSpc>
            </a:pPr>
            <a:r>
              <a:rPr lang="en-US" altLang="it-IT" sz="900"/>
              <a:t>Buyer is the one who decides to order the system and pays for it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in some cases is the user (ex individual who buys powerpoint copy)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in others not (bank, purchase office decides to buy powerpoint, other employees will use it)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 user &lt;&gt; buyer  is another cause of problems</a:t>
            </a:r>
          </a:p>
          <a:p>
            <a:pPr>
              <a:lnSpc>
                <a:spcPct val="80000"/>
              </a:lnSpc>
            </a:pPr>
            <a:endParaRPr lang="en-US" altLang="it-IT" sz="900"/>
          </a:p>
          <a:p>
            <a:pPr>
              <a:lnSpc>
                <a:spcPct val="80000"/>
              </a:lnSpc>
            </a:pPr>
            <a:r>
              <a:rPr lang="en-US" altLang="it-IT" sz="900"/>
              <a:t>Administrator has some management role </a:t>
            </a:r>
          </a:p>
          <a:p>
            <a:pPr>
              <a:lnSpc>
                <a:spcPct val="80000"/>
              </a:lnSpc>
            </a:pPr>
            <a:endParaRPr lang="en-US" altLang="it-IT" sz="900"/>
          </a:p>
          <a:p>
            <a:pPr>
              <a:lnSpc>
                <a:spcPct val="80000"/>
              </a:lnSpc>
            </a:pPr>
            <a:r>
              <a:rPr lang="en-US" altLang="it-IT" sz="900"/>
              <a:t>Roles on developer side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analyst, expert in RE and possibly ina domain</a:t>
            </a:r>
          </a:p>
          <a:p>
            <a:pPr>
              <a:lnSpc>
                <a:spcPct val="80000"/>
              </a:lnSpc>
            </a:pPr>
            <a:r>
              <a:rPr lang="en-US" altLang="it-IT" sz="900"/>
              <a:t> architect, technology expert, programmer, tester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5075F87-A182-2880-8604-CF99FC69B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D69D67-ED4A-6A4F-96EC-295650A6EF5D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19FE6D9-BA4C-C27C-0172-970FC47B0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CEB3F97-950A-0994-61BE-1407EDF15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Each user or profile has different point of view on the system and uses different functions</a:t>
            </a:r>
          </a:p>
          <a:p>
            <a:r>
              <a:rPr lang="en-US" altLang="it-IT"/>
              <a:t>See bank customer at home (likes to control everything.ave all privileges) and security manager (likes to resduce privileges)</a:t>
            </a:r>
          </a:p>
          <a:p>
            <a:r>
              <a:rPr lang="en-US" altLang="it-IT"/>
              <a:t>This is another source of problem (knowing all points of views and reconciling them in coherent set of requirements)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903A424-5B72-16A2-2C42-589B77980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D06A49-92BE-CB4F-AED9-7FEB275F57C6}" type="slidenum">
              <a:rPr kumimoji="0" lang="en-US" altLang="it-IT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n-US" altLang="it-IT" dirty="0">
              <a:latin typeface="Calibri" panose="020F050202020403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1266AC9-263A-3F29-6098-EF9667CD6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766CEF2-B8E1-28F6-02F8-D1E82195A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t-IT"/>
              <a:t>Essential for pricing, for understanding, for interfaces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799-151C-5048-9933-A6F5D5D4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B614C-3700-774E-AD39-14E3A007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C1BB-8CC7-6441-AA6B-8251A7C6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B8F6-6E5F-DD47-9AEC-CFC8254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A7C38-0B4F-6647-9628-AFA73BC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FA6F8-AB3F-6442-9739-C4E05E55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D6A67-4099-2C4C-9A16-C1A9900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A8558-AA28-DD4F-97DC-5AC8643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573D7-3126-4149-8F82-1EA9F80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33D9D-C811-054B-B631-F068E32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12A5A-E096-9746-9E0E-F5A57C28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E6781-6D67-6C46-B545-3C66B1F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C5E04-7F29-1B4A-898B-AA3779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DAA07-8CFF-B74B-AA7A-D3314A5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5882B-0D94-7F48-91A3-9ED8C53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295400"/>
            <a:ext cx="109728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101FCF-1CB4-4C35-C80F-5C6C23E3D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0D9269-3622-A535-D412-30241CA57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09C9F3-EAA7-4FCD-4ECB-858276EEF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AF79F-22FA-C149-A9FA-381DD8F25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5914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olo, ClipArt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480800" cy="9144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lipArt 2"/>
          <p:cNvSpPr>
            <a:spLocks noGrp="1"/>
          </p:cNvSpPr>
          <p:nvPr>
            <p:ph type="clipArt" sz="half" idx="1"/>
          </p:nvPr>
        </p:nvSpPr>
        <p:spPr>
          <a:xfrm>
            <a:off x="812800" y="1295400"/>
            <a:ext cx="5384800" cy="48006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00800" y="1295400"/>
            <a:ext cx="5384800" cy="4800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38418-DE49-FC47-D25A-68D8932D2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99E67-873A-056D-02E0-AD9568B76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5E67E-3D6E-8271-6CFA-EB0BEE7B0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9DDF7-D9F6-7B4F-842F-BAABA560488F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BDFE-908A-B841-B62A-419834A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7BA0-D187-1D48-B319-6F6539F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72884-8104-AB49-B2C1-B8503CC8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477E4-6B6B-CC47-A78D-C08D7D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5F4AB-87C5-3B4C-8FF4-31787433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2FA32-EB04-8A40-BE1A-2FEB399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50456E-720D-4645-8D3A-88590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B8DBD-91C8-2546-BDC7-C0A183A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14C65-7796-084E-A7D3-FCED566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E5695-7D7A-D14F-A13B-9BAEEB1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0C86-2E07-4243-A2AE-508B8E0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B8CA-2F7D-7043-AD5A-2D346725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96314C-C407-184F-B416-5521B9F4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29E76-5324-ED46-9609-30C0BD1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4B672-010F-9243-950D-CC6AB08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BCDCF-9AD2-E246-820A-0A8A346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36AA-DFC4-014A-B1DA-C5F01F2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5A730-0B3C-724C-9B6C-4293484F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BC401A-EC1D-9343-9742-A017C07D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9B1A84-0D7C-7E4F-9832-6CC26AEE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D12DD-0E2A-0345-93B5-4D2E1C4F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2EE37C-26DC-2743-A2D4-62DC5C6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A6A52E-1127-EE49-9ED6-BC6C406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9D5646-46D1-D141-ACCB-6EC1915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B0A4-41FD-6F4D-98C2-5724EC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E7F7C8-E692-7542-A60C-6D7C3E1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46D2F7-1D81-BB46-9D10-E3D136A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9B5F3-8C8B-C643-81CE-0C6822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0CB02-044E-764B-9D7B-2B2D3CC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81003-FEB1-134F-A138-86BA00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F701-411A-A649-A9C9-C5B92E3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61D5-63E5-8345-94AB-6EA2795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46E2D-2145-D34C-8202-DD49EBD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E517D-7C43-EC47-A575-646D7D0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F867F3-AB32-D84B-A6F4-F501614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4AAAF-5D94-984A-90BC-4E2AA4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06763-FFB9-E647-B63D-A393FCF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2B95D-088C-5A46-8E3F-9064A46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F6E1-A37A-D04A-BAB1-0ED383BC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2E4CF-D4E9-2043-AB81-5D482F87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D609C9-7046-044A-AA5C-B1887AB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E3C33E-31EF-2A4C-B8CB-519CF2FF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5262F-4263-2A49-A265-713A8F6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E0E12F-FE54-8F40-AA38-1BDE8AC8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E2726-6CC2-B542-8EFB-E713151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40466-B65E-8E4D-AC5F-1F2DB10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5627-93D3-854B-8160-8C4702847D6F}" type="datetimeFigureOut">
              <a:rPr lang="en-US" smtClean="0"/>
              <a:t>07-Mar-24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86A8C-3F4D-F643-93FB-34E014C3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978435-68D3-8C44-AA01-D68CC3F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84F3-5EB0-DF43-9351-DE22062057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8" y="6257924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533055CF-F6FD-5B4C-9E94-FCB67C2D40E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57" y="6318249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readyset.tigris.org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sa.com/doc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4CEE0-63F7-DF43-A4AF-8D40D0558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814A9F-467E-294D-AD14-AF5557238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CF5AD2-690E-2748-80CF-342DEA673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228" y="6334125"/>
            <a:ext cx="2209556" cy="3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1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 pitchFamily="2" charset="2"/>
              <a:buChar char="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101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>
                <a:latin typeface="Calibri" panose="020F0502020204030204" pitchFamily="34" charset="0"/>
                <a:cs typeface="Calibri" panose="020F0502020204030204" pitchFamily="34" charset="0"/>
              </a:rPr>
              <a:t>Version 2.0</a:t>
            </a:r>
            <a:endParaRPr lang="en-GB" altLang="it-IT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>
                <a:latin typeface="Calibri" panose="020F0502020204030204" pitchFamily="34" charset="0"/>
                <a:cs typeface="Calibri" panose="020F0502020204030204" pitchFamily="34" charset="0"/>
              </a:rPr>
              <a:t>© Maurizio </a:t>
            </a:r>
            <a:r>
              <a:rPr lang="en-GB" altLang="it-IT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Morisio</a:t>
            </a:r>
            <a:r>
              <a:rPr lang="en-GB" altLang="it-IT" sz="1000" dirty="0">
                <a:latin typeface="Calibri" panose="020F0502020204030204" pitchFamily="34" charset="0"/>
                <a:cs typeface="Calibri" panose="020F0502020204030204" pitchFamily="34" charset="0"/>
              </a:rPr>
              <a:t>, Luca Ardito 2024</a:t>
            </a:r>
          </a:p>
        </p:txBody>
      </p:sp>
    </p:spTree>
    <p:extLst>
      <p:ext uri="{BB962C8B-B14F-4D97-AF65-F5344CB8AC3E}">
        <p14:creationId xmlns:p14="http://schemas.microsoft.com/office/powerpoint/2010/main" val="39417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9702D8-CEE4-8B82-B060-76267BDBC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7B09DE-AA7B-477B-AEF3-03F7C3E37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t-IT" u="sng" dirty="0"/>
              <a:t>Description</a:t>
            </a:r>
            <a:r>
              <a:rPr lang="en-US" altLang="it-IT" dirty="0"/>
              <a:t> of </a:t>
            </a:r>
            <a:r>
              <a:rPr lang="en-US" altLang="it-IT" u="sng" dirty="0"/>
              <a:t>product property</a:t>
            </a:r>
          </a:p>
          <a:p>
            <a:pPr lvl="1" eaLnBrk="1" hangingPunct="1">
              <a:defRPr/>
            </a:pPr>
            <a:endParaRPr lang="en-US" altLang="it-IT" dirty="0"/>
          </a:p>
          <a:p>
            <a:pPr marL="457200" lvl="1" indent="0">
              <a:buNone/>
              <a:defRPr/>
            </a:pPr>
            <a:endParaRPr lang="en-US" altLang="it-IT" dirty="0"/>
          </a:p>
          <a:p>
            <a:pPr lvl="1" eaLnBrk="1" hangingPunct="1">
              <a:defRPr/>
            </a:pPr>
            <a:r>
              <a:rPr lang="en-US" altLang="it-IT" dirty="0"/>
              <a:t>Functional – not functional</a:t>
            </a:r>
          </a:p>
          <a:p>
            <a:pPr lvl="1" eaLnBrk="1" hangingPunct="1">
              <a:defRPr/>
            </a:pPr>
            <a:endParaRPr lang="en-US" altLang="it-IT" dirty="0"/>
          </a:p>
          <a:p>
            <a:pPr eaLnBrk="1" hangingPunct="1">
              <a:defRPr/>
            </a:pPr>
            <a:r>
              <a:rPr lang="en-US" altLang="it-IT" dirty="0"/>
              <a:t>The final product may, or may not, have properties that match the requirements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BC6EB81E-F23B-7827-A953-A02EA7AB1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sz="4000" dirty="0"/>
              <a:t>Use Case Diagram and Class Diagram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851113B-0938-0C3F-30BD-19F472731E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3950" y="2265363"/>
            <a:ext cx="4038600" cy="2565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it-IT" dirty="0"/>
              <a:t>Use case diagram</a:t>
            </a:r>
          </a:p>
          <a:p>
            <a:pPr lvl="1" eaLnBrk="1" hangingPunct="1"/>
            <a:r>
              <a:rPr lang="en-GB" altLang="it-IT" dirty="0"/>
              <a:t>actor</a:t>
            </a:r>
          </a:p>
          <a:p>
            <a:pPr lvl="1" eaLnBrk="1" hangingPunct="1"/>
            <a:r>
              <a:rPr lang="en-GB" altLang="it-IT" dirty="0"/>
              <a:t>use case</a:t>
            </a:r>
            <a:br>
              <a:rPr lang="en-GB" altLang="it-IT" dirty="0"/>
            </a:br>
            <a:br>
              <a:rPr lang="en-GB" altLang="it-IT" dirty="0"/>
            </a:br>
            <a:br>
              <a:rPr lang="en-GB" altLang="it-IT" dirty="0"/>
            </a:br>
            <a:br>
              <a:rPr lang="en-GB" altLang="it-IT" dirty="0"/>
            </a:br>
            <a:endParaRPr lang="en-GB" altLang="it-IT" dirty="0"/>
          </a:p>
          <a:p>
            <a:pPr lvl="1" eaLnBrk="1" hangingPunct="1"/>
            <a:endParaRPr lang="en-GB" altLang="it-IT" dirty="0"/>
          </a:p>
          <a:p>
            <a:pPr lvl="1" eaLnBrk="1" hangingPunct="1"/>
            <a:r>
              <a:rPr lang="en-GB" altLang="it-IT" dirty="0"/>
              <a:t>interaction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D5996F4B-C07C-05CA-1232-871140ECB4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14950" y="2265363"/>
            <a:ext cx="4038600" cy="29384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it-IT" dirty="0"/>
              <a:t>Class diagram</a:t>
            </a:r>
          </a:p>
          <a:p>
            <a:pPr lvl="1" eaLnBrk="1" hangingPunct="1"/>
            <a:r>
              <a:rPr lang="en-US" altLang="it-IT" dirty="0"/>
              <a:t>may become a class</a:t>
            </a:r>
          </a:p>
          <a:p>
            <a:pPr lvl="1" eaLnBrk="1" hangingPunct="1"/>
            <a:r>
              <a:rPr lang="en-US" altLang="it-IT" dirty="0"/>
              <a:t>must become one operation on a class - may originate several operations on several classes (see sequence </a:t>
            </a:r>
            <a:r>
              <a:rPr lang="en-US" altLang="it-IT" dirty="0" err="1"/>
              <a:t>diag</a:t>
            </a:r>
            <a:r>
              <a:rPr lang="en-US" altLang="it-IT" dirty="0"/>
              <a:t>)</a:t>
            </a:r>
          </a:p>
          <a:p>
            <a:pPr lvl="1" eaLnBrk="1" hangingPunct="1"/>
            <a:r>
              <a:rPr lang="en-US" altLang="it-IT" dirty="0"/>
              <a:t>not represented (see dynamic diagrams)</a:t>
            </a: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A51BEDFF-FD46-27D0-5BB4-2A66ACAA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7721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it-IT" sz="2800" dirty="0">
                <a:latin typeface="Calibri" panose="020F0502020204030204" pitchFamily="34" charset="0"/>
              </a:rPr>
              <a:t>They must be consistent.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>
            <a:extLst>
              <a:ext uri="{FF2B5EF4-FFF2-40B4-BE49-F238E27FC236}">
                <a16:creationId xmlns:a16="http://schemas.microsoft.com/office/drawing/2014/main" id="{FB2D356D-020E-1C43-8F45-5F0E9B94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46" y="2293938"/>
            <a:ext cx="6740525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Title 1">
            <a:extLst>
              <a:ext uri="{FF2B5EF4-FFF2-40B4-BE49-F238E27FC236}">
                <a16:creationId xmlns:a16="http://schemas.microsoft.com/office/drawing/2014/main" id="{C922F29E-B653-5AE3-531A-6E6E3C041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Use case briefs</a:t>
            </a:r>
          </a:p>
        </p:txBody>
      </p:sp>
      <p:sp>
        <p:nvSpPr>
          <p:cNvPr id="147460" name="Content Placeholder 2">
            <a:extLst>
              <a:ext uri="{FF2B5EF4-FFF2-40B4-BE49-F238E27FC236}">
                <a16:creationId xmlns:a16="http://schemas.microsoft.com/office/drawing/2014/main" id="{C34B991C-44D7-1BF3-C9FF-CA586AE11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Summary consisting of 2-6 sentences</a:t>
            </a:r>
          </a:p>
          <a:p>
            <a:pPr lvl="1"/>
            <a:r>
              <a:rPr lang="en-US" altLang="it-IT" dirty="0"/>
              <a:t>What is going on</a:t>
            </a:r>
          </a:p>
          <a:p>
            <a:pPr lvl="1"/>
            <a:r>
              <a:rPr lang="en-US" altLang="it-IT" dirty="0"/>
              <a:t>Most significant activities</a:t>
            </a: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BB7F6F7C-54D5-A3FB-8857-27E7ADB63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UC</a:t>
            </a:r>
          </a:p>
        </p:txBody>
      </p:sp>
      <p:sp>
        <p:nvSpPr>
          <p:cNvPr id="148483" name="Content Placeholder 2">
            <a:extLst>
              <a:ext uri="{FF2B5EF4-FFF2-40B4-BE49-F238E27FC236}">
                <a16:creationId xmlns:a16="http://schemas.microsoft.com/office/drawing/2014/main" id="{477D276E-9C6A-7A6E-A7E1-6385B9234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Nominal scenario</a:t>
            </a:r>
          </a:p>
          <a:p>
            <a:pPr lvl="1"/>
            <a:r>
              <a:rPr lang="it-IT" altLang="it-IT"/>
              <a:t>Payment via credit card</a:t>
            </a:r>
          </a:p>
          <a:p>
            <a:pPr lvl="1"/>
            <a:r>
              <a:rPr lang="it-IT" altLang="it-IT"/>
              <a:t>All correct (credit card number, amount, exp date...)</a:t>
            </a:r>
          </a:p>
          <a:p>
            <a:r>
              <a:rPr lang="it-IT" altLang="it-IT"/>
              <a:t>Exception scenarios</a:t>
            </a:r>
          </a:p>
          <a:p>
            <a:pPr lvl="1"/>
            <a:r>
              <a:rPr lang="it-IT" altLang="it-IT"/>
              <a:t>Credit card number incorrect</a:t>
            </a:r>
          </a:p>
          <a:p>
            <a:pPr lvl="1"/>
            <a:r>
              <a:rPr lang="it-IT" altLang="it-IT"/>
              <a:t>Exp date incorrect</a:t>
            </a:r>
          </a:p>
          <a:p>
            <a:pPr lvl="1"/>
            <a:r>
              <a:rPr lang="it-IT" altLang="it-IT"/>
              <a:t>Amount too high </a:t>
            </a:r>
          </a:p>
          <a:p>
            <a:pPr lvl="1"/>
            <a:r>
              <a:rPr lang="it-IT" altLang="it-IT"/>
              <a:t>...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DABED5F7-A817-1110-CD02-318717B36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System design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5512349F-5F63-42E6-4AF0-B851BBDB4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Subsystems (software and not software) that compose the system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42E15699-6D17-F5DF-0C89-8C9C7137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989138"/>
            <a:ext cx="68500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1BF52097-7A71-094F-B454-EA3B6BE5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altLang="en-US" dirty="0"/>
              <a:t>System design and </a:t>
            </a:r>
            <a:r>
              <a:rPr lang="it-IT" altLang="en-US" dirty="0" err="1"/>
              <a:t>context</a:t>
            </a:r>
            <a:r>
              <a:rPr lang="it-IT" altLang="en-US" dirty="0"/>
              <a:t> </a:t>
            </a:r>
            <a:r>
              <a:rPr lang="it-IT" altLang="en-US" dirty="0" err="1"/>
              <a:t>diagram</a:t>
            </a:r>
            <a:endParaRPr lang="fr-FR" altLang="en-US" dirty="0"/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FE33CD2B-3254-1D0B-13DA-3C80A4CEC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/>
              <a:t>System design lists all subsystems (or components) that are INSIDE the context diagram</a:t>
            </a:r>
          </a:p>
          <a:p>
            <a:r>
              <a:rPr lang="it-IT" altLang="en-US"/>
              <a:t>System design must be consistent with context diagram</a:t>
            </a:r>
            <a:endParaRPr lang="fr-FR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Content Placeholder 2">
            <a:extLst>
              <a:ext uri="{FF2B5EF4-FFF2-40B4-BE49-F238E27FC236}">
                <a16:creationId xmlns:a16="http://schemas.microsoft.com/office/drawing/2014/main" id="{EF55D3E4-A65B-D6A7-81BF-C7DA302B7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5443538"/>
            <a:ext cx="8229600" cy="722312"/>
          </a:xfrm>
        </p:spPr>
        <p:txBody>
          <a:bodyPr/>
          <a:lstStyle/>
          <a:p>
            <a:r>
              <a:rPr lang="it-IT" altLang="en-US" dirty="0"/>
              <a:t>Bar code reader </a:t>
            </a:r>
            <a:r>
              <a:rPr lang="it-IT" altLang="en-US" dirty="0" err="1"/>
              <a:t>is</a:t>
            </a:r>
            <a:r>
              <a:rPr lang="it-IT" altLang="en-US" dirty="0"/>
              <a:t> IN</a:t>
            </a:r>
            <a:endParaRPr lang="fr-FR" altLang="en-US" dirty="0"/>
          </a:p>
        </p:txBody>
      </p:sp>
      <p:pic>
        <p:nvPicPr>
          <p:cNvPr id="151556" name="Picture 4">
            <a:extLst>
              <a:ext uri="{FF2B5EF4-FFF2-40B4-BE49-F238E27FC236}">
                <a16:creationId xmlns:a16="http://schemas.microsoft.com/office/drawing/2014/main" id="{39D141BD-D478-E9F8-0AF2-52FC6A56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692150"/>
            <a:ext cx="6767513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7" name="Picture 4">
            <a:extLst>
              <a:ext uri="{FF2B5EF4-FFF2-40B4-BE49-F238E27FC236}">
                <a16:creationId xmlns:a16="http://schemas.microsoft.com/office/drawing/2014/main" id="{A891E46E-8B46-4642-D1A4-C7E72E07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3370264"/>
            <a:ext cx="46894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FAAEA-6516-B42A-F96C-66E562EA9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en-US" dirty="0" err="1"/>
              <a:t>Example</a:t>
            </a:r>
            <a:endParaRPr lang="fr-FR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8D829E72-2837-217C-A125-1EB09A3690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5450182"/>
            <a:ext cx="8229600" cy="506413"/>
          </a:xfrm>
        </p:spPr>
        <p:txBody>
          <a:bodyPr/>
          <a:lstStyle/>
          <a:p>
            <a:r>
              <a:rPr lang="it-IT" altLang="en-US" dirty="0"/>
              <a:t>Bar code reader </a:t>
            </a:r>
            <a:r>
              <a:rPr lang="it-IT" altLang="en-US" dirty="0" err="1"/>
              <a:t>is</a:t>
            </a:r>
            <a:r>
              <a:rPr lang="it-IT" altLang="en-US" dirty="0"/>
              <a:t> OUT</a:t>
            </a:r>
            <a:endParaRPr lang="fr-FR" altLang="en-US" dirty="0"/>
          </a:p>
        </p:txBody>
      </p:sp>
      <p:pic>
        <p:nvPicPr>
          <p:cNvPr id="152580" name="Picture 2">
            <a:extLst>
              <a:ext uri="{FF2B5EF4-FFF2-40B4-BE49-F238E27FC236}">
                <a16:creationId xmlns:a16="http://schemas.microsoft.com/office/drawing/2014/main" id="{E4C29262-98CC-15D0-8370-A50D4EB8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20" y="699295"/>
            <a:ext cx="4786312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1" name="Picture 4">
            <a:extLst>
              <a:ext uri="{FF2B5EF4-FFF2-40B4-BE49-F238E27FC236}">
                <a16:creationId xmlns:a16="http://schemas.microsoft.com/office/drawing/2014/main" id="{B9C760C6-B44C-E8C9-6F4A-6840836B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3370264"/>
            <a:ext cx="46894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2582" name="Straight Connector 6">
            <a:extLst>
              <a:ext uri="{FF2B5EF4-FFF2-40B4-BE49-F238E27FC236}">
                <a16:creationId xmlns:a16="http://schemas.microsoft.com/office/drawing/2014/main" id="{4CA3C5BD-CED7-BEAF-521E-039B136EE9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5276" y="4652963"/>
            <a:ext cx="1008063" cy="863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83" name="Straight Connector 8">
            <a:extLst>
              <a:ext uri="{FF2B5EF4-FFF2-40B4-BE49-F238E27FC236}">
                <a16:creationId xmlns:a16="http://schemas.microsoft.com/office/drawing/2014/main" id="{D6F4DF76-1235-C1A5-D295-40B1D394D1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27675" y="4652963"/>
            <a:ext cx="1017588" cy="863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584" name="Oval 9">
            <a:extLst>
              <a:ext uri="{FF2B5EF4-FFF2-40B4-BE49-F238E27FC236}">
                <a16:creationId xmlns:a16="http://schemas.microsoft.com/office/drawing/2014/main" id="{653E1B3E-2D6C-773A-930C-F73BE44A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113" y="2639615"/>
            <a:ext cx="1728788" cy="1008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6AEEF-8833-E2A1-8260-06EAED5AB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en-US" dirty="0" err="1"/>
              <a:t>Example</a:t>
            </a:r>
            <a:endParaRPr lang="fr-FR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AC6F0EE0-B9F9-D72C-F846-7CC3ED760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Class that represents a computing component </a:t>
            </a:r>
            <a:r>
              <a:rPr lang="en-GB" altLang="en-US" dirty="0">
                <a:sym typeface="Wingdings" pitchFamily="2" charset="2"/>
              </a:rPr>
              <a:t> Node</a:t>
            </a:r>
          </a:p>
          <a:p>
            <a:r>
              <a:rPr lang="en-GB" altLang="en-US" dirty="0">
                <a:sym typeface="Wingdings" pitchFamily="2" charset="2"/>
              </a:rPr>
              <a:t>Class that represents a software component  Artifact</a:t>
            </a:r>
            <a:endParaRPr lang="en-GB" altLang="en-US" dirty="0"/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5998463D-6765-47F6-7728-A7DEBA54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3260726"/>
            <a:ext cx="46894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05" name="Arrow: Right 4">
            <a:extLst>
              <a:ext uri="{FF2B5EF4-FFF2-40B4-BE49-F238E27FC236}">
                <a16:creationId xmlns:a16="http://schemas.microsoft.com/office/drawing/2014/main" id="{29D72E47-77FA-D8DD-7D9A-29DCC1E496BA}"/>
              </a:ext>
            </a:extLst>
          </p:cNvPr>
          <p:cNvSpPr>
            <a:spLocks noChangeArrowheads="1"/>
          </p:cNvSpPr>
          <p:nvPr/>
        </p:nvSpPr>
        <p:spPr bwMode="auto">
          <a:xfrm rot="21144071">
            <a:off x="5434013" y="5145088"/>
            <a:ext cx="1223962" cy="188912"/>
          </a:xfrm>
          <a:prstGeom prst="rightArrow">
            <a:avLst>
              <a:gd name="adj1" fmla="val 50000"/>
              <a:gd name="adj2" fmla="val 50122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000" dirty="0">
              <a:latin typeface="Calibri" panose="020F0502020204030204" pitchFamily="34" charset="0"/>
            </a:endParaRPr>
          </a:p>
        </p:txBody>
      </p:sp>
      <p:sp>
        <p:nvSpPr>
          <p:cNvPr id="153606" name="Arrow: Right 5">
            <a:extLst>
              <a:ext uri="{FF2B5EF4-FFF2-40B4-BE49-F238E27FC236}">
                <a16:creationId xmlns:a16="http://schemas.microsoft.com/office/drawing/2014/main" id="{1049CA59-E6FB-22F2-42D1-C2B309D2158C}"/>
              </a:ext>
            </a:extLst>
          </p:cNvPr>
          <p:cNvSpPr>
            <a:spLocks noChangeArrowheads="1"/>
          </p:cNvSpPr>
          <p:nvPr/>
        </p:nvSpPr>
        <p:spPr bwMode="auto">
          <a:xfrm rot="21144071">
            <a:off x="5238751" y="5940425"/>
            <a:ext cx="1223963" cy="190500"/>
          </a:xfrm>
          <a:prstGeom prst="rightArrow">
            <a:avLst>
              <a:gd name="adj1" fmla="val 50000"/>
              <a:gd name="adj2" fmla="val 49705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000" dirty="0">
              <a:latin typeface="Calibri" panose="020F0502020204030204" pitchFamily="34" charset="0"/>
            </a:endParaRPr>
          </a:p>
        </p:txBody>
      </p:sp>
      <p:sp>
        <p:nvSpPr>
          <p:cNvPr id="153607" name="TextBox 6">
            <a:extLst>
              <a:ext uri="{FF2B5EF4-FFF2-40B4-BE49-F238E27FC236}">
                <a16:creationId xmlns:a16="http://schemas.microsoft.com/office/drawing/2014/main" id="{61348BED-0634-251C-2CB3-A65F5302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4" y="5154613"/>
            <a:ext cx="8018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NODE</a:t>
            </a:r>
          </a:p>
        </p:txBody>
      </p:sp>
      <p:sp>
        <p:nvSpPr>
          <p:cNvPr id="153608" name="TextBox 7">
            <a:extLst>
              <a:ext uri="{FF2B5EF4-FFF2-40B4-BE49-F238E27FC236}">
                <a16:creationId xmlns:a16="http://schemas.microsoft.com/office/drawing/2014/main" id="{FDEC0EC9-58EF-FE60-00DB-7AE97D628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5924550"/>
            <a:ext cx="1173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ARTIFACT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034CC-2F67-8A59-3EE0-40B50859CA4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GB" altLang="en-US" dirty="0"/>
              <a:t>System design vs deployment d</a:t>
            </a:r>
            <a:endParaRPr lang="fr-FR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EF0ABBE8-3C68-71CD-C6C0-0E39E2FA1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System design vs deployment</a:t>
            </a:r>
          </a:p>
        </p:txBody>
      </p:sp>
      <p:pic>
        <p:nvPicPr>
          <p:cNvPr id="154627" name="Content Placeholder 4">
            <a:extLst>
              <a:ext uri="{FF2B5EF4-FFF2-40B4-BE49-F238E27FC236}">
                <a16:creationId xmlns:a16="http://schemas.microsoft.com/office/drawing/2014/main" id="{E3988FEC-6083-EFE3-48EF-55E8F143A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9" y="1892301"/>
            <a:ext cx="5838825" cy="3192463"/>
          </a:xfrm>
        </p:spPr>
      </p:pic>
      <p:pic>
        <p:nvPicPr>
          <p:cNvPr id="154628" name="Picture 6">
            <a:extLst>
              <a:ext uri="{FF2B5EF4-FFF2-40B4-BE49-F238E27FC236}">
                <a16:creationId xmlns:a16="http://schemas.microsoft.com/office/drawing/2014/main" id="{EDACED54-BD89-65E6-65B0-200FDB18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9" y="2133601"/>
            <a:ext cx="21050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A22DFEDB-6755-1831-94F8-9D709C6B9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The requirement document</a:t>
            </a:r>
            <a:endParaRPr lang="fr-FR" altLang="fr-FR"/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CD116196-0320-331B-4734-8BC040A70F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Result of RE</a:t>
            </a:r>
          </a:p>
          <a:p>
            <a:r>
              <a:rPr lang="it-IT" altLang="fr-FR"/>
              <a:t>Formalizes the requirements</a:t>
            </a:r>
            <a:endParaRPr lang="fr-FR" alt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E3A0C8D-0733-8D47-9030-E17E4472A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3131E1A-2E82-2BF2-EEDA-803DEA848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8F59A1F8-EA87-74EA-5341-5DC234D4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045075"/>
            <a:ext cx="1702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Requirements </a:t>
            </a: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EA92F404-DC55-F85C-4E2D-805D3D60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5013325"/>
            <a:ext cx="1323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Properties </a:t>
            </a:r>
          </a:p>
        </p:txBody>
      </p:sp>
      <p:sp>
        <p:nvSpPr>
          <p:cNvPr id="17414" name="Thought Bubble: Cloud 5">
            <a:extLst>
              <a:ext uri="{FF2B5EF4-FFF2-40B4-BE49-F238E27FC236}">
                <a16:creationId xmlns:a16="http://schemas.microsoft.com/office/drawing/2014/main" id="{2C58FFD8-0DE2-80DF-05EE-CF41F625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28813"/>
            <a:ext cx="4465638" cy="26162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000" dirty="0">
              <a:latin typeface="Calibri" panose="020F0502020204030204" pitchFamily="34" charset="0"/>
            </a:endParaRPr>
          </a:p>
        </p:txBody>
      </p:sp>
      <p:pic>
        <p:nvPicPr>
          <p:cNvPr id="17415" name="Picture 2" descr="See the source image">
            <a:extLst>
              <a:ext uri="{FF2B5EF4-FFF2-40B4-BE49-F238E27FC236}">
                <a16:creationId xmlns:a16="http://schemas.microsoft.com/office/drawing/2014/main" id="{A4C65E56-8562-3FA7-992C-B4557C86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t="25000" b="15384"/>
          <a:stretch>
            <a:fillRect/>
          </a:stretch>
        </p:blipFill>
        <p:spPr bwMode="auto">
          <a:xfrm>
            <a:off x="2640013" y="2476501"/>
            <a:ext cx="2995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2" descr="See the source image">
            <a:extLst>
              <a:ext uri="{FF2B5EF4-FFF2-40B4-BE49-F238E27FC236}">
                <a16:creationId xmlns:a16="http://schemas.microsoft.com/office/drawing/2014/main" id="{A4198D81-1C9C-9E18-E1A6-1596C869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1" r="4073" b="18919"/>
          <a:stretch>
            <a:fillRect/>
          </a:stretch>
        </p:blipFill>
        <p:spPr bwMode="auto">
          <a:xfrm>
            <a:off x="6488114" y="2565401"/>
            <a:ext cx="4206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3B56AB52-40DA-9593-FE32-176703E13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 doc structure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AC6516A-65C6-4077-A84C-597205320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1 Overall description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2 Stakeholders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3 Context diagram and interfaces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4 Requirements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Functional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Non functional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Domain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5 Use case diagram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6 Scenarios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7 Glossary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8 System design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CD84856C-A706-2E6B-5855-33196E58F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Req document and techniques</a:t>
            </a:r>
          </a:p>
        </p:txBody>
      </p:sp>
      <p:sp>
        <p:nvSpPr>
          <p:cNvPr id="158723" name="Content Placeholder 2">
            <a:extLst>
              <a:ext uri="{FF2B5EF4-FFF2-40B4-BE49-F238E27FC236}">
                <a16:creationId xmlns:a16="http://schemas.microsoft.com/office/drawing/2014/main" id="{41FCC8CC-5793-14F0-4318-29C520593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The requirements document provides a structure</a:t>
            </a:r>
          </a:p>
          <a:p>
            <a:r>
              <a:rPr lang="en-US" altLang="it-IT"/>
              <a:t>Within the structure different techniques can be used</a:t>
            </a:r>
          </a:p>
          <a:p>
            <a:r>
              <a:rPr lang="en-US" altLang="it-IT"/>
              <a:t>The structure may change, order of parts is less important than precise description of parts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3">
            <a:extLst>
              <a:ext uri="{FF2B5EF4-FFF2-40B4-BE49-F238E27FC236}">
                <a16:creationId xmlns:a16="http://schemas.microsoft.com/office/drawing/2014/main" id="{4E76E95C-FE15-7D2E-EF09-F996485A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Req document vs. techniques</a:t>
            </a:r>
          </a:p>
        </p:txBody>
      </p:sp>
      <p:sp>
        <p:nvSpPr>
          <p:cNvPr id="159747" name="Content Placeholder 4">
            <a:extLst>
              <a:ext uri="{FF2B5EF4-FFF2-40B4-BE49-F238E27FC236}">
                <a16:creationId xmlns:a16="http://schemas.microsoft.com/office/drawing/2014/main" id="{F43D53AC-E943-4D43-E43E-975FCFC5991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373189"/>
            <a:ext cx="4038600" cy="5280025"/>
          </a:xfrm>
        </p:spPr>
        <p:txBody>
          <a:bodyPr/>
          <a:lstStyle/>
          <a:p>
            <a:r>
              <a:rPr lang="en-US" altLang="it-IT" dirty="0"/>
              <a:t>Overall description</a:t>
            </a:r>
          </a:p>
          <a:p>
            <a:r>
              <a:rPr lang="en-US" altLang="it-IT" dirty="0"/>
              <a:t>Stakeholders</a:t>
            </a:r>
          </a:p>
          <a:p>
            <a:r>
              <a:rPr lang="en-US" altLang="it-IT" dirty="0"/>
              <a:t>Context diagram</a:t>
            </a:r>
          </a:p>
          <a:p>
            <a:r>
              <a:rPr lang="en-US" altLang="it-IT" dirty="0"/>
              <a:t>Interfaces</a:t>
            </a:r>
            <a:br>
              <a:rPr lang="en-US" altLang="it-IT" dirty="0"/>
            </a:br>
            <a:endParaRPr lang="en-US" altLang="it-IT" dirty="0"/>
          </a:p>
          <a:p>
            <a:r>
              <a:rPr lang="en-US" altLang="it-IT" dirty="0"/>
              <a:t>Requirements</a:t>
            </a:r>
          </a:p>
          <a:p>
            <a:r>
              <a:rPr lang="en-US" altLang="it-IT" dirty="0"/>
              <a:t>Use cases</a:t>
            </a:r>
          </a:p>
          <a:p>
            <a:r>
              <a:rPr lang="en-US" altLang="it-IT" dirty="0"/>
              <a:t>Scenarios</a:t>
            </a:r>
          </a:p>
          <a:p>
            <a:r>
              <a:rPr lang="en-US" altLang="it-IT" dirty="0"/>
              <a:t>Glossary</a:t>
            </a:r>
          </a:p>
          <a:p>
            <a:r>
              <a:rPr lang="en-US" altLang="it-IT" dirty="0"/>
              <a:t>System design</a:t>
            </a:r>
          </a:p>
          <a:p>
            <a:endParaRPr lang="en-US" altLang="it-IT" dirty="0"/>
          </a:p>
          <a:p>
            <a:endParaRPr lang="en-US" altLang="it-IT" dirty="0"/>
          </a:p>
        </p:txBody>
      </p:sp>
      <p:sp>
        <p:nvSpPr>
          <p:cNvPr id="159748" name="Content Placeholder 5">
            <a:extLst>
              <a:ext uri="{FF2B5EF4-FFF2-40B4-BE49-F238E27FC236}">
                <a16:creationId xmlns:a16="http://schemas.microsoft.com/office/drawing/2014/main" id="{464E63F4-8764-8936-00D0-3DE28E45853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096000" y="1373188"/>
            <a:ext cx="4038600" cy="5280025"/>
          </a:xfrm>
        </p:spPr>
        <p:txBody>
          <a:bodyPr/>
          <a:lstStyle/>
          <a:p>
            <a:r>
              <a:rPr lang="en-US" altLang="it-IT" dirty="0"/>
              <a:t>Text</a:t>
            </a:r>
          </a:p>
          <a:p>
            <a:r>
              <a:rPr lang="en-US" altLang="it-IT" dirty="0"/>
              <a:t>Text</a:t>
            </a:r>
          </a:p>
          <a:p>
            <a:r>
              <a:rPr lang="en-US" altLang="it-IT" dirty="0"/>
              <a:t>UML UCD</a:t>
            </a:r>
          </a:p>
          <a:p>
            <a:r>
              <a:rPr lang="en-US" altLang="it-IT" dirty="0"/>
              <a:t>Text, PDL, XML, screenshots</a:t>
            </a:r>
          </a:p>
          <a:p>
            <a:r>
              <a:rPr lang="en-US" altLang="it-IT" dirty="0"/>
              <a:t>Type, numbering</a:t>
            </a:r>
          </a:p>
          <a:p>
            <a:r>
              <a:rPr lang="en-US" altLang="it-IT" dirty="0"/>
              <a:t>UML UCD, UC briefs</a:t>
            </a:r>
          </a:p>
          <a:p>
            <a:r>
              <a:rPr lang="en-US" altLang="it-IT" dirty="0"/>
              <a:t>Tables, text</a:t>
            </a:r>
          </a:p>
          <a:p>
            <a:r>
              <a:rPr lang="en-US" altLang="it-IT" dirty="0"/>
              <a:t>Text, UML CD</a:t>
            </a:r>
          </a:p>
          <a:p>
            <a:r>
              <a:rPr lang="en-US" altLang="it-IT" dirty="0"/>
              <a:t>UML CD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>
            <a:extLst>
              <a:ext uri="{FF2B5EF4-FFF2-40B4-BE49-F238E27FC236}">
                <a16:creationId xmlns:a16="http://schemas.microsoft.com/office/drawing/2014/main" id="{D9ABAFB1-FD8E-129D-BA29-79428977E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RE - techniques</a:t>
            </a:r>
          </a:p>
        </p:txBody>
      </p:sp>
      <p:pic>
        <p:nvPicPr>
          <p:cNvPr id="160772" name="Picture 2">
            <a:extLst>
              <a:ext uri="{FF2B5EF4-FFF2-40B4-BE49-F238E27FC236}">
                <a16:creationId xmlns:a16="http://schemas.microsoft.com/office/drawing/2014/main" id="{411CC342-4DF8-8B3D-3B32-340001EB3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1114425"/>
            <a:ext cx="76485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E1AF517-902C-FE8A-0255-2EBCA68C4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Other requirement structures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3EED17DA-67F6-1A4A-46E3-F35956790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hlinkClick r:id="rId2"/>
              </a:rPr>
              <a:t>http://readyset.tigris.org</a:t>
            </a:r>
            <a:endParaRPr lang="en-US" altLang="it-IT"/>
          </a:p>
          <a:p>
            <a:pPr eaLnBrk="1" hangingPunct="1"/>
            <a:endParaRPr lang="en-US" altLang="it-IT"/>
          </a:p>
          <a:p>
            <a:pPr eaLnBrk="1" hangingPunct="1"/>
            <a:r>
              <a:rPr lang="en-US" altLang="it-IT"/>
              <a:t>IEEE Std 830 1994</a:t>
            </a:r>
          </a:p>
          <a:p>
            <a:pPr marL="1089025" lvl="1" indent="-479425"/>
            <a:r>
              <a:rPr lang="en-GB" altLang="it-IT"/>
              <a:t>Introduction.</a:t>
            </a:r>
          </a:p>
          <a:p>
            <a:pPr marL="1089025" lvl="1" indent="-479425"/>
            <a:r>
              <a:rPr lang="en-GB" altLang="it-IT"/>
              <a:t>General description.</a:t>
            </a:r>
          </a:p>
          <a:p>
            <a:pPr marL="1089025" lvl="1" indent="-479425"/>
            <a:r>
              <a:rPr lang="en-GB" altLang="it-IT"/>
              <a:t>Specific requirements.</a:t>
            </a:r>
          </a:p>
          <a:p>
            <a:pPr marL="1089025" lvl="1" indent="-479425"/>
            <a:r>
              <a:rPr lang="en-GB" altLang="it-IT"/>
              <a:t>Appendices.</a:t>
            </a:r>
          </a:p>
          <a:p>
            <a:pPr marL="1089025" lvl="1" indent="-479425"/>
            <a:r>
              <a:rPr lang="en-GB" altLang="it-IT"/>
              <a:t>Index.</a:t>
            </a:r>
          </a:p>
          <a:p>
            <a:pPr marL="1089025" lvl="1" indent="-479425"/>
            <a:endParaRPr lang="en-US" altLang="it-IT"/>
          </a:p>
          <a:p>
            <a:pPr marL="1089025" lvl="1" indent="-479425"/>
            <a:endParaRPr lang="en-US" altLang="it-IT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A220DB62-C038-E86A-85E2-048DDC0DE4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8229600" cy="2163763"/>
          </a:xfrm>
        </p:spPr>
        <p:txBody>
          <a:bodyPr>
            <a:normAutofit/>
          </a:bodyPr>
          <a:lstStyle/>
          <a:p>
            <a:r>
              <a:rPr lang="en-US" altLang="it-IT" dirty="0"/>
              <a:t>Focus group</a:t>
            </a:r>
          </a:p>
          <a:p>
            <a:r>
              <a:rPr lang="en-US" altLang="it-IT" dirty="0"/>
              <a:t>Interviews</a:t>
            </a:r>
          </a:p>
          <a:p>
            <a:r>
              <a:rPr lang="en-US" altLang="it-IT" dirty="0"/>
              <a:t>Questionnaire</a:t>
            </a:r>
          </a:p>
          <a:p>
            <a:r>
              <a:rPr lang="en-US" altLang="it-IT" dirty="0"/>
              <a:t>Ethnography</a:t>
            </a:r>
          </a:p>
          <a:p>
            <a:endParaRPr lang="it-IT" altLang="it-IT" sz="32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E81B1F-25E7-E22F-E0F2-86740EB5763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it-IT" dirty="0"/>
              <a:t>Techniques - elicitation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>
            <a:extLst>
              <a:ext uri="{FF2B5EF4-FFF2-40B4-BE49-F238E27FC236}">
                <a16:creationId xmlns:a16="http://schemas.microsoft.com/office/drawing/2014/main" id="{5BE222CB-5C5A-831A-D9B8-7EFC86D41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Focus group</a:t>
            </a:r>
          </a:p>
        </p:txBody>
      </p:sp>
      <p:sp>
        <p:nvSpPr>
          <p:cNvPr id="163843" name="Content Placeholder 2">
            <a:extLst>
              <a:ext uri="{FF2B5EF4-FFF2-40B4-BE49-F238E27FC236}">
                <a16:creationId xmlns:a16="http://schemas.microsoft.com/office/drawing/2014/main" id="{4B8E3A14-9611-B322-276E-9E7B87A03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t-IT" altLang="it-IT" dirty="0"/>
              <a:t>Moderator + group of </a:t>
            </a:r>
            <a:r>
              <a:rPr lang="it-IT" altLang="it-IT" dirty="0" err="1"/>
              <a:t>homogeneous</a:t>
            </a:r>
            <a:r>
              <a:rPr lang="it-IT" altLang="it-IT" dirty="0"/>
              <a:t> people</a:t>
            </a:r>
          </a:p>
          <a:p>
            <a:r>
              <a:rPr lang="it-IT" altLang="it-IT" dirty="0"/>
              <a:t>The moderator starts and </a:t>
            </a:r>
            <a:r>
              <a:rPr lang="it-IT" altLang="it-IT" dirty="0" err="1"/>
              <a:t>monitors</a:t>
            </a:r>
            <a:r>
              <a:rPr lang="it-IT" altLang="it-IT" dirty="0"/>
              <a:t> </a:t>
            </a:r>
            <a:r>
              <a:rPr lang="it-IT" altLang="it-IT" dirty="0" err="1"/>
              <a:t>discussion</a:t>
            </a:r>
            <a:r>
              <a:rPr lang="it-IT" altLang="it-IT" dirty="0"/>
              <a:t> on </a:t>
            </a:r>
            <a:r>
              <a:rPr lang="it-IT" altLang="it-IT" dirty="0" err="1"/>
              <a:t>defined</a:t>
            </a:r>
            <a:r>
              <a:rPr lang="it-IT" altLang="it-IT" dirty="0"/>
              <a:t> </a:t>
            </a:r>
            <a:r>
              <a:rPr lang="it-IT" altLang="it-IT" dirty="0" err="1"/>
              <a:t>topics</a:t>
            </a:r>
            <a:endParaRPr lang="it-IT" altLang="it-IT" dirty="0"/>
          </a:p>
          <a:p>
            <a:r>
              <a:rPr lang="it-IT" altLang="it-IT" dirty="0"/>
              <a:t>Open or script-</a:t>
            </a:r>
            <a:r>
              <a:rPr lang="it-IT" altLang="it-IT" dirty="0" err="1"/>
              <a:t>guided</a:t>
            </a:r>
            <a:endParaRPr lang="it-IT" altLang="it-IT" dirty="0"/>
          </a:p>
          <a:p>
            <a:endParaRPr lang="it-IT" altLang="it-IT" dirty="0"/>
          </a:p>
          <a:p>
            <a:r>
              <a:rPr lang="it-IT" altLang="it-IT" dirty="0"/>
              <a:t>Long</a:t>
            </a:r>
          </a:p>
          <a:p>
            <a:r>
              <a:rPr lang="it-IT" altLang="it-IT" dirty="0"/>
              <a:t>Group interaction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>
            <a:extLst>
              <a:ext uri="{FF2B5EF4-FFF2-40B4-BE49-F238E27FC236}">
                <a16:creationId xmlns:a16="http://schemas.microsoft.com/office/drawing/2014/main" id="{CE184DF9-5338-E978-FA70-843F31190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Questionnaire</a:t>
            </a:r>
          </a:p>
        </p:txBody>
      </p:sp>
      <p:sp>
        <p:nvSpPr>
          <p:cNvPr id="164867" name="Content Placeholder 2">
            <a:extLst>
              <a:ext uri="{FF2B5EF4-FFF2-40B4-BE49-F238E27FC236}">
                <a16:creationId xmlns:a16="http://schemas.microsoft.com/office/drawing/2014/main" id="{3A61D5F3-FC2C-86D9-5626-1C157B3A0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Written questions with open /close answers</a:t>
            </a:r>
          </a:p>
          <a:p>
            <a:endParaRPr lang="it-IT" altLang="it-IT"/>
          </a:p>
          <a:p>
            <a:r>
              <a:rPr lang="it-IT" altLang="it-IT"/>
              <a:t>Statistical analysis, more data points possible</a:t>
            </a:r>
          </a:p>
          <a:p>
            <a:endParaRPr lang="it-IT" altLang="it-IT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>
            <a:extLst>
              <a:ext uri="{FF2B5EF4-FFF2-40B4-BE49-F238E27FC236}">
                <a16:creationId xmlns:a16="http://schemas.microsoft.com/office/drawing/2014/main" id="{296AFD21-CBE9-DB7B-B4E7-EFC978FF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6151-5515-43D6-BB02-46728907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Deep discussion, one to one</a:t>
            </a:r>
          </a:p>
          <a:p>
            <a:pPr>
              <a:defRPr/>
            </a:pPr>
            <a:r>
              <a:rPr lang="it-IT"/>
              <a:t>Open or guided by script / questions</a:t>
            </a:r>
          </a:p>
          <a:p>
            <a:pPr>
              <a:defRPr/>
            </a:pPr>
            <a:endParaRPr lang="it-IT"/>
          </a:p>
          <a:p>
            <a:pPr>
              <a:defRPr/>
            </a:pPr>
            <a:r>
              <a:rPr lang="it-IT"/>
              <a:t>Interviewer reports log</a:t>
            </a:r>
          </a:p>
          <a:p>
            <a:pPr>
              <a:defRPr/>
            </a:pPr>
            <a:endParaRPr lang="it-IT"/>
          </a:p>
          <a:p>
            <a:pPr>
              <a:defRPr/>
            </a:pPr>
            <a:r>
              <a:rPr lang="it-IT"/>
              <a:t>Long, detailed</a:t>
            </a:r>
          </a:p>
          <a:p>
            <a:pPr marL="0" indent="0">
              <a:buNone/>
              <a:defRPr/>
            </a:pPr>
            <a:endParaRPr lang="it-IT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>
            <a:extLst>
              <a:ext uri="{FF2B5EF4-FFF2-40B4-BE49-F238E27FC236}">
                <a16:creationId xmlns:a16="http://schemas.microsoft.com/office/drawing/2014/main" id="{0D248A37-018A-3555-4109-FA4A95989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Ethnographics</a:t>
            </a:r>
          </a:p>
        </p:txBody>
      </p:sp>
      <p:sp>
        <p:nvSpPr>
          <p:cNvPr id="166915" name="Content Placeholder 2">
            <a:extLst>
              <a:ext uri="{FF2B5EF4-FFF2-40B4-BE49-F238E27FC236}">
                <a16:creationId xmlns:a16="http://schemas.microsoft.com/office/drawing/2014/main" id="{8BBAD2B5-A546-B946-ACD3-1A54E02DA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Researcher is ‘hidden’ in an environment and observes facts and behaviour of user / population</a:t>
            </a:r>
          </a:p>
          <a:p>
            <a:endParaRPr lang="it-IT" altLang="it-IT"/>
          </a:p>
          <a:p>
            <a:r>
              <a:rPr lang="it-IT" altLang="it-IT"/>
              <a:t>Expensive, long</a:t>
            </a:r>
          </a:p>
          <a:p>
            <a:r>
              <a:rPr lang="it-IT" altLang="it-IT"/>
              <a:t>Risk of being invasive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959BACA-9D1B-D0C8-4541-87032A671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Requirements vs. properties</a:t>
            </a: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F5094D4-FED3-5B6D-2056-C68C1F248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133976"/>
            <a:ext cx="8229600" cy="4810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altLang="en-US"/>
              <a:t>Requirements are requests, that may or may not become properties of the product</a:t>
            </a:r>
            <a:endParaRPr lang="en-US" altLang="en-US"/>
          </a:p>
        </p:txBody>
      </p:sp>
      <p:pic>
        <p:nvPicPr>
          <p:cNvPr id="18436" name="Picture 2" descr="Image result for factory">
            <a:extLst>
              <a:ext uri="{FF2B5EF4-FFF2-40B4-BE49-F238E27FC236}">
                <a16:creationId xmlns:a16="http://schemas.microsoft.com/office/drawing/2014/main" id="{FD6F9B2D-5E2B-D7AB-9DDB-3332489E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878013"/>
            <a:ext cx="3614738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CC70D39-F169-4859-AE55-B6909E525146}"/>
              </a:ext>
            </a:extLst>
          </p:cNvPr>
          <p:cNvSpPr/>
          <p:nvPr/>
        </p:nvSpPr>
        <p:spPr bwMode="auto">
          <a:xfrm>
            <a:off x="7867651" y="2778125"/>
            <a:ext cx="2663825" cy="112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Software product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21361ECB-8995-4D39-A6D5-A1BE199D6B48}"/>
              </a:ext>
            </a:extLst>
          </p:cNvPr>
          <p:cNvSpPr/>
          <p:nvPr/>
        </p:nvSpPr>
        <p:spPr>
          <a:xfrm>
            <a:off x="8040688" y="3933825"/>
            <a:ext cx="2049462" cy="68103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properties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9DA466D-701E-4F73-9A55-C86782033E97}"/>
              </a:ext>
            </a:extLst>
          </p:cNvPr>
          <p:cNvSpPr/>
          <p:nvPr/>
        </p:nvSpPr>
        <p:spPr bwMode="auto">
          <a:xfrm>
            <a:off x="1620839" y="2708275"/>
            <a:ext cx="2663825" cy="112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Requirements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769B6E8-3065-DB8F-2D83-152061E6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Styles in RD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F503A53-8D50-46D4-A777-CE0771726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Operational vs descriptive</a:t>
            </a:r>
          </a:p>
          <a:p>
            <a:pPr eaLnBrk="1" hangingPunct="1"/>
            <a:r>
              <a:rPr lang="en-US" altLang="it-IT"/>
              <a:t>Formal, semiformal, informal</a:t>
            </a:r>
          </a:p>
          <a:p>
            <a:pPr eaLnBrk="1" hangingPunct="1"/>
            <a:r>
              <a:rPr lang="en-US" altLang="it-IT"/>
              <a:t>Software vs System and software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Content Placeholder 2">
            <a:extLst>
              <a:ext uri="{FF2B5EF4-FFF2-40B4-BE49-F238E27FC236}">
                <a16:creationId xmlns:a16="http://schemas.microsoft.com/office/drawing/2014/main" id="{E3A2124C-50BA-3B31-6799-D127EEEE1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246286"/>
          </a:xfrm>
        </p:spPr>
        <p:txBody>
          <a:bodyPr/>
          <a:lstStyle/>
          <a:p>
            <a:r>
              <a:rPr lang="en-US" altLang="it-IT" dirty="0"/>
              <a:t>Inspections/reading</a:t>
            </a:r>
          </a:p>
          <a:p>
            <a:r>
              <a:rPr lang="en-US" altLang="it-IT" dirty="0"/>
              <a:t>Prototyping</a:t>
            </a:r>
          </a:p>
          <a:p>
            <a:r>
              <a:rPr lang="en-US" altLang="it-IT" dirty="0"/>
              <a:t>Iterations</a:t>
            </a:r>
          </a:p>
          <a:p>
            <a:r>
              <a:rPr lang="en-US" altLang="it-IT" dirty="0"/>
              <a:t>(Model checking on formal languages)</a:t>
            </a:r>
          </a:p>
          <a:p>
            <a:endParaRPr lang="it-IT" altLang="it-IT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96AD34-444E-FF87-1034-14FC0CAD39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it-IT" dirty="0"/>
              <a:t>Techniques – V and V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>
            <a:extLst>
              <a:ext uri="{FF2B5EF4-FFF2-40B4-BE49-F238E27FC236}">
                <a16:creationId xmlns:a16="http://schemas.microsoft.com/office/drawing/2014/main" id="{13C5526D-11E3-01F9-9D69-B574DE15B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Inspections</a:t>
            </a:r>
            <a:endParaRPr lang="fr-FR" altLang="fr-FR"/>
          </a:p>
        </p:txBody>
      </p:sp>
      <p:sp>
        <p:nvSpPr>
          <p:cNvPr id="169987" name="Content Placeholder 2">
            <a:extLst>
              <a:ext uri="{FF2B5EF4-FFF2-40B4-BE49-F238E27FC236}">
                <a16:creationId xmlns:a16="http://schemas.microsoft.com/office/drawing/2014/main" id="{ABFC3F24-97F5-4978-3E32-9A9C629B2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See V&amp;V chapter</a:t>
            </a:r>
            <a:endParaRPr lang="fr-FR" altLang="fr-FR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>
            <a:extLst>
              <a:ext uri="{FF2B5EF4-FFF2-40B4-BE49-F238E27FC236}">
                <a16:creationId xmlns:a16="http://schemas.microsoft.com/office/drawing/2014/main" id="{326ED959-0187-9813-BE6D-E8692032D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Prototyping</a:t>
            </a:r>
            <a:endParaRPr lang="fr-FR" altLang="fr-FR"/>
          </a:p>
        </p:txBody>
      </p:sp>
      <p:sp>
        <p:nvSpPr>
          <p:cNvPr id="171011" name="Content Placeholder 2">
            <a:extLst>
              <a:ext uri="{FF2B5EF4-FFF2-40B4-BE49-F238E27FC236}">
                <a16:creationId xmlns:a16="http://schemas.microsoft.com/office/drawing/2014/main" id="{05C09736-B8EF-28DA-1367-00BC3DAAD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2275"/>
            <a:ext cx="10515600" cy="4800600"/>
          </a:xfrm>
        </p:spPr>
        <p:txBody>
          <a:bodyPr/>
          <a:lstStyle/>
          <a:p>
            <a:r>
              <a:rPr lang="it-IT" altLang="fr-FR" dirty="0" err="1"/>
              <a:t>Develop</a:t>
            </a:r>
            <a:r>
              <a:rPr lang="it-IT" altLang="fr-FR" dirty="0"/>
              <a:t> a running </a:t>
            </a:r>
            <a:r>
              <a:rPr lang="it-IT" altLang="fr-FR" dirty="0" err="1"/>
              <a:t>prototype</a:t>
            </a:r>
            <a:r>
              <a:rPr lang="it-IT" altLang="fr-FR" dirty="0"/>
              <a:t> </a:t>
            </a:r>
          </a:p>
          <a:p>
            <a:pPr lvl="1"/>
            <a:r>
              <a:rPr lang="it-IT" altLang="fr-FR" dirty="0" err="1"/>
              <a:t>Capable</a:t>
            </a:r>
            <a:r>
              <a:rPr lang="it-IT" altLang="fr-FR" dirty="0"/>
              <a:t> of </a:t>
            </a:r>
            <a:r>
              <a:rPr lang="it-IT" altLang="fr-FR" dirty="0" err="1"/>
              <a:t>implementing</a:t>
            </a:r>
            <a:r>
              <a:rPr lang="it-IT" altLang="fr-FR" dirty="0"/>
              <a:t> the key </a:t>
            </a:r>
            <a:r>
              <a:rPr lang="it-IT" altLang="fr-FR" dirty="0" err="1"/>
              <a:t>functional</a:t>
            </a:r>
            <a:r>
              <a:rPr lang="it-IT" altLang="fr-FR" dirty="0"/>
              <a:t> </a:t>
            </a:r>
            <a:r>
              <a:rPr lang="it-IT" altLang="fr-FR" dirty="0" err="1"/>
              <a:t>requirements</a:t>
            </a:r>
            <a:endParaRPr lang="it-IT" altLang="fr-FR" dirty="0"/>
          </a:p>
          <a:p>
            <a:pPr lvl="1"/>
            <a:r>
              <a:rPr lang="it-IT" altLang="fr-FR" dirty="0"/>
              <a:t>Loose on non-</a:t>
            </a:r>
            <a:r>
              <a:rPr lang="it-IT" altLang="fr-FR" dirty="0" err="1"/>
              <a:t>functional</a:t>
            </a:r>
            <a:r>
              <a:rPr lang="it-IT" altLang="fr-FR" dirty="0"/>
              <a:t> </a:t>
            </a:r>
            <a:r>
              <a:rPr lang="it-IT" altLang="fr-FR" dirty="0" err="1"/>
              <a:t>requirements</a:t>
            </a:r>
            <a:endParaRPr lang="it-IT" altLang="fr-FR" dirty="0"/>
          </a:p>
          <a:p>
            <a:pPr lvl="1"/>
            <a:r>
              <a:rPr lang="it-IT" altLang="fr-FR" dirty="0"/>
              <a:t>Fast (must be ready in a </a:t>
            </a:r>
            <a:r>
              <a:rPr lang="it-IT" altLang="fr-FR" dirty="0" err="1"/>
              <a:t>fraction</a:t>
            </a:r>
            <a:r>
              <a:rPr lang="it-IT" altLang="fr-FR" dirty="0"/>
              <a:t> of the time </a:t>
            </a:r>
            <a:r>
              <a:rPr lang="it-IT" altLang="fr-FR" dirty="0" err="1"/>
              <a:t>needed</a:t>
            </a:r>
            <a:r>
              <a:rPr lang="it-IT" altLang="fr-FR" dirty="0"/>
              <a:t> to </a:t>
            </a:r>
            <a:r>
              <a:rPr lang="it-IT" altLang="fr-FR" dirty="0" err="1"/>
              <a:t>develop</a:t>
            </a:r>
            <a:r>
              <a:rPr lang="it-IT" altLang="fr-FR" dirty="0"/>
              <a:t> the complete </a:t>
            </a:r>
            <a:r>
              <a:rPr lang="it-IT" altLang="fr-FR" dirty="0" err="1"/>
              <a:t>application</a:t>
            </a:r>
            <a:r>
              <a:rPr lang="it-IT" altLang="fr-FR" dirty="0"/>
              <a:t>)</a:t>
            </a:r>
          </a:p>
          <a:p>
            <a:pPr lvl="1"/>
            <a:r>
              <a:rPr lang="it-IT" altLang="fr-FR" dirty="0" err="1"/>
              <a:t>Possibly</a:t>
            </a:r>
            <a:r>
              <a:rPr lang="it-IT" altLang="fr-FR" dirty="0"/>
              <a:t> </a:t>
            </a:r>
            <a:r>
              <a:rPr lang="it-IT" altLang="fr-FR" dirty="0" err="1"/>
              <a:t>using</a:t>
            </a:r>
            <a:r>
              <a:rPr lang="it-IT" altLang="fr-FR" dirty="0"/>
              <a:t> a </a:t>
            </a:r>
            <a:r>
              <a:rPr lang="it-IT" altLang="fr-FR" dirty="0" err="1"/>
              <a:t>dedicated</a:t>
            </a:r>
            <a:r>
              <a:rPr lang="it-IT" altLang="fr-FR" dirty="0"/>
              <a:t> </a:t>
            </a:r>
            <a:r>
              <a:rPr lang="it-IT" altLang="fr-FR" dirty="0" err="1"/>
              <a:t>technology</a:t>
            </a:r>
            <a:r>
              <a:rPr lang="it-IT" altLang="fr-FR" dirty="0"/>
              <a:t>, </a:t>
            </a:r>
            <a:r>
              <a:rPr lang="it-IT" altLang="fr-FR" dirty="0" err="1"/>
              <a:t>different</a:t>
            </a:r>
            <a:r>
              <a:rPr lang="it-IT" altLang="fr-FR" dirty="0"/>
              <a:t> from the one </a:t>
            </a:r>
            <a:r>
              <a:rPr lang="it-IT" altLang="fr-FR" dirty="0" err="1"/>
              <a:t>used</a:t>
            </a:r>
            <a:r>
              <a:rPr lang="it-IT" altLang="fr-FR" dirty="0"/>
              <a:t> for the </a:t>
            </a:r>
            <a:r>
              <a:rPr lang="it-IT" altLang="fr-FR" dirty="0" err="1"/>
              <a:t>final</a:t>
            </a:r>
            <a:r>
              <a:rPr lang="it-IT" altLang="fr-FR" dirty="0"/>
              <a:t> system (ex </a:t>
            </a:r>
            <a:r>
              <a:rPr lang="it-IT" altLang="fr-FR" dirty="0" err="1"/>
              <a:t>prototype</a:t>
            </a:r>
            <a:r>
              <a:rPr lang="it-IT" altLang="fr-FR" dirty="0"/>
              <a:t> in </a:t>
            </a:r>
            <a:r>
              <a:rPr lang="it-IT" altLang="fr-FR" dirty="0" err="1"/>
              <a:t>matlab</a:t>
            </a:r>
            <a:r>
              <a:rPr lang="it-IT" altLang="fr-FR" dirty="0"/>
              <a:t>, </a:t>
            </a:r>
            <a:r>
              <a:rPr lang="it-IT" altLang="fr-FR" dirty="0" err="1"/>
              <a:t>application</a:t>
            </a:r>
            <a:r>
              <a:rPr lang="it-IT" altLang="fr-FR" dirty="0"/>
              <a:t> in C)</a:t>
            </a:r>
            <a:endParaRPr lang="fr-FR" altLang="fr-FR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>
            <a:extLst>
              <a:ext uri="{FF2B5EF4-FFF2-40B4-BE49-F238E27FC236}">
                <a16:creationId xmlns:a16="http://schemas.microsoft.com/office/drawing/2014/main" id="{121432FB-005C-6F87-CB18-7A93F43ED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Iterations</a:t>
            </a:r>
            <a:endParaRPr lang="fr-FR" altLang="fr-FR"/>
          </a:p>
        </p:txBody>
      </p:sp>
      <p:sp>
        <p:nvSpPr>
          <p:cNvPr id="172035" name="Content Placeholder 2">
            <a:extLst>
              <a:ext uri="{FF2B5EF4-FFF2-40B4-BE49-F238E27FC236}">
                <a16:creationId xmlns:a16="http://schemas.microsoft.com/office/drawing/2014/main" id="{A554BC6C-8451-5889-364F-06DA69D34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Develop a first running version of product, with most important requirements</a:t>
            </a:r>
          </a:p>
          <a:p>
            <a:pPr lvl="1"/>
            <a:r>
              <a:rPr lang="it-IT" altLang="fr-FR"/>
              <a:t>60 requirements -&gt; 6 months</a:t>
            </a:r>
          </a:p>
          <a:p>
            <a:pPr lvl="1"/>
            <a:r>
              <a:rPr lang="it-IT" altLang="fr-FR"/>
              <a:t>10 requirements -&gt; 1 month</a:t>
            </a:r>
            <a:endParaRPr lang="fr-FR" altLang="fr-FR"/>
          </a:p>
          <a:p>
            <a:r>
              <a:rPr lang="it-IT" altLang="fr-FR"/>
              <a:t>To be evolved in final system</a:t>
            </a:r>
          </a:p>
          <a:p>
            <a:endParaRPr lang="it-IT" altLang="fr-FR"/>
          </a:p>
          <a:p>
            <a:pPr lvl="1"/>
            <a:r>
              <a:rPr lang="it-IT" altLang="fr-FR"/>
              <a:t>See process chapter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>
            <a:extLst>
              <a:ext uri="{FF2B5EF4-FFF2-40B4-BE49-F238E27FC236}">
                <a16:creationId xmlns:a16="http://schemas.microsoft.com/office/drawing/2014/main" id="{019F80B1-DF67-ED24-09C7-677197E32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MVP</a:t>
            </a:r>
            <a:endParaRPr lang="fr-FR" altLang="fr-FR"/>
          </a:p>
        </p:txBody>
      </p:sp>
      <p:sp>
        <p:nvSpPr>
          <p:cNvPr id="173059" name="Content Placeholder 2">
            <a:extLst>
              <a:ext uri="{FF2B5EF4-FFF2-40B4-BE49-F238E27FC236}">
                <a16:creationId xmlns:a16="http://schemas.microsoft.com/office/drawing/2014/main" id="{8695004C-95E2-B1CE-5989-BCC6D0833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Minimum viable product</a:t>
            </a:r>
          </a:p>
          <a:p>
            <a:r>
              <a:rPr lang="it-IT" altLang="fr-FR"/>
              <a:t>Develop essential functionality </a:t>
            </a:r>
          </a:p>
          <a:p>
            <a:r>
              <a:rPr lang="it-IT" altLang="fr-FR"/>
              <a:t>Try it with end users</a:t>
            </a:r>
            <a:endParaRPr lang="fr-FR" altLang="fr-FR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9C89BC09-114F-685F-D3C0-61B847209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Support Tools for RE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4D8F2AF6-3192-932E-263D-24C08E251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RequisitePro, Doors, Serena RM</a:t>
            </a:r>
          </a:p>
          <a:p>
            <a:pPr eaLnBrk="1" hangingPunct="1"/>
            <a:r>
              <a:rPr lang="en-US" altLang="it-IT"/>
              <a:t>Word, Excel</a:t>
            </a:r>
          </a:p>
          <a:p>
            <a:pPr eaLnBrk="1" hangingPunct="1"/>
            <a:r>
              <a:rPr lang="en-US" altLang="it-IT"/>
              <a:t>UML tools</a:t>
            </a:r>
          </a:p>
          <a:p>
            <a:pPr lvl="1" eaLnBrk="1" hangingPunct="1"/>
            <a:r>
              <a:rPr lang="en-US" altLang="it-IT"/>
              <a:t>Powerpoint, Visio, specialized tools  (StarUML, Astah, PlantUml, ..)</a:t>
            </a:r>
          </a:p>
          <a:p>
            <a:pPr lvl="1" eaLnBrk="1" hangingPunct="1"/>
            <a:endParaRPr lang="en-US" altLang="it-IT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1AD11E32-A6E3-FB73-EEFC-1D8BCC048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Summary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53AD89B6-A8C1-A4FD-757C-C2A2D85EC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Goal of requirement engineering is describing </a:t>
            </a:r>
            <a:r>
              <a:rPr lang="en-US" altLang="it-IT" i="1" dirty="0"/>
              <a:t>what</a:t>
            </a:r>
            <a:r>
              <a:rPr lang="en-US" altLang="it-IT" dirty="0"/>
              <a:t> the system should do in a requirement document</a:t>
            </a:r>
          </a:p>
          <a:p>
            <a:pPr eaLnBrk="1" hangingPunct="1"/>
            <a:r>
              <a:rPr lang="en-US" altLang="it-IT" dirty="0"/>
              <a:t>Many stakeholders are involved in the process</a:t>
            </a:r>
          </a:p>
          <a:p>
            <a:pPr eaLnBrk="1" hangingPunct="1"/>
            <a:r>
              <a:rPr lang="en-US" altLang="it-IT" dirty="0"/>
              <a:t>Techniques to make the document more precise are</a:t>
            </a:r>
          </a:p>
          <a:p>
            <a:pPr lvl="1" eaLnBrk="1" hangingPunct="1"/>
            <a:r>
              <a:rPr lang="en-US" altLang="it-IT" dirty="0"/>
              <a:t>Context diagram and interfaces</a:t>
            </a:r>
          </a:p>
          <a:p>
            <a:pPr lvl="1" eaLnBrk="1" hangingPunct="1"/>
            <a:r>
              <a:rPr lang="en-US" altLang="it-IT" dirty="0"/>
              <a:t>Identifying requirements and classifying them (functional, non functional, domain)</a:t>
            </a:r>
          </a:p>
          <a:p>
            <a:pPr lvl="1" eaLnBrk="1" hangingPunct="1"/>
            <a:r>
              <a:rPr lang="en-US" altLang="it-IT" dirty="0"/>
              <a:t>Scenarios</a:t>
            </a:r>
          </a:p>
          <a:p>
            <a:pPr lvl="1" eaLnBrk="1" hangingPunct="1"/>
            <a:r>
              <a:rPr lang="en-US" altLang="it-IT" dirty="0"/>
              <a:t>Use cases</a:t>
            </a:r>
          </a:p>
          <a:p>
            <a:pPr lvl="1" eaLnBrk="1" hangingPunct="1"/>
            <a:endParaRPr lang="en-US" altLang="it-IT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792CC583-F6AA-173C-C25D-5E1187634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Summary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9559E48F-E7C7-A905-3C3A-3165FA102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Requirements engineering is a key phase</a:t>
            </a:r>
          </a:p>
          <a:p>
            <a:pPr lvl="1" eaLnBrk="1" hangingPunct="1"/>
            <a:r>
              <a:rPr lang="en-US" altLang="it-IT"/>
              <a:t>Most defects come from this phase, and they are the most disruptive and most costly to fix</a:t>
            </a:r>
          </a:p>
          <a:p>
            <a:pPr eaLnBrk="1" hangingPunct="1"/>
            <a:r>
              <a:rPr lang="en-US" altLang="it-IT"/>
              <a:t>Verification and validation is essential</a:t>
            </a:r>
          </a:p>
          <a:p>
            <a:pPr lvl="1" eaLnBrk="1" hangingPunct="1"/>
            <a:r>
              <a:rPr lang="en-US" altLang="it-IT"/>
              <a:t>Inspection</a:t>
            </a:r>
          </a:p>
          <a:p>
            <a:pPr lvl="1" eaLnBrk="1" hangingPunct="1"/>
            <a:r>
              <a:rPr lang="en-US" altLang="it-IT"/>
              <a:t>prototype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Appendix</a:t>
            </a:r>
            <a:endParaRPr lang="en-US" dirty="0">
              <a:latin typeface="+mn-lt"/>
              <a:cs typeface="+mj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C7A9FBB-3344-F5A5-EBDE-9D69ADE38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89DCBA6-99A3-9FFD-2435-2408B0EBB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/>
              <a:t>Ex. </a:t>
            </a:r>
          </a:p>
          <a:p>
            <a:r>
              <a:rPr lang="it-IT" altLang="en-US"/>
              <a:t>Requirement: response time of all functions &lt;0,5 sec</a:t>
            </a:r>
          </a:p>
          <a:p>
            <a:r>
              <a:rPr lang="it-IT" altLang="en-US"/>
              <a:t>Property: response time of functions between 2secs and 10 secs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2640049F-B393-B3E1-EAED-6C24D1184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Domain 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57E264C-9F04-B6EC-821E-D29380F7A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/>
              <a:t>Collection of related functionality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/>
              <a:t>or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/>
              <a:t>collection of applications with similar functionality)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Ex. banking, that includes subdomains account management, portfolio managemenmt,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Ex. telecommunication, that includes subdomains switching, protocols, telephony, switching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D8E0E886-A29F-79A2-0D79-7DDD7503C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Application	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F419421E-668E-44A0-7F72-5E9BC8D44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Or system</a:t>
            </a:r>
          </a:p>
          <a:p>
            <a:pPr eaLnBrk="1" hangingPunct="1"/>
            <a:r>
              <a:rPr lang="en-US" altLang="it-IT"/>
              <a:t>Software system supporting a specific set of functions. Belongs to one or more domains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B94D4170-6B91-A9C7-1061-4C040EA0F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Other techniques for RE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0A00FFB-9E34-941D-BEC3-DAA2C5C85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FCDDF196-EAFE-0720-A2D4-621C8158F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 dirty="0"/>
              <a:t>Structured presentation</a:t>
            </a:r>
          </a:p>
        </p:txBody>
      </p:sp>
      <p:graphicFrame>
        <p:nvGraphicFramePr>
          <p:cNvPr id="181252" name="Object 4">
            <a:extLst>
              <a:ext uri="{FF2B5EF4-FFF2-40B4-BE49-F238E27FC236}">
                <a16:creationId xmlns:a16="http://schemas.microsoft.com/office/drawing/2014/main" id="{17996E22-6DA2-272F-379D-8977404D9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2362200"/>
          <a:ext cx="907415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6459200" imgH="4826000" progId="Word.Document.8">
                  <p:embed/>
                </p:oleObj>
              </mc:Choice>
              <mc:Fallback>
                <p:oleObj name="Document" r:id="rId2" imgW="16459200" imgH="4826000" progId="Word.Document.8">
                  <p:embed/>
                  <p:pic>
                    <p:nvPicPr>
                      <p:cNvPr id="181252" name="Object 4">
                        <a:extLst>
                          <a:ext uri="{FF2B5EF4-FFF2-40B4-BE49-F238E27FC236}">
                            <a16:creationId xmlns:a16="http://schemas.microsoft.com/office/drawing/2014/main" id="{17996E22-6DA2-272F-379D-8977404D9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362200"/>
                        <a:ext cx="9074150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E876761F-CE44-5D6B-514F-642061885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43088"/>
            <a:ext cx="10515600" cy="4351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marL="631825" indent="-479425" defTabSz="962025"/>
            <a:r>
              <a:rPr lang="en-GB" altLang="it-IT" dirty="0"/>
              <a:t>Definition of the function or entity.</a:t>
            </a:r>
          </a:p>
          <a:p>
            <a:pPr marL="631825" indent="-479425" defTabSz="962025"/>
            <a:r>
              <a:rPr lang="en-GB" altLang="it-IT" dirty="0"/>
              <a:t>Description of inputs and where they come from.</a:t>
            </a:r>
          </a:p>
          <a:p>
            <a:pPr marL="631825" indent="-479425" defTabSz="962025"/>
            <a:r>
              <a:rPr lang="en-GB" altLang="it-IT" dirty="0"/>
              <a:t>Description of outputs and where they go to.</a:t>
            </a:r>
          </a:p>
          <a:p>
            <a:pPr marL="631825" indent="-479425" defTabSz="962025"/>
            <a:r>
              <a:rPr lang="en-GB" altLang="it-IT" dirty="0"/>
              <a:t>Indication of other entities is required.</a:t>
            </a:r>
          </a:p>
          <a:p>
            <a:pPr marL="631825" indent="-479425" defTabSz="962025"/>
            <a:r>
              <a:rPr lang="en-GB" altLang="it-IT" dirty="0"/>
              <a:t>Pre and post-conditions (if appropriate).</a:t>
            </a:r>
          </a:p>
          <a:p>
            <a:pPr marL="631825" indent="-479425" defTabSz="962025"/>
            <a:r>
              <a:rPr lang="en-GB" altLang="it-IT" dirty="0"/>
              <a:t>The side effects (if any) of the function.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67578B4-2706-7B69-6199-97611C8F9E1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defTabSz="962025"/>
            <a:endParaRPr lang="en-GB" altLang="it-IT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DF73348-2DBC-B5CE-8A19-179544DB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T" dirty="0"/>
              <a:t>Form-based specifications</a:t>
            </a:r>
          </a:p>
        </p:txBody>
      </p:sp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B2286192-FC29-AEF1-384C-FD40A3631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6" y="1752600"/>
          <a:ext cx="682307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6713200" imgH="10121900" progId="Word.Document.8">
                  <p:embed/>
                </p:oleObj>
              </mc:Choice>
              <mc:Fallback>
                <p:oleObj name="Document" r:id="rId2" imgW="16713200" imgH="10121900" progId="Word.Document.8">
                  <p:embed/>
                  <p:pic>
                    <p:nvPicPr>
                      <p:cNvPr id="183300" name="Object 4">
                        <a:extLst>
                          <a:ext uri="{FF2B5EF4-FFF2-40B4-BE49-F238E27FC236}">
                            <a16:creationId xmlns:a16="http://schemas.microsoft.com/office/drawing/2014/main" id="{B2286192-FC29-AEF1-384C-FD40A3631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6" y="1752600"/>
                        <a:ext cx="682307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AF8FE8-8A2C-E1BC-06BE-C8BE8FA7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Form-based</a:t>
            </a:r>
          </a:p>
        </p:txBody>
      </p:sp>
    </p:spTree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046042A-C6CA-3E62-C8AC-894E0800C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US" altLang="it-IT"/>
              <a:t>Tabular specification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61EEC977-AD02-F7A8-CADD-D6701C0D4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8950" indent="-488950" defTabSz="962025"/>
            <a:r>
              <a:rPr lang="en-US" altLang="it-IT"/>
              <a:t>Used to supplement natural language.</a:t>
            </a:r>
          </a:p>
          <a:p>
            <a:pPr marL="488950" indent="-488950" defTabSz="962025"/>
            <a:r>
              <a:rPr lang="en-US" altLang="it-IT"/>
              <a:t>Particularly useful when you have to define a number of possible alternative courses of action.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CAD944E0-647D-9D41-E891-930D35C06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US" altLang="it-IT"/>
              <a:t>Tabular specification</a:t>
            </a:r>
          </a:p>
        </p:txBody>
      </p:sp>
      <p:graphicFrame>
        <p:nvGraphicFramePr>
          <p:cNvPr id="185348" name="Object 4">
            <a:extLst>
              <a:ext uri="{FF2B5EF4-FFF2-40B4-BE49-F238E27FC236}">
                <a16:creationId xmlns:a16="http://schemas.microsoft.com/office/drawing/2014/main" id="{17D4D44E-8953-0927-00F5-00BD429F3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551" y="2057401"/>
          <a:ext cx="9917113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6929100" imgH="5461000" progId="Word.Document.8">
                  <p:embed/>
                </p:oleObj>
              </mc:Choice>
              <mc:Fallback>
                <p:oleObj name="Document" r:id="rId2" imgW="16929100" imgH="5461000" progId="Word.Document.8">
                  <p:embed/>
                  <p:pic>
                    <p:nvPicPr>
                      <p:cNvPr id="185348" name="Object 4">
                        <a:extLst>
                          <a:ext uri="{FF2B5EF4-FFF2-40B4-BE49-F238E27FC236}">
                            <a16:creationId xmlns:a16="http://schemas.microsoft.com/office/drawing/2014/main" id="{17D4D44E-8953-0927-00F5-00BD429F3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1" y="2057401"/>
                        <a:ext cx="9917113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The POS system – requirement document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  <a:cs typeface="+mj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275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7B5C2A17-9A7A-B334-7106-9F629B3AB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Requirements document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8EADDD-7207-476D-8DC7-2AAF8D331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1 Overall description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2 Stakeholders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3 Context diagram and interfaces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4 Requirements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Functional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Non functional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Domain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5 Use case diagram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6 Scenarios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7 Glossary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/>
              <a:t>8 System design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2CDD4FC-2C1A-69A4-395C-854BE3AD7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Starting point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F61FEB5-9585-B76A-59D5-90D4C8317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2275"/>
            <a:ext cx="8229600" cy="4800600"/>
          </a:xfrm>
        </p:spPr>
        <p:txBody>
          <a:bodyPr/>
          <a:lstStyle/>
          <a:p>
            <a:r>
              <a:rPr lang="en-GB" altLang="en-US" dirty="0"/>
              <a:t>Usually an informal description by a client or a potential user to the developer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>
            <a:extLst>
              <a:ext uri="{FF2B5EF4-FFF2-40B4-BE49-F238E27FC236}">
                <a16:creationId xmlns:a16="http://schemas.microsoft.com/office/drawing/2014/main" id="{1C109BBE-B537-2FA3-763E-3B589EC53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1 Overall description</a:t>
            </a:r>
          </a:p>
        </p:txBody>
      </p:sp>
      <p:sp>
        <p:nvSpPr>
          <p:cNvPr id="189443" name="Content Placeholder 2">
            <a:extLst>
              <a:ext uri="{FF2B5EF4-FFF2-40B4-BE49-F238E27FC236}">
                <a16:creationId xmlns:a16="http://schemas.microsoft.com/office/drawing/2014/main" id="{D7AB59E2-0164-E37E-DE5E-29D5BF601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A POS (Point-Of-Sale) system is a computer system typically used to manage the sales in retail stores. It includes hardware components such as a computer, a bar code scanner, a printer and also software to manage the operation of the store.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The most basic function of a POS system is to handle sales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/>
              <a:t>…</a:t>
            </a:r>
            <a:endParaRPr lang="en-US" altLang="it-IT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>
            <a:extLst>
              <a:ext uri="{FF2B5EF4-FFF2-40B4-BE49-F238E27FC236}">
                <a16:creationId xmlns:a16="http://schemas.microsoft.com/office/drawing/2014/main" id="{82F0F675-1415-6C44-EC5D-5A5422B3D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2 Stakeholders</a:t>
            </a:r>
          </a:p>
        </p:txBody>
      </p:sp>
      <p:sp>
        <p:nvSpPr>
          <p:cNvPr id="190467" name="Content Placeholder 2">
            <a:extLst>
              <a:ext uri="{FF2B5EF4-FFF2-40B4-BE49-F238E27FC236}">
                <a16:creationId xmlns:a16="http://schemas.microsoft.com/office/drawing/2014/main" id="{1BF8574F-FE01-E464-49FD-FDDFF930E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000"/>
              <a:t>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Cashier at POS (profile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Supervisor, inspector (profile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Customer at POS (indirectly through cashier)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/>
              <a:t>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POS application administrator (profile 3)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IT administrator (profile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/>
              <a:t>Manages all applications in the supermarket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Security manager (profile 5)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/>
              <a:t>Responsible for security 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DB administrator (profile 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/>
              <a:t>Manages DBMSs on which applications are based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/>
              <a:t>Buyer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CEO and/or CTO of supermarket</a:t>
            </a:r>
          </a:p>
          <a:p>
            <a:endParaRPr lang="en-US" altLang="it-IT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AB06437-A169-8662-84DD-5EC1A7E61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3.1 Context diagram 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D011BA73-771E-FA5A-9C52-F4197AD1F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/>
          </a:p>
        </p:txBody>
      </p:sp>
      <p:pic>
        <p:nvPicPr>
          <p:cNvPr id="191492" name="Picture 4">
            <a:extLst>
              <a:ext uri="{FF2B5EF4-FFF2-40B4-BE49-F238E27FC236}">
                <a16:creationId xmlns:a16="http://schemas.microsoft.com/office/drawing/2014/main" id="{8047081D-91C0-0231-4D4A-4DFD2F7A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565400"/>
            <a:ext cx="8135937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46DB4923-37F3-5378-FCBF-9074A831B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3.2 GUI interface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05CF8D10-ECAF-9DEB-57E0-3CA622627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Sketch of interface, typically built with GUI builder</a:t>
            </a:r>
          </a:p>
        </p:txBody>
      </p:sp>
      <p:pic>
        <p:nvPicPr>
          <p:cNvPr id="193540" name="Picture 4">
            <a:extLst>
              <a:ext uri="{FF2B5EF4-FFF2-40B4-BE49-F238E27FC236}">
                <a16:creationId xmlns:a16="http://schemas.microsoft.com/office/drawing/2014/main" id="{E7526858-B7BD-7B7C-68BD-B7121254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636838"/>
            <a:ext cx="3743325" cy="2843212"/>
          </a:xfrm>
          <a:prstGeom prst="rect">
            <a:avLst/>
          </a:prstGeom>
          <a:noFill/>
          <a:ln w="19050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541" name="Picture 5">
            <a:extLst>
              <a:ext uri="{FF2B5EF4-FFF2-40B4-BE49-F238E27FC236}">
                <a16:creationId xmlns:a16="http://schemas.microsoft.com/office/drawing/2014/main" id="{48C0DB0A-2F63-C767-74F6-536A144D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2636839"/>
            <a:ext cx="392747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>
            <a:extLst>
              <a:ext uri="{FF2B5EF4-FFF2-40B4-BE49-F238E27FC236}">
                <a16:creationId xmlns:a16="http://schemas.microsoft.com/office/drawing/2014/main" id="{C5A455DF-005F-3963-4D20-EEC789787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4.1 Functional requirements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11448572-6169-44C3-9C0C-57F92D33C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13874"/>
              </p:ext>
            </p:extLst>
          </p:nvPr>
        </p:nvGraphicFramePr>
        <p:xfrm>
          <a:off x="1981200" y="2291316"/>
          <a:ext cx="8229600" cy="344328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Requirement ID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Start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F2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End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F3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Log in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F4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Log out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F5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Read bar code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>
            <a:extLst>
              <a:ext uri="{FF2B5EF4-FFF2-40B4-BE49-F238E27FC236}">
                <a16:creationId xmlns:a16="http://schemas.microsoft.com/office/drawing/2014/main" id="{FFFA15A8-8DB7-F84E-9078-A86BD92B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dirty="0"/>
              <a:t>4.2 Non-functional requirements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234AA4F2-C55D-4CA4-B68A-3B33BFB8338D}"/>
              </a:ext>
            </a:extLst>
          </p:cNvPr>
          <p:cNvGraphicFramePr>
            <a:graphicFrameLocks/>
          </p:cNvGraphicFramePr>
          <p:nvPr/>
        </p:nvGraphicFramePr>
        <p:xfrm>
          <a:off x="2063750" y="2205039"/>
          <a:ext cx="8229600" cy="226377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Requirement ID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NF1(efficiency)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F1 less than 1msec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NF2 (efficiency)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function less than ½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Currency is Euro – VAT is computed as 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>
            <a:extLst>
              <a:ext uri="{FF2B5EF4-FFF2-40B4-BE49-F238E27FC236}">
                <a16:creationId xmlns:a16="http://schemas.microsoft.com/office/drawing/2014/main" id="{A0C64068-B1B0-903E-F814-8D945B484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5 UCD</a:t>
            </a:r>
          </a:p>
        </p:txBody>
      </p:sp>
      <p:pic>
        <p:nvPicPr>
          <p:cNvPr id="196612" name="Picture 4">
            <a:extLst>
              <a:ext uri="{FF2B5EF4-FFF2-40B4-BE49-F238E27FC236}">
                <a16:creationId xmlns:a16="http://schemas.microsoft.com/office/drawing/2014/main" id="{3BCB7F1A-8E3F-C544-6ECD-851AAD5A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1671639"/>
            <a:ext cx="8524875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90429616-1BD0-FD73-B01F-E3715D634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6 Scenarios</a:t>
            </a:r>
          </a:p>
        </p:txBody>
      </p:sp>
      <p:graphicFrame>
        <p:nvGraphicFramePr>
          <p:cNvPr id="386051" name="Group 3">
            <a:extLst>
              <a:ext uri="{FF2B5EF4-FFF2-40B4-BE49-F238E27FC236}">
                <a16:creationId xmlns:a16="http://schemas.microsoft.com/office/drawing/2014/main" id="{EAB794DA-BECC-4746-9081-1BBEAE821D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92313" y="908050"/>
          <a:ext cx="8229600" cy="5486400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Step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Start sales transaction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2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Read bar code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3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Retrieve name and price given barcode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Repeat 2 and 3 for all products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4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Compute total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5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Manage payment cash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6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Deduce stock amount of product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7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Print receipt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8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End sales transaction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>
            <a:extLst>
              <a:ext uri="{FF2B5EF4-FFF2-40B4-BE49-F238E27FC236}">
                <a16:creationId xmlns:a16="http://schemas.microsoft.com/office/drawing/2014/main" id="{352F1998-7980-CFA0-9D63-97AE14A1B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7 Glossary</a:t>
            </a:r>
          </a:p>
        </p:txBody>
      </p:sp>
      <p:pic>
        <p:nvPicPr>
          <p:cNvPr id="198660" name="Picture 4">
            <a:extLst>
              <a:ext uri="{FF2B5EF4-FFF2-40B4-BE49-F238E27FC236}">
                <a16:creationId xmlns:a16="http://schemas.microsoft.com/office/drawing/2014/main" id="{F5155CCD-8C4D-CAB2-F19F-5E817FA9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3776"/>
            <a:ext cx="8890000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>
            <a:extLst>
              <a:ext uri="{FF2B5EF4-FFF2-40B4-BE49-F238E27FC236}">
                <a16:creationId xmlns:a16="http://schemas.microsoft.com/office/drawing/2014/main" id="{20B17708-AE95-1EAA-0BB9-5B5FFE9E7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8 System design</a:t>
            </a:r>
          </a:p>
        </p:txBody>
      </p:sp>
      <p:pic>
        <p:nvPicPr>
          <p:cNvPr id="199684" name="Picture 4">
            <a:extLst>
              <a:ext uri="{FF2B5EF4-FFF2-40B4-BE49-F238E27FC236}">
                <a16:creationId xmlns:a16="http://schemas.microsoft.com/office/drawing/2014/main" id="{9A76F4EB-CFAE-2679-4CF0-00DE124C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484314"/>
            <a:ext cx="6716712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 descr="See the source image">
            <a:extLst>
              <a:ext uri="{FF2B5EF4-FFF2-40B4-BE49-F238E27FC236}">
                <a16:creationId xmlns:a16="http://schemas.microsoft.com/office/drawing/2014/main" id="{134DD75D-759C-E55F-DF5C-CC929EFF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26557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>
            <a:extLst>
              <a:ext uri="{FF2B5EF4-FFF2-40B4-BE49-F238E27FC236}">
                <a16:creationId xmlns:a16="http://schemas.microsoft.com/office/drawing/2014/main" id="{E3EA3A19-5562-2FEB-B3E3-EA7BE1729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5229225"/>
            <a:ext cx="844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Client </a:t>
            </a:r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FA113EFC-3C88-2B37-8626-5F676C35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113" y="5175250"/>
            <a:ext cx="1314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Developer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60D0E20-72B6-B964-1CF7-E96F29186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Requirements - informal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3CE031B-0868-2B67-4FDA-8D86D0F62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A POS (Point-Of-Sale) system is a computer system typically used to manage the sales in retail stores. It includes hardware components such as a computer, a bar code scanner, a printer and also software to manage the operation of the store.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The most basic function of a POS system is to handle sales.</a:t>
            </a:r>
            <a:r>
              <a:rPr lang="en-US" altLang="it-IT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FC7EE8-EA79-4A7C-4234-EF4D5DE6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/>
              <a:t>Requirements - informal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E29CD45-D563-F044-70A3-32612CABF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688975" indent="-479425" defTabSz="962025"/>
            <a:r>
              <a:rPr lang="en-GB" altLang="it-IT" dirty="0"/>
              <a:t>Problems arise when requirements are not precisely stated.</a:t>
            </a:r>
          </a:p>
          <a:p>
            <a:pPr marL="688975" indent="-479425" defTabSz="962025"/>
            <a:r>
              <a:rPr lang="en-GB" altLang="it-IT" dirty="0"/>
              <a:t>Ambiguous requirements may be interpreted in different ways by developers and users.</a:t>
            </a:r>
          </a:p>
          <a:p>
            <a:pPr marL="1089025" lvl="1" indent="-479425" defTabSz="962025"/>
            <a:r>
              <a:rPr lang="en-GB" altLang="it-IT" dirty="0"/>
              <a:t>‘manage sales’  and  ‘handle sales’ do mean the same thing? </a:t>
            </a:r>
          </a:p>
          <a:p>
            <a:pPr marL="1089025" lvl="1" indent="-479425" defTabSz="962025"/>
            <a:r>
              <a:rPr lang="en-GB" altLang="it-IT" dirty="0"/>
              <a:t>What is a sale? Exchange of items? Payment?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DAB1C34-6D5F-6B9B-1FFB-46EF9437B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 sz="4000"/>
              <a:t>Completeness and consistency</a:t>
            </a:r>
            <a:endParaRPr lang="en-GB" altLang="it-IT" sz="48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76EAF31-BB0D-73DB-D9E0-772478F69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8950" indent="-488950" defTabSz="962025"/>
            <a:r>
              <a:rPr lang="en-GB" altLang="it-IT" dirty="0"/>
              <a:t>In principle, requirements should be both complete and consistent.</a:t>
            </a:r>
          </a:p>
          <a:p>
            <a:pPr marL="1089025" lvl="1" indent="-479425" defTabSz="962025"/>
            <a:r>
              <a:rPr lang="en-GB" altLang="it-IT" dirty="0"/>
              <a:t>Complete</a:t>
            </a:r>
          </a:p>
          <a:p>
            <a:pPr marL="1449388" lvl="2" indent="-241300" defTabSz="962025"/>
            <a:r>
              <a:rPr lang="en-GB" altLang="it-IT" dirty="0"/>
              <a:t>They should include descriptions of all features required.</a:t>
            </a:r>
          </a:p>
          <a:p>
            <a:pPr marL="1089025" lvl="1" indent="-479425" defTabSz="962025"/>
            <a:r>
              <a:rPr lang="en-GB" altLang="it-IT" dirty="0"/>
              <a:t>Consistent</a:t>
            </a:r>
          </a:p>
          <a:p>
            <a:pPr marL="1449388" lvl="2" indent="-241300" defTabSz="962025"/>
            <a:r>
              <a:rPr lang="en-GB" altLang="it-IT" dirty="0"/>
              <a:t>There should be no conflicts or contradictions in the descriptions of the system features.</a:t>
            </a:r>
          </a:p>
          <a:p>
            <a:pPr marL="1089025" lvl="1" indent="-479425" defTabSz="962025"/>
            <a:r>
              <a:rPr lang="en-GB" altLang="it-IT" dirty="0"/>
              <a:t>In practice, it is quite utopistic to produce a complete and consistent requirements document.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C683A40-AFB2-631F-D826-64E953C7E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Requirements - defects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DBC10C5-E16B-8538-8FB2-AFFD957BB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3300"/>
              <a:t>Omission/ incompleteness</a:t>
            </a:r>
          </a:p>
          <a:p>
            <a:pPr eaLnBrk="1" hangingPunct="1"/>
            <a:r>
              <a:rPr lang="en-US" altLang="it-IT" sz="3300"/>
              <a:t>Incorrect Fact</a:t>
            </a:r>
          </a:p>
          <a:p>
            <a:pPr eaLnBrk="1" hangingPunct="1"/>
            <a:r>
              <a:rPr lang="en-US" altLang="it-IT" sz="3300"/>
              <a:t>Inconsistency/contradiction</a:t>
            </a:r>
          </a:p>
          <a:p>
            <a:pPr eaLnBrk="1" hangingPunct="1"/>
            <a:r>
              <a:rPr lang="en-US" altLang="it-IT" sz="3300"/>
              <a:t>Ambiguity</a:t>
            </a:r>
          </a:p>
          <a:p>
            <a:pPr eaLnBrk="1" hangingPunct="1"/>
            <a:r>
              <a:rPr lang="en-US" altLang="it-IT" sz="3300"/>
              <a:t>Extraneous Information</a:t>
            </a:r>
            <a:endParaRPr lang="en-US" altLang="it-IT"/>
          </a:p>
          <a:p>
            <a:pPr lvl="1" eaLnBrk="1" hangingPunct="1"/>
            <a:r>
              <a:rPr lang="en-US" altLang="it-IT"/>
              <a:t>Overspecification (design)</a:t>
            </a:r>
          </a:p>
          <a:p>
            <a:pPr eaLnBrk="1" hangingPunct="1"/>
            <a:r>
              <a:rPr lang="en-US" altLang="it-IT"/>
              <a:t>Redundancy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16C0947-EFAC-EA53-FF72-4F4048E52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Requirement</a:t>
            </a:r>
            <a:r>
              <a:rPr lang="it-IT" altLang="it-IT" dirty="0"/>
              <a:t> Engineering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52E4903-98A8-67C1-B32A-8829CA63F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Requirement engineering is about defining the </a:t>
            </a:r>
            <a:r>
              <a:rPr lang="it-IT" altLang="it-IT" u="sng"/>
              <a:t>product properties</a:t>
            </a:r>
            <a:r>
              <a:rPr lang="it-IT" altLang="it-IT"/>
              <a:t> before starting development</a:t>
            </a:r>
          </a:p>
          <a:p>
            <a:endParaRPr lang="it-IT" altLang="it-IT"/>
          </a:p>
          <a:p>
            <a:endParaRPr lang="it-IT" altLang="it-IT"/>
          </a:p>
          <a:p>
            <a:endParaRPr lang="it-IT" altLang="it-IT"/>
          </a:p>
          <a:p>
            <a:endParaRPr lang="it-IT" altLang="it-IT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5F61F1F-DF52-4607-8540-F5DE04501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3308351"/>
            <a:ext cx="3124200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1125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E7615500-3235-499F-BFDE-E294CF9C7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3554414"/>
            <a:ext cx="2000250" cy="79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Font typeface="Times New Roman" charset="0"/>
              <a:buNone/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BDEA698-1296-4C90-9360-F268E6C4E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821" y="3613151"/>
            <a:ext cx="95119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E37D1-833C-060D-34D8-FB8FEC18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E1EE7AB-F5A5-8852-D337-216F9EB7F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Requirements - defects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D7DDCE5-EDAA-3424-90DC-2C6C96C10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it-IT" sz="3300" dirty="0"/>
              <a:t>Omission/ incompleteness</a:t>
            </a:r>
          </a:p>
          <a:p>
            <a:pPr lvl="1"/>
            <a:r>
              <a:rPr lang="en-US" altLang="it-IT" sz="2900" dirty="0"/>
              <a:t>Log of daily sales should be made and kept for 5 years (omitted) </a:t>
            </a:r>
          </a:p>
          <a:p>
            <a:pPr eaLnBrk="1" hangingPunct="1"/>
            <a:r>
              <a:rPr lang="en-US" altLang="it-IT" sz="3300" dirty="0"/>
              <a:t>Incorrect Fact</a:t>
            </a:r>
          </a:p>
          <a:p>
            <a:pPr lvl="1"/>
            <a:r>
              <a:rPr lang="en-US" altLang="it-IT" sz="2900" dirty="0"/>
              <a:t>Sales are subject to 22% VAT (page 3 of document)</a:t>
            </a:r>
          </a:p>
          <a:p>
            <a:pPr lvl="2"/>
            <a:r>
              <a:rPr lang="en-US" altLang="it-IT" sz="2500" dirty="0"/>
              <a:t>No, VAT depends on item, 10% for some, 22% for others</a:t>
            </a:r>
          </a:p>
          <a:p>
            <a:pPr eaLnBrk="1" hangingPunct="1"/>
            <a:r>
              <a:rPr lang="en-US" altLang="it-IT" sz="3300" dirty="0"/>
              <a:t>Inconsistency/contradiction</a:t>
            </a:r>
          </a:p>
          <a:p>
            <a:pPr lvl="1"/>
            <a:r>
              <a:rPr lang="en-US" altLang="it-IT" sz="2900" dirty="0"/>
              <a:t>Sales are subject to 21% VAT (page 10 of document)</a:t>
            </a:r>
          </a:p>
          <a:p>
            <a:pPr eaLnBrk="1" hangingPunct="1"/>
            <a:r>
              <a:rPr lang="en-US" altLang="it-IT" sz="3300" dirty="0"/>
              <a:t>Ambiguity</a:t>
            </a:r>
          </a:p>
          <a:p>
            <a:pPr lvl="1"/>
            <a:r>
              <a:rPr lang="en-US" altLang="it-IT" sz="2900" dirty="0"/>
              <a:t>‘handle sales’ and ‘manage sales’ are same thing or not?</a:t>
            </a:r>
          </a:p>
          <a:p>
            <a:pPr eaLnBrk="1" hangingPunct="1"/>
            <a:r>
              <a:rPr lang="en-US" altLang="it-IT" sz="3300" dirty="0"/>
              <a:t>Extraneous Information</a:t>
            </a:r>
            <a:endParaRPr lang="en-US" altLang="it-IT" dirty="0"/>
          </a:p>
          <a:p>
            <a:pPr lvl="1" eaLnBrk="1" hangingPunct="1"/>
            <a:r>
              <a:rPr lang="en-US" altLang="it-IT" dirty="0"/>
              <a:t>The sales should be stored using a hash table</a:t>
            </a:r>
          </a:p>
          <a:p>
            <a:pPr eaLnBrk="1" hangingPunct="1"/>
            <a:r>
              <a:rPr lang="en-US" altLang="it-IT" dirty="0"/>
              <a:t>Redundancy</a:t>
            </a:r>
          </a:p>
          <a:p>
            <a:pPr lvl="1"/>
            <a:r>
              <a:rPr lang="en-US" altLang="it-IT" sz="2400" dirty="0"/>
              <a:t>Sales are subject to 22% VAT (page 3 of document)</a:t>
            </a:r>
          </a:p>
          <a:p>
            <a:pPr lvl="1"/>
            <a:r>
              <a:rPr lang="en-US" altLang="it-IT" sz="2400" dirty="0"/>
              <a:t>Sales are subject to 21% VAT (page 10 of document)</a:t>
            </a:r>
          </a:p>
          <a:p>
            <a:pPr lvl="1"/>
            <a:endParaRPr lang="en-US" altLang="it-IT" dirty="0"/>
          </a:p>
          <a:p>
            <a:pPr lvl="1"/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11452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B01F08B-D8FA-7116-6710-AFE904ED3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8229600" cy="4004434"/>
          </a:xfrm>
        </p:spPr>
        <p:txBody>
          <a:bodyPr>
            <a:normAutofit/>
          </a:bodyPr>
          <a:lstStyle/>
          <a:p>
            <a:r>
              <a:rPr lang="en-US" altLang="it-IT" dirty="0"/>
              <a:t>Stakeholders</a:t>
            </a:r>
          </a:p>
          <a:p>
            <a:r>
              <a:rPr lang="en-US" altLang="it-IT" dirty="0"/>
              <a:t>Personas, stories</a:t>
            </a:r>
          </a:p>
          <a:p>
            <a:r>
              <a:rPr lang="en-US" altLang="it-IT" dirty="0"/>
              <a:t>Context diagram and interfaces</a:t>
            </a:r>
          </a:p>
          <a:p>
            <a:r>
              <a:rPr lang="en-US" altLang="it-IT" dirty="0"/>
              <a:t>Requirements, F, NF</a:t>
            </a:r>
          </a:p>
          <a:p>
            <a:r>
              <a:rPr lang="en-US" altLang="it-IT" dirty="0"/>
              <a:t>Scenarios, sequence diagrams</a:t>
            </a:r>
          </a:p>
          <a:p>
            <a:r>
              <a:rPr lang="en-US" altLang="it-IT" dirty="0"/>
              <a:t>Use cases</a:t>
            </a:r>
          </a:p>
          <a:p>
            <a:r>
              <a:rPr lang="en-US" altLang="it-IT" dirty="0"/>
              <a:t>Glossary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78E77D-1CE9-E61B-496B-D6C03E88F0C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it-IT" dirty="0"/>
              <a:t>Techniques - formalization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0DF9005-991E-CF92-CAF6-FC1B773FF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Stakeholder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33BFEBE-1FA6-EA6A-7B0A-DD4C046DD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Basic idea: ask the client an (informal) description of the product to build</a:t>
            </a:r>
          </a:p>
          <a:p>
            <a:r>
              <a:rPr lang="en-GB" altLang="en-US" dirty="0"/>
              <a:t>Who exactly is the ‘client’?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394FD8-65CE-55F6-2F83-1DB063E72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Stakeholder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166CD45A-AE69-0742-2FD1-096411983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0515599" cy="4431816"/>
          </a:xfrm>
        </p:spPr>
        <p:txBody>
          <a:bodyPr>
            <a:normAutofit fontScale="92500" lnSpcReduction="10000"/>
          </a:bodyPr>
          <a:lstStyle/>
          <a:p>
            <a:r>
              <a:rPr lang="en-US" altLang="it-IT" dirty="0"/>
              <a:t>Role person company or system that is directly or indirectly involved in the project and who may affect or get affected by the outcome of the project</a:t>
            </a:r>
          </a:p>
          <a:p>
            <a:r>
              <a:rPr lang="en-US" altLang="it-IT" dirty="0"/>
              <a:t>User </a:t>
            </a:r>
          </a:p>
          <a:p>
            <a:pPr lvl="1"/>
            <a:r>
              <a:rPr lang="en-US" altLang="it-IT" dirty="0"/>
              <a:t>Uses the application</a:t>
            </a:r>
          </a:p>
          <a:p>
            <a:pPr lvl="1"/>
            <a:r>
              <a:rPr lang="en-US" altLang="it-IT" dirty="0"/>
              <a:t>Can include different user profiles</a:t>
            </a:r>
          </a:p>
          <a:p>
            <a:r>
              <a:rPr lang="en-US" altLang="it-IT" dirty="0"/>
              <a:t>Buyer/commissioner</a:t>
            </a:r>
          </a:p>
          <a:p>
            <a:pPr lvl="1"/>
            <a:r>
              <a:rPr lang="en-US" altLang="it-IT" dirty="0"/>
              <a:t>Pays for the application</a:t>
            </a:r>
          </a:p>
          <a:p>
            <a:r>
              <a:rPr lang="en-US" altLang="it-IT" dirty="0"/>
              <a:t>Administrator</a:t>
            </a:r>
          </a:p>
          <a:p>
            <a:r>
              <a:rPr lang="en-US" altLang="it-IT" dirty="0"/>
              <a:t>Analyst</a:t>
            </a:r>
          </a:p>
          <a:p>
            <a:pPr lvl="1"/>
            <a:r>
              <a:rPr lang="en-US" altLang="it-IT" dirty="0"/>
              <a:t>Expert in requirement engineering and or in the domain</a:t>
            </a:r>
          </a:p>
          <a:p>
            <a:r>
              <a:rPr lang="en-US" altLang="it-IT" dirty="0"/>
              <a:t>Developer</a:t>
            </a:r>
          </a:p>
          <a:p>
            <a:pPr eaLnBrk="1" hangingPunct="1"/>
            <a:endParaRPr lang="en-US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69B9740-E354-0372-2AA7-4CA2D90EB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Stakeholders - example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D340BBA4-64E4-C1DB-6C2D-A3A53C227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it-IT" dirty="0"/>
              <a:t>Point Of Sale (POS) in a supermarket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Cashier at POS (profile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Supervisor, inspector (profile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Customer at POS (indirectly through cashier)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POS application administrator (profile 3)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IT administrator (profile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 dirty="0"/>
              <a:t>Manages all applications in the supermarket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Security manager (profile 5)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 dirty="0"/>
              <a:t>Responsible for security 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DB administrator (profile 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 dirty="0"/>
              <a:t>Manages DBMSs on which applications are based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Buyer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CEO and/or CTO or CIO of supermarket</a:t>
            </a:r>
          </a:p>
          <a:p>
            <a:pPr eaLnBrk="1" hangingPunct="1">
              <a:lnSpc>
                <a:spcPct val="80000"/>
              </a:lnSpc>
            </a:pPr>
            <a:endParaRPr lang="en-US" altLang="it-IT" sz="2000" dirty="0"/>
          </a:p>
          <a:p>
            <a:pPr eaLnBrk="1" hangingPunct="1">
              <a:lnSpc>
                <a:spcPct val="80000"/>
              </a:lnSpc>
            </a:pPr>
            <a:endParaRPr lang="en-US" alt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0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0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0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45F7F95-3416-3587-18D5-F7CA81BAB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Stakeholders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578B1C1-6DA3-E127-E4F0-D0991A9D5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Listing the </a:t>
            </a:r>
            <a:r>
              <a:rPr lang="it-IT" altLang="it-IT" dirty="0" err="1"/>
              <a:t>relevant</a:t>
            </a:r>
            <a:r>
              <a:rPr lang="it-IT" altLang="it-IT" dirty="0"/>
              <a:t> stakeholders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essential</a:t>
            </a:r>
            <a:r>
              <a:rPr lang="it-IT" altLang="it-IT" dirty="0"/>
              <a:t> to </a:t>
            </a:r>
            <a:r>
              <a:rPr lang="it-IT" altLang="it-IT" dirty="0" err="1"/>
              <a:t>consider</a:t>
            </a:r>
            <a:r>
              <a:rPr lang="it-IT" altLang="it-IT" dirty="0"/>
              <a:t> </a:t>
            </a:r>
            <a:r>
              <a:rPr lang="it-IT" altLang="it-IT" dirty="0" err="1"/>
              <a:t>relevant</a:t>
            </a:r>
            <a:r>
              <a:rPr lang="it-IT" altLang="it-IT" dirty="0"/>
              <a:t> points of </a:t>
            </a:r>
            <a:r>
              <a:rPr lang="it-IT" altLang="it-IT" dirty="0" err="1"/>
              <a:t>view</a:t>
            </a:r>
            <a:r>
              <a:rPr lang="it-IT" altLang="it-IT" dirty="0"/>
              <a:t> (and </a:t>
            </a:r>
            <a:r>
              <a:rPr lang="it-IT" altLang="it-IT" dirty="0" err="1"/>
              <a:t>therefore</a:t>
            </a:r>
            <a:r>
              <a:rPr lang="it-IT" altLang="it-IT" dirty="0"/>
              <a:t> </a:t>
            </a:r>
            <a:r>
              <a:rPr lang="it-IT" altLang="it-IT" dirty="0" err="1"/>
              <a:t>relevant</a:t>
            </a:r>
            <a:r>
              <a:rPr lang="it-IT" altLang="it-IT" dirty="0"/>
              <a:t> </a:t>
            </a:r>
            <a:r>
              <a:rPr lang="it-IT" altLang="it-IT" dirty="0" err="1"/>
              <a:t>requirements</a:t>
            </a:r>
            <a:r>
              <a:rPr lang="it-IT" altLang="it-IT" dirty="0"/>
              <a:t>) for an </a:t>
            </a:r>
            <a:r>
              <a:rPr lang="it-IT" altLang="it-IT" dirty="0" err="1"/>
              <a:t>application</a:t>
            </a:r>
            <a:endParaRPr lang="it-IT" altLang="it-I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D635D04-55A3-FF05-BDDC-5267D400B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Stories and personas</a:t>
            </a:r>
            <a:endParaRPr lang="fr-FR" altLang="fr-FR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FC6CD36-35DF-1618-9BA4-476438E8A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 dirty="0"/>
              <a:t>A technique to </a:t>
            </a:r>
            <a:r>
              <a:rPr lang="it-IT" altLang="fr-FR" dirty="0" err="1"/>
              <a:t>informally</a:t>
            </a:r>
            <a:r>
              <a:rPr lang="it-IT" altLang="fr-FR" dirty="0"/>
              <a:t> </a:t>
            </a:r>
            <a:r>
              <a:rPr lang="it-IT" altLang="fr-FR" dirty="0" err="1"/>
              <a:t>define</a:t>
            </a:r>
            <a:r>
              <a:rPr lang="it-IT" altLang="fr-FR" dirty="0"/>
              <a:t> </a:t>
            </a:r>
            <a:r>
              <a:rPr lang="it-IT" altLang="fr-FR" dirty="0" err="1"/>
              <a:t>what</a:t>
            </a:r>
            <a:r>
              <a:rPr lang="it-IT" altLang="fr-FR" dirty="0"/>
              <a:t> the </a:t>
            </a:r>
            <a:r>
              <a:rPr lang="it-IT" altLang="fr-FR" dirty="0" err="1"/>
              <a:t>application</a:t>
            </a:r>
            <a:r>
              <a:rPr lang="it-IT" altLang="fr-FR" dirty="0"/>
              <a:t> </a:t>
            </a:r>
            <a:r>
              <a:rPr lang="it-IT" altLang="fr-FR" dirty="0" err="1"/>
              <a:t>should</a:t>
            </a:r>
            <a:r>
              <a:rPr lang="it-IT" altLang="fr-FR" dirty="0"/>
              <a:t> do</a:t>
            </a:r>
          </a:p>
          <a:p>
            <a:r>
              <a:rPr lang="it-IT" altLang="fr-FR" dirty="0"/>
              <a:t>Best </a:t>
            </a:r>
            <a:r>
              <a:rPr lang="it-IT" altLang="fr-FR" dirty="0" err="1"/>
              <a:t>suited</a:t>
            </a:r>
            <a:r>
              <a:rPr lang="it-IT" altLang="fr-FR" dirty="0"/>
              <a:t> for mass market </a:t>
            </a:r>
            <a:r>
              <a:rPr lang="it-IT" altLang="fr-FR" dirty="0" err="1"/>
              <a:t>applications</a:t>
            </a:r>
            <a:r>
              <a:rPr lang="it-IT" altLang="fr-FR" dirty="0"/>
              <a:t> </a:t>
            </a:r>
            <a:r>
              <a:rPr lang="it-IT" altLang="fr-FR" dirty="0" err="1"/>
              <a:t>where</a:t>
            </a:r>
            <a:r>
              <a:rPr lang="it-IT" altLang="fr-FR" dirty="0"/>
              <a:t> ‘end user’ </a:t>
            </a:r>
            <a:r>
              <a:rPr lang="it-IT" altLang="fr-FR" dirty="0" err="1"/>
              <a:t>has</a:t>
            </a:r>
            <a:r>
              <a:rPr lang="it-IT" altLang="fr-FR" dirty="0"/>
              <a:t> </a:t>
            </a:r>
            <a:r>
              <a:rPr lang="it-IT" altLang="fr-FR" dirty="0" err="1"/>
              <a:t>little</a:t>
            </a:r>
            <a:r>
              <a:rPr lang="it-IT" altLang="fr-FR" dirty="0"/>
              <a:t> </a:t>
            </a:r>
            <a:r>
              <a:rPr lang="it-IT" altLang="fr-FR" dirty="0" err="1"/>
              <a:t>meaning</a:t>
            </a:r>
            <a:endParaRPr lang="it-IT" altLang="fr-FR" dirty="0"/>
          </a:p>
          <a:p>
            <a:endParaRPr lang="it-IT" altLang="fr-FR" dirty="0"/>
          </a:p>
          <a:p>
            <a:r>
              <a:rPr lang="it-IT" altLang="fr-FR" dirty="0"/>
              <a:t>AKA profiling / </a:t>
            </a:r>
            <a:r>
              <a:rPr lang="it-IT" altLang="fr-FR" dirty="0" err="1"/>
              <a:t>segmentation</a:t>
            </a:r>
            <a:r>
              <a:rPr lang="it-IT" altLang="fr-FR" dirty="0"/>
              <a:t> in marketing, </a:t>
            </a:r>
            <a:r>
              <a:rPr lang="it-IT" altLang="fr-FR" dirty="0" err="1"/>
              <a:t>adapted</a:t>
            </a:r>
            <a:r>
              <a:rPr lang="it-IT" altLang="fr-FR" dirty="0"/>
              <a:t> to software products</a:t>
            </a:r>
            <a:endParaRPr lang="fr-FR" alt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7CC95AC-8DE5-E217-9142-C3811ACFF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T"/>
              <a:t>Profiling / segmentation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19752EA-FE59-268B-FECF-ACAF465B8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IT"/>
              <a:t>Characterize people under a number of dimensions, to better define and sell targeted products / services</a:t>
            </a:r>
          </a:p>
          <a:p>
            <a:endParaRPr lang="en-GB" altLang="en-IT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7252C9-42DB-43C8-A108-AA17631A5EAC}"/>
              </a:ext>
            </a:extLst>
          </p:cNvPr>
          <p:cNvSpPr txBox="1">
            <a:spLocks/>
          </p:cNvSpPr>
          <p:nvPr/>
        </p:nvSpPr>
        <p:spPr bwMode="auto">
          <a:xfrm>
            <a:off x="4783138" y="2898776"/>
            <a:ext cx="252095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kern="0" dirty="0"/>
              <a:t>Psychographic profile</a:t>
            </a:r>
          </a:p>
          <a:p>
            <a:pPr>
              <a:defRPr/>
            </a:pPr>
            <a:r>
              <a:rPr lang="en-GB" sz="1600" dirty="0"/>
              <a:t>Personality traits</a:t>
            </a:r>
          </a:p>
          <a:p>
            <a:pPr>
              <a:defRPr/>
            </a:pPr>
            <a:r>
              <a:rPr lang="en-GB" sz="1600" dirty="0"/>
              <a:t>Hobbies</a:t>
            </a:r>
          </a:p>
          <a:p>
            <a:pPr>
              <a:defRPr/>
            </a:pPr>
            <a:r>
              <a:rPr lang="en-GB" sz="1600" dirty="0"/>
              <a:t>Life goals</a:t>
            </a:r>
          </a:p>
          <a:p>
            <a:pPr>
              <a:defRPr/>
            </a:pPr>
            <a:r>
              <a:rPr lang="en-GB" sz="1600" dirty="0"/>
              <a:t>Values</a:t>
            </a:r>
          </a:p>
          <a:p>
            <a:pPr>
              <a:defRPr/>
            </a:pPr>
            <a:r>
              <a:rPr lang="en-GB" sz="1600" dirty="0"/>
              <a:t>Beliefs</a:t>
            </a:r>
          </a:p>
          <a:p>
            <a:pPr>
              <a:defRPr/>
            </a:pPr>
            <a:r>
              <a:rPr lang="en-GB" sz="1600" dirty="0"/>
              <a:t>Lifestyles</a:t>
            </a:r>
          </a:p>
          <a:p>
            <a:pPr>
              <a:defRPr/>
            </a:pPr>
            <a:endParaRPr lang="en-GB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2142D-B1F2-4E8C-896A-506C923BE265}"/>
              </a:ext>
            </a:extLst>
          </p:cNvPr>
          <p:cNvSpPr txBox="1">
            <a:spLocks/>
          </p:cNvSpPr>
          <p:nvPr/>
        </p:nvSpPr>
        <p:spPr bwMode="auto">
          <a:xfrm>
            <a:off x="1828800" y="2898776"/>
            <a:ext cx="252095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dirty="0"/>
              <a:t>Demographic profile</a:t>
            </a:r>
          </a:p>
          <a:p>
            <a:pPr>
              <a:defRPr/>
            </a:pPr>
            <a:r>
              <a:rPr lang="en-GB" sz="1600" dirty="0"/>
              <a:t>Age</a:t>
            </a:r>
          </a:p>
          <a:p>
            <a:pPr>
              <a:defRPr/>
            </a:pPr>
            <a:r>
              <a:rPr lang="en-GB" sz="1600" dirty="0"/>
              <a:t>Gender</a:t>
            </a:r>
          </a:p>
          <a:p>
            <a:pPr>
              <a:defRPr/>
            </a:pPr>
            <a:r>
              <a:rPr lang="en-GB" sz="1600" dirty="0"/>
              <a:t>Ethnicity</a:t>
            </a:r>
          </a:p>
          <a:p>
            <a:pPr>
              <a:defRPr/>
            </a:pPr>
            <a:r>
              <a:rPr lang="en-GB" sz="1600" dirty="0"/>
              <a:t>Income</a:t>
            </a:r>
          </a:p>
          <a:p>
            <a:pPr>
              <a:defRPr/>
            </a:pPr>
            <a:r>
              <a:rPr lang="en-GB" sz="1600" dirty="0"/>
              <a:t>Level of education</a:t>
            </a:r>
          </a:p>
          <a:p>
            <a:pPr>
              <a:defRPr/>
            </a:pPr>
            <a:r>
              <a:rPr lang="en-GB" sz="1600" dirty="0"/>
              <a:t>Religion</a:t>
            </a:r>
          </a:p>
          <a:p>
            <a:pPr>
              <a:defRPr/>
            </a:pPr>
            <a:r>
              <a:rPr lang="en-GB" sz="1600" dirty="0"/>
              <a:t>Profession/role in a company</a:t>
            </a:r>
          </a:p>
          <a:p>
            <a:pPr>
              <a:defRPr/>
            </a:pPr>
            <a:endParaRPr lang="en-GB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98D08-3BA1-4402-B765-A7C14C3A7A25}"/>
              </a:ext>
            </a:extLst>
          </p:cNvPr>
          <p:cNvSpPr txBox="1">
            <a:spLocks/>
          </p:cNvSpPr>
          <p:nvPr/>
        </p:nvSpPr>
        <p:spPr bwMode="auto">
          <a:xfrm>
            <a:off x="7842250" y="2898775"/>
            <a:ext cx="209073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kern="0" dirty="0"/>
              <a:t>Geographic profile</a:t>
            </a:r>
          </a:p>
          <a:p>
            <a:pPr>
              <a:defRPr/>
            </a:pPr>
            <a:r>
              <a:rPr lang="en-GB" sz="1600" kern="0" dirty="0"/>
              <a:t>Country</a:t>
            </a:r>
          </a:p>
          <a:p>
            <a:pPr>
              <a:defRPr/>
            </a:pPr>
            <a:r>
              <a:rPr lang="en-GB" sz="1600" kern="0" dirty="0"/>
              <a:t>Region</a:t>
            </a:r>
          </a:p>
          <a:p>
            <a:pPr>
              <a:defRPr/>
            </a:pPr>
            <a:r>
              <a:rPr lang="en-GB" sz="1600" kern="0" dirty="0"/>
              <a:t>City</a:t>
            </a:r>
          </a:p>
          <a:p>
            <a:pPr>
              <a:defRPr/>
            </a:pPr>
            <a:r>
              <a:rPr lang="en-GB" sz="1600" kern="0" dirty="0"/>
              <a:t>Postal code</a:t>
            </a:r>
          </a:p>
          <a:p>
            <a:pPr>
              <a:defRPr/>
            </a:pPr>
            <a:endParaRPr lang="en-GB" kern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13FD998-3E50-CB70-7674-043E2776A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T"/>
              <a:t>Ex market segments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C8A6E41-2D05-31A0-17CD-6BCC4001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IT"/>
              <a:t>In garments business, segments could be:</a:t>
            </a:r>
          </a:p>
        </p:txBody>
      </p:sp>
      <p:pic>
        <p:nvPicPr>
          <p:cNvPr id="37892" name="Picture 2" descr="See the source image">
            <a:extLst>
              <a:ext uri="{FF2B5EF4-FFF2-40B4-BE49-F238E27FC236}">
                <a16:creationId xmlns:a16="http://schemas.microsoft.com/office/drawing/2014/main" id="{315318E8-A9E1-A33E-CD3D-501D1D68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9" y="2060575"/>
            <a:ext cx="6156325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3C7D01A-01FB-6C05-7653-E98A8CF78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T"/>
              <a:t>Profiling in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C310-540A-4829-9AD9-72DE4EE7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281" y="1690688"/>
            <a:ext cx="2592388" cy="2133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sz="2000" dirty="0"/>
              <a:t>Web site behaviour - 2</a:t>
            </a:r>
          </a:p>
          <a:p>
            <a:pPr>
              <a:defRPr/>
            </a:pPr>
            <a:r>
              <a:rPr lang="en-GB" sz="2000" dirty="0"/>
              <a:t>First time visitor</a:t>
            </a:r>
          </a:p>
          <a:p>
            <a:pPr>
              <a:defRPr/>
            </a:pPr>
            <a:r>
              <a:rPr lang="en-GB" sz="2000" dirty="0"/>
              <a:t>Returning visitor</a:t>
            </a:r>
          </a:p>
          <a:p>
            <a:pPr>
              <a:defRPr/>
            </a:pPr>
            <a:r>
              <a:rPr lang="en-GB" sz="2000" dirty="0"/>
              <a:t>Returning customer</a:t>
            </a:r>
          </a:p>
          <a:p>
            <a:pPr>
              <a:defRPr/>
            </a:pPr>
            <a:endParaRPr lang="en-GB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7252C9-42DB-43C8-A108-AA17631A5EAC}"/>
              </a:ext>
            </a:extLst>
          </p:cNvPr>
          <p:cNvSpPr txBox="1">
            <a:spLocks/>
          </p:cNvSpPr>
          <p:nvPr/>
        </p:nvSpPr>
        <p:spPr bwMode="auto">
          <a:xfrm>
            <a:off x="838200" y="1690688"/>
            <a:ext cx="252095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2000" dirty="0"/>
              <a:t>Web site behaviour</a:t>
            </a:r>
          </a:p>
          <a:p>
            <a:pPr>
              <a:defRPr/>
            </a:pPr>
            <a:r>
              <a:rPr lang="en-GB" sz="2000" dirty="0"/>
              <a:t>Number of sessions  website</a:t>
            </a:r>
          </a:p>
          <a:p>
            <a:pPr>
              <a:defRPr/>
            </a:pPr>
            <a:r>
              <a:rPr lang="en-GB" sz="2000" dirty="0"/>
              <a:t>Number of pages visited</a:t>
            </a:r>
          </a:p>
          <a:p>
            <a:pPr>
              <a:defRPr/>
            </a:pPr>
            <a:r>
              <a:rPr lang="en-GB" sz="2000" dirty="0"/>
              <a:t>Time spent on site</a:t>
            </a:r>
          </a:p>
          <a:p>
            <a:pPr>
              <a:defRPr/>
            </a:pPr>
            <a:r>
              <a:rPr lang="en-GB" sz="2000" dirty="0"/>
              <a:t>URLs visited</a:t>
            </a:r>
          </a:p>
          <a:p>
            <a:pPr>
              <a:defRPr/>
            </a:pPr>
            <a:r>
              <a:rPr lang="en-GB" sz="2000" dirty="0"/>
              <a:t>Page types visited</a:t>
            </a:r>
          </a:p>
          <a:p>
            <a:pPr>
              <a:defRPr/>
            </a:pPr>
            <a:r>
              <a:rPr lang="en-GB" sz="2000" dirty="0"/>
              <a:t>Shopping cart value</a:t>
            </a:r>
          </a:p>
          <a:p>
            <a:pPr>
              <a:defRPr/>
            </a:pPr>
            <a:r>
              <a:rPr lang="en-GB" sz="2000" dirty="0"/>
              <a:t>Referral source</a:t>
            </a:r>
          </a:p>
          <a:p>
            <a:pPr>
              <a:defRPr/>
            </a:pPr>
            <a:r>
              <a:rPr lang="en-GB" sz="2000" dirty="0"/>
              <a:t>Inactivity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6EB12-5F3A-2409-2F1C-0454CCC43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41EA088-0CAF-17A9-8C76-0FA01CC9C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9CE51F3-E3AC-E762-187E-2D91EF8D0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C871C462-6E2B-D987-DF9A-7AD7F5C9A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045075"/>
            <a:ext cx="1702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Requirements </a:t>
            </a: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B2116144-01AE-26EF-2B58-C8F3C898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5013325"/>
            <a:ext cx="1323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Properties </a:t>
            </a:r>
          </a:p>
        </p:txBody>
      </p:sp>
      <p:sp>
        <p:nvSpPr>
          <p:cNvPr id="17414" name="Thought Bubble: Cloud 5">
            <a:extLst>
              <a:ext uri="{FF2B5EF4-FFF2-40B4-BE49-F238E27FC236}">
                <a16:creationId xmlns:a16="http://schemas.microsoft.com/office/drawing/2014/main" id="{60084EBC-45C5-AAC5-A45E-D5CE9B7D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28813"/>
            <a:ext cx="4465638" cy="26162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000" dirty="0">
              <a:latin typeface="Calibri" panose="020F0502020204030204" pitchFamily="34" charset="0"/>
            </a:endParaRPr>
          </a:p>
        </p:txBody>
      </p:sp>
      <p:pic>
        <p:nvPicPr>
          <p:cNvPr id="17415" name="Picture 2" descr="See the source image">
            <a:extLst>
              <a:ext uri="{FF2B5EF4-FFF2-40B4-BE49-F238E27FC236}">
                <a16:creationId xmlns:a16="http://schemas.microsoft.com/office/drawing/2014/main" id="{EA20EE22-4C77-DF6A-B81D-DBF7F1F9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" t="25000" b="15384"/>
          <a:stretch>
            <a:fillRect/>
          </a:stretch>
        </p:blipFill>
        <p:spPr bwMode="auto">
          <a:xfrm>
            <a:off x="2640013" y="2476501"/>
            <a:ext cx="299561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2" descr="See the source image">
            <a:extLst>
              <a:ext uri="{FF2B5EF4-FFF2-40B4-BE49-F238E27FC236}">
                <a16:creationId xmlns:a16="http://schemas.microsoft.com/office/drawing/2014/main" id="{11181621-2B62-81F0-4B42-A956E6D2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1" r="4073" b="18919"/>
          <a:stretch>
            <a:fillRect/>
          </a:stretch>
        </p:blipFill>
        <p:spPr bwMode="auto">
          <a:xfrm>
            <a:off x="6488114" y="2565401"/>
            <a:ext cx="42068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832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BB628A4-EE4B-C282-820D-C5FAF0E6B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T"/>
              <a:t>Use of profiles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7F7B2FD-DF58-56A4-8201-83B55A812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IT"/>
              <a:t>First time visitor</a:t>
            </a:r>
          </a:p>
          <a:p>
            <a:pPr lvl="1"/>
            <a:r>
              <a:rPr lang="en-GB" altLang="en-IT"/>
              <a:t>Offer x% discount on first order</a:t>
            </a:r>
          </a:p>
          <a:p>
            <a:r>
              <a:rPr lang="en-GB" altLang="en-IT"/>
              <a:t>Returning visitor</a:t>
            </a:r>
          </a:p>
          <a:p>
            <a:pPr lvl="1"/>
            <a:r>
              <a:rPr lang="en-GB" altLang="en-IT"/>
              <a:t>Remind of x% discount</a:t>
            </a:r>
          </a:p>
          <a:p>
            <a:r>
              <a:rPr lang="en-GB" altLang="en-IT"/>
              <a:t>Returning customer</a:t>
            </a:r>
          </a:p>
          <a:p>
            <a:pPr lvl="1"/>
            <a:r>
              <a:rPr lang="en-GB" altLang="en-IT"/>
              <a:t>Propose products similar to ones previously bought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F8D35FEF-46B9-090F-AD43-E841DFA2B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Context diagram</a:t>
            </a:r>
            <a:endParaRPr lang="fr-FR" altLang="fr-FR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0DB0D27-4865-7D53-4BE6-68F9CC5E4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To understand ‘in’ and ‘out’</a:t>
            </a:r>
            <a:endParaRPr lang="fr-FR" alt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4F2AEDB-70BA-C54A-A377-F2F3EF496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Context diagram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46E1676-70EC-15C1-D828-2D28C3A4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Defines what is </a:t>
            </a:r>
            <a:r>
              <a:rPr lang="en-US" altLang="it-IT" b="1" dirty="0"/>
              <a:t>inside</a:t>
            </a:r>
            <a:r>
              <a:rPr lang="en-US" altLang="it-IT" dirty="0"/>
              <a:t> the application to be developed, what is </a:t>
            </a:r>
            <a:r>
              <a:rPr lang="en-US" altLang="it-IT" b="1" dirty="0"/>
              <a:t>outside</a:t>
            </a:r>
          </a:p>
          <a:p>
            <a:pPr lvl="2" eaLnBrk="1" hangingPunct="1"/>
            <a:r>
              <a:rPr lang="en-US" altLang="it-IT" dirty="0"/>
              <a:t>Entity outside = actor</a:t>
            </a:r>
          </a:p>
          <a:p>
            <a:pPr lvl="2" eaLnBrk="1" hangingPunct="1"/>
            <a:r>
              <a:rPr lang="en-US" altLang="it-IT" dirty="0"/>
              <a:t>{actor} ⊂ {stakeholder}</a:t>
            </a:r>
          </a:p>
          <a:p>
            <a:pPr lvl="2" eaLnBrk="1" hangingPunct="1"/>
            <a:r>
              <a:rPr lang="en-US" altLang="it-IT" dirty="0"/>
              <a:t>Other systems/subsystems/applications</a:t>
            </a:r>
          </a:p>
          <a:p>
            <a:pPr lvl="2" eaLnBrk="1" hangingPunct="1"/>
            <a:r>
              <a:rPr lang="en-US" altLang="it-IT" dirty="0"/>
              <a:t>Human users (can specialize in one or more personas)</a:t>
            </a:r>
            <a:endParaRPr lang="en-US" altLang="it-IT" b="1" dirty="0"/>
          </a:p>
          <a:p>
            <a:pPr eaLnBrk="1" hangingPunct="1"/>
            <a:r>
              <a:rPr lang="en-US" altLang="it-IT" dirty="0"/>
              <a:t>Defines </a:t>
            </a:r>
            <a:r>
              <a:rPr lang="en-US" altLang="it-IT" b="1" dirty="0"/>
              <a:t>interfaces</a:t>
            </a:r>
            <a:r>
              <a:rPr lang="en-US" altLang="it-IT" dirty="0"/>
              <a:t> between inside and outside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86527D-4DDE-975B-2081-36F4E1C80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Context diagram </a:t>
            </a:r>
          </a:p>
        </p:txBody>
      </p:sp>
      <p:pic>
        <p:nvPicPr>
          <p:cNvPr id="62468" name="Picture 1">
            <a:extLst>
              <a:ext uri="{FF2B5EF4-FFF2-40B4-BE49-F238E27FC236}">
                <a16:creationId xmlns:a16="http://schemas.microsoft.com/office/drawing/2014/main" id="{D718D30F-FC22-9AFB-B629-F2C6FAEA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2" y="2050256"/>
            <a:ext cx="697547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3CFBAA1-D5DD-4A79-1C62-1F74EAFE9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Interfaces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6B2F06E-0946-44DB-426D-2DA1B0DAA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/>
              <a:t>With cashier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Physical level:  Screen,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Logical: GUI (to be described)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/>
              <a:t>With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Physical level: laser beam (bar code reader)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Logical level: bar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/>
              <a:t>With credit card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Physical level: internet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/>
              <a:t>Logical: web services (functions to be described, data exchanged, ex http/REST + json)</a:t>
            </a:r>
          </a:p>
          <a:p>
            <a:pPr lvl="1" eaLnBrk="1" hangingPunct="1">
              <a:lnSpc>
                <a:spcPct val="90000"/>
              </a:lnSpc>
            </a:pPr>
            <a:endParaRPr lang="en-US" alt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A8B070F-E266-0E52-A680-2EE9CC157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Interfaces – tabular 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D046DC-8E8C-48EB-B4D4-AB9EA144A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64378"/>
              </p:ext>
            </p:extLst>
          </p:nvPr>
        </p:nvGraphicFramePr>
        <p:xfrm>
          <a:off x="2133600" y="1690688"/>
          <a:ext cx="8229600" cy="429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232">
                  <a:extLst>
                    <a:ext uri="{9D8B030D-6E8A-4147-A177-3AD203B41FA5}">
                      <a16:colId xmlns:a16="http://schemas.microsoft.com/office/drawing/2014/main" val="243667923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589361320"/>
                    </a:ext>
                  </a:extLst>
                </a:gridCol>
                <a:gridCol w="3691136">
                  <a:extLst>
                    <a:ext uri="{9D8B030D-6E8A-4147-A177-3AD203B41FA5}">
                      <a16:colId xmlns:a16="http://schemas.microsoft.com/office/drawing/2014/main" val="2706860754"/>
                    </a:ext>
                  </a:extLst>
                </a:gridCol>
              </a:tblGrid>
              <a:tr h="640054">
                <a:tc>
                  <a:txBody>
                    <a:bodyPr/>
                    <a:lstStyle/>
                    <a:p>
                      <a:r>
                        <a:rPr lang="en-GB" sz="1800" dirty="0"/>
                        <a:t>Actor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Physical interface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Logical interface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3419317023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r>
                        <a:rPr lang="en-GB" sz="1800" dirty="0"/>
                        <a:t>Cashier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Screen, keyboard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Graphical User Interface (to be described, ex slide 46)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3277637709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r>
                        <a:rPr lang="en-GB" sz="1800" dirty="0"/>
                        <a:t>Product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Laser beam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ReadBarCode</a:t>
                      </a:r>
                      <a:r>
                        <a:rPr lang="en-GB" sz="1800" dirty="0"/>
                        <a:t> (to be specified, ex slide 44)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77637675"/>
                  </a:ext>
                </a:extLst>
              </a:tr>
              <a:tr h="1188700">
                <a:tc>
                  <a:txBody>
                    <a:bodyPr/>
                    <a:lstStyle/>
                    <a:p>
                      <a:r>
                        <a:rPr lang="en-GB" sz="1800" dirty="0"/>
                        <a:t>Credit card system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Internet connection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API description (ex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https://developer.visa.com/docs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  </a:t>
                      </a:r>
                    </a:p>
                    <a:p>
                      <a:r>
                        <a:rPr lang="en-GB" sz="1800" dirty="0"/>
                        <a:t>for </a:t>
                      </a:r>
                      <a:r>
                        <a:rPr lang="en-GB" sz="1800" dirty="0" err="1"/>
                        <a:t>ViSA</a:t>
                      </a:r>
                      <a:r>
                        <a:rPr lang="en-GB" sz="1800" dirty="0"/>
                        <a:t> APIs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673080140"/>
                  </a:ext>
                </a:extLst>
              </a:tr>
              <a:tr h="1188501">
                <a:tc>
                  <a:txBody>
                    <a:bodyPr/>
                    <a:lstStyle/>
                    <a:p>
                      <a:r>
                        <a:rPr lang="en-GB" sz="1800" dirty="0"/>
                        <a:t>Administrator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Screen, keyboard</a:t>
                      </a:r>
                    </a:p>
                    <a:p>
                      <a:endParaRPr lang="en-GB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Graphical User Interface </a:t>
                      </a:r>
                    </a:p>
                    <a:p>
                      <a:r>
                        <a:rPr lang="en-GB" sz="1800" dirty="0"/>
                        <a:t>+ command line interface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21536533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3DF807B-BA4E-3821-623E-03EB719AD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/>
              <a:t>Interface specification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8B1DECF-BC6E-D488-F19E-B022A12EE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9025" lvl="1" indent="-479425" defTabSz="962025"/>
            <a:r>
              <a:rPr lang="en-GB" altLang="it-IT"/>
              <a:t>Three types of interface may have to be defined</a:t>
            </a:r>
          </a:p>
          <a:p>
            <a:pPr marL="1449388" lvl="2" indent="-241300" defTabSz="962025"/>
            <a:r>
              <a:rPr lang="en-GB" altLang="it-IT"/>
              <a:t>User interfaces, GUIs</a:t>
            </a:r>
          </a:p>
          <a:p>
            <a:pPr marL="1449388" lvl="2" indent="-241300" defTabSz="962025"/>
            <a:r>
              <a:rPr lang="en-GB" altLang="it-IT"/>
              <a:t>Procedural interfaces;</a:t>
            </a:r>
          </a:p>
          <a:p>
            <a:pPr marL="1449388" lvl="2" indent="-241300" defTabSz="962025"/>
            <a:r>
              <a:rPr lang="en-GB" altLang="it-IT"/>
              <a:t>Data exchanged;</a:t>
            </a:r>
          </a:p>
          <a:p>
            <a:pPr marL="1089025" lvl="1" indent="-479425" defTabSz="962025"/>
            <a:r>
              <a:rPr lang="en-GB" altLang="it-IT"/>
              <a:t>Formal notations are an effective technique for interface specification.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4ABF8FC-895E-CD23-F9F4-C3E6D118C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 dirty="0"/>
              <a:t>Procedural interface description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B47815E6-CDF2-FAD3-0E9D-61D97676D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1981200"/>
          <a:ext cx="7034212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534900" imgH="5715000" progId="Word.Document.8">
                  <p:embed/>
                </p:oleObj>
              </mc:Choice>
              <mc:Fallback>
                <p:oleObj name="Document" r:id="rId2" imgW="12534900" imgH="5715000" progId="Word.Document.8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B47815E6-CDF2-FAD3-0E9D-61D97676D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981200"/>
                        <a:ext cx="7034212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EB941F2-8287-2634-42EB-EFA5C3E45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Data interface (XML)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683B0C3-8E39-39F1-32FC-AF7FAD079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0556" y="1690688"/>
            <a:ext cx="8370887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&lt;food&gt;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&lt;name&gt;Belgian Waffles&lt;/name&gt;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&lt;price&gt;$5.95&lt;/price&gt;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&lt;description&gt;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two of our famous Belgian Waffles with plenty of real maple syrup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&lt;/description&gt;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&lt;calories&gt;650&lt;/calories&gt;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&lt;/food&gt;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it-IT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&lt;food&gt;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&lt;name&gt;Strawberry Belgian Waffles&lt;/name&gt;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&lt;price&gt;$7.95&lt;/price&gt;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&lt;description&gt;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light Belgian waffles covered with strawberries and whipped cream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&lt;/description&gt;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&lt;calories&gt;900&lt;/calories&gt;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it-IT" sz="1600" dirty="0"/>
              <a:t>&lt;/food&gt;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078473D-2691-0451-5287-515CA461F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GUI interface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AB617CE-C82F-045D-3C19-E9BA61586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Sketch of interface, typically built with GUI builder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92A4A559-48F7-3A31-3101-5549423D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636838"/>
            <a:ext cx="3743325" cy="2843212"/>
          </a:xfrm>
          <a:prstGeom prst="rect">
            <a:avLst/>
          </a:prstGeom>
          <a:noFill/>
          <a:ln w="19050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045C7872-A87F-39E6-23B0-00199385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2636839"/>
            <a:ext cx="392747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BC605C8-7E0F-3702-7AA8-4B7A7CB63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Without RE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AD791FD-C450-5E50-9873-48843720F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Product properties are unclear</a:t>
            </a:r>
          </a:p>
          <a:p>
            <a:r>
              <a:rPr lang="it-IT" altLang="it-IT"/>
              <a:t>Testing is not feasible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D65ECECA-A503-69E8-352B-3240D06A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4000"/>
              <a:t>Context diagram and interfaces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9B027F9B-3747-9DEA-816F-C1E22E485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Are </a:t>
            </a:r>
            <a:r>
              <a:rPr lang="it-IT" altLang="it-IT" dirty="0" err="1"/>
              <a:t>essential</a:t>
            </a:r>
            <a:r>
              <a:rPr lang="it-IT" altLang="it-IT" dirty="0"/>
              <a:t> to </a:t>
            </a:r>
            <a:r>
              <a:rPr lang="it-IT" altLang="it-IT" dirty="0" err="1"/>
              <a:t>agree</a:t>
            </a:r>
            <a:r>
              <a:rPr lang="it-IT" altLang="it-IT" dirty="0"/>
              <a:t> on</a:t>
            </a:r>
          </a:p>
          <a:p>
            <a:pPr lvl="1"/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the scope of the system (and </a:t>
            </a:r>
            <a:r>
              <a:rPr lang="it-IT" altLang="it-IT" dirty="0" err="1"/>
              <a:t>therefore</a:t>
            </a:r>
            <a:r>
              <a:rPr lang="it-IT" altLang="it-IT" dirty="0"/>
              <a:t> </a:t>
            </a:r>
            <a:r>
              <a:rPr lang="it-IT" altLang="it-IT" dirty="0" err="1"/>
              <a:t>which</a:t>
            </a:r>
            <a:r>
              <a:rPr lang="it-IT" altLang="it-IT" dirty="0"/>
              <a:t> </a:t>
            </a:r>
            <a:r>
              <a:rPr lang="it-IT" altLang="it-IT" dirty="0" err="1"/>
              <a:t>requirements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</a:t>
            </a:r>
            <a:r>
              <a:rPr lang="it-IT" altLang="it-IT" dirty="0" err="1"/>
              <a:t>offer</a:t>
            </a:r>
            <a:r>
              <a:rPr lang="it-IT" altLang="it-IT" dirty="0"/>
              <a:t> / </a:t>
            </a:r>
            <a:r>
              <a:rPr lang="it-IT" altLang="it-IT" dirty="0" err="1"/>
              <a:t>which</a:t>
            </a:r>
            <a:r>
              <a:rPr lang="it-IT" altLang="it-IT" dirty="0"/>
              <a:t> </a:t>
            </a:r>
            <a:r>
              <a:rPr lang="it-IT" altLang="it-IT" dirty="0" err="1"/>
              <a:t>functions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use from </a:t>
            </a:r>
            <a:r>
              <a:rPr lang="it-IT" altLang="it-IT" dirty="0" err="1"/>
              <a:t>outside</a:t>
            </a:r>
            <a:r>
              <a:rPr lang="it-IT" altLang="it-IT" dirty="0"/>
              <a:t>)</a:t>
            </a:r>
          </a:p>
          <a:p>
            <a:r>
              <a:rPr lang="it-IT" altLang="it-IT" dirty="0"/>
              <a:t>The scope </a:t>
            </a:r>
            <a:r>
              <a:rPr lang="it-IT" altLang="it-IT" dirty="0" err="1"/>
              <a:t>changes</a:t>
            </a:r>
            <a:r>
              <a:rPr lang="it-IT" altLang="it-IT" dirty="0"/>
              <a:t> </a:t>
            </a:r>
            <a:r>
              <a:rPr lang="it-IT" altLang="it-IT" dirty="0" err="1"/>
              <a:t>radically</a:t>
            </a:r>
            <a:r>
              <a:rPr lang="it-IT" altLang="it-IT" dirty="0"/>
              <a:t> cost and time to </a:t>
            </a:r>
            <a:r>
              <a:rPr lang="it-IT" altLang="it-IT" dirty="0" err="1"/>
              <a:t>develop</a:t>
            </a:r>
            <a:endParaRPr lang="it-IT" altLang="it-IT" dirty="0"/>
          </a:p>
          <a:p>
            <a:pPr lvl="1"/>
            <a:r>
              <a:rPr lang="it-IT" altLang="it-IT" dirty="0"/>
              <a:t>Ex. Inventory and </a:t>
            </a:r>
            <a:r>
              <a:rPr lang="it-IT" altLang="it-IT" dirty="0" err="1"/>
              <a:t>catalogue</a:t>
            </a:r>
            <a:r>
              <a:rPr lang="it-IT" altLang="it-IT" dirty="0"/>
              <a:t> system </a:t>
            </a:r>
            <a:r>
              <a:rPr lang="it-IT" altLang="it-IT" dirty="0" err="1"/>
              <a:t>could</a:t>
            </a:r>
            <a:r>
              <a:rPr lang="it-IT" altLang="it-IT" dirty="0"/>
              <a:t> cost 100K to </a:t>
            </a:r>
            <a:r>
              <a:rPr lang="it-IT" altLang="it-IT" dirty="0" err="1"/>
              <a:t>develop</a:t>
            </a:r>
            <a:br>
              <a:rPr lang="it-IT" altLang="it-IT" dirty="0"/>
            </a:br>
            <a:r>
              <a:rPr lang="it-IT" altLang="it-IT" dirty="0"/>
              <a:t>      </a:t>
            </a:r>
            <a:r>
              <a:rPr lang="it-IT" altLang="it-IT" dirty="0" err="1"/>
              <a:t>if</a:t>
            </a:r>
            <a:r>
              <a:rPr lang="it-IT" altLang="it-IT" dirty="0"/>
              <a:t> </a:t>
            </a:r>
            <a:r>
              <a:rPr lang="it-IT" altLang="it-IT" dirty="0" err="1"/>
              <a:t>outside</a:t>
            </a:r>
            <a:r>
              <a:rPr lang="it-IT" altLang="it-IT" dirty="0"/>
              <a:t> (</a:t>
            </a:r>
            <a:r>
              <a:rPr lang="it-IT" altLang="it-IT" dirty="0" err="1"/>
              <a:t>as</a:t>
            </a:r>
            <a:r>
              <a:rPr lang="it-IT" altLang="it-IT" dirty="0"/>
              <a:t> in </a:t>
            </a:r>
            <a:r>
              <a:rPr lang="it-IT" altLang="it-IT" dirty="0" err="1"/>
              <a:t>current</a:t>
            </a:r>
            <a:r>
              <a:rPr lang="it-IT" altLang="it-IT" dirty="0"/>
              <a:t> </a:t>
            </a:r>
            <a:r>
              <a:rPr lang="it-IT" altLang="it-IT" dirty="0" err="1"/>
              <a:t>context</a:t>
            </a:r>
            <a:r>
              <a:rPr lang="it-IT" altLang="it-IT" dirty="0"/>
              <a:t> </a:t>
            </a:r>
            <a:r>
              <a:rPr lang="it-IT" altLang="it-IT" dirty="0" err="1"/>
              <a:t>diagram</a:t>
            </a:r>
            <a:r>
              <a:rPr lang="it-IT" altLang="it-IT" dirty="0"/>
              <a:t>) </a:t>
            </a:r>
            <a:r>
              <a:rPr lang="it-IT" altLang="it-IT" dirty="0" err="1"/>
              <a:t>that</a:t>
            </a:r>
            <a:r>
              <a:rPr lang="it-IT" altLang="it-IT" dirty="0"/>
              <a:t> cost </a:t>
            </a:r>
            <a:r>
              <a:rPr lang="it-IT" altLang="it-IT" dirty="0" err="1"/>
              <a:t>should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be </a:t>
            </a:r>
            <a:r>
              <a:rPr lang="it-IT" altLang="it-IT" dirty="0" err="1"/>
              <a:t>included</a:t>
            </a:r>
            <a:br>
              <a:rPr lang="it-IT" altLang="it-IT" dirty="0"/>
            </a:br>
            <a:r>
              <a:rPr lang="it-IT" altLang="it-IT" dirty="0"/>
              <a:t>      </a:t>
            </a:r>
            <a:r>
              <a:rPr lang="it-IT" altLang="it-IT" dirty="0" err="1"/>
              <a:t>if</a:t>
            </a:r>
            <a:r>
              <a:rPr lang="it-IT" altLang="it-IT" dirty="0"/>
              <a:t> inside </a:t>
            </a:r>
            <a:r>
              <a:rPr lang="it-IT" altLang="it-IT" dirty="0" err="1"/>
              <a:t>that</a:t>
            </a:r>
            <a:r>
              <a:rPr lang="it-IT" altLang="it-IT" dirty="0"/>
              <a:t> cost (and time)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added</a:t>
            </a:r>
            <a:endParaRPr lang="it-IT" altLang="it-I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BFF211D-32FD-1BDC-D847-BE7107B25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 types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79F765E-011C-1D7F-69A7-264CF8EF4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/>
              <a:t>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/>
              <a:t>Description of services / behaviors provided by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/>
              <a:t>Application vs.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/>
              <a:t>Non 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/>
              <a:t>Constraints on the services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dirty="0"/>
              <a:t>Application vs. domain</a:t>
            </a:r>
          </a:p>
          <a:p>
            <a:pPr eaLnBrk="1" hangingPunct="1">
              <a:lnSpc>
                <a:spcPct val="90000"/>
              </a:lnSpc>
            </a:pPr>
            <a:endParaRPr lang="en-US" altLang="it-IT" dirty="0"/>
          </a:p>
          <a:p>
            <a:pPr lvl="1" eaLnBrk="1" hangingPunct="1">
              <a:lnSpc>
                <a:spcPct val="90000"/>
              </a:lnSpc>
            </a:pPr>
            <a:r>
              <a:rPr lang="en-US" altLang="it-IT" dirty="0"/>
              <a:t>(Domain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dirty="0"/>
              <a:t>From the domain (= set of related applications, ex banking, telecom))</a:t>
            </a:r>
          </a:p>
          <a:p>
            <a:pPr lvl="1" eaLnBrk="1" hangingPunct="1">
              <a:lnSpc>
                <a:spcPct val="90000"/>
              </a:lnSpc>
            </a:pPr>
            <a:endParaRPr lang="en-US" altLang="it-IT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it-IT" dirty="0"/>
          </a:p>
          <a:p>
            <a:pPr lvl="1" eaLnBrk="1" hangingPunct="1">
              <a:lnSpc>
                <a:spcPct val="90000"/>
              </a:lnSpc>
            </a:pPr>
            <a:endParaRPr lang="en-US" alt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B0F0D75D-7068-6B00-8AF1-734CD04FE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Functional requirements</a:t>
            </a:r>
            <a:endParaRPr lang="fr-F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9D89-9964-4D3B-A0EF-9133F398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Techniques</a:t>
            </a:r>
          </a:p>
          <a:p>
            <a:pPr lvl="1">
              <a:defRPr/>
            </a:pPr>
            <a:r>
              <a:rPr lang="it-IT" dirty="0"/>
              <a:t>Clearly separating and numbering requirement</a:t>
            </a:r>
          </a:p>
          <a:p>
            <a:pPr marL="457200" lvl="1" indent="0"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9" name="Group 3">
            <a:extLst>
              <a:ext uri="{FF2B5EF4-FFF2-40B4-BE49-F238E27FC236}">
                <a16:creationId xmlns:a16="http://schemas.microsoft.com/office/drawing/2014/main" id="{5812032D-38D3-4561-BF30-9984CA2C4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38266"/>
              </p:ext>
            </p:extLst>
          </p:nvPr>
        </p:nvGraphicFramePr>
        <p:xfrm>
          <a:off x="2146852" y="2183297"/>
          <a:ext cx="8229600" cy="401002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Requirement ID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Handle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F2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Start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F3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End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F4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Log in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F5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Log out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F6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Read bar code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F08E46-BDEB-DE40-42B4-FF15D730F5F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it-IT" altLang="en-US" dirty="0" err="1"/>
              <a:t>Functional</a:t>
            </a:r>
            <a:r>
              <a:rPr lang="it-IT" altLang="en-US" dirty="0"/>
              <a:t> </a:t>
            </a:r>
            <a:r>
              <a:rPr lang="it-IT" altLang="en-US" dirty="0" err="1"/>
              <a:t>requirements</a:t>
            </a:r>
            <a:endParaRPr lang="fr-F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9E1B1A9E-2EE7-7026-449D-B489027AE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Functional</a:t>
            </a:r>
            <a:r>
              <a:rPr lang="it-IT" altLang="en-US" dirty="0"/>
              <a:t> </a:t>
            </a:r>
            <a:r>
              <a:rPr lang="it-IT" altLang="en-US" dirty="0" err="1"/>
              <a:t>requirements</a:t>
            </a:r>
            <a:endParaRPr lang="fr-F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4584-D3B8-4A8F-85DD-1E628C7F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Techniques</a:t>
            </a:r>
          </a:p>
          <a:p>
            <a:pPr lvl="1">
              <a:defRPr/>
            </a:pPr>
            <a:r>
              <a:rPr lang="it-IT" dirty="0"/>
              <a:t>Clearly separating and numbering requirements</a:t>
            </a:r>
          </a:p>
          <a:p>
            <a:pPr lvl="1">
              <a:defRPr/>
            </a:pPr>
            <a:r>
              <a:rPr lang="it-IT" dirty="0"/>
              <a:t>Hierarchical numbering</a:t>
            </a:r>
          </a:p>
          <a:p>
            <a:pPr marL="457200" lvl="1" indent="0"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9" name="Group 3">
            <a:extLst>
              <a:ext uri="{FF2B5EF4-FFF2-40B4-BE49-F238E27FC236}">
                <a16:creationId xmlns:a16="http://schemas.microsoft.com/office/drawing/2014/main" id="{F1F682D3-35A1-4680-9EE6-FDBC8D884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87254"/>
              </p:ext>
            </p:extLst>
          </p:nvPr>
        </p:nvGraphicFramePr>
        <p:xfrm>
          <a:off x="2093843" y="1573697"/>
          <a:ext cx="8229600" cy="458787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Requirement ID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Handle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F1.2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Start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F1.3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End sale transaction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F2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Authorize and authenticate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F2.1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Log in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F2.2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Log out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F2.3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Define account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07668EA-230E-75A5-AD91-2AE5E52662D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it-IT" altLang="en-US" dirty="0" err="1"/>
              <a:t>Functional</a:t>
            </a:r>
            <a:r>
              <a:rPr lang="it-IT" altLang="en-US" dirty="0"/>
              <a:t> </a:t>
            </a:r>
            <a:r>
              <a:rPr lang="it-IT" altLang="en-US" dirty="0" err="1"/>
              <a:t>requirements</a:t>
            </a:r>
            <a:endParaRPr lang="fr-F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BF577-E10D-4CD8-9B5F-5457ED314EEB}"/>
              </a:ext>
            </a:extLst>
          </p:cNvPr>
          <p:cNvSpPr txBox="1">
            <a:spLocks/>
          </p:cNvSpPr>
          <p:nvPr/>
        </p:nvSpPr>
        <p:spPr bwMode="auto">
          <a:xfrm>
            <a:off x="838200" y="1692275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it-IT" kern="0" dirty="0"/>
              <a:t>Management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kern="0" dirty="0"/>
              <a:t>FR_x is ready or not?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kern="0" dirty="0" err="1"/>
              <a:t>Is</a:t>
            </a:r>
            <a:r>
              <a:rPr lang="it-IT" altLang="it-IT" kern="0" dirty="0"/>
              <a:t> </a:t>
            </a:r>
            <a:r>
              <a:rPr lang="it-IT" altLang="it-IT" kern="0" dirty="0" err="1"/>
              <a:t>it</a:t>
            </a:r>
            <a:r>
              <a:rPr lang="it-IT" altLang="it-IT" kern="0" dirty="0"/>
              <a:t> </a:t>
            </a:r>
            <a:r>
              <a:rPr lang="it-IT" altLang="it-IT" kern="0" dirty="0" err="1"/>
              <a:t>released</a:t>
            </a:r>
            <a:r>
              <a:rPr lang="it-IT" altLang="it-IT" kern="0" dirty="0"/>
              <a:t> or not?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kern="0" dirty="0"/>
              <a:t>Paid or not?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altLang="it-IT" kern="0" dirty="0"/>
              <a:t>Testing level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kern="0" dirty="0"/>
              <a:t>Tested or not?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BB6394-EB3F-3268-37A0-55A2967C8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altLang="it-IT" dirty="0"/>
              <a:t>Naming the FR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useful</a:t>
            </a:r>
            <a:r>
              <a:rPr lang="it-IT" altLang="it-IT" dirty="0"/>
              <a:t> for</a:t>
            </a:r>
            <a:endParaRPr lang="en-IT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C1D078D-C3F1-587B-7F98-A5FA9FF84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ISO 9126  / ISO 25010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04E26C0-F405-D9DF-5B0C-08A498284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it-IT" dirty="0"/>
              <a:t>Defines 6 properties of software systems – 5 non-functional</a:t>
            </a:r>
          </a:p>
          <a:p>
            <a:pPr lvl="2" eaLnBrk="1" hangingPunct="1"/>
            <a:r>
              <a:rPr lang="en-US" altLang="it-IT" dirty="0"/>
              <a:t>Functionality</a:t>
            </a:r>
          </a:p>
          <a:p>
            <a:pPr lvl="2" eaLnBrk="1" hangingPunct="1"/>
            <a:r>
              <a:rPr lang="en-US" altLang="it-IT" dirty="0"/>
              <a:t>Usability</a:t>
            </a:r>
          </a:p>
          <a:p>
            <a:pPr lvl="2" eaLnBrk="1" hangingPunct="1"/>
            <a:r>
              <a:rPr lang="en-US" altLang="it-IT" dirty="0"/>
              <a:t>Efficiency</a:t>
            </a:r>
          </a:p>
          <a:p>
            <a:pPr lvl="2" eaLnBrk="1" hangingPunct="1"/>
            <a:r>
              <a:rPr lang="en-US" altLang="it-IT" dirty="0"/>
              <a:t>Reliability</a:t>
            </a:r>
          </a:p>
          <a:p>
            <a:pPr lvl="2" eaLnBrk="1" hangingPunct="1"/>
            <a:r>
              <a:rPr lang="en-US" altLang="it-IT" dirty="0"/>
              <a:t>Maintainability</a:t>
            </a:r>
          </a:p>
          <a:p>
            <a:pPr lvl="2" eaLnBrk="1" hangingPunct="1"/>
            <a:r>
              <a:rPr lang="en-US" altLang="it-IT" dirty="0"/>
              <a:t>Portability</a:t>
            </a:r>
          </a:p>
          <a:p>
            <a:pPr lvl="2" eaLnBrk="1" hangingPunct="1"/>
            <a:r>
              <a:rPr lang="en-US" altLang="it-IT" dirty="0"/>
              <a:t>Security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61FA9FAE-A881-305C-54DC-37CE8FDE5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8F71258C-8692-51C0-9F81-EE88D88EC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altLang="en-US" dirty="0" err="1"/>
              <a:t>Usability</a:t>
            </a:r>
            <a:endParaRPr lang="it-IT" altLang="en-US" dirty="0"/>
          </a:p>
          <a:p>
            <a:pPr lvl="2"/>
            <a:r>
              <a:rPr lang="it-IT" altLang="en-US" dirty="0" err="1"/>
              <a:t>Effort</a:t>
            </a:r>
            <a:r>
              <a:rPr lang="it-IT" altLang="en-US" dirty="0"/>
              <a:t> </a:t>
            </a:r>
            <a:r>
              <a:rPr lang="it-IT" altLang="en-US" dirty="0" err="1"/>
              <a:t>needed</a:t>
            </a:r>
            <a:r>
              <a:rPr lang="it-IT" altLang="en-US" dirty="0"/>
              <a:t> to </a:t>
            </a:r>
            <a:r>
              <a:rPr lang="it-IT" altLang="en-US" dirty="0" err="1"/>
              <a:t>learn</a:t>
            </a:r>
            <a:r>
              <a:rPr lang="it-IT" altLang="en-US" dirty="0"/>
              <a:t> </a:t>
            </a:r>
            <a:r>
              <a:rPr lang="it-IT" altLang="en-US" dirty="0" err="1"/>
              <a:t>how</a:t>
            </a:r>
            <a:r>
              <a:rPr lang="it-IT" altLang="en-US" dirty="0"/>
              <a:t> to use the product (</a:t>
            </a:r>
            <a:r>
              <a:rPr lang="it-IT" altLang="en-US" dirty="0" err="1"/>
              <a:t>installation</a:t>
            </a:r>
            <a:r>
              <a:rPr lang="it-IT" altLang="en-US" dirty="0"/>
              <a:t>, day-to-day </a:t>
            </a:r>
            <a:r>
              <a:rPr lang="it-IT" altLang="en-US" dirty="0" err="1"/>
              <a:t>usage</a:t>
            </a:r>
            <a:r>
              <a:rPr lang="it-IT" altLang="en-US" dirty="0"/>
              <a:t>)</a:t>
            </a:r>
          </a:p>
          <a:p>
            <a:pPr lvl="2"/>
            <a:r>
              <a:rPr lang="it-IT" altLang="en-US" dirty="0" err="1"/>
              <a:t>Satisfaction</a:t>
            </a:r>
            <a:r>
              <a:rPr lang="it-IT" altLang="en-US" dirty="0"/>
              <a:t> </a:t>
            </a:r>
            <a:r>
              <a:rPr lang="it-IT" altLang="en-US" dirty="0" err="1"/>
              <a:t>expressed</a:t>
            </a:r>
            <a:r>
              <a:rPr lang="it-IT" altLang="en-US" dirty="0"/>
              <a:t> by the user  </a:t>
            </a:r>
          </a:p>
          <a:p>
            <a:pPr lvl="2"/>
            <a:r>
              <a:rPr lang="it-IT" altLang="en-US" dirty="0" err="1"/>
              <a:t>Existence</a:t>
            </a:r>
            <a:r>
              <a:rPr lang="it-IT" altLang="en-US" dirty="0"/>
              <a:t> of </a:t>
            </a:r>
            <a:r>
              <a:rPr lang="it-IT" altLang="en-US" dirty="0" err="1"/>
              <a:t>functions</a:t>
            </a:r>
            <a:r>
              <a:rPr lang="it-IT" altLang="en-US" dirty="0"/>
              <a:t> </a:t>
            </a:r>
            <a:r>
              <a:rPr lang="it-IT" altLang="en-US" dirty="0" err="1"/>
              <a:t>needed</a:t>
            </a:r>
            <a:r>
              <a:rPr lang="it-IT" altLang="en-US" dirty="0"/>
              <a:t> by the user</a:t>
            </a:r>
          </a:p>
          <a:p>
            <a:pPr lvl="1"/>
            <a:r>
              <a:rPr lang="it-IT" altLang="en-US" dirty="0" err="1"/>
              <a:t>Efficiency</a:t>
            </a:r>
            <a:endParaRPr lang="it-IT" altLang="en-US" dirty="0"/>
          </a:p>
          <a:p>
            <a:pPr lvl="2"/>
            <a:r>
              <a:rPr lang="it-IT" altLang="en-US" dirty="0"/>
              <a:t>For a </a:t>
            </a:r>
            <a:r>
              <a:rPr lang="it-IT" altLang="en-US" dirty="0" err="1"/>
              <a:t>given</a:t>
            </a:r>
            <a:r>
              <a:rPr lang="it-IT" altLang="en-US" dirty="0"/>
              <a:t> </a:t>
            </a:r>
            <a:r>
              <a:rPr lang="it-IT" altLang="en-US" dirty="0" err="1"/>
              <a:t>function</a:t>
            </a:r>
            <a:r>
              <a:rPr lang="it-IT" altLang="en-US" dirty="0"/>
              <a:t> in a </a:t>
            </a:r>
            <a:r>
              <a:rPr lang="it-IT" altLang="en-US" dirty="0" err="1"/>
              <a:t>given</a:t>
            </a:r>
            <a:r>
              <a:rPr lang="it-IT" altLang="en-US" dirty="0"/>
              <a:t> </a:t>
            </a:r>
            <a:r>
              <a:rPr lang="it-IT" altLang="en-US" dirty="0" err="1"/>
              <a:t>context</a:t>
            </a:r>
            <a:r>
              <a:rPr lang="it-IT" altLang="en-US" dirty="0"/>
              <a:t>: </a:t>
            </a:r>
            <a:r>
              <a:rPr lang="it-IT" altLang="en-US" dirty="0" err="1"/>
              <a:t>response</a:t>
            </a:r>
            <a:r>
              <a:rPr lang="it-IT" altLang="en-US" dirty="0"/>
              <a:t> time </a:t>
            </a:r>
          </a:p>
          <a:p>
            <a:pPr lvl="2"/>
            <a:r>
              <a:rPr lang="it-IT" altLang="en-US" dirty="0"/>
              <a:t>For a </a:t>
            </a:r>
            <a:r>
              <a:rPr lang="it-IT" altLang="en-US" dirty="0" err="1"/>
              <a:t>given</a:t>
            </a:r>
            <a:r>
              <a:rPr lang="it-IT" altLang="en-US" dirty="0"/>
              <a:t> </a:t>
            </a:r>
            <a:r>
              <a:rPr lang="it-IT" altLang="en-US" dirty="0" err="1"/>
              <a:t>function</a:t>
            </a:r>
            <a:r>
              <a:rPr lang="it-IT" altLang="en-US" dirty="0"/>
              <a:t> / for a complete product: </a:t>
            </a:r>
            <a:r>
              <a:rPr lang="it-IT" altLang="en-US" dirty="0" err="1"/>
              <a:t>memory</a:t>
            </a:r>
            <a:r>
              <a:rPr lang="it-IT" altLang="en-US" dirty="0"/>
              <a:t> / </a:t>
            </a:r>
            <a:r>
              <a:rPr lang="it-IT" altLang="en-US" dirty="0" err="1"/>
              <a:t>cpu</a:t>
            </a:r>
            <a:r>
              <a:rPr lang="it-IT" altLang="en-US" dirty="0"/>
              <a:t>/ </a:t>
            </a:r>
            <a:r>
              <a:rPr lang="it-IT" altLang="en-US" dirty="0" err="1"/>
              <a:t>bandwith</a:t>
            </a:r>
            <a:r>
              <a:rPr lang="it-IT" altLang="en-US" dirty="0"/>
              <a:t>/ energy </a:t>
            </a:r>
            <a:r>
              <a:rPr lang="it-IT" altLang="en-US" dirty="0" err="1"/>
              <a:t>used</a:t>
            </a:r>
            <a:endParaRPr lang="it-IT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E112F133-0F2B-25CF-425B-BE25EE2A8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1678B1FA-EAC4-A247-8398-47D6A4637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altLang="en-US" dirty="0" err="1"/>
              <a:t>Correctness</a:t>
            </a:r>
            <a:endParaRPr lang="it-IT" altLang="en-US" dirty="0"/>
          </a:p>
          <a:p>
            <a:pPr lvl="2"/>
            <a:r>
              <a:rPr lang="it-IT" altLang="en-US" dirty="0"/>
              <a:t>Capability to </a:t>
            </a:r>
            <a:r>
              <a:rPr lang="it-IT" altLang="en-US" dirty="0" err="1"/>
              <a:t>provide</a:t>
            </a:r>
            <a:r>
              <a:rPr lang="it-IT" altLang="en-US" dirty="0"/>
              <a:t> </a:t>
            </a:r>
            <a:r>
              <a:rPr lang="it-IT" altLang="en-US" dirty="0" err="1"/>
              <a:t>intended</a:t>
            </a:r>
            <a:r>
              <a:rPr lang="it-IT" altLang="en-US" dirty="0"/>
              <a:t> </a:t>
            </a:r>
            <a:r>
              <a:rPr lang="it-IT" altLang="en-US" dirty="0" err="1"/>
              <a:t>functionality</a:t>
            </a:r>
            <a:r>
              <a:rPr lang="it-IT" altLang="en-US" dirty="0"/>
              <a:t> in ALL </a:t>
            </a:r>
            <a:r>
              <a:rPr lang="it-IT" altLang="en-US" dirty="0" err="1"/>
              <a:t>cases</a:t>
            </a:r>
            <a:endParaRPr lang="it-IT" altLang="en-US" dirty="0"/>
          </a:p>
          <a:p>
            <a:pPr lvl="1"/>
            <a:r>
              <a:rPr lang="it-IT" altLang="en-US" dirty="0"/>
              <a:t>Reliability / </a:t>
            </a:r>
            <a:r>
              <a:rPr lang="it-IT" altLang="en-US" dirty="0" err="1"/>
              <a:t>availability</a:t>
            </a:r>
            <a:endParaRPr lang="it-IT" altLang="en-US" dirty="0"/>
          </a:p>
          <a:p>
            <a:pPr lvl="2"/>
            <a:r>
              <a:rPr lang="it-IT" altLang="en-US" dirty="0" err="1"/>
              <a:t>Defects</a:t>
            </a:r>
            <a:r>
              <a:rPr lang="it-IT" altLang="en-US" dirty="0"/>
              <a:t> </a:t>
            </a:r>
            <a:r>
              <a:rPr lang="it-IT" altLang="en-US" dirty="0" err="1"/>
              <a:t>visible</a:t>
            </a:r>
            <a:r>
              <a:rPr lang="it-IT" altLang="en-US" dirty="0"/>
              <a:t> by end user per time </a:t>
            </a:r>
            <a:r>
              <a:rPr lang="it-IT" altLang="en-US" dirty="0" err="1"/>
              <a:t>period</a:t>
            </a:r>
            <a:r>
              <a:rPr lang="it-IT" altLang="en-US" dirty="0"/>
              <a:t> / </a:t>
            </a:r>
            <a:r>
              <a:rPr lang="it-IT" altLang="en-US" dirty="0" err="1"/>
              <a:t>Probability</a:t>
            </a:r>
            <a:r>
              <a:rPr lang="it-IT" altLang="en-US" dirty="0"/>
              <a:t> of </a:t>
            </a:r>
            <a:r>
              <a:rPr lang="it-IT" altLang="en-US" dirty="0" err="1"/>
              <a:t>defect</a:t>
            </a:r>
            <a:r>
              <a:rPr lang="it-IT" altLang="en-US" dirty="0"/>
              <a:t> over a time </a:t>
            </a:r>
            <a:r>
              <a:rPr lang="it-IT" altLang="en-US" dirty="0" err="1"/>
              <a:t>period</a:t>
            </a:r>
            <a:endParaRPr lang="it-IT" altLang="en-US" dirty="0"/>
          </a:p>
          <a:p>
            <a:pPr lvl="2"/>
            <a:r>
              <a:rPr lang="it-IT" altLang="en-US" dirty="0" err="1"/>
              <a:t>Percentage</a:t>
            </a:r>
            <a:r>
              <a:rPr lang="it-IT" altLang="en-US" dirty="0"/>
              <a:t> of time the product </a:t>
            </a:r>
            <a:r>
              <a:rPr lang="it-IT" altLang="en-US" dirty="0" err="1"/>
              <a:t>is</a:t>
            </a:r>
            <a:r>
              <a:rPr lang="it-IT" altLang="en-US" dirty="0"/>
              <a:t> / </a:t>
            </a:r>
            <a:r>
              <a:rPr lang="it-IT" altLang="en-US" dirty="0" err="1"/>
              <a:t>is</a:t>
            </a:r>
            <a:r>
              <a:rPr lang="it-IT" altLang="en-US" dirty="0"/>
              <a:t> </a:t>
            </a:r>
            <a:r>
              <a:rPr lang="it-IT" altLang="en-US" dirty="0" err="1"/>
              <a:t>not</a:t>
            </a:r>
            <a:r>
              <a:rPr lang="it-IT" altLang="en-US" dirty="0"/>
              <a:t> </a:t>
            </a:r>
            <a:r>
              <a:rPr lang="it-IT" altLang="en-US" dirty="0" err="1"/>
              <a:t>available</a:t>
            </a:r>
            <a:r>
              <a:rPr lang="it-IT" altLang="en-US" dirty="0"/>
              <a:t> to end user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AEF0E90-076B-6236-B576-7952986F2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Product properties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6064059-6BEB-3117-FF88-F6E6BFBD0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599" cy="4362242"/>
          </a:xfrm>
        </p:spPr>
        <p:txBody>
          <a:bodyPr/>
          <a:lstStyle/>
          <a:p>
            <a:r>
              <a:rPr lang="it-IT" altLang="it-IT" dirty="0" err="1"/>
              <a:t>Functional</a:t>
            </a:r>
            <a:r>
              <a:rPr lang="it-IT" altLang="it-IT" dirty="0"/>
              <a:t> </a:t>
            </a:r>
          </a:p>
          <a:p>
            <a:pPr lvl="2"/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the </a:t>
            </a:r>
            <a:r>
              <a:rPr lang="it-IT" altLang="it-IT" dirty="0" err="1"/>
              <a:t>program</a:t>
            </a:r>
            <a:r>
              <a:rPr lang="it-IT" altLang="it-IT" dirty="0"/>
              <a:t> do</a:t>
            </a:r>
          </a:p>
          <a:p>
            <a:r>
              <a:rPr lang="it-IT" altLang="it-IT" dirty="0"/>
              <a:t>Non-</a:t>
            </a:r>
            <a:r>
              <a:rPr lang="it-IT" altLang="it-IT" dirty="0" err="1"/>
              <a:t>functional</a:t>
            </a:r>
            <a:endParaRPr lang="it-IT" altLang="it-IT" dirty="0"/>
          </a:p>
          <a:p>
            <a:pPr lvl="2"/>
            <a:r>
              <a:rPr lang="it-IT" altLang="it-IT" dirty="0" err="1"/>
              <a:t>Modalities</a:t>
            </a:r>
            <a:r>
              <a:rPr lang="it-IT" altLang="it-IT" dirty="0"/>
              <a:t> </a:t>
            </a:r>
            <a:r>
              <a:rPr lang="it-IT" altLang="it-IT" dirty="0" err="1"/>
              <a:t>applied</a:t>
            </a:r>
            <a:r>
              <a:rPr lang="it-IT" altLang="it-IT" dirty="0"/>
              <a:t> to </a:t>
            </a:r>
            <a:r>
              <a:rPr lang="it-IT" altLang="it-IT" dirty="0" err="1"/>
              <a:t>functions</a:t>
            </a:r>
            <a:r>
              <a:rPr lang="it-IT" altLang="it-IT" dirty="0"/>
              <a:t> </a:t>
            </a:r>
            <a:r>
              <a:rPr lang="it-IT" altLang="it-IT" dirty="0" err="1"/>
              <a:t>offered</a:t>
            </a:r>
            <a:endParaRPr lang="it-IT" altLang="it-IT" dirty="0"/>
          </a:p>
          <a:p>
            <a:pPr lvl="1"/>
            <a:r>
              <a:rPr lang="it-IT" altLang="it-IT" dirty="0"/>
              <a:t>Reliability</a:t>
            </a:r>
          </a:p>
          <a:p>
            <a:pPr lvl="1"/>
            <a:r>
              <a:rPr lang="it-IT" altLang="it-IT" dirty="0" err="1"/>
              <a:t>Usability</a:t>
            </a:r>
            <a:endParaRPr lang="it-IT" altLang="it-IT" dirty="0"/>
          </a:p>
          <a:p>
            <a:pPr lvl="1"/>
            <a:r>
              <a:rPr lang="it-IT" altLang="it-IT" dirty="0"/>
              <a:t>Performance</a:t>
            </a:r>
          </a:p>
          <a:p>
            <a:pPr lvl="1"/>
            <a:r>
              <a:rPr lang="it-IT" altLang="it-IT" dirty="0" err="1"/>
              <a:t>Maintainability</a:t>
            </a:r>
            <a:endParaRPr lang="it-IT" altLang="it-IT" dirty="0"/>
          </a:p>
          <a:p>
            <a:pPr lvl="1"/>
            <a:r>
              <a:rPr lang="it-IT" altLang="it-IT" dirty="0"/>
              <a:t>Security</a:t>
            </a:r>
          </a:p>
          <a:p>
            <a:pPr lvl="1"/>
            <a:r>
              <a:rPr lang="it-IT" altLang="it-IT" dirty="0"/>
              <a:t>...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DFCF57E5-12CA-50A5-AD0A-E6D5C23F4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A5CF101C-A077-3AE3-D757-B263CA778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altLang="en-US"/>
              <a:t>Maintainability</a:t>
            </a:r>
          </a:p>
          <a:p>
            <a:pPr lvl="2"/>
            <a:r>
              <a:rPr lang="it-IT" altLang="en-US"/>
              <a:t>Effort (person hours) needed to add /modify / cancel a software function</a:t>
            </a:r>
          </a:p>
          <a:p>
            <a:pPr lvl="2"/>
            <a:r>
              <a:rPr lang="it-IT" altLang="en-US"/>
              <a:t>Effort to fix a defect</a:t>
            </a:r>
          </a:p>
          <a:p>
            <a:pPr lvl="2"/>
            <a:r>
              <a:rPr lang="it-IT" altLang="en-US"/>
              <a:t>Effort to deploy on a different platform (DB, OS, ..)</a:t>
            </a:r>
          </a:p>
          <a:p>
            <a:pPr lvl="1"/>
            <a:r>
              <a:rPr lang="it-IT" altLang="en-US"/>
              <a:t>Portability</a:t>
            </a:r>
          </a:p>
          <a:p>
            <a:pPr lvl="2"/>
            <a:r>
              <a:rPr lang="it-IT" altLang="en-US"/>
              <a:t>Effort to redeploy application on another platform</a:t>
            </a:r>
          </a:p>
          <a:p>
            <a:pPr lvl="3"/>
            <a:r>
              <a:rPr lang="it-IT" altLang="en-US"/>
              <a:t>Os, database, network, screen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6C2296A0-A727-617C-4BE9-093EB4B61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A274C8F6-8B36-9CFD-9193-76C96675C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altLang="en-US"/>
              <a:t>Security</a:t>
            </a:r>
          </a:p>
          <a:p>
            <a:pPr lvl="2"/>
            <a:r>
              <a:rPr lang="it-IT" altLang="en-US"/>
              <a:t>Protection from malicious access</a:t>
            </a:r>
          </a:p>
          <a:p>
            <a:pPr lvl="2"/>
            <a:r>
              <a:rPr lang="it-IT" altLang="en-US"/>
              <a:t>Access only to authorized users</a:t>
            </a:r>
          </a:p>
          <a:p>
            <a:pPr lvl="2"/>
            <a:r>
              <a:rPr lang="it-IT" altLang="en-US"/>
              <a:t>Sharing of data</a:t>
            </a:r>
          </a:p>
          <a:p>
            <a:pPr lvl="1"/>
            <a:r>
              <a:rPr lang="it-IT" altLang="en-US"/>
              <a:t>Safety</a:t>
            </a:r>
          </a:p>
          <a:p>
            <a:pPr lvl="2"/>
            <a:r>
              <a:rPr lang="it-IT" altLang="en-US"/>
              <a:t>Absence of harm to persons</a:t>
            </a:r>
          </a:p>
          <a:p>
            <a:pPr lvl="2"/>
            <a:r>
              <a:rPr lang="it-IT" altLang="en-US"/>
              <a:t>Absence of hazardous situations for persons</a:t>
            </a:r>
          </a:p>
          <a:p>
            <a:pPr lvl="1"/>
            <a:r>
              <a:rPr lang="it-IT" altLang="en-US"/>
              <a:t>Dependability </a:t>
            </a:r>
          </a:p>
          <a:p>
            <a:pPr lvl="2"/>
            <a:r>
              <a:rPr lang="it-IT" altLang="en-US"/>
              <a:t>Safety + security + reliability</a:t>
            </a:r>
          </a:p>
          <a:p>
            <a:endParaRPr lang="en-US" altLang="en-US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F5A482A-4544-DC13-B71E-49FB60F7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989138"/>
            <a:ext cx="2179638" cy="792162"/>
          </a:xfrm>
          <a:prstGeom prst="rect">
            <a:avLst/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en-US" sz="2000" dirty="0">
                <a:latin typeface="Calibri" panose="020F0502020204030204" pitchFamily="34" charset="0"/>
              </a:rPr>
              <a:t>GDPR (EU)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it-IT" altLang="en-US" sz="2000" dirty="0">
                <a:latin typeface="Calibri" panose="020F0502020204030204" pitchFamily="34" charset="0"/>
              </a:rPr>
              <a:t>CCPA (California)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Picture 4">
            <a:extLst>
              <a:ext uri="{FF2B5EF4-FFF2-40B4-BE49-F238E27FC236}">
                <a16:creationId xmlns:a16="http://schemas.microsoft.com/office/drawing/2014/main" id="{6D7EC0E5-0A30-E9B1-D07B-7AE01E58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36" y="1690688"/>
            <a:ext cx="7737475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5D711-DF77-CF35-2FA9-25EE9316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it-IT" dirty="0"/>
              <a:t>Non-functional </a:t>
            </a:r>
            <a:r>
              <a:rPr lang="en-GB" altLang="it-IT" dirty="0" err="1"/>
              <a:t>reqs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E2F85405-4C1E-11F5-D441-2FBE3CB68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marL="488950" indent="-488950" defTabSz="962025"/>
            <a:r>
              <a:rPr lang="en-GB" altLang="it-IT"/>
              <a:t>Product requirements</a:t>
            </a:r>
          </a:p>
          <a:p>
            <a:pPr marL="1449388" lvl="2" indent="-241300" defTabSz="962025"/>
            <a:r>
              <a:rPr lang="en-GB" altLang="it-IT"/>
              <a:t>Requirements which specify that the delivered product must behave in a particular way e.g. execution speed, reliability, etc.</a:t>
            </a:r>
          </a:p>
          <a:p>
            <a:pPr marL="488950" indent="-488950" defTabSz="962025"/>
            <a:r>
              <a:rPr lang="en-GB" altLang="it-IT"/>
              <a:t>Organisational requirements</a:t>
            </a:r>
          </a:p>
          <a:p>
            <a:pPr marL="1449388" lvl="2" indent="-241300" defTabSz="962025"/>
            <a:r>
              <a:rPr lang="en-GB" altLang="it-IT"/>
              <a:t>Requirements which are a consequence of organisational policies and procedures e.g. process standards used, implementation requirements, etc.</a:t>
            </a:r>
          </a:p>
          <a:p>
            <a:pPr marL="488950" indent="-488950" defTabSz="962025"/>
            <a:r>
              <a:rPr lang="en-GB" altLang="it-IT"/>
              <a:t>External requirements</a:t>
            </a:r>
          </a:p>
          <a:p>
            <a:pPr marL="1449388" lvl="2" indent="-241300" defTabSz="962025"/>
            <a:r>
              <a:rPr lang="en-GB" altLang="it-IT"/>
              <a:t>Requirements which arise from factors which are external to the system and its development process e.g. interoperability requirements, legislative requirements, etc.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8F759D-69F8-EFE4-C585-EBAA64480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Non-functional </a:t>
            </a:r>
            <a:r>
              <a:rPr lang="en-GB" altLang="it-IT" dirty="0" err="1"/>
              <a:t>reqs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F2BD2074-A7D6-2DF0-53DB-57B6A86E8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Perception of waiting times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7EB68E7-EE12-0028-3B19-A401C2918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&lt;0.1 sec – not percepted</a:t>
            </a:r>
          </a:p>
          <a:p>
            <a:r>
              <a:rPr lang="it-IT" altLang="it-IT"/>
              <a:t>&gt;1 sec - annoying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3" name="Group 3">
            <a:extLst>
              <a:ext uri="{FF2B5EF4-FFF2-40B4-BE49-F238E27FC236}">
                <a16:creationId xmlns:a16="http://schemas.microsoft.com/office/drawing/2014/main" id="{F6FA4623-7950-48B8-B60E-086064629D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63750" y="2205039"/>
          <a:ext cx="8229600" cy="226377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Requirement ID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NF1(efficiency)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F1.1 less than 1msec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NF2 (efficiency)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function less than ½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Currency is Euro – VAT is computed as 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0E03866-E8EB-48F9-0758-0329766AA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it-IT" dirty="0"/>
              <a:t>Non-functional</a:t>
            </a: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079F3F06-2E8B-F429-3CF0-BAFA26E6D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marL="631825" indent="-479425" defTabSz="962025"/>
            <a:r>
              <a:rPr lang="en-GB" altLang="it-IT" dirty="0"/>
              <a:t>Non-functional requirements may be more critical than functional requirements. If these are not met, the system is useless.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5E26CA-9C4D-3203-7FD6-D11154A8A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Non-functional requirements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2D8D763-7348-C770-E4D7-5688A2529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NF Req must be measurable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CC89E6D-E742-5A90-CAE2-99EC0331B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GB" altLang="it-IT" b="1"/>
              <a:t>Not measurable</a:t>
            </a:r>
            <a:endParaRPr lang="en-GB" altLang="it-IT"/>
          </a:p>
          <a:p>
            <a:pPr lvl="1" algn="just" eaLnBrk="1" hangingPunct="1"/>
            <a:r>
              <a:rPr lang="en-GB" altLang="it-IT"/>
              <a:t>The system </a:t>
            </a:r>
            <a:r>
              <a:rPr lang="en-GB" altLang="it-IT" u="sng"/>
              <a:t>should be easy to use </a:t>
            </a:r>
            <a:r>
              <a:rPr lang="en-GB" altLang="it-IT"/>
              <a:t>by experienced controllers and should be organised in such a way that user </a:t>
            </a:r>
            <a:r>
              <a:rPr lang="en-GB" altLang="it-IT" u="sng"/>
              <a:t>errors are minimised</a:t>
            </a:r>
            <a:r>
              <a:rPr lang="en-GB" altLang="it-IT"/>
              <a:t>.</a:t>
            </a:r>
          </a:p>
          <a:p>
            <a:pPr algn="just">
              <a:spcBef>
                <a:spcPts val="600"/>
              </a:spcBef>
            </a:pPr>
            <a:r>
              <a:rPr lang="en-GB" altLang="it-IT" b="1"/>
              <a:t>Measurable</a:t>
            </a:r>
            <a:endParaRPr lang="en-GB" altLang="it-IT"/>
          </a:p>
          <a:p>
            <a:pPr lvl="1" algn="just" eaLnBrk="1" hangingPunct="1"/>
            <a:r>
              <a:rPr lang="en-GB" altLang="it-IT"/>
              <a:t>Experienced controllers shall be able to use all the system functions after a total of </a:t>
            </a:r>
            <a:r>
              <a:rPr lang="en-GB" altLang="it-IT" u="sng"/>
              <a:t>two hours training</a:t>
            </a:r>
            <a:r>
              <a:rPr lang="en-GB" altLang="it-IT"/>
              <a:t>. After this training, the average number of errors made by experienced users shall not exceed </a:t>
            </a:r>
            <a:r>
              <a:rPr lang="en-GB" altLang="it-IT" u="sng"/>
              <a:t>two per day</a:t>
            </a:r>
            <a:r>
              <a:rPr lang="en-GB" altLang="it-IT"/>
              <a:t>.</a:t>
            </a:r>
          </a:p>
          <a:p>
            <a:pPr eaLnBrk="1" hangingPunct="1"/>
            <a:endParaRPr lang="en-US" altLang="it-I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235BEDD9-7B8B-082D-E6CB-4D905A1F7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1676400"/>
          <a:ext cx="7456488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6929100" imgH="10185400" progId="Word.Document.8">
                  <p:embed/>
                </p:oleObj>
              </mc:Choice>
              <mc:Fallback>
                <p:oleObj name="Document" r:id="rId2" imgW="16929100" imgH="10185400" progId="Word.Document.8">
                  <p:embed/>
                  <p:pic>
                    <p:nvPicPr>
                      <p:cNvPr id="94212" name="Object 4">
                        <a:extLst>
                          <a:ext uri="{FF2B5EF4-FFF2-40B4-BE49-F238E27FC236}">
                            <a16:creationId xmlns:a16="http://schemas.microsoft.com/office/drawing/2014/main" id="{235BEDD9-7B8B-082D-E6CB-4D905A1F7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676400"/>
                        <a:ext cx="7456488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731FBE-8D8F-6E8D-B357-EE8CD782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Measures for NF </a:t>
            </a:r>
            <a:r>
              <a:rPr lang="en-GB" altLang="it-IT" dirty="0" err="1"/>
              <a:t>reqs</a:t>
            </a:r>
            <a:endParaRPr lang="en-IT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88B393C5-BC7A-DC98-14AB-BFCC48E1C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A3C59A13-0AF9-9395-D9AE-4B04D9D22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NF requirements such as</a:t>
            </a:r>
          </a:p>
          <a:p>
            <a:pPr lvl="1"/>
            <a:r>
              <a:rPr lang="it-IT" altLang="it-IT"/>
              <a:t>«The system should be easy to use»</a:t>
            </a:r>
          </a:p>
          <a:p>
            <a:pPr lvl="1"/>
            <a:r>
              <a:rPr lang="it-IT" altLang="it-IT"/>
              <a:t>«The system should be maintainable»</a:t>
            </a:r>
          </a:p>
          <a:p>
            <a:pPr lvl="1"/>
            <a:r>
              <a:rPr lang="it-IT" altLang="it-IT"/>
              <a:t>«The system should be portable»</a:t>
            </a:r>
          </a:p>
          <a:p>
            <a:pPr lvl="1"/>
            <a:endParaRPr lang="it-IT" altLang="it-IT"/>
          </a:p>
          <a:p>
            <a:pPr lvl="1"/>
            <a:endParaRPr lang="it-IT" altLang="it-IT"/>
          </a:p>
          <a:p>
            <a:r>
              <a:rPr lang="it-IT" altLang="it-IT"/>
              <a:t>Are </a:t>
            </a:r>
            <a:r>
              <a:rPr lang="it-IT" altLang="it-IT" u="sng"/>
              <a:t>not testable</a:t>
            </a:r>
            <a:r>
              <a:rPr lang="it-IT" altLang="it-IT"/>
              <a:t>, and therefore </a:t>
            </a:r>
            <a:r>
              <a:rPr lang="it-IT" altLang="it-IT" u="sng"/>
              <a:t>useless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93BA74-8F7D-BA09-AAF5-24D51BA6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Outline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2AD223-F7FD-ED3E-221B-C6AD851C2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/>
              <a:t>Concepts and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/>
              <a:t>Techniques for formalization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/>
              <a:t>Techniques for elicitation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/>
              <a:t>Techniques for V and V</a:t>
            </a:r>
          </a:p>
          <a:p>
            <a:pPr eaLnBrk="1" hangingPunct="1">
              <a:lnSpc>
                <a:spcPct val="90000"/>
              </a:lnSpc>
            </a:pPr>
            <a:endParaRPr lang="en-US" altLang="it-IT" dirty="0"/>
          </a:p>
          <a:p>
            <a:pPr eaLnBrk="1" hangingPunct="1">
              <a:lnSpc>
                <a:spcPct val="90000"/>
              </a:lnSpc>
            </a:pPr>
            <a:endParaRPr lang="en-US" altLang="it-IT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AA8C239-9D1C-7F76-EC94-0ABE1F775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/>
              <a:t>Requirements interaction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D378D21-7D65-BCBF-0FBA-29438389C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8950" indent="-488950" defTabSz="962025"/>
            <a:r>
              <a:rPr lang="en-GB" altLang="it-IT"/>
              <a:t>Conflicts between different non-functional requirements are common in complex systems.</a:t>
            </a:r>
          </a:p>
          <a:p>
            <a:pPr marL="488950" indent="-488950" defTabSz="962025"/>
            <a:r>
              <a:rPr lang="en-GB" altLang="it-IT"/>
              <a:t>Spacecraft system</a:t>
            </a:r>
          </a:p>
          <a:p>
            <a:pPr marL="1449388" lvl="2" indent="-241300" defTabSz="962025"/>
            <a:r>
              <a:rPr lang="en-GB" altLang="it-IT"/>
              <a:t>To minimise weight, the number of separate chips in the system should be minimised.</a:t>
            </a:r>
          </a:p>
          <a:p>
            <a:pPr marL="1449388" lvl="2" indent="-241300" defTabSz="962025"/>
            <a:r>
              <a:rPr lang="en-GB" altLang="it-IT"/>
              <a:t>To minimise power consumption, lower power chips should be used.</a:t>
            </a:r>
          </a:p>
          <a:p>
            <a:pPr marL="1449388" lvl="2" indent="-241300" defTabSz="962025"/>
            <a:r>
              <a:rPr lang="en-GB" altLang="it-IT"/>
              <a:t>However, using low power chips may mean that more chips have to be used. Which is the most critical requirement?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22733EB8-C8A4-F5CA-66F9-EB9D85C73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Requirements interaction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989CEB26-E6CE-F078-6344-CD596AA79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Efficiency vs security</a:t>
            </a:r>
          </a:p>
          <a:p>
            <a:endParaRPr lang="en-GB" altLang="en-US"/>
          </a:p>
          <a:p>
            <a:pPr lvl="1"/>
            <a:r>
              <a:rPr lang="en-GB" altLang="en-US"/>
              <a:t>Efficiency </a:t>
            </a:r>
            <a:r>
              <a:rPr lang="en-GB" altLang="en-US">
                <a:sym typeface="Wingdings" pitchFamily="2" charset="2"/>
              </a:rPr>
              <a:t> minimize number of software components and calls between them</a:t>
            </a:r>
            <a:endParaRPr lang="en-GB" altLang="en-US"/>
          </a:p>
          <a:p>
            <a:endParaRPr lang="en-GB" altLang="en-US"/>
          </a:p>
          <a:p>
            <a:pPr lvl="1"/>
            <a:r>
              <a:rPr lang="en-GB" altLang="en-US"/>
              <a:t>Security </a:t>
            </a:r>
            <a:r>
              <a:rPr lang="en-GB" altLang="en-US">
                <a:sym typeface="Wingdings" pitchFamily="2" charset="2"/>
              </a:rPr>
              <a:t> add components (and layers and calls) </a:t>
            </a:r>
            <a:endParaRPr lang="en-GB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39DF513A-B58A-A152-28DC-2199A5C85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Requirements interaction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EAB1FF0-8B5F-5B32-4302-FAB333A23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In the end </a:t>
            </a:r>
            <a:r>
              <a:rPr lang="en-GB" altLang="en-US" u="sng"/>
              <a:t>key stakeholders </a:t>
            </a:r>
            <a:r>
              <a:rPr lang="en-GB" altLang="en-US"/>
              <a:t>must decide the ranking of NF requirements</a:t>
            </a:r>
          </a:p>
          <a:p>
            <a:pPr lvl="1"/>
            <a:r>
              <a:rPr lang="en-GB" altLang="en-US"/>
              <a:t>More important security or efficiency?</a:t>
            </a:r>
          </a:p>
          <a:p>
            <a:pPr lvl="1"/>
            <a:endParaRPr lang="en-GB" altLang="en-US"/>
          </a:p>
          <a:p>
            <a:r>
              <a:rPr lang="en-GB" altLang="en-US"/>
              <a:t>This decision is a </a:t>
            </a:r>
            <a:r>
              <a:rPr lang="en-GB" altLang="en-US" u="sng"/>
              <a:t>business</a:t>
            </a:r>
            <a:r>
              <a:rPr lang="en-GB" altLang="en-US"/>
              <a:t> decision (not a technical one) and should NOT be taken by developers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704036C-0482-2448-DFA1-096FF975E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/>
              <a:t>Domain requirements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0AE9210-BF71-790F-8019-D5DAC4D31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9025" lvl="1" indent="-479425" defTabSz="962025"/>
            <a:r>
              <a:rPr lang="en-GB" altLang="it-IT"/>
              <a:t>Derived from the application domain and describe system characteristics and features that reflect the domain.</a:t>
            </a:r>
          </a:p>
          <a:p>
            <a:pPr marL="1089025" lvl="1" indent="-479425" defTabSz="962025"/>
            <a:r>
              <a:rPr lang="en-GB" altLang="it-IT"/>
              <a:t>Domain requirements can be new functional requirements, constraints on existing requirements or define specific computations.</a:t>
            </a:r>
          </a:p>
          <a:p>
            <a:pPr marL="1089025" lvl="1" indent="-479425" defTabSz="962025"/>
            <a:r>
              <a:rPr lang="en-GB" altLang="it-IT"/>
              <a:t>If domain requirements are not satisfied, the system may be unworkable.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CB4B780-0AF7-F09F-61B0-99AEF66E4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/>
              <a:t>Train protection system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037799F-732B-546A-B15A-0B9626BA5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412875"/>
            <a:ext cx="7772400" cy="4114800"/>
          </a:xfrm>
        </p:spPr>
        <p:txBody>
          <a:bodyPr/>
          <a:lstStyle/>
          <a:p>
            <a:pPr marL="488950" indent="-488950" algn="just" defTabSz="962025">
              <a:spcAft>
                <a:spcPts val="600"/>
              </a:spcAft>
            </a:pPr>
            <a:r>
              <a:rPr lang="en-GB" altLang="it-IT"/>
              <a:t>The deceleration of the train shall be computed as:</a:t>
            </a:r>
          </a:p>
          <a:p>
            <a:pPr marL="1089025" lvl="1" indent="-479425" algn="just" defTabSz="962025"/>
            <a:r>
              <a:rPr lang="en-GB" altLang="it-IT"/>
              <a:t>D</a:t>
            </a:r>
            <a:r>
              <a:rPr lang="en-GB" altLang="it-IT" baseline="-25000"/>
              <a:t>train</a:t>
            </a:r>
            <a:r>
              <a:rPr lang="en-GB" altLang="it-IT"/>
              <a:t> = D</a:t>
            </a:r>
            <a:r>
              <a:rPr lang="en-GB" altLang="it-IT" baseline="-25000"/>
              <a:t>control</a:t>
            </a:r>
            <a:r>
              <a:rPr lang="en-GB" altLang="it-IT"/>
              <a:t> + D</a:t>
            </a:r>
            <a:r>
              <a:rPr lang="en-GB" altLang="it-IT" baseline="-25000"/>
              <a:t>gradient </a:t>
            </a:r>
          </a:p>
          <a:p>
            <a:pPr marL="488950" indent="-488950" algn="just" defTabSz="962025">
              <a:buNone/>
            </a:pPr>
            <a:r>
              <a:rPr lang="en-GB" altLang="it-IT"/>
              <a:t>	where D</a:t>
            </a:r>
            <a:r>
              <a:rPr lang="en-GB" altLang="it-IT" baseline="-25000"/>
              <a:t>gradient </a:t>
            </a:r>
            <a:r>
              <a:rPr lang="en-GB" altLang="it-IT"/>
              <a:t>is 9.81ms</a:t>
            </a:r>
            <a:r>
              <a:rPr lang="en-GB" altLang="it-IT" baseline="30000"/>
              <a:t>2 </a:t>
            </a:r>
            <a:r>
              <a:rPr lang="en-GB" altLang="it-IT"/>
              <a:t>* compensated gradient/alpha and where the values of 9.81ms</a:t>
            </a:r>
            <a:r>
              <a:rPr lang="en-GB" altLang="it-IT" baseline="30000"/>
              <a:t>2 </a:t>
            </a:r>
            <a:r>
              <a:rPr lang="en-GB" altLang="it-IT"/>
              <a:t>/alpha are known for different types of train.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9AF2C32-3D21-75E4-7B15-C5F2BF252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62025"/>
            <a:r>
              <a:rPr lang="en-GB" altLang="it-IT"/>
              <a:t>Domain req. problems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F980029-FDBA-AEE2-929D-491D013F4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8950" indent="-488950" defTabSz="962025"/>
            <a:r>
              <a:rPr lang="en-GB" altLang="it-IT"/>
              <a:t>Understandability</a:t>
            </a:r>
          </a:p>
          <a:p>
            <a:pPr marL="1089025" lvl="1" indent="-479425" defTabSz="962025"/>
            <a:r>
              <a:rPr lang="en-GB" altLang="it-IT"/>
              <a:t>Requirements are expressed in the language of the application domain;</a:t>
            </a:r>
          </a:p>
          <a:p>
            <a:pPr marL="1089025" lvl="1" indent="-479425" defTabSz="962025"/>
            <a:r>
              <a:rPr lang="en-GB" altLang="it-IT"/>
              <a:t>This is often not understood by software engineers developing the system.</a:t>
            </a:r>
          </a:p>
          <a:p>
            <a:pPr marL="488950" indent="-488950" defTabSz="962025"/>
            <a:r>
              <a:rPr lang="en-GB" altLang="it-IT"/>
              <a:t>Implicitness</a:t>
            </a:r>
          </a:p>
          <a:p>
            <a:pPr marL="1089025" lvl="1" indent="-479425" defTabSz="962025"/>
            <a:r>
              <a:rPr lang="en-GB" altLang="it-IT"/>
              <a:t>Domain specialists understand the area so well that they do not think of making the domain requirements explicit.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7DEE205-1594-F1C9-B007-E856BD4F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Glossary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30D1BBE-A2C1-53E4-5B27-E1B61695D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Sale = commercial transaction between customer and retailer, where customer buys a number of products from the retailer</a:t>
            </a:r>
          </a:p>
          <a:p>
            <a:pPr eaLnBrk="1" hangingPunct="1"/>
            <a:r>
              <a:rPr lang="en-US" altLang="it-IT"/>
              <a:t>Product = ..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DE9B0131-FBEC-6148-70B9-84CFA170C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Class diagram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6E5BB992-F0F8-13CF-9B52-497C6824D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See UML slides</a:t>
            </a:r>
          </a:p>
          <a:p>
            <a:r>
              <a:rPr lang="en-US" altLang="it-IT"/>
              <a:t>Can be used</a:t>
            </a:r>
          </a:p>
          <a:p>
            <a:pPr lvl="1"/>
            <a:r>
              <a:rPr lang="en-US" altLang="it-IT"/>
              <a:t>To refine glossary</a:t>
            </a:r>
          </a:p>
          <a:p>
            <a:pPr lvl="1"/>
            <a:endParaRPr lang="en-US" altLang="it-IT"/>
          </a:p>
          <a:p>
            <a:pPr lvl="1"/>
            <a:r>
              <a:rPr lang="en-US" altLang="it-IT"/>
              <a:t>To describe application model</a:t>
            </a:r>
          </a:p>
          <a:p>
            <a:pPr lvl="1"/>
            <a:r>
              <a:rPr lang="en-US" altLang="it-IT"/>
              <a:t>To describe system design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123755AD-A47F-D911-07AF-DBE51E0C7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Glossary with Class diagram</a:t>
            </a:r>
          </a:p>
        </p:txBody>
      </p:sp>
      <p:pic>
        <p:nvPicPr>
          <p:cNvPr id="105476" name="Picture 4">
            <a:extLst>
              <a:ext uri="{FF2B5EF4-FFF2-40B4-BE49-F238E27FC236}">
                <a16:creationId xmlns:a16="http://schemas.microsoft.com/office/drawing/2014/main" id="{0EC145B2-F8C0-96F3-6451-9B8567ED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228851"/>
            <a:ext cx="8472487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C584A305-7A5F-723A-2C77-5527FAEF3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4000"/>
              <a:t>What classes in UML for glossary?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C4CC8D01-D75F-490E-672C-CF55BB66D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altLang="it-IT"/>
              <a:t>For </a:t>
            </a:r>
            <a:r>
              <a:rPr lang="it-IT" altLang="it-IT" sz="2400"/>
              <a:t>physical objects</a:t>
            </a:r>
          </a:p>
          <a:p>
            <a:pPr lvl="1"/>
            <a:r>
              <a:rPr lang="it-IT" altLang="it-IT" sz="2000"/>
              <a:t>Ex Pilot, Aircraft, Airline, Airport</a:t>
            </a:r>
          </a:p>
          <a:p>
            <a:r>
              <a:rPr lang="it-IT" altLang="it-IT" sz="2400"/>
              <a:t>For legal / organizational entities</a:t>
            </a:r>
          </a:p>
          <a:p>
            <a:pPr lvl="1"/>
            <a:r>
              <a:rPr lang="it-IT" altLang="it-IT" sz="2000"/>
              <a:t>Company, airline, university, department</a:t>
            </a:r>
          </a:p>
          <a:p>
            <a:r>
              <a:rPr lang="it-IT" altLang="it-IT" sz="2400"/>
              <a:t>Descriptors</a:t>
            </a:r>
          </a:p>
          <a:p>
            <a:pPr lvl="1"/>
            <a:r>
              <a:rPr lang="it-IT" altLang="it-IT" sz="2000"/>
              <a:t>Ex Aircraft type, Pilot Qualification</a:t>
            </a:r>
          </a:p>
          <a:p>
            <a:r>
              <a:rPr lang="it-IT" altLang="it-IT" sz="2400"/>
              <a:t>Time (events)</a:t>
            </a:r>
          </a:p>
          <a:p>
            <a:pPr lvl="1"/>
            <a:r>
              <a:rPr lang="it-IT" altLang="it-IT" sz="2000"/>
              <a:t>Departure of aircraft</a:t>
            </a:r>
          </a:p>
          <a:p>
            <a:r>
              <a:rPr lang="it-IT" altLang="it-IT" sz="2400"/>
              <a:t>Commercial transaction</a:t>
            </a:r>
          </a:p>
          <a:p>
            <a:pPr lvl="1"/>
            <a:r>
              <a:rPr lang="it-IT" altLang="it-IT" sz="2000"/>
              <a:t>Event + exchange of money / good / service</a:t>
            </a:r>
          </a:p>
          <a:p>
            <a:r>
              <a:rPr lang="it-IT" altLang="it-IT" sz="2400"/>
              <a:t>Time (intervals)</a:t>
            </a:r>
          </a:p>
          <a:p>
            <a:pPr lvl="1"/>
            <a:r>
              <a:rPr lang="it-IT" altLang="it-IT" sz="2000"/>
              <a:t>Flight, Internship</a:t>
            </a:r>
          </a:p>
          <a:p>
            <a:endParaRPr lang="it-IT" alt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D49AEA-9299-0CDE-DD62-D4C850425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9876" y="365125"/>
            <a:ext cx="5815013" cy="590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t-IT"/>
              <a:t>Main  Phases</a:t>
            </a:r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5B5BDB-BDF5-4D68-B433-B419A88E8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052514"/>
            <a:ext cx="3587750" cy="1038225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Development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3D5E93E8-9FCA-23BC-7455-121E4290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4" y="2090738"/>
            <a:ext cx="1195387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deployment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5C5E6DBB-E63B-A08A-88D3-462396EF2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1" y="3005138"/>
            <a:ext cx="3355975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Operation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1270" name="Line 9">
            <a:extLst>
              <a:ext uri="{FF2B5EF4-FFF2-40B4-BE49-F238E27FC236}">
                <a16:creationId xmlns:a16="http://schemas.microsoft.com/office/drawing/2014/main" id="{BAE8589D-7DF6-BE90-E4BA-6A87326B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4" y="5943600"/>
            <a:ext cx="7977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1271" name="Text Box 10">
            <a:extLst>
              <a:ext uri="{FF2B5EF4-FFF2-40B4-BE49-F238E27FC236}">
                <a16:creationId xmlns:a16="http://schemas.microsoft.com/office/drawing/2014/main" id="{F23EAA85-6884-E37A-FC31-E9FA8FC5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051" y="5562601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4F7025D8-3680-5C7B-BA93-284266D7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4" y="4833938"/>
            <a:ext cx="2725737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Maintenance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1273" name="Rectangle 6">
            <a:extLst>
              <a:ext uri="{FF2B5EF4-FFF2-40B4-BE49-F238E27FC236}">
                <a16:creationId xmlns:a16="http://schemas.microsoft.com/office/drawing/2014/main" id="{C56ED66D-9AE1-A9CD-9E6A-B584A154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919538"/>
            <a:ext cx="1195388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retirement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cs typeface="+mj-cs"/>
              </a:rPr>
              <a:t>Scenario and Use Cases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C2700BE-A33E-1B61-B851-C13339EF8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Scenario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5B59FB3-FEC7-9771-9FB3-EA4A3D209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Sequence of steps (events) that describe a typical interaction with the system</a:t>
            </a:r>
          </a:p>
          <a:p>
            <a:pPr eaLnBrk="1" hangingPunct="1"/>
            <a:endParaRPr lang="en-US" altLang="it-IT"/>
          </a:p>
          <a:p>
            <a:pPr eaLnBrk="1" hangingPunct="1"/>
            <a:r>
              <a:rPr lang="en-US" altLang="it-IT"/>
              <a:t>Sequence: </a:t>
            </a:r>
            <a:r>
              <a:rPr lang="en-US" altLang="it-IT" u="sng"/>
              <a:t>time is key part </a:t>
            </a:r>
            <a:r>
              <a:rPr lang="en-US" altLang="it-IT"/>
              <a:t>of this model</a:t>
            </a:r>
          </a:p>
          <a:p>
            <a:pPr lvl="1" eaLnBrk="1" hangingPunct="1"/>
            <a:r>
              <a:rPr lang="en-US" altLang="it-IT"/>
              <a:t>Time is NOT part of Functional requirements, Glossary, Context diagram, Use cases</a:t>
            </a:r>
          </a:p>
          <a:p>
            <a:pPr eaLnBrk="1" hangingPunct="1"/>
            <a:endParaRPr lang="en-US" altLang="it-IT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08FFA6F-7ED0-933D-A0B4-5AEB982D3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Scenario sale1</a:t>
            </a:r>
          </a:p>
        </p:txBody>
      </p:sp>
      <p:graphicFrame>
        <p:nvGraphicFramePr>
          <p:cNvPr id="386051" name="Group 3">
            <a:extLst>
              <a:ext uri="{FF2B5EF4-FFF2-40B4-BE49-F238E27FC236}">
                <a16:creationId xmlns:a16="http://schemas.microsoft.com/office/drawing/2014/main" id="{B7D73D75-BA95-4E76-AF51-BE1DE4B201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92313" y="908050"/>
          <a:ext cx="8229600" cy="5486400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Step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Start sales transaction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2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Read bar code X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3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Retrieve name and price given barcode X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Repeat 2 and 3 for all products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4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Compute total T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5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Manage payment cash amount T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6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Deduce stock amount of product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7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Print receipt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8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Close transaction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0E7ED8F6-DF99-50A5-D115-84CA06710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Sale1 </a:t>
            </a:r>
          </a:p>
        </p:txBody>
      </p:sp>
      <p:sp>
        <p:nvSpPr>
          <p:cNvPr id="110595" name="Content Placeholder 3">
            <a:extLst>
              <a:ext uri="{FF2B5EF4-FFF2-40B4-BE49-F238E27FC236}">
                <a16:creationId xmlns:a16="http://schemas.microsoft.com/office/drawing/2014/main" id="{9E0FD9A4-3D8E-837B-BF21-C872F2A04D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Precondition</a:t>
            </a:r>
          </a:p>
          <a:p>
            <a:pPr lvl="1"/>
            <a:r>
              <a:rPr lang="en-GB" altLang="en-US"/>
              <a:t>Cashier is authenticated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E8964678-D8CB-8AB5-2BB4-D5EB6EE03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Scenario login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ADE697C-A547-4DC0-AEA6-6C79AD97B0B2}"/>
              </a:ext>
            </a:extLst>
          </p:cNvPr>
          <p:cNvGraphicFramePr>
            <a:graphicFrameLocks/>
          </p:cNvGraphicFramePr>
          <p:nvPr/>
        </p:nvGraphicFramePr>
        <p:xfrm>
          <a:off x="1992313" y="908051"/>
          <a:ext cx="8229600" cy="6950076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Step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Description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1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Cashier starts application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7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2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Application asks account name,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pwd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70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3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Cashiers enters account name,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pwd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70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4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70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5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70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6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70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7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70"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  <a:cs typeface="Calibri" panose="020F0502020204030204" pitchFamily="34" charset="0"/>
                        </a:rPr>
                        <a:t>8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  <a:cs typeface="Calibri" panose="020F0502020204030204" pitchFamily="34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1" marR="91431" marT="45724" marB="4572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3">
            <a:extLst>
              <a:ext uri="{FF2B5EF4-FFF2-40B4-BE49-F238E27FC236}">
                <a16:creationId xmlns:a16="http://schemas.microsoft.com/office/drawing/2014/main" id="{8F956C01-9ED7-8279-6B9B-251F2F374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112643" name="Content Placeholder 4">
            <a:extLst>
              <a:ext uri="{FF2B5EF4-FFF2-40B4-BE49-F238E27FC236}">
                <a16:creationId xmlns:a16="http://schemas.microsoft.com/office/drawing/2014/main" id="{952C0370-7422-5C55-9DC1-500B7DC69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Scenario login</a:t>
            </a:r>
          </a:p>
          <a:p>
            <a:pPr lvl="1"/>
            <a:r>
              <a:rPr lang="en-GB" altLang="en-US"/>
              <a:t>Precondition: cashier is not authorized</a:t>
            </a:r>
          </a:p>
          <a:p>
            <a:pPr lvl="1"/>
            <a:r>
              <a:rPr lang="en-GB" altLang="en-US"/>
              <a:t>Post condition: cashier is authorized and authenticated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E0082CFC-9DBF-A1F1-1754-0FA8B9713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Other scenarios</a:t>
            </a:r>
          </a:p>
        </p:txBody>
      </p:sp>
      <p:sp>
        <p:nvSpPr>
          <p:cNvPr id="113667" name="Content Placeholder 3">
            <a:extLst>
              <a:ext uri="{FF2B5EF4-FFF2-40B4-BE49-F238E27FC236}">
                <a16:creationId xmlns:a16="http://schemas.microsoft.com/office/drawing/2014/main" id="{25535428-F43D-61B1-1E6F-6B867A9CC4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(payment cash)</a:t>
            </a:r>
          </a:p>
          <a:p>
            <a:r>
              <a:rPr lang="en-GB" altLang="en-US"/>
              <a:t>Payment with credit card</a:t>
            </a:r>
          </a:p>
          <a:p>
            <a:r>
              <a:rPr lang="en-GB" altLang="en-US"/>
              <a:t>Payment with loyalty card</a:t>
            </a:r>
          </a:p>
          <a:p>
            <a:endParaRPr lang="en-GB" altLang="en-US"/>
          </a:p>
          <a:p>
            <a:r>
              <a:rPr lang="en-GB" altLang="en-US"/>
              <a:t>Payment does not succeed, abort sale</a:t>
            </a:r>
          </a:p>
          <a:p>
            <a:r>
              <a:rPr lang="en-GB" altLang="en-US"/>
              <a:t>Customer refuses an item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36FBACED-3CC7-39A0-34A2-B6ABC650A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fr-FR"/>
              <a:t>Scenario / pre post conditions</a:t>
            </a:r>
          </a:p>
        </p:txBody>
      </p:sp>
      <p:sp>
        <p:nvSpPr>
          <p:cNvPr id="114691" name="Content Placeholder 3">
            <a:extLst>
              <a:ext uri="{FF2B5EF4-FFF2-40B4-BE49-F238E27FC236}">
                <a16:creationId xmlns:a16="http://schemas.microsoft.com/office/drawing/2014/main" id="{7DACAFEF-D4C8-4A94-0269-5647FBFB4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fr-FR"/>
              <a:t>Precondition</a:t>
            </a:r>
          </a:p>
          <a:p>
            <a:pPr lvl="1"/>
            <a:r>
              <a:rPr lang="it-IT" altLang="fr-FR"/>
              <a:t>Condition to be satisfied before starting the scenario</a:t>
            </a:r>
          </a:p>
          <a:p>
            <a:pPr lvl="2"/>
            <a:r>
              <a:rPr lang="it-IT" altLang="fr-FR"/>
              <a:t>Ex: bar code X is valid</a:t>
            </a:r>
          </a:p>
          <a:p>
            <a:pPr lvl="2"/>
            <a:r>
              <a:rPr lang="it-IT" altLang="fr-FR"/>
              <a:t>Ex: bar code X corresponds to a product available in the shop</a:t>
            </a:r>
          </a:p>
          <a:p>
            <a:r>
              <a:rPr lang="it-IT" altLang="fr-FR"/>
              <a:t>Postcondition</a:t>
            </a:r>
          </a:p>
          <a:p>
            <a:pPr lvl="1"/>
            <a:r>
              <a:rPr lang="it-IT" altLang="fr-FR"/>
              <a:t>Condition satisfied at end of the scenario</a:t>
            </a:r>
          </a:p>
          <a:p>
            <a:pPr lvl="2"/>
            <a:r>
              <a:rPr lang="it-IT" altLang="fr-FR"/>
              <a:t>Ex: amount in cash after transaction = amount in cash before transaction + T</a:t>
            </a:r>
          </a:p>
          <a:p>
            <a:pPr lvl="1"/>
            <a:endParaRPr lang="it-IT" altLang="fr-F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A5D104E-A8CE-1AE9-29A2-98945618A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Use case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062BC7F-7F72-CAEC-E073-3B8FBBE95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Set of scenarios with common user goal</a:t>
            </a:r>
          </a:p>
          <a:p>
            <a:pPr eaLnBrk="1" hangingPunct="1"/>
            <a:endParaRPr lang="en-US" altLang="it-IT"/>
          </a:p>
          <a:p>
            <a:pPr eaLnBrk="1" hangingPunct="1"/>
            <a:r>
              <a:rPr lang="en-US" altLang="it-IT"/>
              <a:t>Ex: use case:  Handle sales</a:t>
            </a:r>
          </a:p>
          <a:p>
            <a:pPr lvl="1" eaLnBrk="1" hangingPunct="1"/>
            <a:r>
              <a:rPr lang="en-US" altLang="it-IT"/>
              <a:t>Scenario1: sell 2 products</a:t>
            </a:r>
          </a:p>
          <a:p>
            <a:pPr lvl="1" eaLnBrk="1" hangingPunct="1"/>
            <a:r>
              <a:rPr lang="en-US" altLang="it-IT"/>
              <a:t>Scenario2: sell 3 products</a:t>
            </a:r>
          </a:p>
          <a:p>
            <a:pPr lvl="1" eaLnBrk="1" hangingPunct="1"/>
            <a:r>
              <a:rPr lang="en-US" altLang="it-IT"/>
              <a:t>Scenario3: sell n products, abort sale because customer has no money</a:t>
            </a:r>
          </a:p>
          <a:p>
            <a:pPr lvl="1" eaLnBrk="1" hangingPunct="1"/>
            <a:r>
              <a:rPr lang="en-US" altLang="it-IT"/>
              <a:t>Scenario 4: sell n products, customer changes one of the products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873E12CD-B7D6-E8FC-73A1-E45471D5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388CC32B-9F0F-802F-1DA5-9099DC700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Ex other use cases</a:t>
            </a:r>
          </a:p>
          <a:p>
            <a:pPr lvl="1"/>
            <a:r>
              <a:rPr lang="it-IT" altLang="it-IT"/>
              <a:t>Handle coupons</a:t>
            </a:r>
          </a:p>
          <a:p>
            <a:pPr lvl="1"/>
            <a:r>
              <a:rPr lang="it-IT" altLang="it-IT"/>
              <a:t>Handle users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613CF24-8386-8D14-0ABD-0267A5DA0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02288" y="365125"/>
            <a:ext cx="4292600" cy="590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t-IT"/>
              <a:t>Development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2BAFED7-5F14-FD43-AB05-B0A1F687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36564"/>
            <a:ext cx="1528762" cy="1038225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latin typeface="Calibri" panose="020F0502020204030204" pitchFamily="34" charset="0"/>
              </a:rPr>
              <a:t>Requirements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latin typeface="Calibri" panose="020F0502020204030204" pitchFamily="34" charset="0"/>
              </a:rPr>
              <a:t>definition</a:t>
            </a:r>
            <a:endParaRPr lang="it-IT" altLang="it-IT" sz="1600" dirty="0">
              <a:latin typeface="Calibri" panose="020F0502020204030204" pitchFamily="34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11BB43A-0673-1206-66BF-C0D5D55E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4" y="2205038"/>
            <a:ext cx="1139825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Design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794E411-E17A-4449-8777-0D5824C64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6" y="3465513"/>
            <a:ext cx="1477963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 err="1">
                <a:latin typeface="Calibri" panose="020F0502020204030204" pitchFamily="34" charset="0"/>
              </a:rPr>
              <a:t>Implemen</a:t>
            </a:r>
            <a:endParaRPr lang="en-US" altLang="it-IT" sz="2000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 err="1">
                <a:latin typeface="Calibri" panose="020F0502020204030204" pitchFamily="34" charset="0"/>
              </a:rPr>
              <a:t>tation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294" name="Line 9">
            <a:extLst>
              <a:ext uri="{FF2B5EF4-FFF2-40B4-BE49-F238E27FC236}">
                <a16:creationId xmlns:a16="http://schemas.microsoft.com/office/drawing/2014/main" id="{B9CD1B4B-1016-F87A-1D64-88B9BB869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6237288"/>
            <a:ext cx="797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8032ED51-C32D-D428-6C5D-7404D54A1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051" y="5840414"/>
            <a:ext cx="70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1AFD9719-F33C-70E8-074E-4AC6A923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926013"/>
            <a:ext cx="8520112" cy="914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Project management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Configuration management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297" name="AutoShape 11">
            <a:extLst>
              <a:ext uri="{FF2B5EF4-FFF2-40B4-BE49-F238E27FC236}">
                <a16:creationId xmlns:a16="http://schemas.microsoft.com/office/drawing/2014/main" id="{A45F9551-6317-8D6C-2BC3-7093BD07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1827213"/>
            <a:ext cx="1541462" cy="665162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latin typeface="Calibri" panose="020F0502020204030204" pitchFamily="34" charset="0"/>
              </a:rPr>
              <a:t>Requirement</a:t>
            </a:r>
            <a:br>
              <a:rPr lang="en-US" altLang="it-IT" sz="1600" dirty="0">
                <a:latin typeface="Calibri" panose="020F0502020204030204" pitchFamily="34" charset="0"/>
              </a:rPr>
            </a:br>
            <a:r>
              <a:rPr lang="en-US" altLang="it-IT" sz="1600" dirty="0">
                <a:latin typeface="Calibri" panose="020F0502020204030204" pitchFamily="34" charset="0"/>
              </a:rPr>
              <a:t>document</a:t>
            </a:r>
          </a:p>
        </p:txBody>
      </p:sp>
      <p:sp>
        <p:nvSpPr>
          <p:cNvPr id="12298" name="AutoShape 12">
            <a:extLst>
              <a:ext uri="{FF2B5EF4-FFF2-40B4-BE49-F238E27FC236}">
                <a16:creationId xmlns:a16="http://schemas.microsoft.com/office/drawing/2014/main" id="{DA73201C-240C-70FA-62AA-21B5CDB1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972" y="3360899"/>
            <a:ext cx="1032632" cy="666428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latin typeface="Calibri" panose="020F0502020204030204" pitchFamily="34" charset="0"/>
              </a:rPr>
              <a:t>Design</a:t>
            </a:r>
            <a:br>
              <a:rPr lang="en-US" altLang="it-IT" sz="1600" dirty="0">
                <a:latin typeface="Calibri" panose="020F0502020204030204" pitchFamily="34" charset="0"/>
              </a:rPr>
            </a:br>
            <a:r>
              <a:rPr lang="en-US" altLang="it-IT" sz="1600" dirty="0">
                <a:latin typeface="Calibri" panose="020F0502020204030204" pitchFamily="34" charset="0"/>
              </a:rPr>
              <a:t>document</a:t>
            </a:r>
          </a:p>
        </p:txBody>
      </p:sp>
      <p:sp>
        <p:nvSpPr>
          <p:cNvPr id="12299" name="AutoShape 13">
            <a:extLst>
              <a:ext uri="{FF2B5EF4-FFF2-40B4-BE49-F238E27FC236}">
                <a16:creationId xmlns:a16="http://schemas.microsoft.com/office/drawing/2014/main" id="{66B53B94-AC8A-F095-86F7-B59ED605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52" y="3728484"/>
            <a:ext cx="609760" cy="386870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latin typeface="Calibri" panose="020F0502020204030204" pitchFamily="34" charset="0"/>
              </a:rPr>
              <a:t>Code</a:t>
            </a:r>
            <a:endParaRPr lang="en-US" altLang="it-IT" sz="2000" dirty="0">
              <a:latin typeface="Calibri" panose="020F0502020204030204" pitchFamily="34" charset="0"/>
            </a:endParaRPr>
          </a:p>
        </p:txBody>
      </p:sp>
      <p:sp>
        <p:nvSpPr>
          <p:cNvPr id="12300" name="Rectangle 3">
            <a:extLst>
              <a:ext uri="{FF2B5EF4-FFF2-40B4-BE49-F238E27FC236}">
                <a16:creationId xmlns:a16="http://schemas.microsoft.com/office/drawing/2014/main" id="{394D190F-2F0D-E33D-1D62-0EDCC4E6F0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21794" y="1283494"/>
            <a:ext cx="2049462" cy="355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Req. inspection 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301" name="Rectangle 3">
            <a:extLst>
              <a:ext uri="{FF2B5EF4-FFF2-40B4-BE49-F238E27FC236}">
                <a16:creationId xmlns:a16="http://schemas.microsoft.com/office/drawing/2014/main" id="{3A9AAB5B-3E52-48CF-E687-38A87F3F4A8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410576" y="3362326"/>
            <a:ext cx="2686050" cy="28257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Code inspection + test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302" name="Rectangle 3">
            <a:extLst>
              <a:ext uri="{FF2B5EF4-FFF2-40B4-BE49-F238E27FC236}">
                <a16:creationId xmlns:a16="http://schemas.microsoft.com/office/drawing/2014/main" id="{E6FE0DB5-5AB0-7035-172D-2FC0D72C6B8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45139" y="2517776"/>
            <a:ext cx="2078037" cy="354013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</a:rPr>
              <a:t>Des. inspection </a:t>
            </a: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2303" name="Line 18">
            <a:extLst>
              <a:ext uri="{FF2B5EF4-FFF2-40B4-BE49-F238E27FC236}">
                <a16:creationId xmlns:a16="http://schemas.microsoft.com/office/drawing/2014/main" id="{DBD681D1-BDA5-3371-4EEA-BB98628D4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1474788"/>
            <a:ext cx="2651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04" name="Line 19">
            <a:extLst>
              <a:ext uri="{FF2B5EF4-FFF2-40B4-BE49-F238E27FC236}">
                <a16:creationId xmlns:a16="http://schemas.microsoft.com/office/drawing/2014/main" id="{8B2460F5-D86C-59E7-A7BD-ED3483707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2089150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05" name="Line 20">
            <a:extLst>
              <a:ext uri="{FF2B5EF4-FFF2-40B4-BE49-F238E27FC236}">
                <a16:creationId xmlns:a16="http://schemas.microsoft.com/office/drawing/2014/main" id="{420166D7-985C-ACF8-21C1-0DF5D527D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2089150"/>
            <a:ext cx="338138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06" name="Line 22">
            <a:extLst>
              <a:ext uri="{FF2B5EF4-FFF2-40B4-BE49-F238E27FC236}">
                <a16:creationId xmlns:a16="http://schemas.microsoft.com/office/drawing/2014/main" id="{5D99411A-66C7-EAF1-57AD-F442CD4D2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7176" y="3119439"/>
            <a:ext cx="265113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07" name="Line 23">
            <a:extLst>
              <a:ext uri="{FF2B5EF4-FFF2-40B4-BE49-F238E27FC236}">
                <a16:creationId xmlns:a16="http://schemas.microsoft.com/office/drawing/2014/main" id="{3436EC2C-DEC7-C180-251C-0BA079FA4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4" y="3465513"/>
            <a:ext cx="344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08" name="Line 24">
            <a:extLst>
              <a:ext uri="{FF2B5EF4-FFF2-40B4-BE49-F238E27FC236}">
                <a16:creationId xmlns:a16="http://schemas.microsoft.com/office/drawing/2014/main" id="{E3EB8611-EAB5-5261-6AD8-DC7E6F9B7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163" y="3465514"/>
            <a:ext cx="265112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09" name="Line 25">
            <a:extLst>
              <a:ext uri="{FF2B5EF4-FFF2-40B4-BE49-F238E27FC236}">
                <a16:creationId xmlns:a16="http://schemas.microsoft.com/office/drawing/2014/main" id="{19877BC0-10A8-1E58-9CE3-DAE180166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4238" y="3922713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10" name="Line 26">
            <a:extLst>
              <a:ext uri="{FF2B5EF4-FFF2-40B4-BE49-F238E27FC236}">
                <a16:creationId xmlns:a16="http://schemas.microsoft.com/office/drawing/2014/main" id="{D433A219-6B83-F3C6-0BB3-805C05C3E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4975" y="392271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IT"/>
          </a:p>
        </p:txBody>
      </p:sp>
      <p:sp>
        <p:nvSpPr>
          <p:cNvPr id="12311" name="Right Arrow 1">
            <a:extLst>
              <a:ext uri="{FF2B5EF4-FFF2-40B4-BE49-F238E27FC236}">
                <a16:creationId xmlns:a16="http://schemas.microsoft.com/office/drawing/2014/main" id="{4AFA84A8-6717-C635-A1CE-22DFB15F8D1E}"/>
              </a:ext>
            </a:extLst>
          </p:cNvPr>
          <p:cNvSpPr>
            <a:spLocks noChangeArrowheads="1"/>
          </p:cNvSpPr>
          <p:nvPr/>
        </p:nvSpPr>
        <p:spPr bwMode="auto">
          <a:xfrm rot="16900838">
            <a:off x="1262857" y="3320257"/>
            <a:ext cx="2035175" cy="687388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66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0AF28F97-9A4F-3333-B7DC-399787D42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Use case diagram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F079B1DA-16D0-51A1-CD73-B9099DE5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1671639"/>
            <a:ext cx="8524875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BDE4BAD7-A76E-6724-93AD-E4E0A343B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Use case</a:t>
            </a:r>
          </a:p>
        </p:txBody>
      </p:sp>
      <p:sp>
        <p:nvSpPr>
          <p:cNvPr id="118787" name="Content Placeholder 2">
            <a:extLst>
              <a:ext uri="{FF2B5EF4-FFF2-40B4-BE49-F238E27FC236}">
                <a16:creationId xmlns:a16="http://schemas.microsoft.com/office/drawing/2014/main" id="{1E1648AF-6B10-F9D7-BA2B-19F513CDE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2000"/>
              </a:lnSpc>
            </a:pPr>
            <a:r>
              <a:rPr lang="en-US" altLang="it-IT" sz="2700"/>
              <a:t>Captures a contract between the actors of a system about its behavior. </a:t>
            </a:r>
          </a:p>
          <a:p>
            <a:pPr>
              <a:lnSpc>
                <a:spcPct val="92000"/>
              </a:lnSpc>
            </a:pPr>
            <a:r>
              <a:rPr lang="en-US" altLang="it-IT" sz="2700"/>
              <a:t>Describes the system</a:t>
            </a:r>
            <a:r>
              <a:rPr lang="en-US" altLang="en-US" sz="2700"/>
              <a:t>’</a:t>
            </a:r>
            <a:r>
              <a:rPr lang="en-US" altLang="it-IT" sz="2700"/>
              <a:t>s behavior under various conditions as it responds to a request </a:t>
            </a:r>
          </a:p>
          <a:p>
            <a:pPr lvl="1">
              <a:lnSpc>
                <a:spcPct val="92000"/>
              </a:lnSpc>
            </a:pPr>
            <a:r>
              <a:rPr lang="en-US" altLang="it-IT"/>
              <a:t>from the </a:t>
            </a:r>
            <a:r>
              <a:rPr lang="en-US" altLang="it-IT" i="1"/>
              <a:t>primary actor. </a:t>
            </a:r>
          </a:p>
          <a:p>
            <a:pPr>
              <a:lnSpc>
                <a:spcPct val="92000"/>
              </a:lnSpc>
            </a:pPr>
            <a:r>
              <a:rPr lang="en-US" altLang="it-IT" sz="2700"/>
              <a:t>The primary actor initiates an interaction with the system to accomplish some goal. </a:t>
            </a:r>
          </a:p>
          <a:p>
            <a:pPr>
              <a:lnSpc>
                <a:spcPct val="92000"/>
              </a:lnSpc>
            </a:pPr>
            <a:r>
              <a:rPr lang="en-US" altLang="it-IT" sz="2700"/>
              <a:t>The system responds, protecting the interests of all the stakeholders. </a:t>
            </a:r>
          </a:p>
          <a:p>
            <a:pPr>
              <a:lnSpc>
                <a:spcPct val="92000"/>
              </a:lnSpc>
            </a:pPr>
            <a:endParaRPr lang="en-US" altLang="it-IT" sz="27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056FE0B-532E-56AA-B9D5-9EDD72181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Use case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EB8A3D9-8604-26A5-CF50-0976B8D23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A scenario is a sequence of steps describing an interaction between a user and a system</a:t>
            </a:r>
          </a:p>
          <a:p>
            <a:pPr eaLnBrk="1" hangingPunct="1"/>
            <a:r>
              <a:rPr lang="en-US" altLang="it-IT"/>
              <a:t>A use case is a </a:t>
            </a:r>
            <a:r>
              <a:rPr lang="en-US" altLang="it-IT" b="1"/>
              <a:t>set of scenarios </a:t>
            </a:r>
            <a:r>
              <a:rPr lang="en-US" altLang="it-IT"/>
              <a:t>tied together by a </a:t>
            </a:r>
            <a:r>
              <a:rPr lang="en-US" altLang="it-IT" b="1"/>
              <a:t>common </a:t>
            </a:r>
            <a:r>
              <a:rPr lang="en-US" altLang="it-IT" b="1" i="1"/>
              <a:t>user</a:t>
            </a:r>
            <a:r>
              <a:rPr lang="en-US" altLang="it-IT" b="1"/>
              <a:t>  goal</a:t>
            </a:r>
            <a:r>
              <a:rPr lang="en-US" altLang="it-IT"/>
              <a:t>.</a:t>
            </a:r>
          </a:p>
          <a:p>
            <a:pPr eaLnBrk="1" hangingPunct="1"/>
            <a:endParaRPr lang="en-US" altLang="it-IT"/>
          </a:p>
          <a:p>
            <a:pPr lvl="1" eaLnBrk="1" hangingPunct="1"/>
            <a:r>
              <a:rPr lang="en-US" altLang="it-IT"/>
              <a:t>Use case similar to Class  (Model)</a:t>
            </a:r>
          </a:p>
          <a:p>
            <a:pPr lvl="1" eaLnBrk="1" hangingPunct="1"/>
            <a:r>
              <a:rPr lang="en-US" altLang="it-IT"/>
              <a:t>Scenario similar to instance of class </a:t>
            </a:r>
            <a:br>
              <a:rPr lang="en-US" altLang="it-IT"/>
            </a:br>
            <a:endParaRPr lang="en-US" altLang="it-IT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3">
            <a:extLst>
              <a:ext uri="{FF2B5EF4-FFF2-40B4-BE49-F238E27FC236}">
                <a16:creationId xmlns:a16="http://schemas.microsoft.com/office/drawing/2014/main" id="{8A50684A-EBBF-48B5-B59C-E458A50A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Key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690B1-3E61-DBA4-2E48-7D956C80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1" y="3335339"/>
            <a:ext cx="2309812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6AC0B-BA69-F121-5822-E164CEB2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7" y="1320800"/>
            <a:ext cx="3708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AF181-2796-F322-E6BD-C33CF5C5D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1916114"/>
            <a:ext cx="232251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2B8BF6-2CE5-44FB-B383-EDD149C70F99}"/>
              </a:ext>
            </a:extLst>
          </p:cNvPr>
          <p:cNvSpPr txBox="1"/>
          <p:nvPr/>
        </p:nvSpPr>
        <p:spPr>
          <a:xfrm>
            <a:off x="1987109" y="5013326"/>
            <a:ext cx="270439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4000" dirty="0">
                <a:solidFill>
                  <a:srgbClr val="000000"/>
                </a:solidFill>
                <a:ea typeface="ＭＳ Ｐゴシック" charset="0"/>
              </a:rPr>
              <a:t>User (Actor)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B0A32-751D-422C-B4FA-D2A5459D609A}"/>
              </a:ext>
            </a:extLst>
          </p:cNvPr>
          <p:cNvSpPr txBox="1"/>
          <p:nvPr/>
        </p:nvSpPr>
        <p:spPr>
          <a:xfrm>
            <a:off x="8756303" y="1268414"/>
            <a:ext cx="16675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4000" dirty="0">
                <a:solidFill>
                  <a:srgbClr val="000000"/>
                </a:solidFill>
                <a:ea typeface="ＭＳ Ｐゴシック" charset="0"/>
              </a:rPr>
              <a:t>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C7F4AE-9F4D-F659-33F3-60C46BB5C91D}"/>
              </a:ext>
            </a:extLst>
          </p:cNvPr>
          <p:cNvCxnSpPr>
            <a:cxnSpLocks noChangeShapeType="1"/>
            <a:stCxn id="6" idx="3"/>
            <a:endCxn id="8" idx="1"/>
          </p:cNvCxnSpPr>
          <p:nvPr/>
        </p:nvCxnSpPr>
        <p:spPr bwMode="auto">
          <a:xfrm flipV="1">
            <a:off x="6448423" y="4098927"/>
            <a:ext cx="1879603" cy="7096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67256E-263A-40FE-B712-0D1F6923CFA7}"/>
              </a:ext>
            </a:extLst>
          </p:cNvPr>
          <p:cNvSpPr txBox="1"/>
          <p:nvPr/>
        </p:nvSpPr>
        <p:spPr>
          <a:xfrm>
            <a:off x="6310272" y="4876257"/>
            <a:ext cx="2168606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  <a:ea typeface="ＭＳ Ｐゴシック" charset="0"/>
              </a:rPr>
              <a:t>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>
            <a:extLst>
              <a:ext uri="{FF2B5EF4-FFF2-40B4-BE49-F238E27FC236}">
                <a16:creationId xmlns:a16="http://schemas.microsoft.com/office/drawing/2014/main" id="{A648E212-2F44-76BF-B517-A55582FE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 typeface="Lucida Sans Unicode" panose="020B0602030504020204" pitchFamily="34" charset="0"/>
              <a:buNone/>
            </a:pPr>
            <a:fld id="{51B491BB-2D74-CA4B-BFFD-42B325EFF11F}" type="slidenum">
              <a:rPr lang="en-GB" altLang="it-IT"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Font typeface="Lucida Sans Unicode" panose="020B0602030504020204" pitchFamily="34" charset="0"/>
                <a:buNone/>
              </a:pPr>
              <a:t>84</a:t>
            </a:fld>
            <a:endParaRPr lang="en-GB" altLang="it-IT" sz="12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825B48DD-1FB5-108B-E9E2-0C7D0C1855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90688"/>
            <a:ext cx="10515600" cy="4710113"/>
          </a:xfrm>
        </p:spPr>
        <p:txBody>
          <a:bodyPr vert="horz" lIns="0" tIns="0" rIns="0" bIns="0" rtlCol="0">
            <a:norm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The </a:t>
            </a:r>
            <a:r>
              <a:rPr lang="en-GB" altLang="it-IT" dirty="0">
                <a:solidFill>
                  <a:srgbClr val="FF6633"/>
                </a:solidFill>
              </a:rPr>
              <a:t>actor</a:t>
            </a:r>
            <a:r>
              <a:rPr lang="en-GB" altLang="it-IT" dirty="0"/>
              <a:t> involved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type of user that interacts with the system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The </a:t>
            </a:r>
            <a:r>
              <a:rPr lang="en-GB" altLang="it-IT" dirty="0">
                <a:solidFill>
                  <a:srgbClr val="FF6633"/>
                </a:solidFill>
              </a:rPr>
              <a:t>system</a:t>
            </a:r>
            <a:r>
              <a:rPr lang="en-GB" altLang="it-IT" dirty="0"/>
              <a:t> being used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treated as a black-box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The functional </a:t>
            </a:r>
            <a:r>
              <a:rPr lang="en-GB" altLang="it-IT" dirty="0">
                <a:solidFill>
                  <a:srgbClr val="FF6633"/>
                </a:solidFill>
              </a:rPr>
              <a:t>goal</a:t>
            </a:r>
            <a:r>
              <a:rPr lang="en-GB" altLang="it-IT" dirty="0"/>
              <a:t> that the actor achieves using the system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the reason for using the system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1561B6-B8A2-84A6-F30D-CC265A743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it-IT" dirty="0"/>
              <a:t>Key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C2F852B2-D28A-3A89-7037-A84E8DC3E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Actors, stakeholders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D126BAED-00FD-B68D-EBEC-36CD5B1EE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Actor &lt;= stakeholders</a:t>
            </a:r>
          </a:p>
          <a:p>
            <a:r>
              <a:rPr lang="it-IT" altLang="it-IT"/>
              <a:t>External to system</a:t>
            </a:r>
          </a:p>
          <a:p>
            <a:r>
              <a:rPr lang="it-IT" altLang="it-IT"/>
              <a:t>Actors can be</a:t>
            </a:r>
          </a:p>
          <a:p>
            <a:pPr lvl="1"/>
            <a:r>
              <a:rPr lang="it-IT" altLang="it-IT"/>
              <a:t>Humans</a:t>
            </a:r>
          </a:p>
          <a:p>
            <a:pPr lvl="1"/>
            <a:r>
              <a:rPr lang="it-IT" altLang="it-IT"/>
              <a:t>Other machines / systems</a:t>
            </a:r>
          </a:p>
          <a:p>
            <a:r>
              <a:rPr lang="it-IT" altLang="it-IT"/>
              <a:t>Actors can be </a:t>
            </a:r>
          </a:p>
          <a:p>
            <a:pPr lvl="1"/>
            <a:r>
              <a:rPr lang="it-IT" altLang="it-IT"/>
              <a:t>Primary: start the interaction with the system</a:t>
            </a:r>
          </a:p>
          <a:p>
            <a:pPr lvl="1"/>
            <a:r>
              <a:rPr lang="it-IT" altLang="it-IT"/>
              <a:t>Secondary: are passive wrt the system</a:t>
            </a:r>
          </a:p>
          <a:p>
            <a:pPr lvl="1"/>
            <a:endParaRPr lang="it-IT" altLang="it-IT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>
            <a:extLst>
              <a:ext uri="{FF2B5EF4-FFF2-40B4-BE49-F238E27FC236}">
                <a16:creationId xmlns:a16="http://schemas.microsoft.com/office/drawing/2014/main" id="{02FA81C0-02CF-4066-E018-C113754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 typeface="Lucida Sans Unicode" panose="020B0602030504020204" pitchFamily="34" charset="0"/>
              <a:buNone/>
            </a:pPr>
            <a:fld id="{B550A739-BBEB-E54F-B691-5D8097D7BC16}" type="slidenum">
              <a:rPr lang="en-GB" altLang="it-IT"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Font typeface="Lucida Sans Unicode" panose="020B0602030504020204" pitchFamily="34" charset="0"/>
                <a:buNone/>
              </a:pPr>
              <a:t>86</a:t>
            </a:fld>
            <a:endParaRPr lang="en-GB" altLang="it-IT" sz="1200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661561E6-D78B-57DA-1A08-1C56DFB88F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90688"/>
            <a:ext cx="10515600" cy="3954738"/>
          </a:xfrm>
        </p:spPr>
        <p:txBody>
          <a:bodyPr vert="horz" lIns="0" tIns="0" rIns="0" bIns="0" rtlCol="0">
            <a:norm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The use case cares only about the relationship of the actor to the system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it-IT" dirty="0"/>
              <a:t>The goal must be of value to the (primary) actor: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ja-JP" altLang="en-GB">
                <a:ea typeface="MS PGothic" panose="020B0600070205080204" pitchFamily="34" charset="-128"/>
              </a:rPr>
              <a:t>“</a:t>
            </a:r>
            <a:r>
              <a:rPr lang="en-GB" altLang="ja-JP" dirty="0">
                <a:ea typeface="MS PGothic" panose="020B0600070205080204" pitchFamily="34" charset="-128"/>
              </a:rPr>
              <a:t>Enter PIN code</a:t>
            </a:r>
            <a:r>
              <a:rPr lang="ja-JP" altLang="en-GB">
                <a:ea typeface="MS PGothic" panose="020B0600070205080204" pitchFamily="34" charset="-128"/>
              </a:rPr>
              <a:t>”</a:t>
            </a:r>
            <a:r>
              <a:rPr lang="en-GB" altLang="ja-JP" dirty="0">
                <a:ea typeface="MS PGothic" panose="020B0600070205080204" pitchFamily="34" charset="-128"/>
              </a:rPr>
              <a:t> is not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ja-JP" altLang="en-GB">
                <a:ea typeface="MS PGothic" panose="020B0600070205080204" pitchFamily="34" charset="-128"/>
              </a:rPr>
              <a:t>“</a:t>
            </a:r>
            <a:r>
              <a:rPr lang="en-GB" altLang="ja-JP" dirty="0">
                <a:ea typeface="MS PGothic" panose="020B0600070205080204" pitchFamily="34" charset="-128"/>
              </a:rPr>
              <a:t>Withdraw cash</a:t>
            </a:r>
            <a:r>
              <a:rPr lang="ja-JP" altLang="en-GB">
                <a:ea typeface="MS PGothic" panose="020B0600070205080204" pitchFamily="34" charset="-128"/>
              </a:rPr>
              <a:t>”</a:t>
            </a:r>
            <a:r>
              <a:rPr lang="en-GB" altLang="ja-JP" dirty="0">
                <a:ea typeface="MS PGothic" panose="020B0600070205080204" pitchFamily="34" charset="-128"/>
              </a:rPr>
              <a:t> is</a:t>
            </a:r>
            <a:endParaRPr lang="en-GB" alt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7C046-6546-E9CF-8491-F6BC989FE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altLang="it-IT" dirty="0"/>
              <a:t>Goals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37525930-7B25-9416-79AF-D5FAF1360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F003-C7DB-4CF5-AE4B-FC7BDE90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b="1" dirty="0"/>
          </a:p>
          <a:p>
            <a:pPr marL="0" indent="0" algn="ctr">
              <a:buNone/>
              <a:defRPr/>
            </a:pPr>
            <a:r>
              <a:rPr lang="en-US" b="1" dirty="0"/>
              <a:t>As a</a:t>
            </a:r>
            <a:r>
              <a:rPr lang="en-US" dirty="0"/>
              <a:t> </a:t>
            </a:r>
            <a:r>
              <a:rPr lang="en-US" i="1" dirty="0"/>
              <a:t>&lt;actor type&gt;</a:t>
            </a:r>
          </a:p>
          <a:p>
            <a:pPr marL="0" indent="0" algn="ctr">
              <a:buNone/>
              <a:defRPr/>
            </a:pPr>
            <a:endParaRPr lang="en-US" i="1" dirty="0"/>
          </a:p>
          <a:p>
            <a:pPr marL="0" indent="0" algn="ctr">
              <a:buNone/>
              <a:defRPr/>
            </a:pPr>
            <a:r>
              <a:rPr lang="en-US" b="1" dirty="0"/>
              <a:t>I want </a:t>
            </a:r>
            <a:r>
              <a:rPr lang="en-US" i="1" dirty="0"/>
              <a:t>&lt;to do something&gt;</a:t>
            </a:r>
          </a:p>
          <a:p>
            <a:pPr marL="0" indent="0" algn="ctr">
              <a:buNone/>
              <a:defRPr/>
            </a:pPr>
            <a:endParaRPr lang="en-US" i="1" dirty="0"/>
          </a:p>
          <a:p>
            <a:pPr marL="0" indent="0" algn="ctr">
              <a:buNone/>
              <a:defRPr/>
            </a:pPr>
            <a:r>
              <a:rPr lang="en-US" b="1" dirty="0"/>
              <a:t>So that </a:t>
            </a:r>
            <a:r>
              <a:rPr lang="en-US" i="1" dirty="0"/>
              <a:t>&lt;some value is created&gt;</a:t>
            </a:r>
          </a:p>
          <a:p>
            <a:pPr>
              <a:buFont typeface="Wingdings" charset="0"/>
              <a:buChar char="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B58F15B0-2026-41FC-444F-D609D8EEF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Goal</a:t>
            </a:r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8860F6E5-A9C6-07BF-A21D-CC0E2C87A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it-IT" b="1"/>
          </a:p>
          <a:p>
            <a:pPr marL="0" indent="0" algn="ctr">
              <a:buNone/>
            </a:pPr>
            <a:r>
              <a:rPr lang="en-US" altLang="it-IT" b="1"/>
              <a:t>As a</a:t>
            </a:r>
            <a:r>
              <a:rPr lang="en-US" altLang="it-IT"/>
              <a:t> </a:t>
            </a:r>
            <a:r>
              <a:rPr lang="en-US" altLang="it-IT" i="1"/>
              <a:t>&lt;actor type&gt;</a:t>
            </a:r>
          </a:p>
          <a:p>
            <a:pPr marL="0" indent="0" algn="ctr">
              <a:buNone/>
            </a:pPr>
            <a:endParaRPr lang="en-US" altLang="it-IT" i="1"/>
          </a:p>
          <a:p>
            <a:pPr marL="0" indent="0" algn="ctr">
              <a:buNone/>
            </a:pPr>
            <a:r>
              <a:rPr lang="en-US" altLang="it-IT" b="1"/>
              <a:t>I want </a:t>
            </a:r>
            <a:r>
              <a:rPr lang="en-US" altLang="it-IT" i="1"/>
              <a:t>&lt;to do something&gt;</a:t>
            </a:r>
          </a:p>
          <a:p>
            <a:pPr marL="0" indent="0" algn="ctr">
              <a:buNone/>
            </a:pPr>
            <a:endParaRPr lang="en-US" altLang="it-IT" i="1"/>
          </a:p>
          <a:p>
            <a:pPr marL="0" indent="0" algn="ctr">
              <a:buNone/>
            </a:pPr>
            <a:r>
              <a:rPr lang="en-US" altLang="it-IT" b="1"/>
              <a:t>So that </a:t>
            </a:r>
            <a:r>
              <a:rPr lang="en-US" altLang="it-IT" i="1"/>
              <a:t>&lt;some value is created&gt;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6422B-385A-4B57-887C-5354176B8CCC}"/>
              </a:ext>
            </a:extLst>
          </p:cNvPr>
          <p:cNvSpPr txBox="1"/>
          <p:nvPr/>
        </p:nvSpPr>
        <p:spPr>
          <a:xfrm>
            <a:off x="6151705" y="1557338"/>
            <a:ext cx="15792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6600"/>
                </a:solidFill>
                <a:ea typeface="MS PGothic" charset="0"/>
                <a:cs typeface="MS PGothic" charset="0"/>
              </a:rPr>
              <a:t>bank customer</a:t>
            </a:r>
          </a:p>
        </p:txBody>
      </p:sp>
      <p:cxnSp>
        <p:nvCxnSpPr>
          <p:cNvPr id="129029" name="Straight Connector 4">
            <a:extLst>
              <a:ext uri="{FF2B5EF4-FFF2-40B4-BE49-F238E27FC236}">
                <a16:creationId xmlns:a16="http://schemas.microsoft.com/office/drawing/2014/main" id="{03E630EB-A943-669E-DB0F-C45ABE5BB97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19739" y="2133600"/>
            <a:ext cx="2592387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2E820C-2AE3-4609-A538-816FED564F64}"/>
              </a:ext>
            </a:extLst>
          </p:cNvPr>
          <p:cNvSpPr txBox="1"/>
          <p:nvPr/>
        </p:nvSpPr>
        <p:spPr>
          <a:xfrm>
            <a:off x="5956902" y="2852738"/>
            <a:ext cx="24689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6600"/>
                </a:solidFill>
                <a:ea typeface="MS PGothic" charset="0"/>
                <a:cs typeface="MS PGothic" charset="0"/>
              </a:rPr>
              <a:t>to perform a withdrawal</a:t>
            </a:r>
          </a:p>
        </p:txBody>
      </p:sp>
      <p:cxnSp>
        <p:nvCxnSpPr>
          <p:cNvPr id="129031" name="Straight Connector 8">
            <a:extLst>
              <a:ext uri="{FF2B5EF4-FFF2-40B4-BE49-F238E27FC236}">
                <a16:creationId xmlns:a16="http://schemas.microsoft.com/office/drawing/2014/main" id="{03D44249-D6BE-6831-5115-8710083F5E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87938" y="3429000"/>
            <a:ext cx="3744912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B0AAB2-46E2-4EE7-B0D8-25D201F85522}"/>
              </a:ext>
            </a:extLst>
          </p:cNvPr>
          <p:cNvSpPr txBox="1"/>
          <p:nvPr/>
        </p:nvSpPr>
        <p:spPr>
          <a:xfrm>
            <a:off x="5811819" y="4076700"/>
            <a:ext cx="23019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6600"/>
                </a:solidFill>
                <a:ea typeface="MS PGothic" charset="0"/>
                <a:cs typeface="MS PGothic" charset="0"/>
              </a:rPr>
              <a:t>I get some cash for me</a:t>
            </a:r>
          </a:p>
        </p:txBody>
      </p:sp>
      <p:cxnSp>
        <p:nvCxnSpPr>
          <p:cNvPr id="129033" name="Straight Connector 11">
            <a:extLst>
              <a:ext uri="{FF2B5EF4-FFF2-40B4-BE49-F238E27FC236}">
                <a16:creationId xmlns:a16="http://schemas.microsoft.com/office/drawing/2014/main" id="{41DF6504-3B16-CD90-A3B5-C83DE3DBC8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83114" y="4652963"/>
            <a:ext cx="4897437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egnaposto numero diapositiva 6">
            <a:extLst>
              <a:ext uri="{FF2B5EF4-FFF2-40B4-BE49-F238E27FC236}">
                <a16:creationId xmlns:a16="http://schemas.microsoft.com/office/drawing/2014/main" id="{1D49F191-427C-B2BF-BD22-BF656984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1981B53-3C10-A340-80E3-6B2C26A970E0}" type="slidenum">
              <a:rPr lang="it-IT" altLang="it-IT" sz="1200">
                <a:latin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89</a:t>
            </a:fld>
            <a:endParaRPr lang="it-IT" altLang="it-IT" sz="1200" dirty="0">
              <a:latin typeface="Calibri" panose="020F050202020403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3BA848BB-2C3B-60E7-68A8-B03E019C3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/>
              <a:t>Elements of a Use Case</a:t>
            </a:r>
            <a:endParaRPr lang="en-US" altLang="it-IT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815AE7D8-3706-DC54-5E43-A762606F58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01348" y="1781557"/>
            <a:ext cx="8849276" cy="4800600"/>
          </a:xfrm>
        </p:spPr>
        <p:txBody>
          <a:bodyPr/>
          <a:lstStyle/>
          <a:p>
            <a:pPr eaLnBrk="1" hangingPunct="1"/>
            <a:r>
              <a:rPr lang="en-US" altLang="it-IT" dirty="0"/>
              <a:t>Someone (user) or something (external system, hardware) that</a:t>
            </a:r>
          </a:p>
          <a:p>
            <a:pPr lvl="1" eaLnBrk="1" hangingPunct="1"/>
            <a:r>
              <a:rPr lang="en-US" altLang="it-IT" dirty="0"/>
              <a:t>Exchanges information with the system</a:t>
            </a:r>
          </a:p>
          <a:p>
            <a:pPr lvl="1" eaLnBrk="1" hangingPunct="1"/>
            <a:r>
              <a:rPr lang="en-US" altLang="it-IT" dirty="0"/>
              <a:t>Supplies input to the system or receives output from the system</a:t>
            </a:r>
          </a:p>
          <a:p>
            <a:pPr eaLnBrk="1" hangingPunct="1"/>
            <a:endParaRPr lang="en-US" altLang="it-IT" dirty="0"/>
          </a:p>
          <a:p>
            <a:pPr eaLnBrk="1" hangingPunct="1"/>
            <a:endParaRPr lang="en-US" altLang="it-IT" dirty="0"/>
          </a:p>
          <a:p>
            <a:pPr eaLnBrk="1" hangingPunct="1"/>
            <a:r>
              <a:rPr lang="en-US" altLang="it-IT" dirty="0"/>
              <a:t>A functional unit (functionality) part of the system</a:t>
            </a:r>
          </a:p>
        </p:txBody>
      </p:sp>
      <p:grpSp>
        <p:nvGrpSpPr>
          <p:cNvPr id="131077" name="Group 6">
            <a:extLst>
              <a:ext uri="{FF2B5EF4-FFF2-40B4-BE49-F238E27FC236}">
                <a16:creationId xmlns:a16="http://schemas.microsoft.com/office/drawing/2014/main" id="{E785F10A-85B1-4875-144B-601CEB389BE5}"/>
              </a:ext>
            </a:extLst>
          </p:cNvPr>
          <p:cNvGrpSpPr>
            <a:grpSpLocks/>
          </p:cNvGrpSpPr>
          <p:nvPr/>
        </p:nvGrpSpPr>
        <p:grpSpPr bwMode="auto">
          <a:xfrm>
            <a:off x="1238767" y="1851131"/>
            <a:ext cx="492125" cy="1009651"/>
            <a:chOff x="813" y="1201"/>
            <a:chExt cx="310" cy="636"/>
          </a:xfrm>
        </p:grpSpPr>
        <p:sp>
          <p:nvSpPr>
            <p:cNvPr id="131081" name="Oval 7">
              <a:extLst>
                <a:ext uri="{FF2B5EF4-FFF2-40B4-BE49-F238E27FC236}">
                  <a16:creationId xmlns:a16="http://schemas.microsoft.com/office/drawing/2014/main" id="{95686519-5FCA-853C-A915-B2255923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201"/>
              <a:ext cx="143" cy="143"/>
            </a:xfrm>
            <a:prstGeom prst="ellips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1082" name="Line 8">
              <a:extLst>
                <a:ext uri="{FF2B5EF4-FFF2-40B4-BE49-F238E27FC236}">
                  <a16:creationId xmlns:a16="http://schemas.microsoft.com/office/drawing/2014/main" id="{2319C1D1-115B-E6DB-5734-CD5622512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342"/>
              <a:ext cx="1" cy="118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1083" name="Line 9">
              <a:extLst>
                <a:ext uri="{FF2B5EF4-FFF2-40B4-BE49-F238E27FC236}">
                  <a16:creationId xmlns:a16="http://schemas.microsoft.com/office/drawing/2014/main" id="{43D84D7D-F1CE-55A0-5EFB-1D9D768C3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373"/>
              <a:ext cx="214" cy="1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1084" name="Freeform 10">
              <a:extLst>
                <a:ext uri="{FF2B5EF4-FFF2-40B4-BE49-F238E27FC236}">
                  <a16:creationId xmlns:a16="http://schemas.microsoft.com/office/drawing/2014/main" id="{57C5BD63-26DD-0438-E2B4-003B7811E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1460"/>
              <a:ext cx="294" cy="143"/>
            </a:xfrm>
            <a:custGeom>
              <a:avLst/>
              <a:gdLst>
                <a:gd name="T0" fmla="*/ 0 w 37"/>
                <a:gd name="T1" fmla="*/ 2147483646 h 18"/>
                <a:gd name="T2" fmla="*/ 2147483646 w 37"/>
                <a:gd name="T3" fmla="*/ 0 h 18"/>
                <a:gd name="T4" fmla="*/ 2147483646 w 37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1085" name="Rectangle 11">
              <a:extLst>
                <a:ext uri="{FF2B5EF4-FFF2-40B4-BE49-F238E27FC236}">
                  <a16:creationId xmlns:a16="http://schemas.microsoft.com/office/drawing/2014/main" id="{7917D101-A438-34C0-E85C-EB227D63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82"/>
              <a:ext cx="2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Actor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31078" name="Group 12">
            <a:extLst>
              <a:ext uri="{FF2B5EF4-FFF2-40B4-BE49-F238E27FC236}">
                <a16:creationId xmlns:a16="http://schemas.microsoft.com/office/drawing/2014/main" id="{CD0E386D-3AEF-DD6C-6B0F-764746AC88A4}"/>
              </a:ext>
            </a:extLst>
          </p:cNvPr>
          <p:cNvGrpSpPr>
            <a:grpSpLocks/>
          </p:cNvGrpSpPr>
          <p:nvPr/>
        </p:nvGrpSpPr>
        <p:grpSpPr bwMode="auto">
          <a:xfrm>
            <a:off x="1096685" y="4512920"/>
            <a:ext cx="750887" cy="623888"/>
            <a:chOff x="432" y="2575"/>
            <a:chExt cx="473" cy="393"/>
          </a:xfrm>
        </p:grpSpPr>
        <p:sp>
          <p:nvSpPr>
            <p:cNvPr id="131079" name="Oval 13">
              <a:extLst>
                <a:ext uri="{FF2B5EF4-FFF2-40B4-BE49-F238E27FC236}">
                  <a16:creationId xmlns:a16="http://schemas.microsoft.com/office/drawing/2014/main" id="{4B693880-5F2B-CCBD-1292-521F9DA8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1080" name="Rectangle 14">
              <a:extLst>
                <a:ext uri="{FF2B5EF4-FFF2-40B4-BE49-F238E27FC236}">
                  <a16:creationId xmlns:a16="http://schemas.microsoft.com/office/drawing/2014/main" id="{6CE33128-F816-AA9D-C893-094A98BB4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4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98557D-B9CA-913B-653B-7F8771BE5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Requirement engineering</a:t>
            </a:r>
          </a:p>
        </p:txBody>
      </p:sp>
      <p:sp>
        <p:nvSpPr>
          <p:cNvPr id="335875" name="Text Box 3">
            <a:extLst>
              <a:ext uri="{FF2B5EF4-FFF2-40B4-BE49-F238E27FC236}">
                <a16:creationId xmlns:a16="http://schemas.microsoft.com/office/drawing/2014/main" id="{6B8F98A9-17DC-9EAC-B172-8EBBD734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943" y="2060576"/>
            <a:ext cx="9232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</a:p>
        </p:txBody>
      </p:sp>
      <p:sp>
        <p:nvSpPr>
          <p:cNvPr id="335876" name="Text Box 4">
            <a:extLst>
              <a:ext uri="{FF2B5EF4-FFF2-40B4-BE49-F238E27FC236}">
                <a16:creationId xmlns:a16="http://schemas.microsoft.com/office/drawing/2014/main" id="{EA6805D6-1DD7-7E73-C205-E0A99C21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300" y="3644901"/>
            <a:ext cx="15045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</p:txBody>
      </p:sp>
      <p:sp>
        <p:nvSpPr>
          <p:cNvPr id="335877" name="AutoShape 5">
            <a:extLst>
              <a:ext uri="{FF2B5EF4-FFF2-40B4-BE49-F238E27FC236}">
                <a16:creationId xmlns:a16="http://schemas.microsoft.com/office/drawing/2014/main" id="{754922D4-EF51-DCE4-3347-7AB03B3A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2492376"/>
            <a:ext cx="1439863" cy="7207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Informal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335878" name="Line 6">
            <a:extLst>
              <a:ext uri="{FF2B5EF4-FFF2-40B4-BE49-F238E27FC236}">
                <a16:creationId xmlns:a16="http://schemas.microsoft.com/office/drawing/2014/main" id="{DC3C2599-037F-7847-420B-C3F93AEDE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6" y="2205039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79" name="Line 7">
            <a:extLst>
              <a:ext uri="{FF2B5EF4-FFF2-40B4-BE49-F238E27FC236}">
                <a16:creationId xmlns:a16="http://schemas.microsoft.com/office/drawing/2014/main" id="{A6D4474A-EA45-A66A-0BB3-507803800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29972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0" name="AutoShape 8">
            <a:extLst>
              <a:ext uri="{FF2B5EF4-FFF2-40B4-BE49-F238E27FC236}">
                <a16:creationId xmlns:a16="http://schemas.microsoft.com/office/drawing/2014/main" id="{FDF495D0-35D0-7096-22DF-8C64C309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4221164"/>
            <a:ext cx="1800225" cy="7207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 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</p:txBody>
      </p:sp>
      <p:sp>
        <p:nvSpPr>
          <p:cNvPr id="335881" name="Line 9">
            <a:extLst>
              <a:ext uri="{FF2B5EF4-FFF2-40B4-BE49-F238E27FC236}">
                <a16:creationId xmlns:a16="http://schemas.microsoft.com/office/drawing/2014/main" id="{B0662F3B-6106-DD34-24F8-92B3E788D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3933825"/>
            <a:ext cx="9350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2" name="Line 10">
            <a:extLst>
              <a:ext uri="{FF2B5EF4-FFF2-40B4-BE49-F238E27FC236}">
                <a16:creationId xmlns:a16="http://schemas.microsoft.com/office/drawing/2014/main" id="{55608519-138F-CEF0-5C3A-FEC52772A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4941888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3" name="Line 11">
            <a:extLst>
              <a:ext uri="{FF2B5EF4-FFF2-40B4-BE49-F238E27FC236}">
                <a16:creationId xmlns:a16="http://schemas.microsoft.com/office/drawing/2014/main" id="{1F935F3F-D879-92C2-2CDA-AA5B27815A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2205039"/>
            <a:ext cx="649287" cy="1438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4" name="Line 12">
            <a:extLst>
              <a:ext uri="{FF2B5EF4-FFF2-40B4-BE49-F238E27FC236}">
                <a16:creationId xmlns:a16="http://schemas.microsoft.com/office/drawing/2014/main" id="{E9F2B8FA-1802-275D-05F4-134A6C50C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076700"/>
            <a:ext cx="424815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5" name="Line 13">
            <a:extLst>
              <a:ext uri="{FF2B5EF4-FFF2-40B4-BE49-F238E27FC236}">
                <a16:creationId xmlns:a16="http://schemas.microsoft.com/office/drawing/2014/main" id="{BF2CDB62-CF83-D3BD-71DE-BB3FF6F4C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5" y="2349500"/>
            <a:ext cx="129540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6" name="Line 14">
            <a:extLst>
              <a:ext uri="{FF2B5EF4-FFF2-40B4-BE49-F238E27FC236}">
                <a16:creationId xmlns:a16="http://schemas.microsoft.com/office/drawing/2014/main" id="{7247A04C-2DF8-3DB0-F018-C9E0924F0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1916113"/>
            <a:ext cx="446405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7" name="Line 15">
            <a:extLst>
              <a:ext uri="{FF2B5EF4-FFF2-40B4-BE49-F238E27FC236}">
                <a16:creationId xmlns:a16="http://schemas.microsoft.com/office/drawing/2014/main" id="{E06B6B6B-C879-C0EC-9248-C00D4A3DBB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0550" y="2420938"/>
            <a:ext cx="287338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335888" name="Text Box 16">
            <a:extLst>
              <a:ext uri="{FF2B5EF4-FFF2-40B4-BE49-F238E27FC236}">
                <a16:creationId xmlns:a16="http://schemas.microsoft.com/office/drawing/2014/main" id="{32BD9D61-9C1F-56BF-B762-4FC8CC134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773238"/>
            <a:ext cx="1944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elicitation</a:t>
            </a:r>
          </a:p>
        </p:txBody>
      </p:sp>
      <p:sp>
        <p:nvSpPr>
          <p:cNvPr id="335889" name="Text Box 17">
            <a:extLst>
              <a:ext uri="{FF2B5EF4-FFF2-40B4-BE49-F238E27FC236}">
                <a16:creationId xmlns:a16="http://schemas.microsoft.com/office/drawing/2014/main" id="{4ED1C981-BAAE-77E1-66C0-98D67BA0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3213100"/>
            <a:ext cx="19446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 and formalization </a:t>
            </a:r>
          </a:p>
        </p:txBody>
      </p:sp>
      <p:sp>
        <p:nvSpPr>
          <p:cNvPr id="335890" name="Text Box 18">
            <a:extLst>
              <a:ext uri="{FF2B5EF4-FFF2-40B4-BE49-F238E27FC236}">
                <a16:creationId xmlns:a16="http://schemas.microsoft.com/office/drawing/2014/main" id="{2E92F373-1D08-3743-3168-4FA9B2FC2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5157788"/>
            <a:ext cx="1944687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Inspection, 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335876" grpId="0"/>
      <p:bldP spid="335877" grpId="0" animBg="1"/>
      <p:bldP spid="335880" grpId="0" animBg="1"/>
      <p:bldP spid="335888" grpId="0" animBg="1"/>
      <p:bldP spid="335889" grpId="0" animBg="1"/>
      <p:bldP spid="33589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egnaposto numero diapositiva 6">
            <a:extLst>
              <a:ext uri="{FF2B5EF4-FFF2-40B4-BE49-F238E27FC236}">
                <a16:creationId xmlns:a16="http://schemas.microsoft.com/office/drawing/2014/main" id="{CF918BD2-C665-7424-2627-6993F1D1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B953262-4706-294E-BB26-DEAF62B72982}" type="slidenum">
              <a:rPr lang="it-IT" altLang="it-IT" sz="1200">
                <a:latin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90</a:t>
            </a:fld>
            <a:endParaRPr lang="it-IT" altLang="it-IT" sz="1200" dirty="0">
              <a:latin typeface="Calibri" panose="020F050202020403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1787DB5A-AF3C-37CC-471D-FAF7CCEC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/>
              <a:t>Relationships</a:t>
            </a:r>
            <a:endParaRPr lang="en-US" altLang="it-IT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9E7F02AC-EAC2-45BD-ED74-C7BCBD3A91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8266" y="1727995"/>
            <a:ext cx="7215534" cy="30154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t-IT" sz="2400" dirty="0"/>
              <a:t>Association models:</a:t>
            </a:r>
          </a:p>
          <a:p>
            <a:pPr lvl="1" eaLnBrk="1" hangingPunct="1"/>
            <a:r>
              <a:rPr lang="en-US" altLang="it-IT" sz="2000" dirty="0"/>
              <a:t>Which actors participate in a use case</a:t>
            </a:r>
          </a:p>
          <a:p>
            <a:pPr lvl="1" eaLnBrk="1" hangingPunct="1"/>
            <a:r>
              <a:rPr lang="en-US" altLang="it-IT" sz="2000" dirty="0"/>
              <a:t>Where execution starts</a:t>
            </a:r>
          </a:p>
          <a:p>
            <a:pPr lvl="1" eaLnBrk="1" hangingPunct="1"/>
            <a:r>
              <a:rPr lang="en-US" altLang="it-IT" sz="2000" dirty="0"/>
              <a:t>Adornments (e.g. multiplicity, direction) allowed</a:t>
            </a:r>
          </a:p>
          <a:p>
            <a:pPr lvl="1" eaLnBrk="1" hangingPunct="1"/>
            <a:r>
              <a:rPr lang="en-GB" altLang="it-IT" sz="2000" dirty="0"/>
              <a:t>Actor1 participates in Use </a:t>
            </a:r>
            <a:r>
              <a:rPr lang="en-GB" altLang="it-IT" sz="2000" dirty="0" err="1"/>
              <a:t>CaseA</a:t>
            </a:r>
            <a:r>
              <a:rPr lang="en-GB" altLang="it-IT" sz="2000" dirty="0"/>
              <a:t> and is the trigger of the use case</a:t>
            </a:r>
          </a:p>
          <a:p>
            <a:pPr lvl="1" eaLnBrk="1" hangingPunct="1"/>
            <a:r>
              <a:rPr lang="en-GB" altLang="it-IT" sz="2000" dirty="0"/>
              <a:t>Actor2 participates in </a:t>
            </a:r>
            <a:r>
              <a:rPr lang="en-GB" altLang="it-IT" sz="2000" dirty="0" err="1"/>
              <a:t>UseCaseB</a:t>
            </a:r>
            <a:r>
              <a:rPr lang="en-GB" altLang="it-IT" sz="2000" dirty="0"/>
              <a:t> and </a:t>
            </a:r>
            <a:r>
              <a:rPr lang="en-GB" altLang="it-IT" sz="2000" dirty="0" err="1"/>
              <a:t>UseCaseB</a:t>
            </a:r>
            <a:r>
              <a:rPr lang="en-GB" altLang="it-IT" sz="2000" dirty="0"/>
              <a:t> is the trigger</a:t>
            </a:r>
          </a:p>
          <a:p>
            <a:pPr lvl="1" eaLnBrk="1" hangingPunct="1"/>
            <a:endParaRPr lang="en-US" altLang="it-IT" dirty="0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738CF4B-D14F-4B14-C9AA-B95E921C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84" y="5332414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latin typeface="Calibri" panose="020F0502020204030204" pitchFamily="34" charset="0"/>
              </a:rPr>
              <a:t>&lt;&lt;include&gt;&gt;</a:t>
            </a:r>
          </a:p>
        </p:txBody>
      </p:sp>
      <p:grpSp>
        <p:nvGrpSpPr>
          <p:cNvPr id="132102" name="Group 6">
            <a:extLst>
              <a:ext uri="{FF2B5EF4-FFF2-40B4-BE49-F238E27FC236}">
                <a16:creationId xmlns:a16="http://schemas.microsoft.com/office/drawing/2014/main" id="{F58ECD2B-03FE-B5FF-17AE-75BD93A3AF81}"/>
              </a:ext>
            </a:extLst>
          </p:cNvPr>
          <p:cNvGrpSpPr>
            <a:grpSpLocks/>
          </p:cNvGrpSpPr>
          <p:nvPr/>
        </p:nvGrpSpPr>
        <p:grpSpPr bwMode="auto">
          <a:xfrm>
            <a:off x="951258" y="2681290"/>
            <a:ext cx="492125" cy="1009651"/>
            <a:chOff x="813" y="1201"/>
            <a:chExt cx="310" cy="636"/>
          </a:xfrm>
        </p:grpSpPr>
        <p:sp>
          <p:nvSpPr>
            <p:cNvPr id="132137" name="Oval 7">
              <a:extLst>
                <a:ext uri="{FF2B5EF4-FFF2-40B4-BE49-F238E27FC236}">
                  <a16:creationId xmlns:a16="http://schemas.microsoft.com/office/drawing/2014/main" id="{855E129A-5E2E-075E-D58B-66F08BD24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201"/>
              <a:ext cx="143" cy="143"/>
            </a:xfrm>
            <a:prstGeom prst="ellips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38" name="Line 8">
              <a:extLst>
                <a:ext uri="{FF2B5EF4-FFF2-40B4-BE49-F238E27FC236}">
                  <a16:creationId xmlns:a16="http://schemas.microsoft.com/office/drawing/2014/main" id="{9A771A8B-9696-5157-AB0D-1AA528507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342"/>
              <a:ext cx="1" cy="118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39" name="Line 9">
              <a:extLst>
                <a:ext uri="{FF2B5EF4-FFF2-40B4-BE49-F238E27FC236}">
                  <a16:creationId xmlns:a16="http://schemas.microsoft.com/office/drawing/2014/main" id="{519DE8D7-5797-206D-27BA-CC1CF294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373"/>
              <a:ext cx="214" cy="1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40" name="Freeform 10">
              <a:extLst>
                <a:ext uri="{FF2B5EF4-FFF2-40B4-BE49-F238E27FC236}">
                  <a16:creationId xmlns:a16="http://schemas.microsoft.com/office/drawing/2014/main" id="{012BE097-450C-3705-23C7-F03F5236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1460"/>
              <a:ext cx="294" cy="143"/>
            </a:xfrm>
            <a:custGeom>
              <a:avLst/>
              <a:gdLst>
                <a:gd name="T0" fmla="*/ 0 w 37"/>
                <a:gd name="T1" fmla="*/ 2147483646 h 18"/>
                <a:gd name="T2" fmla="*/ 2147483646 w 37"/>
                <a:gd name="T3" fmla="*/ 0 h 18"/>
                <a:gd name="T4" fmla="*/ 2147483646 w 37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41" name="Rectangle 11">
              <a:extLst>
                <a:ext uri="{FF2B5EF4-FFF2-40B4-BE49-F238E27FC236}">
                  <a16:creationId xmlns:a16="http://schemas.microsoft.com/office/drawing/2014/main" id="{889525BC-C82A-ED76-695D-87071407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82"/>
              <a:ext cx="2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Actor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32103" name="Group 12">
            <a:extLst>
              <a:ext uri="{FF2B5EF4-FFF2-40B4-BE49-F238E27FC236}">
                <a16:creationId xmlns:a16="http://schemas.microsoft.com/office/drawing/2014/main" id="{44AC1EBA-70B5-FDBD-A608-53D0998BA58E}"/>
              </a:ext>
            </a:extLst>
          </p:cNvPr>
          <p:cNvGrpSpPr>
            <a:grpSpLocks/>
          </p:cNvGrpSpPr>
          <p:nvPr/>
        </p:nvGrpSpPr>
        <p:grpSpPr bwMode="auto">
          <a:xfrm>
            <a:off x="2399059" y="2808288"/>
            <a:ext cx="915988" cy="623888"/>
            <a:chOff x="432" y="2575"/>
            <a:chExt cx="577" cy="393"/>
          </a:xfrm>
        </p:grpSpPr>
        <p:sp>
          <p:nvSpPr>
            <p:cNvPr id="132135" name="Oval 13">
              <a:extLst>
                <a:ext uri="{FF2B5EF4-FFF2-40B4-BE49-F238E27FC236}">
                  <a16:creationId xmlns:a16="http://schemas.microsoft.com/office/drawing/2014/main" id="{E00CF310-5F62-C7D9-5103-CA9430491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36" name="Rectangle 14">
              <a:extLst>
                <a:ext uri="{FF2B5EF4-FFF2-40B4-BE49-F238E27FC236}">
                  <a16:creationId xmlns:a16="http://schemas.microsoft.com/office/drawing/2014/main" id="{D648BD5B-4B70-679F-F19A-EE28A9AA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5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A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2104" name="AutoShape 15">
            <a:extLst>
              <a:ext uri="{FF2B5EF4-FFF2-40B4-BE49-F238E27FC236}">
                <a16:creationId xmlns:a16="http://schemas.microsoft.com/office/drawing/2014/main" id="{DE4C7FA6-B334-D6AC-D97E-A48A00D83F7E}"/>
              </a:ext>
            </a:extLst>
          </p:cNvPr>
          <p:cNvCxnSpPr>
            <a:cxnSpLocks noChangeShapeType="1"/>
            <a:stCxn id="132139" idx="1"/>
            <a:endCxn id="132135" idx="2"/>
          </p:cNvCxnSpPr>
          <p:nvPr/>
        </p:nvCxnSpPr>
        <p:spPr bwMode="auto">
          <a:xfrm flipV="1">
            <a:off x="1354483" y="2960689"/>
            <a:ext cx="1187450" cy="4763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2105" name="Group 16">
            <a:extLst>
              <a:ext uri="{FF2B5EF4-FFF2-40B4-BE49-F238E27FC236}">
                <a16:creationId xmlns:a16="http://schemas.microsoft.com/office/drawing/2014/main" id="{58798EE7-0A25-26EE-CB34-92E380147CC3}"/>
              </a:ext>
            </a:extLst>
          </p:cNvPr>
          <p:cNvGrpSpPr>
            <a:grpSpLocks/>
          </p:cNvGrpSpPr>
          <p:nvPr/>
        </p:nvGrpSpPr>
        <p:grpSpPr bwMode="auto">
          <a:xfrm>
            <a:off x="948083" y="3733800"/>
            <a:ext cx="492125" cy="1009649"/>
            <a:chOff x="813" y="1201"/>
            <a:chExt cx="310" cy="636"/>
          </a:xfrm>
        </p:grpSpPr>
        <p:sp>
          <p:nvSpPr>
            <p:cNvPr id="132130" name="Oval 17">
              <a:extLst>
                <a:ext uri="{FF2B5EF4-FFF2-40B4-BE49-F238E27FC236}">
                  <a16:creationId xmlns:a16="http://schemas.microsoft.com/office/drawing/2014/main" id="{CAEBEA1D-A777-D9AA-794A-8F7EB2560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201"/>
              <a:ext cx="143" cy="143"/>
            </a:xfrm>
            <a:prstGeom prst="ellips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31" name="Line 18">
              <a:extLst>
                <a:ext uri="{FF2B5EF4-FFF2-40B4-BE49-F238E27FC236}">
                  <a16:creationId xmlns:a16="http://schemas.microsoft.com/office/drawing/2014/main" id="{0CA21E33-2EFD-A276-4B94-74F0A5EDB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342"/>
              <a:ext cx="1" cy="118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32" name="Line 19">
              <a:extLst>
                <a:ext uri="{FF2B5EF4-FFF2-40B4-BE49-F238E27FC236}">
                  <a16:creationId xmlns:a16="http://schemas.microsoft.com/office/drawing/2014/main" id="{113A0EE6-6024-615E-696A-EC54EDE76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373"/>
              <a:ext cx="214" cy="1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33" name="Freeform 20">
              <a:extLst>
                <a:ext uri="{FF2B5EF4-FFF2-40B4-BE49-F238E27FC236}">
                  <a16:creationId xmlns:a16="http://schemas.microsoft.com/office/drawing/2014/main" id="{DAF1704C-8653-446D-4798-817D51F54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1460"/>
              <a:ext cx="294" cy="143"/>
            </a:xfrm>
            <a:custGeom>
              <a:avLst/>
              <a:gdLst>
                <a:gd name="T0" fmla="*/ 0 w 37"/>
                <a:gd name="T1" fmla="*/ 2147483646 h 18"/>
                <a:gd name="T2" fmla="*/ 2147483646 w 37"/>
                <a:gd name="T3" fmla="*/ 0 h 18"/>
                <a:gd name="T4" fmla="*/ 2147483646 w 37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34" name="Rectangle 21">
              <a:extLst>
                <a:ext uri="{FF2B5EF4-FFF2-40B4-BE49-F238E27FC236}">
                  <a16:creationId xmlns:a16="http://schemas.microsoft.com/office/drawing/2014/main" id="{1D34EA3B-3DB2-F6F3-7EB1-938F8E552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82"/>
              <a:ext cx="2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Actor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32106" name="Group 22">
            <a:extLst>
              <a:ext uri="{FF2B5EF4-FFF2-40B4-BE49-F238E27FC236}">
                <a16:creationId xmlns:a16="http://schemas.microsoft.com/office/drawing/2014/main" id="{C813E6DE-07FF-D4C7-5AAC-9B2FB397205B}"/>
              </a:ext>
            </a:extLst>
          </p:cNvPr>
          <p:cNvGrpSpPr>
            <a:grpSpLocks/>
          </p:cNvGrpSpPr>
          <p:nvPr/>
        </p:nvGrpSpPr>
        <p:grpSpPr bwMode="auto">
          <a:xfrm>
            <a:off x="2395883" y="3860802"/>
            <a:ext cx="909638" cy="623887"/>
            <a:chOff x="432" y="2575"/>
            <a:chExt cx="573" cy="393"/>
          </a:xfrm>
        </p:grpSpPr>
        <p:sp>
          <p:nvSpPr>
            <p:cNvPr id="132128" name="Oval 23">
              <a:extLst>
                <a:ext uri="{FF2B5EF4-FFF2-40B4-BE49-F238E27FC236}">
                  <a16:creationId xmlns:a16="http://schemas.microsoft.com/office/drawing/2014/main" id="{0CF1F2C2-0980-213B-C93C-577EF3E6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29" name="Rectangle 24">
              <a:extLst>
                <a:ext uri="{FF2B5EF4-FFF2-40B4-BE49-F238E27FC236}">
                  <a16:creationId xmlns:a16="http://schemas.microsoft.com/office/drawing/2014/main" id="{EFCB9CEE-9973-7C68-B4F0-84A780775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5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B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2107" name="AutoShape 25">
            <a:extLst>
              <a:ext uri="{FF2B5EF4-FFF2-40B4-BE49-F238E27FC236}">
                <a16:creationId xmlns:a16="http://schemas.microsoft.com/office/drawing/2014/main" id="{5445317E-EB1E-6A45-9B48-160A9B9F3AC5}"/>
              </a:ext>
            </a:extLst>
          </p:cNvPr>
          <p:cNvCxnSpPr>
            <a:cxnSpLocks noChangeShapeType="1"/>
            <a:stCxn id="132132" idx="1"/>
            <a:endCxn id="132128" idx="2"/>
          </p:cNvCxnSpPr>
          <p:nvPr/>
        </p:nvCxnSpPr>
        <p:spPr bwMode="auto">
          <a:xfrm flipV="1">
            <a:off x="1351308" y="4013201"/>
            <a:ext cx="1187450" cy="4762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2108" name="Group 26">
            <a:extLst>
              <a:ext uri="{FF2B5EF4-FFF2-40B4-BE49-F238E27FC236}">
                <a16:creationId xmlns:a16="http://schemas.microsoft.com/office/drawing/2014/main" id="{C986E49C-C07A-ED7F-9421-22EB97AB4328}"/>
              </a:ext>
            </a:extLst>
          </p:cNvPr>
          <p:cNvGrpSpPr>
            <a:grpSpLocks/>
          </p:cNvGrpSpPr>
          <p:nvPr/>
        </p:nvGrpSpPr>
        <p:grpSpPr bwMode="auto">
          <a:xfrm>
            <a:off x="2432397" y="5529266"/>
            <a:ext cx="909638" cy="623888"/>
            <a:chOff x="432" y="2575"/>
            <a:chExt cx="573" cy="393"/>
          </a:xfrm>
        </p:grpSpPr>
        <p:sp>
          <p:nvSpPr>
            <p:cNvPr id="132126" name="Oval 27">
              <a:extLst>
                <a:ext uri="{FF2B5EF4-FFF2-40B4-BE49-F238E27FC236}">
                  <a16:creationId xmlns:a16="http://schemas.microsoft.com/office/drawing/2014/main" id="{CFD57EC2-5222-EAD9-2D55-B62BFEF64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27" name="Rectangle 28">
              <a:extLst>
                <a:ext uri="{FF2B5EF4-FFF2-40B4-BE49-F238E27FC236}">
                  <a16:creationId xmlns:a16="http://schemas.microsoft.com/office/drawing/2014/main" id="{014B0D83-F332-3FF3-B48A-D2243816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5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B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2109" name="AutoShape 29">
            <a:extLst>
              <a:ext uri="{FF2B5EF4-FFF2-40B4-BE49-F238E27FC236}">
                <a16:creationId xmlns:a16="http://schemas.microsoft.com/office/drawing/2014/main" id="{1B149236-C5BE-775A-BD75-1BDFC9B03DF6}"/>
              </a:ext>
            </a:extLst>
          </p:cNvPr>
          <p:cNvCxnSpPr>
            <a:cxnSpLocks noChangeShapeType="1"/>
            <a:stCxn id="132124" idx="6"/>
            <a:endCxn id="132126" idx="2"/>
          </p:cNvCxnSpPr>
          <p:nvPr/>
        </p:nvCxnSpPr>
        <p:spPr bwMode="auto">
          <a:xfrm>
            <a:off x="1468783" y="5680077"/>
            <a:ext cx="1106488" cy="1587"/>
          </a:xfrm>
          <a:prstGeom prst="straightConnector1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2110" name="Group 30">
            <a:extLst>
              <a:ext uri="{FF2B5EF4-FFF2-40B4-BE49-F238E27FC236}">
                <a16:creationId xmlns:a16="http://schemas.microsoft.com/office/drawing/2014/main" id="{012C0C3B-A695-9DDE-4A34-1AD053D069F0}"/>
              </a:ext>
            </a:extLst>
          </p:cNvPr>
          <p:cNvGrpSpPr>
            <a:grpSpLocks/>
          </p:cNvGrpSpPr>
          <p:nvPr/>
        </p:nvGrpSpPr>
        <p:grpSpPr bwMode="auto">
          <a:xfrm>
            <a:off x="722659" y="5527679"/>
            <a:ext cx="915988" cy="623888"/>
            <a:chOff x="432" y="2575"/>
            <a:chExt cx="577" cy="393"/>
          </a:xfrm>
        </p:grpSpPr>
        <p:sp>
          <p:nvSpPr>
            <p:cNvPr id="132124" name="Oval 31">
              <a:extLst>
                <a:ext uri="{FF2B5EF4-FFF2-40B4-BE49-F238E27FC236}">
                  <a16:creationId xmlns:a16="http://schemas.microsoft.com/office/drawing/2014/main" id="{FE1EBF1C-E324-F623-9E00-D8FD017E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25" name="Rectangle 32">
              <a:extLst>
                <a:ext uri="{FF2B5EF4-FFF2-40B4-BE49-F238E27FC236}">
                  <a16:creationId xmlns:a16="http://schemas.microsoft.com/office/drawing/2014/main" id="{9047AFCE-284B-65A1-0A62-61DF3B453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5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A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32111" name="Group 33">
            <a:extLst>
              <a:ext uri="{FF2B5EF4-FFF2-40B4-BE49-F238E27FC236}">
                <a16:creationId xmlns:a16="http://schemas.microsoft.com/office/drawing/2014/main" id="{4DDC261C-629A-929E-78AE-80FC0E4D6C33}"/>
              </a:ext>
            </a:extLst>
          </p:cNvPr>
          <p:cNvGrpSpPr>
            <a:grpSpLocks/>
          </p:cNvGrpSpPr>
          <p:nvPr/>
        </p:nvGrpSpPr>
        <p:grpSpPr bwMode="auto">
          <a:xfrm>
            <a:off x="952845" y="1603376"/>
            <a:ext cx="492124" cy="1009649"/>
            <a:chOff x="813" y="1201"/>
            <a:chExt cx="310" cy="636"/>
          </a:xfrm>
        </p:grpSpPr>
        <p:sp>
          <p:nvSpPr>
            <p:cNvPr id="132119" name="Oval 34">
              <a:extLst>
                <a:ext uri="{FF2B5EF4-FFF2-40B4-BE49-F238E27FC236}">
                  <a16:creationId xmlns:a16="http://schemas.microsoft.com/office/drawing/2014/main" id="{91DE74F9-3828-6C63-8CA6-B7D396DB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201"/>
              <a:ext cx="143" cy="143"/>
            </a:xfrm>
            <a:prstGeom prst="ellips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20" name="Line 35">
              <a:extLst>
                <a:ext uri="{FF2B5EF4-FFF2-40B4-BE49-F238E27FC236}">
                  <a16:creationId xmlns:a16="http://schemas.microsoft.com/office/drawing/2014/main" id="{A104406B-53F8-2C8E-6626-E8E1C7AD7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342"/>
              <a:ext cx="1" cy="118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21" name="Line 36">
              <a:extLst>
                <a:ext uri="{FF2B5EF4-FFF2-40B4-BE49-F238E27FC236}">
                  <a16:creationId xmlns:a16="http://schemas.microsoft.com/office/drawing/2014/main" id="{29F1E3CF-DB94-F820-1EE3-46440EF7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373"/>
              <a:ext cx="214" cy="1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22" name="Freeform 37">
              <a:extLst>
                <a:ext uri="{FF2B5EF4-FFF2-40B4-BE49-F238E27FC236}">
                  <a16:creationId xmlns:a16="http://schemas.microsoft.com/office/drawing/2014/main" id="{AF9B6472-5C58-D0C9-387F-C07EC66BB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1460"/>
              <a:ext cx="294" cy="143"/>
            </a:xfrm>
            <a:custGeom>
              <a:avLst/>
              <a:gdLst>
                <a:gd name="T0" fmla="*/ 0 w 37"/>
                <a:gd name="T1" fmla="*/ 2147483646 h 18"/>
                <a:gd name="T2" fmla="*/ 2147483646 w 37"/>
                <a:gd name="T3" fmla="*/ 0 h 18"/>
                <a:gd name="T4" fmla="*/ 2147483646 w 37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2123" name="Rectangle 38">
              <a:extLst>
                <a:ext uri="{FF2B5EF4-FFF2-40B4-BE49-F238E27FC236}">
                  <a16:creationId xmlns:a16="http://schemas.microsoft.com/office/drawing/2014/main" id="{5FCA8437-86FF-B088-4637-28282684B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82"/>
              <a:ext cx="2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Actor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32112" name="Group 39">
            <a:extLst>
              <a:ext uri="{FF2B5EF4-FFF2-40B4-BE49-F238E27FC236}">
                <a16:creationId xmlns:a16="http://schemas.microsoft.com/office/drawing/2014/main" id="{BAB19E44-BCBC-4B4E-12CB-D863FC57ACF7}"/>
              </a:ext>
            </a:extLst>
          </p:cNvPr>
          <p:cNvGrpSpPr>
            <a:grpSpLocks/>
          </p:cNvGrpSpPr>
          <p:nvPr/>
        </p:nvGrpSpPr>
        <p:grpSpPr bwMode="auto">
          <a:xfrm>
            <a:off x="2400647" y="1730377"/>
            <a:ext cx="915988" cy="623887"/>
            <a:chOff x="432" y="2575"/>
            <a:chExt cx="577" cy="393"/>
          </a:xfrm>
        </p:grpSpPr>
        <p:sp>
          <p:nvSpPr>
            <p:cNvPr id="132117" name="Oval 40">
              <a:extLst>
                <a:ext uri="{FF2B5EF4-FFF2-40B4-BE49-F238E27FC236}">
                  <a16:creationId xmlns:a16="http://schemas.microsoft.com/office/drawing/2014/main" id="{6CEA49BD-498B-8BF5-8682-CE0CED29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2118" name="Rectangle 41">
              <a:extLst>
                <a:ext uri="{FF2B5EF4-FFF2-40B4-BE49-F238E27FC236}">
                  <a16:creationId xmlns:a16="http://schemas.microsoft.com/office/drawing/2014/main" id="{6E7CB64D-4D88-7CC3-958A-CF6F19972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5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A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2113" name="AutoShape 42">
            <a:extLst>
              <a:ext uri="{FF2B5EF4-FFF2-40B4-BE49-F238E27FC236}">
                <a16:creationId xmlns:a16="http://schemas.microsoft.com/office/drawing/2014/main" id="{654A2126-3989-8412-47A4-4D859D64C4A3}"/>
              </a:ext>
            </a:extLst>
          </p:cNvPr>
          <p:cNvCxnSpPr>
            <a:cxnSpLocks noChangeShapeType="1"/>
            <a:endCxn id="132117" idx="2"/>
          </p:cNvCxnSpPr>
          <p:nvPr/>
        </p:nvCxnSpPr>
        <p:spPr bwMode="auto">
          <a:xfrm flipV="1">
            <a:off x="1530697" y="1882776"/>
            <a:ext cx="1012825" cy="4762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114" name="Text Box 43">
            <a:extLst>
              <a:ext uri="{FF2B5EF4-FFF2-40B4-BE49-F238E27FC236}">
                <a16:creationId xmlns:a16="http://schemas.microsoft.com/office/drawing/2014/main" id="{42244D3F-4F36-2D19-C23B-42E01D792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797" y="1590677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latin typeface="Calibri" panose="020F0502020204030204" pitchFamily="34" charset="0"/>
              </a:rPr>
              <a:t>1</a:t>
            </a:r>
            <a:endParaRPr lang="en-GB" altLang="it-IT" sz="1200" dirty="0">
              <a:latin typeface="Calibri" panose="020F0502020204030204" pitchFamily="34" charset="0"/>
            </a:endParaRPr>
          </a:p>
        </p:txBody>
      </p:sp>
      <p:sp>
        <p:nvSpPr>
          <p:cNvPr id="132115" name="Text Box 44">
            <a:extLst>
              <a:ext uri="{FF2B5EF4-FFF2-40B4-BE49-F238E27FC236}">
                <a16:creationId xmlns:a16="http://schemas.microsoft.com/office/drawing/2014/main" id="{91D8DCBD-532E-FD1A-0609-4C75694C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883" y="160020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latin typeface="Calibri" panose="020F0502020204030204" pitchFamily="34" charset="0"/>
              </a:rPr>
              <a:t>*</a:t>
            </a:r>
            <a:endParaRPr lang="en-GB" altLang="it-IT" sz="1200" dirty="0">
              <a:latin typeface="Calibri" panose="020F0502020204030204" pitchFamily="34" charset="0"/>
            </a:endParaRPr>
          </a:p>
        </p:txBody>
      </p:sp>
      <p:sp>
        <p:nvSpPr>
          <p:cNvPr id="132116" name="Rectangle 46">
            <a:extLst>
              <a:ext uri="{FF2B5EF4-FFF2-40B4-BE49-F238E27FC236}">
                <a16:creationId xmlns:a16="http://schemas.microsoft.com/office/drawing/2014/main" id="{0EBAF3DD-9C8B-40AE-32EC-19AA412EF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534" y="4994279"/>
            <a:ext cx="705926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latin typeface="Calibri" panose="020F0502020204030204" pitchFamily="34" charset="0"/>
              </a:rPr>
              <a:t>Include</a:t>
            </a:r>
            <a:endParaRPr lang="en-US" altLang="it-IT" sz="2000" dirty="0">
              <a:latin typeface="Calibri" panose="020F050202020403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Calibri" panose="020F0502020204030204" pitchFamily="34" charset="0"/>
              </a:rPr>
              <a:t>Models that functionality A is used in the context of functionality B (one is a phase of the other)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egnaposto numero diapositiva 6">
            <a:extLst>
              <a:ext uri="{FF2B5EF4-FFF2-40B4-BE49-F238E27FC236}">
                <a16:creationId xmlns:a16="http://schemas.microsoft.com/office/drawing/2014/main" id="{E3FFB99E-ADBB-CD41-814E-21F7B8D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E8F5B4F-5A6B-034F-9622-A4AF642411BD}" type="slidenum">
              <a:rPr lang="it-IT" altLang="it-IT" sz="1200">
                <a:latin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91</a:t>
            </a:fld>
            <a:endParaRPr lang="it-IT" altLang="it-IT" sz="1200" dirty="0">
              <a:latin typeface="Calibri" panose="020F050202020403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BFC8DA30-1314-D4A1-4BDE-AAAB9A7E9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/>
              <a:t>Relationships: generalization</a:t>
            </a:r>
          </a:p>
        </p:txBody>
      </p:sp>
      <p:sp>
        <p:nvSpPr>
          <p:cNvPr id="133124" name="Rectangle 36">
            <a:extLst>
              <a:ext uri="{FF2B5EF4-FFF2-40B4-BE49-F238E27FC236}">
                <a16:creationId xmlns:a16="http://schemas.microsoft.com/office/drawing/2014/main" id="{CDC108C6-743E-1B31-5F2E-DD7EB4BF08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11938" y="3339304"/>
            <a:ext cx="6341862" cy="3124200"/>
          </a:xfrm>
        </p:spPr>
        <p:txBody>
          <a:bodyPr/>
          <a:lstStyle/>
          <a:p>
            <a:pPr eaLnBrk="1" hangingPunct="1"/>
            <a:r>
              <a:rPr lang="en-US" altLang="it-IT" sz="2400" dirty="0"/>
              <a:t>Generalization</a:t>
            </a:r>
          </a:p>
          <a:p>
            <a:pPr lvl="1" eaLnBrk="1" hangingPunct="1"/>
            <a:r>
              <a:rPr lang="en-US" altLang="it-IT" sz="2000" dirty="0"/>
              <a:t>A generalization from an actor B to an actor A indicates that an instance of B can communicate with the same kinds of use-case instances as an instance of A</a:t>
            </a:r>
          </a:p>
        </p:txBody>
      </p:sp>
      <p:sp>
        <p:nvSpPr>
          <p:cNvPr id="133125" name="Rectangle 37">
            <a:extLst>
              <a:ext uri="{FF2B5EF4-FFF2-40B4-BE49-F238E27FC236}">
                <a16:creationId xmlns:a16="http://schemas.microsoft.com/office/drawing/2014/main" id="{FABED6CB-0E21-988D-8734-9AADDDEAB5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11938" y="1550467"/>
            <a:ext cx="5682566" cy="16898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 dirty="0"/>
              <a:t>Generalization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000" dirty="0"/>
              <a:t>Defines functionality B as a specialization of functionality A (e.g. a special case)</a:t>
            </a:r>
          </a:p>
        </p:txBody>
      </p:sp>
      <p:grpSp>
        <p:nvGrpSpPr>
          <p:cNvPr id="133126" name="Group 5">
            <a:extLst>
              <a:ext uri="{FF2B5EF4-FFF2-40B4-BE49-F238E27FC236}">
                <a16:creationId xmlns:a16="http://schemas.microsoft.com/office/drawing/2014/main" id="{53A5E9E6-7DDB-5F04-CB19-44A39B70C8FF}"/>
              </a:ext>
            </a:extLst>
          </p:cNvPr>
          <p:cNvGrpSpPr>
            <a:grpSpLocks/>
          </p:cNvGrpSpPr>
          <p:nvPr/>
        </p:nvGrpSpPr>
        <p:grpSpPr bwMode="auto">
          <a:xfrm>
            <a:off x="2519362" y="1695451"/>
            <a:ext cx="909204" cy="623888"/>
            <a:chOff x="432" y="2575"/>
            <a:chExt cx="620" cy="393"/>
          </a:xfrm>
        </p:grpSpPr>
        <p:sp>
          <p:nvSpPr>
            <p:cNvPr id="133155" name="Oval 6">
              <a:extLst>
                <a:ext uri="{FF2B5EF4-FFF2-40B4-BE49-F238E27FC236}">
                  <a16:creationId xmlns:a16="http://schemas.microsoft.com/office/drawing/2014/main" id="{2E76AF6E-C537-CFFA-3321-B010123E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3156" name="Rectangle 7">
              <a:extLst>
                <a:ext uri="{FF2B5EF4-FFF2-40B4-BE49-F238E27FC236}">
                  <a16:creationId xmlns:a16="http://schemas.microsoft.com/office/drawing/2014/main" id="{A8534173-3365-A3DB-E930-8E8D09DBB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6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B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3127" name="AutoShape 8">
            <a:extLst>
              <a:ext uri="{FF2B5EF4-FFF2-40B4-BE49-F238E27FC236}">
                <a16:creationId xmlns:a16="http://schemas.microsoft.com/office/drawing/2014/main" id="{6BB58D97-A5FC-C910-DA8E-6B958A862B5E}"/>
              </a:ext>
            </a:extLst>
          </p:cNvPr>
          <p:cNvCxnSpPr>
            <a:cxnSpLocks noChangeShapeType="1"/>
            <a:stCxn id="133153" idx="6"/>
            <a:endCxn id="133155" idx="2"/>
          </p:cNvCxnSpPr>
          <p:nvPr/>
        </p:nvCxnSpPr>
        <p:spPr bwMode="auto">
          <a:xfrm>
            <a:off x="1631951" y="1843086"/>
            <a:ext cx="1019175" cy="4763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128" name="Group 9">
            <a:extLst>
              <a:ext uri="{FF2B5EF4-FFF2-40B4-BE49-F238E27FC236}">
                <a16:creationId xmlns:a16="http://schemas.microsoft.com/office/drawing/2014/main" id="{E51C87F3-F08F-0611-1651-58F26E6B6DC1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1690688"/>
            <a:ext cx="915071" cy="623888"/>
            <a:chOff x="432" y="2575"/>
            <a:chExt cx="624" cy="393"/>
          </a:xfrm>
        </p:grpSpPr>
        <p:sp>
          <p:nvSpPr>
            <p:cNvPr id="133153" name="Oval 10">
              <a:extLst>
                <a:ext uri="{FF2B5EF4-FFF2-40B4-BE49-F238E27FC236}">
                  <a16:creationId xmlns:a16="http://schemas.microsoft.com/office/drawing/2014/main" id="{9EDF2D85-5E0C-D9E6-6F8A-17AFE9CB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3154" name="Rectangle 11">
              <a:extLst>
                <a:ext uri="{FF2B5EF4-FFF2-40B4-BE49-F238E27FC236}">
                  <a16:creationId xmlns:a16="http://schemas.microsoft.com/office/drawing/2014/main" id="{62D44B5C-C7E3-8A23-BFC5-DA7010BF5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6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A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33129" name="AutoShape 12">
            <a:extLst>
              <a:ext uri="{FF2B5EF4-FFF2-40B4-BE49-F238E27FC236}">
                <a16:creationId xmlns:a16="http://schemas.microsoft.com/office/drawing/2014/main" id="{C59BC061-10BD-E98F-23B2-52BD662448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1156" y="1770854"/>
            <a:ext cx="131762" cy="139700"/>
          </a:xfrm>
          <a:prstGeom prst="flowChartExtract">
            <a:avLst/>
          </a:prstGeom>
          <a:solidFill>
            <a:schemeClr val="bg1"/>
          </a:solidFill>
          <a:ln w="12700">
            <a:solidFill>
              <a:srgbClr val="99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33130" name="Oval 13">
            <a:extLst>
              <a:ext uri="{FF2B5EF4-FFF2-40B4-BE49-F238E27FC236}">
                <a16:creationId xmlns:a16="http://schemas.microsoft.com/office/drawing/2014/main" id="{72E6E41E-F469-2C28-122C-B2552001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7" y="3155948"/>
            <a:ext cx="209550" cy="227012"/>
          </a:xfrm>
          <a:prstGeom prst="ellips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33131" name="Line 14">
            <a:extLst>
              <a:ext uri="{FF2B5EF4-FFF2-40B4-BE49-F238E27FC236}">
                <a16:creationId xmlns:a16="http://schemas.microsoft.com/office/drawing/2014/main" id="{2436DCF0-97B2-9648-E24A-B309522B0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1" y="3379786"/>
            <a:ext cx="1587" cy="18732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33132" name="Line 15">
            <a:extLst>
              <a:ext uri="{FF2B5EF4-FFF2-40B4-BE49-F238E27FC236}">
                <a16:creationId xmlns:a16="http://schemas.microsoft.com/office/drawing/2014/main" id="{B851344A-A1CD-AB35-3D79-4C60362E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3428999"/>
            <a:ext cx="314325" cy="1587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33133" name="Freeform 16">
            <a:extLst>
              <a:ext uri="{FF2B5EF4-FFF2-40B4-BE49-F238E27FC236}">
                <a16:creationId xmlns:a16="http://schemas.microsoft.com/office/drawing/2014/main" id="{772EF426-BF6B-1467-B15F-90ED1AF65E3C}"/>
              </a:ext>
            </a:extLst>
          </p:cNvPr>
          <p:cNvSpPr>
            <a:spLocks/>
          </p:cNvSpPr>
          <p:nvPr/>
        </p:nvSpPr>
        <p:spPr bwMode="auto">
          <a:xfrm>
            <a:off x="1143000" y="3567111"/>
            <a:ext cx="431800" cy="227013"/>
          </a:xfrm>
          <a:custGeom>
            <a:avLst/>
            <a:gdLst>
              <a:gd name="T0" fmla="*/ 0 w 37"/>
              <a:gd name="T1" fmla="*/ 2147483646 h 18"/>
              <a:gd name="T2" fmla="*/ 2147483646 w 37"/>
              <a:gd name="T3" fmla="*/ 0 h 18"/>
              <a:gd name="T4" fmla="*/ 2147483646 w 37"/>
              <a:gd name="T5" fmla="*/ 2147483646 h 18"/>
              <a:gd name="T6" fmla="*/ 0 60000 65536"/>
              <a:gd name="T7" fmla="*/ 0 60000 65536"/>
              <a:gd name="T8" fmla="*/ 0 60000 65536"/>
              <a:gd name="T9" fmla="*/ 0 w 37"/>
              <a:gd name="T10" fmla="*/ 0 h 18"/>
              <a:gd name="T11" fmla="*/ 37 w 37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33134" name="Rectangle 17">
            <a:extLst>
              <a:ext uri="{FF2B5EF4-FFF2-40B4-BE49-F238E27FC236}">
                <a16:creationId xmlns:a16="http://schemas.microsoft.com/office/drawing/2014/main" id="{EBF31353-47E2-ABD2-FA95-27446FA3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19536"/>
            <a:ext cx="9910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SalesPerson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33135" name="Oval 18">
            <a:extLst>
              <a:ext uri="{FF2B5EF4-FFF2-40B4-BE49-F238E27FC236}">
                <a16:creationId xmlns:a16="http://schemas.microsoft.com/office/drawing/2014/main" id="{8675F54F-AF87-CF13-6A82-29D4F540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5076823"/>
            <a:ext cx="209550" cy="227012"/>
          </a:xfrm>
          <a:prstGeom prst="ellips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33136" name="Line 19">
            <a:extLst>
              <a:ext uri="{FF2B5EF4-FFF2-40B4-BE49-F238E27FC236}">
                <a16:creationId xmlns:a16="http://schemas.microsoft.com/office/drawing/2014/main" id="{C8A81262-F0A0-6426-D065-8CFA68BFD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737" y="5300661"/>
            <a:ext cx="1588" cy="18732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33137" name="Line 20">
            <a:extLst>
              <a:ext uri="{FF2B5EF4-FFF2-40B4-BE49-F238E27FC236}">
                <a16:creationId xmlns:a16="http://schemas.microsoft.com/office/drawing/2014/main" id="{A4679D62-5576-F3CA-13AF-374B9E0A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226" y="5349874"/>
            <a:ext cx="314325" cy="1587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33138" name="Freeform 21">
            <a:extLst>
              <a:ext uri="{FF2B5EF4-FFF2-40B4-BE49-F238E27FC236}">
                <a16:creationId xmlns:a16="http://schemas.microsoft.com/office/drawing/2014/main" id="{C61AB2D5-97C9-A2D6-54BC-94FF91FE35C2}"/>
              </a:ext>
            </a:extLst>
          </p:cNvPr>
          <p:cNvSpPr>
            <a:spLocks/>
          </p:cNvSpPr>
          <p:nvPr/>
        </p:nvSpPr>
        <p:spPr bwMode="auto">
          <a:xfrm>
            <a:off x="1106487" y="5487986"/>
            <a:ext cx="431800" cy="227013"/>
          </a:xfrm>
          <a:custGeom>
            <a:avLst/>
            <a:gdLst>
              <a:gd name="T0" fmla="*/ 0 w 37"/>
              <a:gd name="T1" fmla="*/ 2147483646 h 18"/>
              <a:gd name="T2" fmla="*/ 2147483646 w 37"/>
              <a:gd name="T3" fmla="*/ 0 h 18"/>
              <a:gd name="T4" fmla="*/ 2147483646 w 37"/>
              <a:gd name="T5" fmla="*/ 2147483646 h 18"/>
              <a:gd name="T6" fmla="*/ 0 60000 65536"/>
              <a:gd name="T7" fmla="*/ 0 60000 65536"/>
              <a:gd name="T8" fmla="*/ 0 60000 65536"/>
              <a:gd name="T9" fmla="*/ 0 w 37"/>
              <a:gd name="T10" fmla="*/ 0 h 18"/>
              <a:gd name="T11" fmla="*/ 37 w 37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33139" name="Rectangle 22">
            <a:extLst>
              <a:ext uri="{FF2B5EF4-FFF2-40B4-BE49-F238E27FC236}">
                <a16:creationId xmlns:a16="http://schemas.microsoft.com/office/drawing/2014/main" id="{B4B41D9A-06B4-C252-37D4-748B4DFD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5795961"/>
            <a:ext cx="8867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Supervisor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cxnSp>
        <p:nvCxnSpPr>
          <p:cNvPr id="133140" name="AutoShape 23">
            <a:extLst>
              <a:ext uri="{FF2B5EF4-FFF2-40B4-BE49-F238E27FC236}">
                <a16:creationId xmlns:a16="http://schemas.microsoft.com/office/drawing/2014/main" id="{B4D407D0-5D25-62E6-F09B-FBDE6853B93A}"/>
              </a:ext>
            </a:extLst>
          </p:cNvPr>
          <p:cNvCxnSpPr>
            <a:cxnSpLocks noChangeShapeType="1"/>
            <a:stCxn id="133141" idx="3"/>
          </p:cNvCxnSpPr>
          <p:nvPr/>
        </p:nvCxnSpPr>
        <p:spPr bwMode="auto">
          <a:xfrm flipH="1">
            <a:off x="1338262" y="4435474"/>
            <a:ext cx="7938" cy="541337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41" name="AutoShape 24">
            <a:extLst>
              <a:ext uri="{FF2B5EF4-FFF2-40B4-BE49-F238E27FC236}">
                <a16:creationId xmlns:a16="http://schemas.microsoft.com/office/drawing/2014/main" id="{B861A43C-32DF-4ADD-BB57-73024FE8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7" y="4208460"/>
            <a:ext cx="160338" cy="2174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99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33142" name="Rectangle 29">
            <a:extLst>
              <a:ext uri="{FF2B5EF4-FFF2-40B4-BE49-F238E27FC236}">
                <a16:creationId xmlns:a16="http://schemas.microsoft.com/office/drawing/2014/main" id="{47279CF6-213C-FC67-399D-B30FADED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5645149"/>
            <a:ext cx="12813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Establish Credit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cxnSp>
        <p:nvCxnSpPr>
          <p:cNvPr id="133143" name="AutoShape 30">
            <a:extLst>
              <a:ext uri="{FF2B5EF4-FFF2-40B4-BE49-F238E27FC236}">
                <a16:creationId xmlns:a16="http://schemas.microsoft.com/office/drawing/2014/main" id="{60695435-BF66-AB3D-419E-200242FC19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1826" y="3494086"/>
            <a:ext cx="1012825" cy="4763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44" name="Text Box 31">
            <a:extLst>
              <a:ext uri="{FF2B5EF4-FFF2-40B4-BE49-F238E27FC236}">
                <a16:creationId xmlns:a16="http://schemas.microsoft.com/office/drawing/2014/main" id="{1AB1BCB8-867B-A67D-176E-DEDE8B5C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7" y="320198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latin typeface="Calibri" panose="020F0502020204030204" pitchFamily="34" charset="0"/>
              </a:rPr>
              <a:t>1</a:t>
            </a:r>
            <a:endParaRPr lang="en-GB" altLang="it-IT" sz="1200" dirty="0">
              <a:latin typeface="Calibri" panose="020F0502020204030204" pitchFamily="34" charset="0"/>
            </a:endParaRPr>
          </a:p>
        </p:txBody>
      </p:sp>
      <p:sp>
        <p:nvSpPr>
          <p:cNvPr id="133145" name="Text Box 32">
            <a:extLst>
              <a:ext uri="{FF2B5EF4-FFF2-40B4-BE49-F238E27FC236}">
                <a16:creationId xmlns:a16="http://schemas.microsoft.com/office/drawing/2014/main" id="{E6027E28-9DB6-2ACA-6301-F102B314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321151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latin typeface="Calibri" panose="020F0502020204030204" pitchFamily="34" charset="0"/>
              </a:rPr>
              <a:t>*</a:t>
            </a:r>
            <a:endParaRPr lang="en-GB" altLang="it-IT" sz="1200" dirty="0">
              <a:latin typeface="Calibri" panose="020F0502020204030204" pitchFamily="34" charset="0"/>
            </a:endParaRPr>
          </a:p>
        </p:txBody>
      </p:sp>
      <p:cxnSp>
        <p:nvCxnSpPr>
          <p:cNvPr id="133146" name="AutoShape 33">
            <a:extLst>
              <a:ext uri="{FF2B5EF4-FFF2-40B4-BE49-F238E27FC236}">
                <a16:creationId xmlns:a16="http://schemas.microsoft.com/office/drawing/2014/main" id="{81513761-8539-3193-CD59-E662CBFD63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93888" y="5424486"/>
            <a:ext cx="1012825" cy="4763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47" name="Text Box 34">
            <a:extLst>
              <a:ext uri="{FF2B5EF4-FFF2-40B4-BE49-F238E27FC236}">
                <a16:creationId xmlns:a16="http://schemas.microsoft.com/office/drawing/2014/main" id="{7EAE14B7-8011-FC70-28EC-DBFDC266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1" y="513238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latin typeface="Calibri" panose="020F0502020204030204" pitchFamily="34" charset="0"/>
              </a:rPr>
              <a:t>1</a:t>
            </a:r>
            <a:endParaRPr lang="en-GB" altLang="it-IT" sz="1200" dirty="0">
              <a:latin typeface="Calibri" panose="020F0502020204030204" pitchFamily="34" charset="0"/>
            </a:endParaRPr>
          </a:p>
        </p:txBody>
      </p:sp>
      <p:sp>
        <p:nvSpPr>
          <p:cNvPr id="133148" name="Text Box 35">
            <a:extLst>
              <a:ext uri="{FF2B5EF4-FFF2-40B4-BE49-F238E27FC236}">
                <a16:creationId xmlns:a16="http://schemas.microsoft.com/office/drawing/2014/main" id="{2B195CCB-9723-1A10-01A7-7262AEDB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7" y="514191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latin typeface="Calibri" panose="020F0502020204030204" pitchFamily="34" charset="0"/>
              </a:rPr>
              <a:t>*</a:t>
            </a:r>
            <a:endParaRPr lang="en-GB" altLang="it-IT" sz="1200" dirty="0">
              <a:latin typeface="Calibri" panose="020F0502020204030204" pitchFamily="34" charset="0"/>
            </a:endParaRPr>
          </a:p>
        </p:txBody>
      </p:sp>
      <p:grpSp>
        <p:nvGrpSpPr>
          <p:cNvPr id="133149" name="Group 25">
            <a:extLst>
              <a:ext uri="{FF2B5EF4-FFF2-40B4-BE49-F238E27FC236}">
                <a16:creationId xmlns:a16="http://schemas.microsoft.com/office/drawing/2014/main" id="{6EE47C0A-0CB6-D53F-0474-4FA488454F9C}"/>
              </a:ext>
            </a:extLst>
          </p:cNvPr>
          <p:cNvGrpSpPr>
            <a:grpSpLocks/>
          </p:cNvGrpSpPr>
          <p:nvPr/>
        </p:nvGrpSpPr>
        <p:grpSpPr bwMode="auto">
          <a:xfrm>
            <a:off x="2570163" y="3355976"/>
            <a:ext cx="972756" cy="623888"/>
            <a:chOff x="432" y="2575"/>
            <a:chExt cx="663" cy="393"/>
          </a:xfrm>
        </p:grpSpPr>
        <p:sp>
          <p:nvSpPr>
            <p:cNvPr id="133151" name="Oval 26">
              <a:extLst>
                <a:ext uri="{FF2B5EF4-FFF2-40B4-BE49-F238E27FC236}">
                  <a16:creationId xmlns:a16="http://schemas.microsoft.com/office/drawing/2014/main" id="{F2611E13-A25F-E776-993F-FD43F1DAC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3152" name="Rectangle 27">
              <a:extLst>
                <a:ext uri="{FF2B5EF4-FFF2-40B4-BE49-F238E27FC236}">
                  <a16:creationId xmlns:a16="http://schemas.microsoft.com/office/drawing/2014/main" id="{7ABF299B-D4FE-FBE0-11C9-7A143534E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6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Place Order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33150" name="Oval 28">
            <a:extLst>
              <a:ext uri="{FF2B5EF4-FFF2-40B4-BE49-F238E27FC236}">
                <a16:creationId xmlns:a16="http://schemas.microsoft.com/office/drawing/2014/main" id="{D46E2A78-7C9B-DF0B-676E-DFA11BC4D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7" y="5267323"/>
            <a:ext cx="539750" cy="304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egnaposto numero diapositiva 6">
            <a:extLst>
              <a:ext uri="{FF2B5EF4-FFF2-40B4-BE49-F238E27FC236}">
                <a16:creationId xmlns:a16="http://schemas.microsoft.com/office/drawing/2014/main" id="{1CFE62E3-A0E8-C066-76D4-119DAFC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03CDCA9-4394-674B-8FCF-4BC97F8863FE}" type="slidenum">
              <a:rPr lang="it-IT" altLang="it-IT" sz="1200">
                <a:latin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92</a:t>
            </a:fld>
            <a:endParaRPr lang="it-IT" altLang="it-IT" sz="1200" dirty="0">
              <a:latin typeface="Calibri" panose="020F050202020403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002389D-1308-A111-D3FA-D2F85F241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 dirty="0"/>
              <a:t>Relationships: extension</a:t>
            </a:r>
            <a:endParaRPr lang="en-US" altLang="it-IT" dirty="0"/>
          </a:p>
        </p:txBody>
      </p:sp>
      <p:grpSp>
        <p:nvGrpSpPr>
          <p:cNvPr id="135173" name="Group 5">
            <a:extLst>
              <a:ext uri="{FF2B5EF4-FFF2-40B4-BE49-F238E27FC236}">
                <a16:creationId xmlns:a16="http://schemas.microsoft.com/office/drawing/2014/main" id="{7BD33AFC-09C5-1A85-9377-A2C01F71B1BF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4327390"/>
            <a:ext cx="909564" cy="623888"/>
            <a:chOff x="432" y="2575"/>
            <a:chExt cx="620" cy="393"/>
          </a:xfrm>
        </p:grpSpPr>
        <p:sp>
          <p:nvSpPr>
            <p:cNvPr id="135186" name="Oval 6">
              <a:extLst>
                <a:ext uri="{FF2B5EF4-FFF2-40B4-BE49-F238E27FC236}">
                  <a16:creationId xmlns:a16="http://schemas.microsoft.com/office/drawing/2014/main" id="{4FFA3971-3F61-2BB7-554E-92CE1363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5187" name="Rectangle 7">
              <a:extLst>
                <a:ext uri="{FF2B5EF4-FFF2-40B4-BE49-F238E27FC236}">
                  <a16:creationId xmlns:a16="http://schemas.microsoft.com/office/drawing/2014/main" id="{F0D34440-5123-413C-2BFE-D205C7BFC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6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B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5174" name="AutoShape 8">
            <a:extLst>
              <a:ext uri="{FF2B5EF4-FFF2-40B4-BE49-F238E27FC236}">
                <a16:creationId xmlns:a16="http://schemas.microsoft.com/office/drawing/2014/main" id="{895C1F72-ACBD-6196-5716-28279E6B37BD}"/>
              </a:ext>
            </a:extLst>
          </p:cNvPr>
          <p:cNvCxnSpPr>
            <a:cxnSpLocks noChangeShapeType="1"/>
            <a:stCxn id="135185" idx="3"/>
            <a:endCxn id="135186" idx="2"/>
          </p:cNvCxnSpPr>
          <p:nvPr/>
        </p:nvCxnSpPr>
        <p:spPr bwMode="auto">
          <a:xfrm>
            <a:off x="2473175" y="4455975"/>
            <a:ext cx="1709436" cy="23815"/>
          </a:xfrm>
          <a:prstGeom prst="straightConnector1">
            <a:avLst/>
          </a:prstGeom>
          <a:noFill/>
          <a:ln w="19050">
            <a:solidFill>
              <a:srgbClr val="990000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175" name="Rectangle 9">
            <a:extLst>
              <a:ext uri="{FF2B5EF4-FFF2-40B4-BE49-F238E27FC236}">
                <a16:creationId xmlns:a16="http://schemas.microsoft.com/office/drawing/2014/main" id="{39DC6992-5C0B-070B-A0C4-338F99B3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4035288"/>
            <a:ext cx="120077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latin typeface="Calibri" panose="020F0502020204030204" pitchFamily="34" charset="0"/>
              </a:rPr>
              <a:t>&lt;&lt;</a:t>
            </a:r>
            <a:r>
              <a:rPr lang="en-US" altLang="it-IT" sz="1600" dirty="0">
                <a:latin typeface="Calibri" panose="020F0502020204030204" pitchFamily="34" charset="0"/>
              </a:rPr>
              <a:t>extend</a:t>
            </a:r>
            <a:r>
              <a:rPr lang="en-GB" altLang="it-IT" sz="1600" dirty="0">
                <a:latin typeface="Calibri" panose="020F0502020204030204" pitchFamily="34" charset="0"/>
              </a:rPr>
              <a:t>&gt;&gt;</a:t>
            </a:r>
          </a:p>
        </p:txBody>
      </p:sp>
      <p:sp>
        <p:nvSpPr>
          <p:cNvPr id="135176" name="Rectangle 10">
            <a:extLst>
              <a:ext uri="{FF2B5EF4-FFF2-40B4-BE49-F238E27FC236}">
                <a16:creationId xmlns:a16="http://schemas.microsoft.com/office/drawing/2014/main" id="{FC0EE50C-06DB-1E1B-4008-1831CABE7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4894126"/>
            <a:ext cx="9153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Use Case A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grpSp>
        <p:nvGrpSpPr>
          <p:cNvPr id="135177" name="Group 11">
            <a:extLst>
              <a:ext uri="{FF2B5EF4-FFF2-40B4-BE49-F238E27FC236}">
                <a16:creationId xmlns:a16="http://schemas.microsoft.com/office/drawing/2014/main" id="{41509CBD-E90C-7205-9760-07854F3F1C5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59087"/>
            <a:ext cx="1831975" cy="889000"/>
            <a:chOff x="708" y="2354"/>
            <a:chExt cx="1460" cy="560"/>
          </a:xfrm>
        </p:grpSpPr>
        <p:sp>
          <p:nvSpPr>
            <p:cNvPr id="135183" name="Oval 12">
              <a:extLst>
                <a:ext uri="{FF2B5EF4-FFF2-40B4-BE49-F238E27FC236}">
                  <a16:creationId xmlns:a16="http://schemas.microsoft.com/office/drawing/2014/main" id="{09AE8794-2710-BC68-0043-71F7CA5A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354"/>
              <a:ext cx="1460" cy="56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5184" name="Line 13">
              <a:extLst>
                <a:ext uri="{FF2B5EF4-FFF2-40B4-BE49-F238E27FC236}">
                  <a16:creationId xmlns:a16="http://schemas.microsoft.com/office/drawing/2014/main" id="{89D01B34-2BA1-B287-FD98-09ADFB065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2495"/>
              <a:ext cx="1262" cy="0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35185" name="Rectangle 14">
              <a:extLst>
                <a:ext uri="{FF2B5EF4-FFF2-40B4-BE49-F238E27FC236}">
                  <a16:creationId xmlns:a16="http://schemas.microsoft.com/office/drawing/2014/main" id="{9AC0FDB1-EAD0-C37D-9D35-5CA7E30D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503"/>
              <a:ext cx="127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400" dirty="0">
                  <a:latin typeface="Calibri" panose="020F0502020204030204" pitchFamily="34" charset="0"/>
                </a:rPr>
                <a:t>Extension points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400" dirty="0">
                  <a:latin typeface="Calibri" panose="020F0502020204030204" pitchFamily="34" charset="0"/>
                </a:rPr>
                <a:t>  </a:t>
              </a:r>
              <a:r>
                <a:rPr lang="en-US" altLang="it-IT" sz="1400" dirty="0" err="1">
                  <a:latin typeface="Calibri" panose="020F0502020204030204" pitchFamily="34" charset="0"/>
                </a:rPr>
                <a:t>bigError</a:t>
              </a:r>
              <a:r>
                <a:rPr lang="en-US" altLang="it-IT" sz="1400" dirty="0">
                  <a:latin typeface="Calibri" panose="020F0502020204030204" pitchFamily="34" charset="0"/>
                </a:rPr>
                <a:t> : before C</a:t>
              </a:r>
              <a:endParaRPr lang="en-GB" altLang="it-IT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35178" name="Rectangle 15">
            <a:extLst>
              <a:ext uri="{FF2B5EF4-FFF2-40B4-BE49-F238E27FC236}">
                <a16:creationId xmlns:a16="http://schemas.microsoft.com/office/drawing/2014/main" id="{A0C9E4DC-BD66-E2C4-E1C0-748EDC92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120888"/>
            <a:ext cx="119744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latin typeface="Calibri" panose="020F0502020204030204" pitchFamily="34" charset="0"/>
              </a:rPr>
              <a:t>&lt;&lt;include&gt;&gt;</a:t>
            </a:r>
          </a:p>
        </p:txBody>
      </p:sp>
      <p:grpSp>
        <p:nvGrpSpPr>
          <p:cNvPr id="135179" name="Group 16">
            <a:extLst>
              <a:ext uri="{FF2B5EF4-FFF2-40B4-BE49-F238E27FC236}">
                <a16:creationId xmlns:a16="http://schemas.microsoft.com/office/drawing/2014/main" id="{E05F23DE-9B2F-650A-1708-C2465DB69C89}"/>
              </a:ext>
            </a:extLst>
          </p:cNvPr>
          <p:cNvGrpSpPr>
            <a:grpSpLocks/>
          </p:cNvGrpSpPr>
          <p:nvPr/>
        </p:nvGrpSpPr>
        <p:grpSpPr bwMode="auto">
          <a:xfrm>
            <a:off x="1222374" y="2282690"/>
            <a:ext cx="906114" cy="623888"/>
            <a:chOff x="432" y="2575"/>
            <a:chExt cx="618" cy="393"/>
          </a:xfrm>
        </p:grpSpPr>
        <p:sp>
          <p:nvSpPr>
            <p:cNvPr id="135181" name="Oval 17">
              <a:extLst>
                <a:ext uri="{FF2B5EF4-FFF2-40B4-BE49-F238E27FC236}">
                  <a16:creationId xmlns:a16="http://schemas.microsoft.com/office/drawing/2014/main" id="{A336C7DF-9D75-F1E5-8CC4-D261CC4C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75"/>
              <a:ext cx="368" cy="19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35182" name="Rectangle 18">
              <a:extLst>
                <a:ext uri="{FF2B5EF4-FFF2-40B4-BE49-F238E27FC236}">
                  <a16:creationId xmlns:a16="http://schemas.microsoft.com/office/drawing/2014/main" id="{24A8AE20-5C09-E96D-E775-5227D088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13"/>
              <a:ext cx="6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 Case </a:t>
              </a:r>
              <a:r>
                <a:rPr lang="en-US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35180" name="AutoShape 19">
            <a:extLst>
              <a:ext uri="{FF2B5EF4-FFF2-40B4-BE49-F238E27FC236}">
                <a16:creationId xmlns:a16="http://schemas.microsoft.com/office/drawing/2014/main" id="{F75045CA-7E34-99AE-1444-9626F57B01F2}"/>
              </a:ext>
            </a:extLst>
          </p:cNvPr>
          <p:cNvCxnSpPr>
            <a:cxnSpLocks noChangeShapeType="1"/>
            <a:stCxn id="135182" idx="2"/>
            <a:endCxn id="135183" idx="0"/>
          </p:cNvCxnSpPr>
          <p:nvPr/>
        </p:nvCxnSpPr>
        <p:spPr bwMode="auto">
          <a:xfrm>
            <a:off x="1675431" y="2906578"/>
            <a:ext cx="78757" cy="1052509"/>
          </a:xfrm>
          <a:prstGeom prst="straightConnector1">
            <a:avLst/>
          </a:prstGeom>
          <a:noFill/>
          <a:ln w="19050">
            <a:solidFill>
              <a:srgbClr val="990000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7716CF83-7938-98D9-534B-8E6D0958143E}"/>
              </a:ext>
            </a:extLst>
          </p:cNvPr>
          <p:cNvSpPr txBox="1">
            <a:spLocks noChangeArrowheads="1"/>
          </p:cNvSpPr>
          <p:nvPr/>
        </p:nvSpPr>
        <p:spPr>
          <a:xfrm>
            <a:off x="5414343" y="2140227"/>
            <a:ext cx="5609257" cy="393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t-IT" sz="2400" dirty="0"/>
              <a:t>Extension</a:t>
            </a:r>
          </a:p>
          <a:p>
            <a:pPr lvl="1"/>
            <a:r>
              <a:rPr lang="en-US" altLang="it-IT" sz="2000" dirty="0"/>
              <a:t>An extend relationship from use case B to use case A indicates that an instance of use case A may be augmented by the behavior specified by B.</a:t>
            </a:r>
          </a:p>
          <a:p>
            <a:pPr lvl="1"/>
            <a:r>
              <a:rPr lang="en-US" altLang="it-IT" sz="2000" dirty="0"/>
              <a:t>The behavior is inserted at the location defined by the extension point (name: where) in A, which is referenced by the extend relationship.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egnaposto numero diapositiva 4">
            <a:extLst>
              <a:ext uri="{FF2B5EF4-FFF2-40B4-BE49-F238E27FC236}">
                <a16:creationId xmlns:a16="http://schemas.microsoft.com/office/drawing/2014/main" id="{93580F5A-55FB-E67D-0DAB-364AE98B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817C9EE-0298-FC49-803B-6407BA7ED91E}" type="slidenum">
              <a:rPr lang="it-IT" altLang="it-IT" sz="1200">
                <a:latin typeface="Calibri" panose="020F050202020403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93</a:t>
            </a:fld>
            <a:endParaRPr lang="it-IT" altLang="it-IT" sz="1200" dirty="0">
              <a:latin typeface="Calibri" panose="020F0502020204030204" pitchFamily="34" charset="0"/>
            </a:endParaRPr>
          </a:p>
        </p:txBody>
      </p:sp>
      <p:pic>
        <p:nvPicPr>
          <p:cNvPr id="136195" name="Picture 2" descr="C:\Documents and Settings\user\Desktop\UseCase.png">
            <a:extLst>
              <a:ext uri="{FF2B5EF4-FFF2-40B4-BE49-F238E27FC236}">
                <a16:creationId xmlns:a16="http://schemas.microsoft.com/office/drawing/2014/main" id="{6D1DF73A-C894-09AA-19F8-EE0F7B75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95" y="1416050"/>
            <a:ext cx="5802313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3">
            <a:extLst>
              <a:ext uri="{FF2B5EF4-FFF2-40B4-BE49-F238E27FC236}">
                <a16:creationId xmlns:a16="http://schemas.microsoft.com/office/drawing/2014/main" id="{1DE77FAA-AAA7-8672-EB56-C3BF89228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Use case - Example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BEA56DF-3308-8EED-5FDE-0BC74AAE2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Use case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D177C62-C235-D095-733F-8002A78E1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A scenario is a sequence of steps describing an interaction between a user and a system</a:t>
            </a:r>
          </a:p>
          <a:p>
            <a:pPr eaLnBrk="1" hangingPunct="1"/>
            <a:r>
              <a:rPr lang="en-US" altLang="it-IT"/>
              <a:t>A use case is a set of scenarios tied together by a common user goal.</a:t>
            </a:r>
            <a:br>
              <a:rPr lang="en-US" altLang="it-IT"/>
            </a:br>
            <a:endParaRPr lang="en-US" altLang="it-IT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CB65DA2-BFFD-2901-C027-EB6A18E68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Use cases vs requirements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B516FAB-FECD-1CC6-D571-32D717F5B8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t-IT" sz="2400" dirty="0"/>
              <a:t>Requirement (functional)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EBC44508-F5B9-FE41-F757-BA79E5B4B72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67438" y="1825625"/>
            <a:ext cx="4195762" cy="2110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t-IT" sz="2400" dirty="0"/>
              <a:t>Use case</a:t>
            </a:r>
            <a:br>
              <a:rPr lang="en-US" altLang="it-IT" sz="2400" dirty="0"/>
            </a:br>
            <a:r>
              <a:rPr lang="en-US" altLang="it-IT" sz="2400" dirty="0"/>
              <a:t>or</a:t>
            </a:r>
            <a:br>
              <a:rPr lang="en-US" altLang="it-IT" sz="2400" dirty="0"/>
            </a:br>
            <a:r>
              <a:rPr lang="en-US" altLang="it-IT" sz="2400" dirty="0"/>
              <a:t>scenario in the use case or</a:t>
            </a:r>
            <a:br>
              <a:rPr lang="en-US" altLang="it-IT" sz="2400" dirty="0"/>
            </a:br>
            <a:r>
              <a:rPr lang="en-US" altLang="it-IT" sz="2400" dirty="0"/>
              <a:t>step in scenario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0CA15FCD-5EB1-322C-23F8-FE1D5174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52" y="4070834"/>
            <a:ext cx="10364372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latin typeface="Calibri" panose="020F0502020204030204" pitchFamily="34" charset="0"/>
              </a:rPr>
              <a:t>Mapping is not 1:1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latin typeface="Calibri" panose="020F0502020204030204" pitchFamily="34" charset="0"/>
              </a:rPr>
              <a:t>The requirement purpose is to support traceability and tends to be finer-grained than the use case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2400" dirty="0">
                <a:latin typeface="Calibri" panose="020F0502020204030204" pitchFamily="34" charset="0"/>
              </a:rPr>
              <a:t>The use case purpose is to understand how the system works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988960C6-D359-0108-4190-49D29B908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Use cases vs requirements</a:t>
            </a:r>
            <a:endParaRPr lang="fr-FR" altLang="en-US"/>
          </a:p>
        </p:txBody>
      </p:sp>
      <p:sp>
        <p:nvSpPr>
          <p:cNvPr id="140291" name="Content Placeholder 2">
            <a:extLst>
              <a:ext uri="{FF2B5EF4-FFF2-40B4-BE49-F238E27FC236}">
                <a16:creationId xmlns:a16="http://schemas.microsoft.com/office/drawing/2014/main" id="{88B52B55-5B67-BA97-36CC-BE154C3528B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it-IT" altLang="en-US"/>
              <a:t>High level requirement (ex F1, F2)</a:t>
            </a:r>
          </a:p>
          <a:p>
            <a:r>
              <a:rPr lang="it-IT" altLang="en-US"/>
              <a:t>Low level requirement (ex F1.1  F1.2)</a:t>
            </a:r>
            <a:endParaRPr lang="fr-FR" altLang="en-US"/>
          </a:p>
        </p:txBody>
      </p:sp>
      <p:sp>
        <p:nvSpPr>
          <p:cNvPr id="140292" name="Content Placeholder 3">
            <a:extLst>
              <a:ext uri="{FF2B5EF4-FFF2-40B4-BE49-F238E27FC236}">
                <a16:creationId xmlns:a16="http://schemas.microsoft.com/office/drawing/2014/main" id="{C4102F63-6A50-9520-FB0C-C16478E0BF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it-IT" altLang="en-US"/>
              <a:t>Use case that includes other use cases</a:t>
            </a:r>
          </a:p>
          <a:p>
            <a:r>
              <a:rPr lang="it-IT" altLang="en-US"/>
              <a:t>Use case &lt;included&gt; by other use case</a:t>
            </a:r>
            <a:endParaRPr lang="fr-FR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>
            <a:extLst>
              <a:ext uri="{FF2B5EF4-FFF2-40B4-BE49-F238E27FC236}">
                <a16:creationId xmlns:a16="http://schemas.microsoft.com/office/drawing/2014/main" id="{568754B2-A675-63A1-6D89-C800C136A7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90688"/>
            <a:ext cx="9339470" cy="4800600"/>
          </a:xfrm>
        </p:spPr>
        <p:txBody>
          <a:bodyPr/>
          <a:lstStyle/>
          <a:p>
            <a:pPr eaLnBrk="1" hangingPunct="1"/>
            <a:r>
              <a:rPr lang="en-US" altLang="it-IT" dirty="0"/>
              <a:t>students select courses </a:t>
            </a:r>
          </a:p>
          <a:p>
            <a:pPr eaLnBrk="1" hangingPunct="1"/>
            <a:r>
              <a:rPr lang="en-US" altLang="it-IT" dirty="0"/>
              <a:t>professors update the list of available courses</a:t>
            </a:r>
          </a:p>
          <a:p>
            <a:pPr eaLnBrk="1" hangingPunct="1"/>
            <a:r>
              <a:rPr lang="en-US" altLang="it-IT" dirty="0"/>
              <a:t>professors plan exams for each course</a:t>
            </a:r>
          </a:p>
          <a:p>
            <a:pPr eaLnBrk="1" hangingPunct="1"/>
            <a:r>
              <a:rPr lang="en-US" altLang="it-IT" dirty="0"/>
              <a:t>professors can access the list of students enrolled in a course</a:t>
            </a:r>
          </a:p>
          <a:p>
            <a:pPr eaLnBrk="1" hangingPunct="1"/>
            <a:r>
              <a:rPr lang="en-US" altLang="it-IT" dirty="0"/>
              <a:t>professors perform exams and then record issues of exam for students (pass/no pass, grade)</a:t>
            </a:r>
          </a:p>
          <a:p>
            <a:pPr eaLnBrk="1" hangingPunct="1"/>
            <a:r>
              <a:rPr lang="en-US" altLang="it-IT" dirty="0"/>
              <a:t>all users should be authenticated</a:t>
            </a:r>
          </a:p>
          <a:p>
            <a:pPr eaLnBrk="1" hangingPunct="1"/>
            <a:endParaRPr lang="en-US" altLang="it-IT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E8A1D1-E5E4-C3B8-20FF-E0E0881D4B0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it-IT" dirty="0"/>
              <a:t>Example: student management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8519909-A3D7-9777-09D9-3C644CA55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/>
              <a:t>Example</a:t>
            </a:r>
          </a:p>
        </p:txBody>
      </p:sp>
      <p:sp>
        <p:nvSpPr>
          <p:cNvPr id="142339" name="Oval 3">
            <a:extLst>
              <a:ext uri="{FF2B5EF4-FFF2-40B4-BE49-F238E27FC236}">
                <a16:creationId xmlns:a16="http://schemas.microsoft.com/office/drawing/2014/main" id="{502B98F5-2EAC-7869-571E-DAF0D2AD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1978025"/>
            <a:ext cx="201612" cy="196850"/>
          </a:xfrm>
          <a:prstGeom prst="ellips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40" name="Line 4">
            <a:extLst>
              <a:ext uri="{FF2B5EF4-FFF2-40B4-BE49-F238E27FC236}">
                <a16:creationId xmlns:a16="http://schemas.microsoft.com/office/drawing/2014/main" id="{926CC73D-64D1-2ADE-3FA4-273220DE4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150" y="2163763"/>
            <a:ext cx="1588" cy="18415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41" name="Line 5">
            <a:extLst>
              <a:ext uri="{FF2B5EF4-FFF2-40B4-BE49-F238E27FC236}">
                <a16:creationId xmlns:a16="http://schemas.microsoft.com/office/drawing/2014/main" id="{D5F21DB1-0245-1D68-0640-F68C611E6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5" y="2209800"/>
            <a:ext cx="287338" cy="158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42" name="Freeform 6">
            <a:extLst>
              <a:ext uri="{FF2B5EF4-FFF2-40B4-BE49-F238E27FC236}">
                <a16:creationId xmlns:a16="http://schemas.microsoft.com/office/drawing/2014/main" id="{94A14604-83E9-4146-7026-C24A5B01B586}"/>
              </a:ext>
            </a:extLst>
          </p:cNvPr>
          <p:cNvSpPr>
            <a:spLocks/>
          </p:cNvSpPr>
          <p:nvPr/>
        </p:nvSpPr>
        <p:spPr bwMode="auto">
          <a:xfrm>
            <a:off x="2647950" y="2347913"/>
            <a:ext cx="393700" cy="209550"/>
          </a:xfrm>
          <a:custGeom>
            <a:avLst/>
            <a:gdLst>
              <a:gd name="T0" fmla="*/ 0 w 37"/>
              <a:gd name="T1" fmla="*/ 2147483646 h 18"/>
              <a:gd name="T2" fmla="*/ 2147483646 w 37"/>
              <a:gd name="T3" fmla="*/ 0 h 18"/>
              <a:gd name="T4" fmla="*/ 2147483646 w 37"/>
              <a:gd name="T5" fmla="*/ 2147483646 h 18"/>
              <a:gd name="T6" fmla="*/ 0 60000 65536"/>
              <a:gd name="T7" fmla="*/ 0 60000 65536"/>
              <a:gd name="T8" fmla="*/ 0 60000 65536"/>
              <a:gd name="T9" fmla="*/ 0 w 37"/>
              <a:gd name="T10" fmla="*/ 0 h 18"/>
              <a:gd name="T11" fmla="*/ 37 w 37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C4E4E102-2544-AF28-5756-13C31A78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2673351"/>
            <a:ext cx="17508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Administrative Office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44" name="Oval 8">
            <a:extLst>
              <a:ext uri="{FF2B5EF4-FFF2-40B4-BE49-F238E27FC236}">
                <a16:creationId xmlns:a16="http://schemas.microsoft.com/office/drawing/2014/main" id="{5741131B-3FDF-58F7-2640-2D1FD1A2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9" y="3922713"/>
            <a:ext cx="192087" cy="207962"/>
          </a:xfrm>
          <a:prstGeom prst="ellips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45" name="Line 9">
            <a:extLst>
              <a:ext uri="{FF2B5EF4-FFF2-40B4-BE49-F238E27FC236}">
                <a16:creationId xmlns:a16="http://schemas.microsoft.com/office/drawing/2014/main" id="{A79E91B9-BEE1-472B-5EA3-E4F997E03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925" y="4119564"/>
            <a:ext cx="1588" cy="173037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46" name="Line 10">
            <a:extLst>
              <a:ext uri="{FF2B5EF4-FFF2-40B4-BE49-F238E27FC236}">
                <a16:creationId xmlns:a16="http://schemas.microsoft.com/office/drawing/2014/main" id="{5B7754B1-6D25-553E-38A8-7A5CE43F1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1" y="4165600"/>
            <a:ext cx="288925" cy="158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47" name="Freeform 11">
            <a:extLst>
              <a:ext uri="{FF2B5EF4-FFF2-40B4-BE49-F238E27FC236}">
                <a16:creationId xmlns:a16="http://schemas.microsoft.com/office/drawing/2014/main" id="{AC6DDF8A-9564-11D0-F516-F3F71E1F26A6}"/>
              </a:ext>
            </a:extLst>
          </p:cNvPr>
          <p:cNvSpPr>
            <a:spLocks/>
          </p:cNvSpPr>
          <p:nvPr/>
        </p:nvSpPr>
        <p:spPr bwMode="auto">
          <a:xfrm>
            <a:off x="2754313" y="4292601"/>
            <a:ext cx="393700" cy="219075"/>
          </a:xfrm>
          <a:custGeom>
            <a:avLst/>
            <a:gdLst>
              <a:gd name="T0" fmla="*/ 0 w 37"/>
              <a:gd name="T1" fmla="*/ 2147483646 h 19"/>
              <a:gd name="T2" fmla="*/ 2147483646 w 37"/>
              <a:gd name="T3" fmla="*/ 0 h 19"/>
              <a:gd name="T4" fmla="*/ 2147483646 w 37"/>
              <a:gd name="T5" fmla="*/ 2147483646 h 19"/>
              <a:gd name="T6" fmla="*/ 0 60000 65536"/>
              <a:gd name="T7" fmla="*/ 0 60000 65536"/>
              <a:gd name="T8" fmla="*/ 0 60000 65536"/>
              <a:gd name="T9" fmla="*/ 0 w 37"/>
              <a:gd name="T10" fmla="*/ 0 h 19"/>
              <a:gd name="T11" fmla="*/ 37 w 37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48" name="Rectangle 12">
            <a:extLst>
              <a:ext uri="{FF2B5EF4-FFF2-40B4-BE49-F238E27FC236}">
                <a16:creationId xmlns:a16="http://schemas.microsoft.com/office/drawing/2014/main" id="{7A89912D-974F-805B-E5B3-9D142AFF6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616451"/>
            <a:ext cx="655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Student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49" name="Oval 13">
            <a:extLst>
              <a:ext uri="{FF2B5EF4-FFF2-40B4-BE49-F238E27FC236}">
                <a16:creationId xmlns:a16="http://schemas.microsoft.com/office/drawing/2014/main" id="{97080A9E-3E8D-5B6B-5637-A51ABBB9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1" y="4662488"/>
            <a:ext cx="746125" cy="4175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50" name="Rectangle 14">
            <a:extLst>
              <a:ext uri="{FF2B5EF4-FFF2-40B4-BE49-F238E27FC236}">
                <a16:creationId xmlns:a16="http://schemas.microsoft.com/office/drawing/2014/main" id="{5DAAB4F5-5759-133E-440C-F2C6B004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4" y="5194301"/>
            <a:ext cx="1923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Request List of Courses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51" name="Freeform 15">
            <a:extLst>
              <a:ext uri="{FF2B5EF4-FFF2-40B4-BE49-F238E27FC236}">
                <a16:creationId xmlns:a16="http://schemas.microsoft.com/office/drawing/2014/main" id="{C6F86E0E-8C9A-2C4F-F3AC-B32DBBF6732B}"/>
              </a:ext>
            </a:extLst>
          </p:cNvPr>
          <p:cNvSpPr>
            <a:spLocks/>
          </p:cNvSpPr>
          <p:nvPr/>
        </p:nvSpPr>
        <p:spPr bwMode="auto">
          <a:xfrm>
            <a:off x="3959225" y="4500564"/>
            <a:ext cx="800100" cy="242887"/>
          </a:xfrm>
          <a:custGeom>
            <a:avLst/>
            <a:gdLst>
              <a:gd name="T0" fmla="*/ 0 w 75"/>
              <a:gd name="T1" fmla="*/ 0 h 21"/>
              <a:gd name="T2" fmla="*/ 2147483646 w 75"/>
              <a:gd name="T3" fmla="*/ 2147483646 h 21"/>
              <a:gd name="T4" fmla="*/ 2147483646 w 75"/>
              <a:gd name="T5" fmla="*/ 2147483646 h 21"/>
              <a:gd name="T6" fmla="*/ 0 60000 65536"/>
              <a:gd name="T7" fmla="*/ 0 60000 65536"/>
              <a:gd name="T8" fmla="*/ 0 60000 65536"/>
              <a:gd name="T9" fmla="*/ 0 w 75"/>
              <a:gd name="T10" fmla="*/ 0 h 21"/>
              <a:gd name="T11" fmla="*/ 75 w 75"/>
              <a:gd name="T12" fmla="*/ 21 h 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" h="21">
                <a:moveTo>
                  <a:pt x="0" y="0"/>
                </a:moveTo>
                <a:lnTo>
                  <a:pt x="75" y="21"/>
                </a:lnTo>
                <a:lnTo>
                  <a:pt x="65" y="14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52" name="Line 16">
            <a:extLst>
              <a:ext uri="{FF2B5EF4-FFF2-40B4-BE49-F238E27FC236}">
                <a16:creationId xmlns:a16="http://schemas.microsoft.com/office/drawing/2014/main" id="{83FF85FF-B843-14F3-B0E8-35CB88A7EC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0739" y="4743451"/>
            <a:ext cx="128587" cy="23813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53" name="Line 17">
            <a:extLst>
              <a:ext uri="{FF2B5EF4-FFF2-40B4-BE49-F238E27FC236}">
                <a16:creationId xmlns:a16="http://schemas.microsoft.com/office/drawing/2014/main" id="{53A11329-9F1D-1278-2C9C-F821E059E8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8013" y="4268789"/>
            <a:ext cx="811212" cy="23177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54" name="Oval 18">
            <a:extLst>
              <a:ext uri="{FF2B5EF4-FFF2-40B4-BE49-F238E27FC236}">
                <a16:creationId xmlns:a16="http://schemas.microsoft.com/office/drawing/2014/main" id="{90209744-7E73-C8AD-167A-9820EC5D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4" y="2058988"/>
            <a:ext cx="746125" cy="4175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55" name="Rectangle 19">
            <a:extLst>
              <a:ext uri="{FF2B5EF4-FFF2-40B4-BE49-F238E27FC236}">
                <a16:creationId xmlns:a16="http://schemas.microsoft.com/office/drawing/2014/main" id="{0C446A00-2426-5CE4-1190-C3B52A87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6" y="2590801"/>
            <a:ext cx="1171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Select Course 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56" name="Freeform 20">
            <a:extLst>
              <a:ext uri="{FF2B5EF4-FFF2-40B4-BE49-F238E27FC236}">
                <a16:creationId xmlns:a16="http://schemas.microsoft.com/office/drawing/2014/main" id="{3C94011C-66A1-9C59-13B9-C33D01605E7C}"/>
              </a:ext>
            </a:extLst>
          </p:cNvPr>
          <p:cNvSpPr>
            <a:spLocks/>
          </p:cNvSpPr>
          <p:nvPr/>
        </p:nvSpPr>
        <p:spPr bwMode="auto">
          <a:xfrm>
            <a:off x="3041651" y="2266951"/>
            <a:ext cx="809625" cy="47625"/>
          </a:xfrm>
          <a:custGeom>
            <a:avLst/>
            <a:gdLst>
              <a:gd name="T0" fmla="*/ 2147483646 w 76"/>
              <a:gd name="T1" fmla="*/ 0 h 4"/>
              <a:gd name="T2" fmla="*/ 0 w 76"/>
              <a:gd name="T3" fmla="*/ 0 h 4"/>
              <a:gd name="T4" fmla="*/ 2147483646 w 76"/>
              <a:gd name="T5" fmla="*/ 2147483646 h 4"/>
              <a:gd name="T6" fmla="*/ 0 60000 65536"/>
              <a:gd name="T7" fmla="*/ 0 60000 65536"/>
              <a:gd name="T8" fmla="*/ 0 60000 65536"/>
              <a:gd name="T9" fmla="*/ 0 w 76"/>
              <a:gd name="T10" fmla="*/ 0 h 4"/>
              <a:gd name="T11" fmla="*/ 76 w 76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" h="4">
                <a:moveTo>
                  <a:pt x="76" y="0"/>
                </a:moveTo>
                <a:lnTo>
                  <a:pt x="0" y="0"/>
                </a:lnTo>
                <a:lnTo>
                  <a:pt x="11" y="4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57" name="Line 21">
            <a:extLst>
              <a:ext uri="{FF2B5EF4-FFF2-40B4-BE49-F238E27FC236}">
                <a16:creationId xmlns:a16="http://schemas.microsoft.com/office/drawing/2014/main" id="{59E8A844-3CA4-2A10-90E2-CFC10A3A5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1651" y="2209800"/>
            <a:ext cx="117475" cy="5715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58" name="Line 22">
            <a:extLst>
              <a:ext uri="{FF2B5EF4-FFF2-40B4-BE49-F238E27FC236}">
                <a16:creationId xmlns:a16="http://schemas.microsoft.com/office/drawing/2014/main" id="{62CB2D01-7889-A488-794A-452794D67D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6" y="2257426"/>
            <a:ext cx="811213" cy="952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59" name="Freeform 23">
            <a:extLst>
              <a:ext uri="{FF2B5EF4-FFF2-40B4-BE49-F238E27FC236}">
                <a16:creationId xmlns:a16="http://schemas.microsoft.com/office/drawing/2014/main" id="{B63E6F53-E8FB-61EE-6503-DE4324D1CDDD}"/>
              </a:ext>
            </a:extLst>
          </p:cNvPr>
          <p:cNvSpPr>
            <a:spLocks/>
          </p:cNvSpPr>
          <p:nvPr/>
        </p:nvSpPr>
        <p:spPr bwMode="auto">
          <a:xfrm>
            <a:off x="3821114" y="2765425"/>
            <a:ext cx="681037" cy="623888"/>
          </a:xfrm>
          <a:custGeom>
            <a:avLst/>
            <a:gdLst>
              <a:gd name="T0" fmla="*/ 0 w 64"/>
              <a:gd name="T1" fmla="*/ 2147483646 h 54"/>
              <a:gd name="T2" fmla="*/ 2147483646 w 64"/>
              <a:gd name="T3" fmla="*/ 0 h 54"/>
              <a:gd name="T4" fmla="*/ 2147483646 w 64"/>
              <a:gd name="T5" fmla="*/ 2147483646 h 54"/>
              <a:gd name="T6" fmla="*/ 0 60000 65536"/>
              <a:gd name="T7" fmla="*/ 0 60000 65536"/>
              <a:gd name="T8" fmla="*/ 0 60000 65536"/>
              <a:gd name="T9" fmla="*/ 0 w 64"/>
              <a:gd name="T10" fmla="*/ 0 h 54"/>
              <a:gd name="T11" fmla="*/ 64 w 64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54">
                <a:moveTo>
                  <a:pt x="0" y="54"/>
                </a:moveTo>
                <a:lnTo>
                  <a:pt x="64" y="0"/>
                </a:lnTo>
                <a:lnTo>
                  <a:pt x="59" y="11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60" name="Line 24">
            <a:extLst>
              <a:ext uri="{FF2B5EF4-FFF2-40B4-BE49-F238E27FC236}">
                <a16:creationId xmlns:a16="http://schemas.microsoft.com/office/drawing/2014/main" id="{F2702494-6954-7EDA-03AF-BD4605FE1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5150" y="2765425"/>
            <a:ext cx="127000" cy="4603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61" name="Line 25">
            <a:extLst>
              <a:ext uri="{FF2B5EF4-FFF2-40B4-BE49-F238E27FC236}">
                <a16:creationId xmlns:a16="http://schemas.microsoft.com/office/drawing/2014/main" id="{E796F827-CDF7-C55A-47AC-8FD8B1999A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13" y="3389314"/>
            <a:ext cx="673100" cy="62547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62" name="Oval 26">
            <a:extLst>
              <a:ext uri="{FF2B5EF4-FFF2-40B4-BE49-F238E27FC236}">
                <a16:creationId xmlns:a16="http://schemas.microsoft.com/office/drawing/2014/main" id="{AEA79E89-A381-43BF-1B5C-1F34ED37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2058988"/>
            <a:ext cx="744538" cy="4175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63" name="Rectangle 27">
            <a:extLst>
              <a:ext uri="{FF2B5EF4-FFF2-40B4-BE49-F238E27FC236}">
                <a16:creationId xmlns:a16="http://schemas.microsoft.com/office/drawing/2014/main" id="{9C8D01D2-EF73-C792-6CEB-A070BCB6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2590801"/>
            <a:ext cx="20016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Request List of Students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64" name="Oval 28">
            <a:extLst>
              <a:ext uri="{FF2B5EF4-FFF2-40B4-BE49-F238E27FC236}">
                <a16:creationId xmlns:a16="http://schemas.microsoft.com/office/drawing/2014/main" id="{96623E2F-DB17-ACC1-E318-27A53AEE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9" y="3586164"/>
            <a:ext cx="746125" cy="42862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65" name="Rectangle 29">
            <a:extLst>
              <a:ext uri="{FF2B5EF4-FFF2-40B4-BE49-F238E27FC236}">
                <a16:creationId xmlns:a16="http://schemas.microsoft.com/office/drawing/2014/main" id="{32634916-B71D-1905-096F-F2305751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3986214"/>
            <a:ext cx="15086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Authenticate User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66" name="Freeform 30">
            <a:extLst>
              <a:ext uri="{FF2B5EF4-FFF2-40B4-BE49-F238E27FC236}">
                <a16:creationId xmlns:a16="http://schemas.microsoft.com/office/drawing/2014/main" id="{92CFBBAA-3C95-8EC1-2AD4-A146D0E38786}"/>
              </a:ext>
            </a:extLst>
          </p:cNvPr>
          <p:cNvSpPr>
            <a:spLocks/>
          </p:cNvSpPr>
          <p:nvPr/>
        </p:nvSpPr>
        <p:spPr bwMode="auto">
          <a:xfrm>
            <a:off x="5580064" y="4303714"/>
            <a:ext cx="223837" cy="174625"/>
          </a:xfrm>
          <a:custGeom>
            <a:avLst/>
            <a:gdLst>
              <a:gd name="T0" fmla="*/ 0 w 21"/>
              <a:gd name="T1" fmla="*/ 2147483646 h 15"/>
              <a:gd name="T2" fmla="*/ 2147483646 w 21"/>
              <a:gd name="T3" fmla="*/ 0 h 15"/>
              <a:gd name="T4" fmla="*/ 2147483646 w 21"/>
              <a:gd name="T5" fmla="*/ 2147483646 h 15"/>
              <a:gd name="T6" fmla="*/ 0 60000 65536"/>
              <a:gd name="T7" fmla="*/ 0 60000 65536"/>
              <a:gd name="T8" fmla="*/ 0 60000 65536"/>
              <a:gd name="T9" fmla="*/ 0 w 21"/>
              <a:gd name="T10" fmla="*/ 0 h 15"/>
              <a:gd name="T11" fmla="*/ 21 w 21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5">
                <a:moveTo>
                  <a:pt x="0" y="15"/>
                </a:moveTo>
                <a:lnTo>
                  <a:pt x="21" y="0"/>
                </a:lnTo>
                <a:lnTo>
                  <a:pt x="14" y="11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67" name="Line 31">
            <a:extLst>
              <a:ext uri="{FF2B5EF4-FFF2-40B4-BE49-F238E27FC236}">
                <a16:creationId xmlns:a16="http://schemas.microsoft.com/office/drawing/2014/main" id="{907D7E13-AA1C-9DA9-C5F3-0BC96A779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0" y="4303714"/>
            <a:ext cx="139700" cy="34925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68" name="Line 32">
            <a:extLst>
              <a:ext uri="{FF2B5EF4-FFF2-40B4-BE49-F238E27FC236}">
                <a16:creationId xmlns:a16="http://schemas.microsoft.com/office/drawing/2014/main" id="{2E1C993A-E64C-E591-8A12-4E610495F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863" y="4478339"/>
            <a:ext cx="203200" cy="173037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69" name="Rectangle 33">
            <a:extLst>
              <a:ext uri="{FF2B5EF4-FFF2-40B4-BE49-F238E27FC236}">
                <a16:creationId xmlns:a16="http://schemas.microsoft.com/office/drawing/2014/main" id="{E7791BA4-9521-593A-FEE5-BA98D316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4221164"/>
            <a:ext cx="10147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&lt;&lt;include&gt;&gt;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70" name="Freeform 34">
            <a:extLst>
              <a:ext uri="{FF2B5EF4-FFF2-40B4-BE49-F238E27FC236}">
                <a16:creationId xmlns:a16="http://schemas.microsoft.com/office/drawing/2014/main" id="{A6D4A756-1165-D75D-8B73-A3317388C548}"/>
              </a:ext>
            </a:extLst>
          </p:cNvPr>
          <p:cNvSpPr>
            <a:spLocks/>
          </p:cNvSpPr>
          <p:nvPr/>
        </p:nvSpPr>
        <p:spPr bwMode="auto">
          <a:xfrm>
            <a:off x="5910264" y="3216276"/>
            <a:ext cx="320675" cy="358775"/>
          </a:xfrm>
          <a:custGeom>
            <a:avLst/>
            <a:gdLst>
              <a:gd name="T0" fmla="*/ 0 w 30"/>
              <a:gd name="T1" fmla="*/ 0 h 31"/>
              <a:gd name="T2" fmla="*/ 2147483646 w 30"/>
              <a:gd name="T3" fmla="*/ 2147483646 h 31"/>
              <a:gd name="T4" fmla="*/ 2147483646 w 30"/>
              <a:gd name="T5" fmla="*/ 2147483646 h 31"/>
              <a:gd name="T6" fmla="*/ 0 60000 65536"/>
              <a:gd name="T7" fmla="*/ 0 60000 65536"/>
              <a:gd name="T8" fmla="*/ 0 60000 65536"/>
              <a:gd name="T9" fmla="*/ 0 w 30"/>
              <a:gd name="T10" fmla="*/ 0 h 31"/>
              <a:gd name="T11" fmla="*/ 30 w 30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31">
                <a:moveTo>
                  <a:pt x="0" y="0"/>
                </a:moveTo>
                <a:lnTo>
                  <a:pt x="30" y="31"/>
                </a:lnTo>
                <a:lnTo>
                  <a:pt x="26" y="19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1" name="Line 35">
            <a:extLst>
              <a:ext uri="{FF2B5EF4-FFF2-40B4-BE49-F238E27FC236}">
                <a16:creationId xmlns:a16="http://schemas.microsoft.com/office/drawing/2014/main" id="{8F0B0A24-CDD2-3527-8211-4CEAE51A79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3464" y="3517900"/>
            <a:ext cx="117475" cy="5715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2" name="Line 36">
            <a:extLst>
              <a:ext uri="{FF2B5EF4-FFF2-40B4-BE49-F238E27FC236}">
                <a16:creationId xmlns:a16="http://schemas.microsoft.com/office/drawing/2014/main" id="{C3DAE0E5-8E8E-A925-E030-90119C8999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589" y="2868613"/>
            <a:ext cx="320675" cy="347662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3" name="Freeform 37">
            <a:extLst>
              <a:ext uri="{FF2B5EF4-FFF2-40B4-BE49-F238E27FC236}">
                <a16:creationId xmlns:a16="http://schemas.microsoft.com/office/drawing/2014/main" id="{8DE62E54-299C-31AB-89AF-11B5D69D999B}"/>
              </a:ext>
            </a:extLst>
          </p:cNvPr>
          <p:cNvSpPr>
            <a:spLocks/>
          </p:cNvSpPr>
          <p:nvPr/>
        </p:nvSpPr>
        <p:spPr bwMode="auto">
          <a:xfrm>
            <a:off x="6602414" y="3216276"/>
            <a:ext cx="331787" cy="358775"/>
          </a:xfrm>
          <a:custGeom>
            <a:avLst/>
            <a:gdLst>
              <a:gd name="T0" fmla="*/ 2147483646 w 31"/>
              <a:gd name="T1" fmla="*/ 0 h 31"/>
              <a:gd name="T2" fmla="*/ 0 w 31"/>
              <a:gd name="T3" fmla="*/ 2147483646 h 31"/>
              <a:gd name="T4" fmla="*/ 2147483646 w 31"/>
              <a:gd name="T5" fmla="*/ 2147483646 h 31"/>
              <a:gd name="T6" fmla="*/ 0 60000 65536"/>
              <a:gd name="T7" fmla="*/ 0 60000 65536"/>
              <a:gd name="T8" fmla="*/ 0 60000 65536"/>
              <a:gd name="T9" fmla="*/ 0 w 31"/>
              <a:gd name="T10" fmla="*/ 0 h 31"/>
              <a:gd name="T11" fmla="*/ 31 w 31"/>
              <a:gd name="T12" fmla="*/ 31 h 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31">
                <a:moveTo>
                  <a:pt x="31" y="0"/>
                </a:moveTo>
                <a:lnTo>
                  <a:pt x="0" y="31"/>
                </a:lnTo>
                <a:lnTo>
                  <a:pt x="12" y="27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4" name="Line 38">
            <a:extLst>
              <a:ext uri="{FF2B5EF4-FFF2-40B4-BE49-F238E27FC236}">
                <a16:creationId xmlns:a16="http://schemas.microsoft.com/office/drawing/2014/main" id="{58528005-4DEF-5ED5-F2B0-FDE8F9EBB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2414" y="3436938"/>
            <a:ext cx="53975" cy="138112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5" name="Line 39">
            <a:extLst>
              <a:ext uri="{FF2B5EF4-FFF2-40B4-BE49-F238E27FC236}">
                <a16:creationId xmlns:a16="http://schemas.microsoft.com/office/drawing/2014/main" id="{CB5CF631-1BB6-3147-8528-35FD8C5EA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68613"/>
            <a:ext cx="330200" cy="347662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6" name="Oval 40">
            <a:extLst>
              <a:ext uri="{FF2B5EF4-FFF2-40B4-BE49-F238E27FC236}">
                <a16:creationId xmlns:a16="http://schemas.microsoft.com/office/drawing/2014/main" id="{384C43E1-C2F2-B0AB-08BF-6259D292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0" y="3702050"/>
            <a:ext cx="192088" cy="196850"/>
          </a:xfrm>
          <a:prstGeom prst="ellips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77" name="Line 41">
            <a:extLst>
              <a:ext uri="{FF2B5EF4-FFF2-40B4-BE49-F238E27FC236}">
                <a16:creationId xmlns:a16="http://schemas.microsoft.com/office/drawing/2014/main" id="{455C73EB-A05B-8D5F-B63E-E62C9B60B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2439" y="3887788"/>
            <a:ext cx="1587" cy="18415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8" name="Line 42">
            <a:extLst>
              <a:ext uri="{FF2B5EF4-FFF2-40B4-BE49-F238E27FC236}">
                <a16:creationId xmlns:a16="http://schemas.microsoft.com/office/drawing/2014/main" id="{D78767FD-ACDD-3108-63C3-9BB634055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3214" y="3933825"/>
            <a:ext cx="287337" cy="158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79" name="Freeform 43">
            <a:extLst>
              <a:ext uri="{FF2B5EF4-FFF2-40B4-BE49-F238E27FC236}">
                <a16:creationId xmlns:a16="http://schemas.microsoft.com/office/drawing/2014/main" id="{21257E59-5462-3DCD-5323-B5D506A7123C}"/>
              </a:ext>
            </a:extLst>
          </p:cNvPr>
          <p:cNvSpPr>
            <a:spLocks/>
          </p:cNvSpPr>
          <p:nvPr/>
        </p:nvSpPr>
        <p:spPr bwMode="auto">
          <a:xfrm>
            <a:off x="9140825" y="4071938"/>
            <a:ext cx="393700" cy="209550"/>
          </a:xfrm>
          <a:custGeom>
            <a:avLst/>
            <a:gdLst>
              <a:gd name="T0" fmla="*/ 0 w 37"/>
              <a:gd name="T1" fmla="*/ 2147483646 h 18"/>
              <a:gd name="T2" fmla="*/ 2147483646 w 37"/>
              <a:gd name="T3" fmla="*/ 0 h 18"/>
              <a:gd name="T4" fmla="*/ 2147483646 w 37"/>
              <a:gd name="T5" fmla="*/ 2147483646 h 18"/>
              <a:gd name="T6" fmla="*/ 0 60000 65536"/>
              <a:gd name="T7" fmla="*/ 0 60000 65536"/>
              <a:gd name="T8" fmla="*/ 0 60000 65536"/>
              <a:gd name="T9" fmla="*/ 0 w 37"/>
              <a:gd name="T10" fmla="*/ 0 h 18"/>
              <a:gd name="T11" fmla="*/ 37 w 37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0" name="Rectangle 44">
            <a:extLst>
              <a:ext uri="{FF2B5EF4-FFF2-40B4-BE49-F238E27FC236}">
                <a16:creationId xmlns:a16="http://schemas.microsoft.com/office/drawing/2014/main" id="{42D33C09-1CB2-F289-9B8C-35288F9B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88" y="4397376"/>
            <a:ext cx="785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Professor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81" name="Freeform 45">
            <a:extLst>
              <a:ext uri="{FF2B5EF4-FFF2-40B4-BE49-F238E27FC236}">
                <a16:creationId xmlns:a16="http://schemas.microsoft.com/office/drawing/2014/main" id="{9BF1A89E-C65D-9697-9999-A2AD39F14496}"/>
              </a:ext>
            </a:extLst>
          </p:cNvPr>
          <p:cNvSpPr>
            <a:spLocks/>
          </p:cNvSpPr>
          <p:nvPr/>
        </p:nvSpPr>
        <p:spPr bwMode="auto">
          <a:xfrm>
            <a:off x="8340725" y="2868614"/>
            <a:ext cx="393700" cy="439737"/>
          </a:xfrm>
          <a:custGeom>
            <a:avLst/>
            <a:gdLst>
              <a:gd name="T0" fmla="*/ 2147483646 w 37"/>
              <a:gd name="T1" fmla="*/ 2147483646 h 38"/>
              <a:gd name="T2" fmla="*/ 0 w 37"/>
              <a:gd name="T3" fmla="*/ 0 h 38"/>
              <a:gd name="T4" fmla="*/ 2147483646 w 37"/>
              <a:gd name="T5" fmla="*/ 2147483646 h 38"/>
              <a:gd name="T6" fmla="*/ 0 60000 65536"/>
              <a:gd name="T7" fmla="*/ 0 60000 65536"/>
              <a:gd name="T8" fmla="*/ 0 60000 65536"/>
              <a:gd name="T9" fmla="*/ 0 w 37"/>
              <a:gd name="T10" fmla="*/ 0 h 38"/>
              <a:gd name="T11" fmla="*/ 37 w 3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38">
                <a:moveTo>
                  <a:pt x="37" y="38"/>
                </a:moveTo>
                <a:lnTo>
                  <a:pt x="0" y="0"/>
                </a:lnTo>
                <a:lnTo>
                  <a:pt x="12" y="5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2" name="Line 46">
            <a:extLst>
              <a:ext uri="{FF2B5EF4-FFF2-40B4-BE49-F238E27FC236}">
                <a16:creationId xmlns:a16="http://schemas.microsoft.com/office/drawing/2014/main" id="{2AB55007-AACA-207E-7966-1FE4B75A2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0725" y="2868614"/>
            <a:ext cx="52388" cy="128587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3" name="Line 47">
            <a:extLst>
              <a:ext uri="{FF2B5EF4-FFF2-40B4-BE49-F238E27FC236}">
                <a16:creationId xmlns:a16="http://schemas.microsoft.com/office/drawing/2014/main" id="{14E95163-22EB-C9AA-8733-A0F8CCAD4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4425" y="3308350"/>
            <a:ext cx="406400" cy="45243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4" name="Oval 48">
            <a:extLst>
              <a:ext uri="{FF2B5EF4-FFF2-40B4-BE49-F238E27FC236}">
                <a16:creationId xmlns:a16="http://schemas.microsoft.com/office/drawing/2014/main" id="{5340AFDA-9767-690E-4CBF-6645E5E22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6" y="4605339"/>
            <a:ext cx="746125" cy="41592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it-IT" altLang="it-IT" sz="2000" dirty="0">
              <a:latin typeface="Calibri" panose="020F0502020204030204" pitchFamily="34" charset="0"/>
            </a:endParaRPr>
          </a:p>
        </p:txBody>
      </p:sp>
      <p:sp>
        <p:nvSpPr>
          <p:cNvPr id="142385" name="Rectangle 49">
            <a:extLst>
              <a:ext uri="{FF2B5EF4-FFF2-40B4-BE49-F238E27FC236}">
                <a16:creationId xmlns:a16="http://schemas.microsoft.com/office/drawing/2014/main" id="{A9544F0E-1CBB-A1AD-C3C7-233C28DE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5137151"/>
            <a:ext cx="11057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Insert Course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86" name="Freeform 50">
            <a:extLst>
              <a:ext uri="{FF2B5EF4-FFF2-40B4-BE49-F238E27FC236}">
                <a16:creationId xmlns:a16="http://schemas.microsoft.com/office/drawing/2014/main" id="{9F9B0829-79E6-A0F6-A58C-31FC2DD04AC0}"/>
              </a:ext>
            </a:extLst>
          </p:cNvPr>
          <p:cNvSpPr>
            <a:spLocks/>
          </p:cNvSpPr>
          <p:nvPr/>
        </p:nvSpPr>
        <p:spPr bwMode="auto">
          <a:xfrm>
            <a:off x="7051675" y="4246564"/>
            <a:ext cx="223838" cy="173037"/>
          </a:xfrm>
          <a:custGeom>
            <a:avLst/>
            <a:gdLst>
              <a:gd name="T0" fmla="*/ 2147483646 w 21"/>
              <a:gd name="T1" fmla="*/ 2147483646 h 15"/>
              <a:gd name="T2" fmla="*/ 0 w 21"/>
              <a:gd name="T3" fmla="*/ 0 h 15"/>
              <a:gd name="T4" fmla="*/ 2147483646 w 21"/>
              <a:gd name="T5" fmla="*/ 2147483646 h 15"/>
              <a:gd name="T6" fmla="*/ 0 60000 65536"/>
              <a:gd name="T7" fmla="*/ 0 60000 65536"/>
              <a:gd name="T8" fmla="*/ 0 60000 65536"/>
              <a:gd name="T9" fmla="*/ 0 w 21"/>
              <a:gd name="T10" fmla="*/ 0 h 15"/>
              <a:gd name="T11" fmla="*/ 21 w 21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5">
                <a:moveTo>
                  <a:pt x="21" y="15"/>
                </a:moveTo>
                <a:lnTo>
                  <a:pt x="0" y="0"/>
                </a:lnTo>
                <a:lnTo>
                  <a:pt x="12" y="3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7" name="Line 51">
            <a:extLst>
              <a:ext uri="{FF2B5EF4-FFF2-40B4-BE49-F238E27FC236}">
                <a16:creationId xmlns:a16="http://schemas.microsoft.com/office/drawing/2014/main" id="{473CCA38-6FBB-5BDF-7CFE-F6000B189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6" y="4246564"/>
            <a:ext cx="74613" cy="115887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8" name="Line 52">
            <a:extLst>
              <a:ext uri="{FF2B5EF4-FFF2-40B4-BE49-F238E27FC236}">
                <a16:creationId xmlns:a16="http://schemas.microsoft.com/office/drawing/2014/main" id="{DD5E4FF4-9D99-70D0-F4CA-FBD02D506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4419600"/>
            <a:ext cx="234950" cy="17303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89" name="Freeform 53">
            <a:extLst>
              <a:ext uri="{FF2B5EF4-FFF2-40B4-BE49-F238E27FC236}">
                <a16:creationId xmlns:a16="http://schemas.microsoft.com/office/drawing/2014/main" id="{2401DC2A-3E65-1918-AB22-F7E9F0AF3846}"/>
              </a:ext>
            </a:extLst>
          </p:cNvPr>
          <p:cNvSpPr>
            <a:spLocks/>
          </p:cNvSpPr>
          <p:nvPr/>
        </p:nvSpPr>
        <p:spPr bwMode="auto">
          <a:xfrm>
            <a:off x="8180389" y="4338638"/>
            <a:ext cx="479425" cy="266700"/>
          </a:xfrm>
          <a:custGeom>
            <a:avLst/>
            <a:gdLst>
              <a:gd name="T0" fmla="*/ 2147483646 w 45"/>
              <a:gd name="T1" fmla="*/ 0 h 23"/>
              <a:gd name="T2" fmla="*/ 0 w 45"/>
              <a:gd name="T3" fmla="*/ 2147483646 h 23"/>
              <a:gd name="T4" fmla="*/ 2147483646 w 45"/>
              <a:gd name="T5" fmla="*/ 2147483646 h 23"/>
              <a:gd name="T6" fmla="*/ 0 60000 65536"/>
              <a:gd name="T7" fmla="*/ 0 60000 65536"/>
              <a:gd name="T8" fmla="*/ 0 60000 65536"/>
              <a:gd name="T9" fmla="*/ 0 w 45"/>
              <a:gd name="T10" fmla="*/ 0 h 23"/>
              <a:gd name="T11" fmla="*/ 45 w 45"/>
              <a:gd name="T12" fmla="*/ 23 h 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23">
                <a:moveTo>
                  <a:pt x="45" y="0"/>
                </a:moveTo>
                <a:lnTo>
                  <a:pt x="0" y="23"/>
                </a:lnTo>
                <a:lnTo>
                  <a:pt x="12" y="22"/>
                </a:lnTo>
              </a:path>
            </a:pathLst>
          </a:cu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7A697D9A-926C-6D38-71F3-224414975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0389" y="4489450"/>
            <a:ext cx="85725" cy="115888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91" name="Line 55">
            <a:extLst>
              <a:ext uri="{FF2B5EF4-FFF2-40B4-BE49-F238E27FC236}">
                <a16:creationId xmlns:a16="http://schemas.microsoft.com/office/drawing/2014/main" id="{74CB2F86-107B-A746-DF0D-413240CCA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9813" y="4084638"/>
            <a:ext cx="481012" cy="25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142392" name="Rectangle 56">
            <a:extLst>
              <a:ext uri="{FF2B5EF4-FFF2-40B4-BE49-F238E27FC236}">
                <a16:creationId xmlns:a16="http://schemas.microsoft.com/office/drawing/2014/main" id="{92087258-0CB1-7737-8C78-5BF2F3FA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219576"/>
            <a:ext cx="10147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&lt;&lt;include&gt;&gt;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93" name="Rectangle 57">
            <a:extLst>
              <a:ext uri="{FF2B5EF4-FFF2-40B4-BE49-F238E27FC236}">
                <a16:creationId xmlns:a16="http://schemas.microsoft.com/office/drawing/2014/main" id="{742E4EB9-5331-DA2F-ED08-EB1A3270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3111501"/>
            <a:ext cx="10147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&lt;&lt;include&gt;&gt;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  <p:sp>
        <p:nvSpPr>
          <p:cNvPr id="142394" name="Rectangle 58">
            <a:extLst>
              <a:ext uri="{FF2B5EF4-FFF2-40B4-BE49-F238E27FC236}">
                <a16:creationId xmlns:a16="http://schemas.microsoft.com/office/drawing/2014/main" id="{A1328528-2040-50A3-5856-C60D7400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216276"/>
            <a:ext cx="10147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&lt;&lt;include&gt;&gt;</a:t>
            </a:r>
            <a:endParaRPr lang="en-GB" altLang="it-IT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A79B7AF-AAA6-8D46-97B3-443EF2D08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t-IT"/>
              <a:t>Example</a:t>
            </a:r>
          </a:p>
        </p:txBody>
      </p:sp>
      <p:grpSp>
        <p:nvGrpSpPr>
          <p:cNvPr id="144387" name="Group 3">
            <a:extLst>
              <a:ext uri="{FF2B5EF4-FFF2-40B4-BE49-F238E27FC236}">
                <a16:creationId xmlns:a16="http://schemas.microsoft.com/office/drawing/2014/main" id="{BB828B5D-3A09-D9AA-B062-A7A50C713B8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524001"/>
            <a:ext cx="6359303" cy="4984751"/>
            <a:chOff x="1007" y="936"/>
            <a:chExt cx="4341" cy="3140"/>
          </a:xfrm>
        </p:grpSpPr>
        <p:sp>
          <p:nvSpPr>
            <p:cNvPr id="144388" name="Oval 4">
              <a:extLst>
                <a:ext uri="{FF2B5EF4-FFF2-40B4-BE49-F238E27FC236}">
                  <a16:creationId xmlns:a16="http://schemas.microsoft.com/office/drawing/2014/main" id="{3FD59D01-E4A8-FFBC-7243-3949E884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783"/>
              <a:ext cx="179" cy="170"/>
            </a:xfrm>
            <a:prstGeom prst="ellips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44389" name="Line 5">
              <a:extLst>
                <a:ext uri="{FF2B5EF4-FFF2-40B4-BE49-F238E27FC236}">
                  <a16:creationId xmlns:a16="http://schemas.microsoft.com/office/drawing/2014/main" id="{00884512-D686-9134-5BDE-9CE0D77DD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" y="1934"/>
              <a:ext cx="1" cy="151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390" name="Line 6">
              <a:extLst>
                <a:ext uri="{FF2B5EF4-FFF2-40B4-BE49-F238E27FC236}">
                  <a16:creationId xmlns:a16="http://schemas.microsoft.com/office/drawing/2014/main" id="{4A334C99-013C-C981-E4A6-A80804FDA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1981"/>
              <a:ext cx="255" cy="1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391" name="Freeform 7">
              <a:extLst>
                <a:ext uri="{FF2B5EF4-FFF2-40B4-BE49-F238E27FC236}">
                  <a16:creationId xmlns:a16="http://schemas.microsoft.com/office/drawing/2014/main" id="{EC3B95EF-64F9-5653-0CA1-8AA7DE625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085"/>
              <a:ext cx="349" cy="169"/>
            </a:xfrm>
            <a:custGeom>
              <a:avLst/>
              <a:gdLst>
                <a:gd name="T0" fmla="*/ 0 w 37"/>
                <a:gd name="T1" fmla="*/ 2147483646 h 18"/>
                <a:gd name="T2" fmla="*/ 2147483646 w 37"/>
                <a:gd name="T3" fmla="*/ 0 h 18"/>
                <a:gd name="T4" fmla="*/ 2147483646 w 37"/>
                <a:gd name="T5" fmla="*/ 2147483646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392" name="Rectangle 8">
              <a:extLst>
                <a:ext uri="{FF2B5EF4-FFF2-40B4-BE49-F238E27FC236}">
                  <a16:creationId xmlns:a16="http://schemas.microsoft.com/office/drawing/2014/main" id="{9DE29E43-89D6-D777-5538-A65DB85F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2348"/>
              <a:ext cx="5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Customer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393" name="Oval 9">
              <a:extLst>
                <a:ext uri="{FF2B5EF4-FFF2-40B4-BE49-F238E27FC236}">
                  <a16:creationId xmlns:a16="http://schemas.microsoft.com/office/drawing/2014/main" id="{66C01D91-26F1-AC77-3560-D944EA35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275"/>
              <a:ext cx="660" cy="3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44394" name="Rectangle 10">
              <a:extLst>
                <a:ext uri="{FF2B5EF4-FFF2-40B4-BE49-F238E27FC236}">
                  <a16:creationId xmlns:a16="http://schemas.microsoft.com/office/drawing/2014/main" id="{0EFE5F0B-B860-620F-7BD5-CB90EE11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1708"/>
              <a:ext cx="9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Check availability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395" name="Oval 11">
              <a:extLst>
                <a:ext uri="{FF2B5EF4-FFF2-40B4-BE49-F238E27FC236}">
                  <a16:creationId xmlns:a16="http://schemas.microsoft.com/office/drawing/2014/main" id="{A242939F-0FDF-EE07-096A-922A66398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936"/>
              <a:ext cx="660" cy="3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44396" name="Rectangle 12">
              <a:extLst>
                <a:ext uri="{FF2B5EF4-FFF2-40B4-BE49-F238E27FC236}">
                  <a16:creationId xmlns:a16="http://schemas.microsoft.com/office/drawing/2014/main" id="{F079D9E1-14A9-7230-90E8-22235387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369"/>
              <a:ext cx="6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Book Hotel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397" name="Freeform 13">
              <a:extLst>
                <a:ext uri="{FF2B5EF4-FFF2-40B4-BE49-F238E27FC236}">
                  <a16:creationId xmlns:a16="http://schemas.microsoft.com/office/drawing/2014/main" id="{135485ED-2FF7-B04C-89E8-BACBD1B46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1360"/>
              <a:ext cx="395" cy="263"/>
            </a:xfrm>
            <a:custGeom>
              <a:avLst/>
              <a:gdLst>
                <a:gd name="T0" fmla="*/ 2147483646 w 42"/>
                <a:gd name="T1" fmla="*/ 2147483646 h 28"/>
                <a:gd name="T2" fmla="*/ 0 w 42"/>
                <a:gd name="T3" fmla="*/ 0 h 28"/>
                <a:gd name="T4" fmla="*/ 2147483646 w 42"/>
                <a:gd name="T5" fmla="*/ 2147483646 h 28"/>
                <a:gd name="T6" fmla="*/ 0 60000 65536"/>
                <a:gd name="T7" fmla="*/ 0 60000 65536"/>
                <a:gd name="T8" fmla="*/ 0 60000 65536"/>
                <a:gd name="T9" fmla="*/ 0 w 42"/>
                <a:gd name="T10" fmla="*/ 0 h 28"/>
                <a:gd name="T11" fmla="*/ 42 w 4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28">
                  <a:moveTo>
                    <a:pt x="42" y="28"/>
                  </a:moveTo>
                  <a:lnTo>
                    <a:pt x="0" y="0"/>
                  </a:lnTo>
                  <a:lnTo>
                    <a:pt x="12" y="2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398" name="Line 14">
              <a:extLst>
                <a:ext uri="{FF2B5EF4-FFF2-40B4-BE49-F238E27FC236}">
                  <a16:creationId xmlns:a16="http://schemas.microsoft.com/office/drawing/2014/main" id="{64F48749-8FE8-0E09-13D7-80C829C4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1360"/>
              <a:ext cx="66" cy="94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399" name="Line 15">
              <a:extLst>
                <a:ext uri="{FF2B5EF4-FFF2-40B4-BE49-F238E27FC236}">
                  <a16:creationId xmlns:a16="http://schemas.microsoft.com/office/drawing/2014/main" id="{39352489-EB9B-C2CF-61B6-0D0EC733D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1623"/>
              <a:ext cx="406" cy="273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0" name="Freeform 16">
              <a:extLst>
                <a:ext uri="{FF2B5EF4-FFF2-40B4-BE49-F238E27FC236}">
                  <a16:creationId xmlns:a16="http://schemas.microsoft.com/office/drawing/2014/main" id="{A5C356F1-6ED7-409F-D1B5-6C26705C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1265"/>
              <a:ext cx="707" cy="142"/>
            </a:xfrm>
            <a:custGeom>
              <a:avLst/>
              <a:gdLst>
                <a:gd name="T0" fmla="*/ 2147483646 w 75"/>
                <a:gd name="T1" fmla="*/ 0 h 15"/>
                <a:gd name="T2" fmla="*/ 0 w 75"/>
                <a:gd name="T3" fmla="*/ 2147483646 h 15"/>
                <a:gd name="T4" fmla="*/ 2147483646 w 75"/>
                <a:gd name="T5" fmla="*/ 2147483646 h 15"/>
                <a:gd name="T6" fmla="*/ 0 60000 65536"/>
                <a:gd name="T7" fmla="*/ 0 60000 65536"/>
                <a:gd name="T8" fmla="*/ 0 60000 65536"/>
                <a:gd name="T9" fmla="*/ 0 w 75"/>
                <a:gd name="T10" fmla="*/ 0 h 15"/>
                <a:gd name="T11" fmla="*/ 75 w 7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5">
                  <a:moveTo>
                    <a:pt x="75" y="0"/>
                  </a:moveTo>
                  <a:lnTo>
                    <a:pt x="0" y="12"/>
                  </a:lnTo>
                  <a:lnTo>
                    <a:pt x="12" y="15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1" name="Line 17">
              <a:extLst>
                <a:ext uri="{FF2B5EF4-FFF2-40B4-BE49-F238E27FC236}">
                  <a16:creationId xmlns:a16="http://schemas.microsoft.com/office/drawing/2014/main" id="{3A13F165-53A0-F7BA-17FA-ED1F89439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" y="1313"/>
              <a:ext cx="103" cy="65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2" name="Line 18">
              <a:extLst>
                <a:ext uri="{FF2B5EF4-FFF2-40B4-BE49-F238E27FC236}">
                  <a16:creationId xmlns:a16="http://schemas.microsoft.com/office/drawing/2014/main" id="{F5CC73CD-160A-DD3B-58F5-8490639E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1143"/>
              <a:ext cx="716" cy="122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3" name="Oval 19">
              <a:extLst>
                <a:ext uri="{FF2B5EF4-FFF2-40B4-BE49-F238E27FC236}">
                  <a16:creationId xmlns:a16="http://schemas.microsoft.com/office/drawing/2014/main" id="{40E3E26D-C43E-7172-9FD1-DE81785F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2169"/>
              <a:ext cx="660" cy="34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44404" name="Rectangle 20">
              <a:extLst>
                <a:ext uri="{FF2B5EF4-FFF2-40B4-BE49-F238E27FC236}">
                  <a16:creationId xmlns:a16="http://schemas.microsoft.com/office/drawing/2014/main" id="{50E449BD-C10A-E64A-7AD3-91714DEF9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2603"/>
              <a:ext cx="13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Acquire Customer data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405" name="Freeform 21">
              <a:extLst>
                <a:ext uri="{FF2B5EF4-FFF2-40B4-BE49-F238E27FC236}">
                  <a16:creationId xmlns:a16="http://schemas.microsoft.com/office/drawing/2014/main" id="{31DBE8B7-6465-42D4-9FDE-C1F99AE61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1755"/>
              <a:ext cx="679" cy="405"/>
            </a:xfrm>
            <a:custGeom>
              <a:avLst/>
              <a:gdLst>
                <a:gd name="T0" fmla="*/ 2147483646 w 72"/>
                <a:gd name="T1" fmla="*/ 0 h 43"/>
                <a:gd name="T2" fmla="*/ 0 w 72"/>
                <a:gd name="T3" fmla="*/ 2147483646 h 43"/>
                <a:gd name="T4" fmla="*/ 2147483646 w 72"/>
                <a:gd name="T5" fmla="*/ 2147483646 h 43"/>
                <a:gd name="T6" fmla="*/ 0 60000 65536"/>
                <a:gd name="T7" fmla="*/ 0 60000 65536"/>
                <a:gd name="T8" fmla="*/ 0 60000 65536"/>
                <a:gd name="T9" fmla="*/ 0 w 72"/>
                <a:gd name="T10" fmla="*/ 0 h 43"/>
                <a:gd name="T11" fmla="*/ 72 w 72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43">
                  <a:moveTo>
                    <a:pt x="72" y="0"/>
                  </a:moveTo>
                  <a:lnTo>
                    <a:pt x="0" y="43"/>
                  </a:lnTo>
                  <a:lnTo>
                    <a:pt x="12" y="42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6" name="Line 22">
              <a:extLst>
                <a:ext uri="{FF2B5EF4-FFF2-40B4-BE49-F238E27FC236}">
                  <a16:creationId xmlns:a16="http://schemas.microsoft.com/office/drawing/2014/main" id="{603FE6C8-FCB7-9883-25F2-A87A3F04A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2" y="2066"/>
              <a:ext cx="66" cy="94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7" name="Line 23">
              <a:extLst>
                <a:ext uri="{FF2B5EF4-FFF2-40B4-BE49-F238E27FC236}">
                  <a16:creationId xmlns:a16="http://schemas.microsoft.com/office/drawing/2014/main" id="{7B3C0BD4-5F63-5CFC-57DE-D4951933D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1" y="1341"/>
              <a:ext cx="698" cy="414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08" name="Oval 24">
              <a:extLst>
                <a:ext uri="{FF2B5EF4-FFF2-40B4-BE49-F238E27FC236}">
                  <a16:creationId xmlns:a16="http://schemas.microsoft.com/office/drawing/2014/main" id="{4BF69D44-FBBD-1274-8A6E-10E0A0C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3337"/>
              <a:ext cx="660" cy="3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44409" name="Rectangle 25">
              <a:extLst>
                <a:ext uri="{FF2B5EF4-FFF2-40B4-BE49-F238E27FC236}">
                  <a16:creationId xmlns:a16="http://schemas.microsoft.com/office/drawing/2014/main" id="{30538572-C33D-ECAA-B4E0-E3026BFBE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3770"/>
              <a:ext cx="15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Book Hotel with Credit Card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410" name="Rectangle 26">
              <a:extLst>
                <a:ext uri="{FF2B5EF4-FFF2-40B4-BE49-F238E27FC236}">
                  <a16:creationId xmlns:a16="http://schemas.microsoft.com/office/drawing/2014/main" id="{6E490C7D-F5D9-C349-2ABE-929E3FEDD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3921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411" name="Freeform 27">
              <a:extLst>
                <a:ext uri="{FF2B5EF4-FFF2-40B4-BE49-F238E27FC236}">
                  <a16:creationId xmlns:a16="http://schemas.microsoft.com/office/drawing/2014/main" id="{2769A891-6CE3-9216-853C-65A1FBF0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2819"/>
              <a:ext cx="480" cy="509"/>
            </a:xfrm>
            <a:custGeom>
              <a:avLst/>
              <a:gdLst>
                <a:gd name="T0" fmla="*/ 2147483646 w 51"/>
                <a:gd name="T1" fmla="*/ 0 h 54"/>
                <a:gd name="T2" fmla="*/ 0 w 51"/>
                <a:gd name="T3" fmla="*/ 2147483646 h 54"/>
                <a:gd name="T4" fmla="*/ 2147483646 w 51"/>
                <a:gd name="T5" fmla="*/ 2147483646 h 54"/>
                <a:gd name="T6" fmla="*/ 0 60000 65536"/>
                <a:gd name="T7" fmla="*/ 0 60000 65536"/>
                <a:gd name="T8" fmla="*/ 0 60000 65536"/>
                <a:gd name="T9" fmla="*/ 0 w 51"/>
                <a:gd name="T10" fmla="*/ 0 h 54"/>
                <a:gd name="T11" fmla="*/ 51 w 51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54">
                  <a:moveTo>
                    <a:pt x="51" y="0"/>
                  </a:moveTo>
                  <a:lnTo>
                    <a:pt x="0" y="54"/>
                  </a:lnTo>
                  <a:lnTo>
                    <a:pt x="12" y="49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12" name="Line 28">
              <a:extLst>
                <a:ext uri="{FF2B5EF4-FFF2-40B4-BE49-F238E27FC236}">
                  <a16:creationId xmlns:a16="http://schemas.microsoft.com/office/drawing/2014/main" id="{A55CEA03-EF06-E4EA-CB51-1A05FE159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7" y="3224"/>
              <a:ext cx="47" cy="104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13" name="Line 29">
              <a:extLst>
                <a:ext uri="{FF2B5EF4-FFF2-40B4-BE49-F238E27FC236}">
                  <a16:creationId xmlns:a16="http://schemas.microsoft.com/office/drawing/2014/main" id="{CA8A4FF7-04B8-D5EF-776A-ABFC4C90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7" y="2320"/>
              <a:ext cx="491" cy="499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14" name="Line 30">
              <a:extLst>
                <a:ext uri="{FF2B5EF4-FFF2-40B4-BE49-F238E27FC236}">
                  <a16:creationId xmlns:a16="http://schemas.microsoft.com/office/drawing/2014/main" id="{5D7E0F36-8912-B66F-1FB9-E70B42814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6" y="1595"/>
              <a:ext cx="9" cy="1733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15" name="Freeform 31">
              <a:extLst>
                <a:ext uri="{FF2B5EF4-FFF2-40B4-BE49-F238E27FC236}">
                  <a16:creationId xmlns:a16="http://schemas.microsoft.com/office/drawing/2014/main" id="{75EA4F1C-8F6D-769B-702B-E6F099F6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1595"/>
              <a:ext cx="132" cy="179"/>
            </a:xfrm>
            <a:custGeom>
              <a:avLst/>
              <a:gdLst>
                <a:gd name="T0" fmla="*/ 66 w 132"/>
                <a:gd name="T1" fmla="*/ 0 h 179"/>
                <a:gd name="T2" fmla="*/ 132 w 132"/>
                <a:gd name="T3" fmla="*/ 179 h 179"/>
                <a:gd name="T4" fmla="*/ 0 w 132"/>
                <a:gd name="T5" fmla="*/ 179 h 179"/>
                <a:gd name="T6" fmla="*/ 66 w 132"/>
                <a:gd name="T7" fmla="*/ 0 h 1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179"/>
                <a:gd name="T14" fmla="*/ 132 w 132"/>
                <a:gd name="T15" fmla="*/ 179 h 1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179">
                  <a:moveTo>
                    <a:pt x="66" y="0"/>
                  </a:moveTo>
                  <a:lnTo>
                    <a:pt x="132" y="179"/>
                  </a:lnTo>
                  <a:lnTo>
                    <a:pt x="0" y="17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144416" name="Oval 32">
              <a:extLst>
                <a:ext uri="{FF2B5EF4-FFF2-40B4-BE49-F238E27FC236}">
                  <a16:creationId xmlns:a16="http://schemas.microsoft.com/office/drawing/2014/main" id="{112EB970-C997-BF78-3D16-A62DBD65F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328"/>
              <a:ext cx="660" cy="34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 dirty="0">
                <a:latin typeface="Calibri" panose="020F0502020204030204" pitchFamily="34" charset="0"/>
              </a:endParaRPr>
            </a:p>
          </p:txBody>
        </p:sp>
        <p:sp>
          <p:nvSpPr>
            <p:cNvPr id="144417" name="Rectangle 33">
              <a:extLst>
                <a:ext uri="{FF2B5EF4-FFF2-40B4-BE49-F238E27FC236}">
                  <a16:creationId xmlns:a16="http://schemas.microsoft.com/office/drawing/2014/main" id="{27A1BDB2-5E51-71AB-FFE2-0E7DD7C82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3761"/>
              <a:ext cx="13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Acquire Credit Card data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418" name="Freeform 34">
              <a:extLst>
                <a:ext uri="{FF2B5EF4-FFF2-40B4-BE49-F238E27FC236}">
                  <a16:creationId xmlns:a16="http://schemas.microsoft.com/office/drawing/2014/main" id="{B9F25C01-6BFE-5E66-1984-22BDA9A5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3450"/>
              <a:ext cx="660" cy="38"/>
            </a:xfrm>
            <a:custGeom>
              <a:avLst/>
              <a:gdLst>
                <a:gd name="T0" fmla="*/ 2147483646 w 70"/>
                <a:gd name="T1" fmla="*/ 2147483646 h 4"/>
                <a:gd name="T2" fmla="*/ 0 w 70"/>
                <a:gd name="T3" fmla="*/ 2147483646 h 4"/>
                <a:gd name="T4" fmla="*/ 2147483646 w 70"/>
                <a:gd name="T5" fmla="*/ 0 h 4"/>
                <a:gd name="T6" fmla="*/ 0 60000 65536"/>
                <a:gd name="T7" fmla="*/ 0 60000 65536"/>
                <a:gd name="T8" fmla="*/ 0 60000 65536"/>
                <a:gd name="T9" fmla="*/ 0 w 70"/>
                <a:gd name="T10" fmla="*/ 0 h 4"/>
                <a:gd name="T11" fmla="*/ 70 w 70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4">
                  <a:moveTo>
                    <a:pt x="70" y="4"/>
                  </a:moveTo>
                  <a:lnTo>
                    <a:pt x="0" y="4"/>
                  </a:lnTo>
                  <a:lnTo>
                    <a:pt x="12" y="0"/>
                  </a:lnTo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19" name="Line 35">
              <a:extLst>
                <a:ext uri="{FF2B5EF4-FFF2-40B4-BE49-F238E27FC236}">
                  <a16:creationId xmlns:a16="http://schemas.microsoft.com/office/drawing/2014/main" id="{0B8F08BA-ED08-D3C8-C303-B3B97513C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3488"/>
              <a:ext cx="113" cy="47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20" name="Line 36">
              <a:extLst>
                <a:ext uri="{FF2B5EF4-FFF2-40B4-BE49-F238E27FC236}">
                  <a16:creationId xmlns:a16="http://schemas.microsoft.com/office/drawing/2014/main" id="{2BFF42FD-B785-C380-6729-567AC8042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" y="3488"/>
              <a:ext cx="650" cy="9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T"/>
            </a:p>
          </p:txBody>
        </p:sp>
        <p:sp>
          <p:nvSpPr>
            <p:cNvPr id="144421" name="Rectangle 37">
              <a:extLst>
                <a:ext uri="{FF2B5EF4-FFF2-40B4-BE49-F238E27FC236}">
                  <a16:creationId xmlns:a16="http://schemas.microsoft.com/office/drawing/2014/main" id="{36EC4C71-A28C-ED2F-0E5C-35E42A1D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011"/>
              <a:ext cx="6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&lt;&lt;include&gt;&gt;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422" name="Rectangle 38">
              <a:extLst>
                <a:ext uri="{FF2B5EF4-FFF2-40B4-BE49-F238E27FC236}">
                  <a16:creationId xmlns:a16="http://schemas.microsoft.com/office/drawing/2014/main" id="{569E9633-EF01-97ED-36A9-1FB751215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1840"/>
              <a:ext cx="6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&lt;&lt;include&gt;&gt;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  <p:sp>
          <p:nvSpPr>
            <p:cNvPr id="144423" name="Rectangle 39">
              <a:extLst>
                <a:ext uri="{FF2B5EF4-FFF2-40B4-BE49-F238E27FC236}">
                  <a16:creationId xmlns:a16="http://schemas.microsoft.com/office/drawing/2014/main" id="{327F8E7F-9209-4F33-0109-4D10EA57D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064"/>
              <a:ext cx="6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&lt;&lt;include&gt;&gt;</a:t>
              </a:r>
              <a:endParaRPr lang="en-GB" altLang="it-IT" sz="16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5711</Words>
  <Application>Microsoft Office PowerPoint</Application>
  <PresentationFormat>Widescreen</PresentationFormat>
  <Paragraphs>1102</Paragraphs>
  <Slides>149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9" baseType="lpstr">
      <vt:lpstr>MS PGothic</vt:lpstr>
      <vt:lpstr>MS PGothic</vt:lpstr>
      <vt:lpstr>SimSun</vt:lpstr>
      <vt:lpstr>Arial</vt:lpstr>
      <vt:lpstr>Calibri</vt:lpstr>
      <vt:lpstr>Lucida Sans Unicode</vt:lpstr>
      <vt:lpstr>Times New Roman</vt:lpstr>
      <vt:lpstr>Wingdings</vt:lpstr>
      <vt:lpstr>Tema di Office</vt:lpstr>
      <vt:lpstr>Document</vt:lpstr>
      <vt:lpstr>Requirement Engineering</vt:lpstr>
      <vt:lpstr>Requirement Engineering</vt:lpstr>
      <vt:lpstr>PowerPoint Presentation</vt:lpstr>
      <vt:lpstr>Without RE</vt:lpstr>
      <vt:lpstr>Product properties</vt:lpstr>
      <vt:lpstr>Outline</vt:lpstr>
      <vt:lpstr>Main  Phases</vt:lpstr>
      <vt:lpstr>Development</vt:lpstr>
      <vt:lpstr>Requirement engineering</vt:lpstr>
      <vt:lpstr>Requirement</vt:lpstr>
      <vt:lpstr>PowerPoint Presentation</vt:lpstr>
      <vt:lpstr>Requirements vs. properties</vt:lpstr>
      <vt:lpstr>PowerPoint Presentation</vt:lpstr>
      <vt:lpstr>Starting point</vt:lpstr>
      <vt:lpstr>PowerPoint Presentation</vt:lpstr>
      <vt:lpstr>Requirements - informal</vt:lpstr>
      <vt:lpstr>Requirements - informal</vt:lpstr>
      <vt:lpstr>Completeness and consistency</vt:lpstr>
      <vt:lpstr>Requirements - defects</vt:lpstr>
      <vt:lpstr>Requirements - defects</vt:lpstr>
      <vt:lpstr>PowerPoint Presentation</vt:lpstr>
      <vt:lpstr>Stakeholder</vt:lpstr>
      <vt:lpstr>Stakeholder</vt:lpstr>
      <vt:lpstr>Stakeholders - example</vt:lpstr>
      <vt:lpstr>Stakeholders</vt:lpstr>
      <vt:lpstr>Stories and personas</vt:lpstr>
      <vt:lpstr>Profiling / segmentation</vt:lpstr>
      <vt:lpstr>Ex market segments</vt:lpstr>
      <vt:lpstr>Profiling in e-commerce</vt:lpstr>
      <vt:lpstr>Use of profiles</vt:lpstr>
      <vt:lpstr>Context diagram</vt:lpstr>
      <vt:lpstr>Context diagram</vt:lpstr>
      <vt:lpstr>Context diagram </vt:lpstr>
      <vt:lpstr>Interfaces</vt:lpstr>
      <vt:lpstr>Interfaces – tabular form</vt:lpstr>
      <vt:lpstr>Interface specification</vt:lpstr>
      <vt:lpstr>Procedural interface description</vt:lpstr>
      <vt:lpstr>Data interface (XML)</vt:lpstr>
      <vt:lpstr>GUI interface</vt:lpstr>
      <vt:lpstr>Context diagram and interfaces</vt:lpstr>
      <vt:lpstr>Requirement types</vt:lpstr>
      <vt:lpstr>Functional requirements</vt:lpstr>
      <vt:lpstr>PowerPoint Presentation</vt:lpstr>
      <vt:lpstr>Functional requirements</vt:lpstr>
      <vt:lpstr>PowerPoint Presentation</vt:lpstr>
      <vt:lpstr>Naming the FR is useful for</vt:lpstr>
      <vt:lpstr>ISO 9126  / ISO 25010</vt:lpstr>
      <vt:lpstr>PowerPoint Presentation</vt:lpstr>
      <vt:lpstr>PowerPoint Presentation</vt:lpstr>
      <vt:lpstr>PowerPoint Presentation</vt:lpstr>
      <vt:lpstr>PowerPoint Presentation</vt:lpstr>
      <vt:lpstr>Non-functional reqs</vt:lpstr>
      <vt:lpstr>Non-functional reqs</vt:lpstr>
      <vt:lpstr>Perception of waiting times</vt:lpstr>
      <vt:lpstr>Non-functional</vt:lpstr>
      <vt:lpstr>Non-functional requirements</vt:lpstr>
      <vt:lpstr>NF Req must be measurable</vt:lpstr>
      <vt:lpstr>Measures for NF reqs</vt:lpstr>
      <vt:lpstr>PowerPoint Presentation</vt:lpstr>
      <vt:lpstr>Requirements interaction</vt:lpstr>
      <vt:lpstr>Requirements interaction</vt:lpstr>
      <vt:lpstr>Requirements interaction</vt:lpstr>
      <vt:lpstr>Domain requirements</vt:lpstr>
      <vt:lpstr>Train protection system</vt:lpstr>
      <vt:lpstr>Domain req. problems</vt:lpstr>
      <vt:lpstr>Glossary</vt:lpstr>
      <vt:lpstr>Class diagram</vt:lpstr>
      <vt:lpstr>Glossary with Class diagram</vt:lpstr>
      <vt:lpstr>What classes in UML for glossary?</vt:lpstr>
      <vt:lpstr>Scenario and Use Cases</vt:lpstr>
      <vt:lpstr>Scenario</vt:lpstr>
      <vt:lpstr>Scenario sale1</vt:lpstr>
      <vt:lpstr>Sale1 </vt:lpstr>
      <vt:lpstr>Scenario login</vt:lpstr>
      <vt:lpstr>PowerPoint Presentation</vt:lpstr>
      <vt:lpstr>Other scenarios</vt:lpstr>
      <vt:lpstr>Scenario / pre post conditions</vt:lpstr>
      <vt:lpstr>Use case</vt:lpstr>
      <vt:lpstr>PowerPoint Presentation</vt:lpstr>
      <vt:lpstr>Use case diagram</vt:lpstr>
      <vt:lpstr>Use case</vt:lpstr>
      <vt:lpstr>Use case</vt:lpstr>
      <vt:lpstr>Key elements</vt:lpstr>
      <vt:lpstr>Key Elements</vt:lpstr>
      <vt:lpstr>Actors, stakeholders</vt:lpstr>
      <vt:lpstr>Goals</vt:lpstr>
      <vt:lpstr>Goal</vt:lpstr>
      <vt:lpstr>Goal</vt:lpstr>
      <vt:lpstr>Elements of a Use Case</vt:lpstr>
      <vt:lpstr>Relationships</vt:lpstr>
      <vt:lpstr>Relationships: generalization</vt:lpstr>
      <vt:lpstr>Relationships: extension</vt:lpstr>
      <vt:lpstr>Use case - Example</vt:lpstr>
      <vt:lpstr>Use case</vt:lpstr>
      <vt:lpstr>Use cases vs requirements</vt:lpstr>
      <vt:lpstr>Use cases vs requirements</vt:lpstr>
      <vt:lpstr>PowerPoint Presentation</vt:lpstr>
      <vt:lpstr>Example</vt:lpstr>
      <vt:lpstr>Example</vt:lpstr>
      <vt:lpstr>Use Case Diagram and Class Diagram</vt:lpstr>
      <vt:lpstr>Use case briefs</vt:lpstr>
      <vt:lpstr>UC</vt:lpstr>
      <vt:lpstr>System design</vt:lpstr>
      <vt:lpstr>System design and context diagram</vt:lpstr>
      <vt:lpstr>Example</vt:lpstr>
      <vt:lpstr>Example</vt:lpstr>
      <vt:lpstr>PowerPoint Presentation</vt:lpstr>
      <vt:lpstr>System design vs deployment</vt:lpstr>
      <vt:lpstr>The requirement document</vt:lpstr>
      <vt:lpstr>Requirement doc structure</vt:lpstr>
      <vt:lpstr>Req document and techniques</vt:lpstr>
      <vt:lpstr>Req document vs. techniques</vt:lpstr>
      <vt:lpstr>RE - techniques</vt:lpstr>
      <vt:lpstr>Other requirement structures</vt:lpstr>
      <vt:lpstr>PowerPoint Presentation</vt:lpstr>
      <vt:lpstr>Focus group</vt:lpstr>
      <vt:lpstr>Questionnaire</vt:lpstr>
      <vt:lpstr>Interview</vt:lpstr>
      <vt:lpstr>Ethnographics</vt:lpstr>
      <vt:lpstr>Styles in RD</vt:lpstr>
      <vt:lpstr>PowerPoint Presentation</vt:lpstr>
      <vt:lpstr>Inspections</vt:lpstr>
      <vt:lpstr>Prototyping</vt:lpstr>
      <vt:lpstr>Iterations</vt:lpstr>
      <vt:lpstr>MVP</vt:lpstr>
      <vt:lpstr>Support Tools for RE</vt:lpstr>
      <vt:lpstr>Summary</vt:lpstr>
      <vt:lpstr>Summary</vt:lpstr>
      <vt:lpstr>Appendix</vt:lpstr>
      <vt:lpstr>Domain </vt:lpstr>
      <vt:lpstr>Application </vt:lpstr>
      <vt:lpstr>Other techniques for RE</vt:lpstr>
      <vt:lpstr>Structured presentation</vt:lpstr>
      <vt:lpstr>Form-based specifications</vt:lpstr>
      <vt:lpstr>Form-based</vt:lpstr>
      <vt:lpstr>Tabular specification</vt:lpstr>
      <vt:lpstr>Tabular specification</vt:lpstr>
      <vt:lpstr>The POS system – requirement document </vt:lpstr>
      <vt:lpstr>Requirements document</vt:lpstr>
      <vt:lpstr>1 Overall description</vt:lpstr>
      <vt:lpstr>2 Stakeholders</vt:lpstr>
      <vt:lpstr>3.1 Context diagram </vt:lpstr>
      <vt:lpstr>3.2 GUI interface</vt:lpstr>
      <vt:lpstr>4.1 Functional requirements</vt:lpstr>
      <vt:lpstr>4.2 Non-functional requirements</vt:lpstr>
      <vt:lpstr>5 UCD</vt:lpstr>
      <vt:lpstr>6 Scenarios</vt:lpstr>
      <vt:lpstr>7 Glossary</vt:lpstr>
      <vt:lpstr>8 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</dc:title>
  <dc:creator>Ardito  Luca</dc:creator>
  <cp:lastModifiedBy>Maurizio  Morisio</cp:lastModifiedBy>
  <cp:revision>132</cp:revision>
  <cp:lastPrinted>2022-02-14T11:16:27Z</cp:lastPrinted>
  <dcterms:created xsi:type="dcterms:W3CDTF">2022-02-13T15:20:13Z</dcterms:created>
  <dcterms:modified xsi:type="dcterms:W3CDTF">2024-03-07T09:39:12Z</dcterms:modified>
</cp:coreProperties>
</file>