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/>
    <p:restoredTop sz="9593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054F6-CAEB-9C4C-9BFB-D7A457D9DAB8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B739-9F65-B540-9F9D-35FB6973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0B739-9F65-B540-9F9D-35FB69735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AB799-151C-5048-9933-A6F5D5D4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BB614C-3700-774E-AD39-14E3A007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C1BB-8CC7-6441-AA6B-8251A7C6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B8F6-6E5F-DD47-9AEC-CFC82549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A7C38-0B4F-6647-9628-AFA73BC7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FA6F8-AB3F-6442-9739-C4E05E55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7D6A67-4099-2C4C-9A16-C1A99001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A8558-AA28-DD4F-97DC-5AC8643C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2573D7-3126-4149-8F82-1EA9F80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433D9D-C811-054B-B631-F068E32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12A5A-E096-9746-9E0E-F5A57C28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4E6781-6D67-6C46-B545-3C66B1FF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C5E04-7F29-1B4A-898B-AA37791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DAA07-8CFF-B74B-AA7A-D3314A5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5882B-0D94-7F48-91A3-9ED8C53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FBDFE-908A-B841-B62A-419834A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F7BA0-D187-1D48-B319-6F6539F1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72884-8104-AB49-B2C1-B8503CC8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5477E4-6B6B-CC47-A78D-C08D7D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5F4AB-87C5-3B4C-8FF4-31787433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2FA32-EB04-8A40-BE1A-2FEB3991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50456E-720D-4645-8D3A-885903C7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B8DBD-91C8-2546-BDC7-C0A183A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F14C65-7796-084E-A7D3-FCED5667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BE5695-7D7A-D14F-A13B-9BAEEB15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70C86-2E07-4243-A2AE-508B8E0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EB8CA-2F7D-7043-AD5A-2D346725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96314C-C407-184F-B416-5521B9F4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29E76-5324-ED46-9609-30C0BD16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4B672-010F-9243-950D-CC6AB086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4BCDCF-9AD2-E246-820A-0A8A346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836AA-DFC4-014A-B1DA-C5F01F26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15A730-0B3C-724C-9B6C-4293484F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BC401A-EC1D-9343-9742-A017C07D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9B1A84-0D7C-7E4F-9832-6CC26AEE6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7D12DD-0E2A-0345-93B5-4D2E1C4F2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2EE37C-26DC-2743-A2D4-62DC5C68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A6A52E-1127-EE49-9ED6-BC6C406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39D5646-46D1-D141-ACCB-6EC1915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1B0A4-41FD-6F4D-98C2-5724EC5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E7F7C8-E692-7542-A60C-6D7C3E1A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46D2F7-1D81-BB46-9D10-E3D136A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A9B5F3-8C8B-C643-81CE-0C682254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C0CB02-044E-764B-9D7B-2B2D3CC2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D81003-FEB1-134F-A138-86BA007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F701-411A-A649-A9C9-C5B92E32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861D5-63E5-8345-94AB-6EA2795C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146E2D-2145-D34C-8202-DD49EBDE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8E517D-7C43-EC47-A575-646D7D0F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F867F3-AB32-D84B-A6F4-F501614D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54AAAF-5D94-984A-90BC-4E2AA485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06763-FFB9-E647-B63D-A393FCFA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2B95D-088C-5A46-8E3F-9064A462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9BF6E1-A37A-D04A-BAB1-0ED383BC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2E4CF-D4E9-2043-AB81-5D482F87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D609C9-7046-044A-AA5C-B1887ABD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E3C33E-31EF-2A4C-B8CB-519CF2FF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F5262F-4263-2A49-A265-713A8F6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E0E12F-FE54-8F40-AA38-1BDE8AC8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DE2726-6CC2-B542-8EFB-E7131511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240466-B65E-8E4D-AC5F-1F2DB105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5627-93D3-854B-8160-8C4702847D6F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86A8C-3F4D-F643-93FB-34E014C3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978435-68D3-8C44-AA01-D68CC3F7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784F3-5EB0-DF43-9351-DE22062057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8" y="6257924"/>
            <a:ext cx="2743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533055CF-F6FD-5B4C-9E94-FCB67C2D40E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57" y="6318249"/>
            <a:ext cx="12636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4CEE0-63F7-DF43-A4AF-8D40D0558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814A9F-467E-294D-AD14-AF5557238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Software Process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BCF5AD2-690E-2748-80CF-342DEA673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729" y="6334125"/>
            <a:ext cx="2528555" cy="38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1000"/>
              </a:lnSpc>
              <a:spcBef>
                <a:spcPts val="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101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 pitchFamily="2" charset="2"/>
              <a:buChar char="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101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 dirty="0"/>
              <a:t>Version 2.0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 dirty="0"/>
              <a:t>© Maurizio </a:t>
            </a:r>
            <a:r>
              <a:rPr lang="en-GB" altLang="it-IT" sz="1000" dirty="0" err="1"/>
              <a:t>Morisio</a:t>
            </a:r>
            <a:r>
              <a:rPr lang="en-GB" altLang="it-IT" sz="1000" dirty="0"/>
              <a:t>, Luca Ardito 2024</a:t>
            </a:r>
          </a:p>
        </p:txBody>
      </p:sp>
    </p:spTree>
    <p:extLst>
      <p:ext uri="{BB962C8B-B14F-4D97-AF65-F5344CB8AC3E}">
        <p14:creationId xmlns:p14="http://schemas.microsoft.com/office/powerpoint/2010/main" val="394174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5FD7A-F914-6946-AC4C-F00220E3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Production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DD6A93-431E-6644-83E3-E70317BD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engineering</a:t>
            </a:r>
          </a:p>
          <a:p>
            <a:pPr lvl="1"/>
            <a:r>
              <a:rPr lang="en-GB" dirty="0"/>
              <a:t>What the software should do</a:t>
            </a:r>
          </a:p>
          <a:p>
            <a:r>
              <a:rPr lang="en-GB" dirty="0"/>
              <a:t>Architecture and design</a:t>
            </a:r>
          </a:p>
          <a:p>
            <a:pPr lvl="1"/>
            <a:r>
              <a:rPr lang="en-GB" dirty="0"/>
              <a:t>Which units and how organized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Write source code, (executable code)</a:t>
            </a:r>
          </a:p>
          <a:p>
            <a:r>
              <a:rPr lang="en-GB" dirty="0"/>
              <a:t>Integrate units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F30342C-5890-F842-98B3-3A34A45C39E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22489" y="3110437"/>
            <a:ext cx="3504660" cy="935038"/>
          </a:xfrm>
          <a:prstGeom prst="rightArrow">
            <a:avLst>
              <a:gd name="adj1" fmla="val 50000"/>
              <a:gd name="adj2" fmla="val 59677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2000" dirty="0">
                <a:solidFill>
                  <a:schemeClr val="bg1"/>
                </a:solidFill>
              </a:rPr>
              <a:t>Logical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48669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5FD7A-F914-6946-AC4C-F00220E3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Production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DD6A93-431E-6644-83E3-E70317BD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Logically, each activity depends on the previous one(s)</a:t>
            </a:r>
          </a:p>
          <a:p>
            <a:pPr lvl="1"/>
            <a:r>
              <a:rPr lang="en-GB" dirty="0"/>
              <a:t>To design, one must know the requirements</a:t>
            </a:r>
          </a:p>
          <a:p>
            <a:pPr lvl="1"/>
            <a:r>
              <a:rPr lang="en-GB" dirty="0"/>
              <a:t>To implement, one must know the design and the requirements</a:t>
            </a:r>
          </a:p>
          <a:p>
            <a:r>
              <a:rPr lang="en-GB" dirty="0"/>
              <a:t>First approach is to do these activities in sequence</a:t>
            </a:r>
          </a:p>
          <a:p>
            <a:pPr lvl="1"/>
            <a:r>
              <a:rPr lang="en-GB" dirty="0"/>
              <a:t>See waterfall model later</a:t>
            </a:r>
          </a:p>
          <a:p>
            <a:r>
              <a:rPr lang="en-GB" dirty="0"/>
              <a:t>In practice feedbacks and recycles must be provided</a:t>
            </a:r>
          </a:p>
          <a:p>
            <a:r>
              <a:rPr lang="en-GB" dirty="0"/>
              <a:t>Requirements and design are written down in documents</a:t>
            </a:r>
          </a:p>
        </p:txBody>
      </p:sp>
    </p:spTree>
    <p:extLst>
      <p:ext uri="{BB962C8B-B14F-4D97-AF65-F5344CB8AC3E}">
        <p14:creationId xmlns:p14="http://schemas.microsoft.com/office/powerpoint/2010/main" val="331069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5FD7A-F914-6946-AC4C-F00220E3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Production activities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FE537036-3B58-BB4A-B60B-659555878B0D}"/>
              </a:ext>
            </a:extLst>
          </p:cNvPr>
          <p:cNvGrpSpPr/>
          <p:nvPr/>
        </p:nvGrpSpPr>
        <p:grpSpPr>
          <a:xfrm>
            <a:off x="4230026" y="1774921"/>
            <a:ext cx="3731948" cy="4717954"/>
            <a:chOff x="2364052" y="1690688"/>
            <a:chExt cx="3731948" cy="4717954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62C1EF3-8794-0345-A7C2-057EF4C0F4F6}"/>
                </a:ext>
              </a:extLst>
            </p:cNvPr>
            <p:cNvSpPr/>
            <p:nvPr/>
          </p:nvSpPr>
          <p:spPr>
            <a:xfrm>
              <a:off x="2364058" y="1690688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Requirements engineering</a:t>
              </a:r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058EC105-F8FC-CF43-9392-1F8A5E38D08B}"/>
                </a:ext>
              </a:extLst>
            </p:cNvPr>
            <p:cNvSpPr/>
            <p:nvPr/>
          </p:nvSpPr>
          <p:spPr>
            <a:xfrm>
              <a:off x="2364054" y="2654398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Design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7CBCDC2F-1C5F-B041-8857-2D8CFF27247D}"/>
                </a:ext>
              </a:extLst>
            </p:cNvPr>
            <p:cNvSpPr/>
            <p:nvPr/>
          </p:nvSpPr>
          <p:spPr>
            <a:xfrm>
              <a:off x="2364054" y="3618108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Implement unit</a:t>
              </a:r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04BE6538-B56E-3541-AA8B-14EF342B4171}"/>
                </a:ext>
              </a:extLst>
            </p:cNvPr>
            <p:cNvSpPr/>
            <p:nvPr/>
          </p:nvSpPr>
          <p:spPr>
            <a:xfrm>
              <a:off x="2364053" y="4331786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Implement unit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B867693D-BCB3-7C43-981C-9A130E1CE7D8}"/>
                </a:ext>
              </a:extLst>
            </p:cNvPr>
            <p:cNvSpPr/>
            <p:nvPr/>
          </p:nvSpPr>
          <p:spPr>
            <a:xfrm>
              <a:off x="2364052" y="5294163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Integrate units</a:t>
              </a:r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7506C04E-A86B-AE47-9958-DAA81CE3DFEB}"/>
                </a:ext>
              </a:extLst>
            </p:cNvPr>
            <p:cNvSpPr/>
            <p:nvPr/>
          </p:nvSpPr>
          <p:spPr>
            <a:xfrm>
              <a:off x="4772722" y="2143183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Requirement document</a:t>
              </a:r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4B16D5FD-3011-C843-BD0E-6BAF9E9C56D3}"/>
                </a:ext>
              </a:extLst>
            </p:cNvPr>
            <p:cNvSpPr/>
            <p:nvPr/>
          </p:nvSpPr>
          <p:spPr>
            <a:xfrm>
              <a:off x="4772722" y="3173392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Design document</a:t>
              </a: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CF4B26D-43DD-6240-960C-088AE7843843}"/>
                </a:ext>
              </a:extLst>
            </p:cNvPr>
            <p:cNvSpPr/>
            <p:nvPr/>
          </p:nvSpPr>
          <p:spPr>
            <a:xfrm>
              <a:off x="4772722" y="4203601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Unit</a:t>
              </a:r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022E7BC4-FBA3-674B-A65C-B9C4ADBA28A7}"/>
                </a:ext>
              </a:extLst>
            </p:cNvPr>
            <p:cNvSpPr/>
            <p:nvPr/>
          </p:nvSpPr>
          <p:spPr>
            <a:xfrm>
              <a:off x="4772722" y="4931693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Unit</a:t>
              </a:r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4DF2D547-18FD-124B-9EAA-1881D1CB3319}"/>
                </a:ext>
              </a:extLst>
            </p:cNvPr>
            <p:cNvSpPr/>
            <p:nvPr/>
          </p:nvSpPr>
          <p:spPr>
            <a:xfrm>
              <a:off x="4772722" y="5897427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System</a:t>
              </a:r>
            </a:p>
          </p:txBody>
        </p: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022938CA-5096-AC49-8B9A-981C5F23EF99}"/>
                </a:ext>
              </a:extLst>
            </p:cNvPr>
            <p:cNvCxnSpPr>
              <a:cxnSpLocks/>
            </p:cNvCxnSpPr>
            <p:nvPr/>
          </p:nvCxnSpPr>
          <p:spPr>
            <a:xfrm>
              <a:off x="3925219" y="2029977"/>
              <a:ext cx="847499" cy="2851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130050E7-83D9-574E-9543-967FFBE30A3A}"/>
                </a:ext>
              </a:extLst>
            </p:cNvPr>
            <p:cNvCxnSpPr>
              <a:cxnSpLocks/>
            </p:cNvCxnSpPr>
            <p:nvPr/>
          </p:nvCxnSpPr>
          <p:spPr>
            <a:xfrm>
              <a:off x="3936363" y="3025047"/>
              <a:ext cx="847499" cy="2851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96B8E6D2-9A77-6146-8468-17129E7D6F38}"/>
                </a:ext>
              </a:extLst>
            </p:cNvPr>
            <p:cNvCxnSpPr>
              <a:cxnSpLocks/>
            </p:cNvCxnSpPr>
            <p:nvPr/>
          </p:nvCxnSpPr>
          <p:spPr>
            <a:xfrm>
              <a:off x="3925219" y="4020632"/>
              <a:ext cx="847499" cy="2851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CE2EA757-36FB-1C4B-A4E6-266EEC5F07B7}"/>
                </a:ext>
              </a:extLst>
            </p:cNvPr>
            <p:cNvCxnSpPr>
              <a:cxnSpLocks/>
            </p:cNvCxnSpPr>
            <p:nvPr/>
          </p:nvCxnSpPr>
          <p:spPr>
            <a:xfrm>
              <a:off x="3925219" y="4758220"/>
              <a:ext cx="847499" cy="2851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7FF949DC-BD7A-DF44-9468-F953078FDA59}"/>
                </a:ext>
              </a:extLst>
            </p:cNvPr>
            <p:cNvCxnSpPr>
              <a:cxnSpLocks/>
            </p:cNvCxnSpPr>
            <p:nvPr/>
          </p:nvCxnSpPr>
          <p:spPr>
            <a:xfrm>
              <a:off x="3925219" y="5718766"/>
              <a:ext cx="847499" cy="2851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CF729067-CBB0-9947-9A0C-53219E81B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6363" y="2480503"/>
              <a:ext cx="836355" cy="37541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5045D50A-6304-F746-98EA-115A9BDB0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219" y="3477583"/>
              <a:ext cx="836355" cy="37541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2 64">
              <a:extLst>
                <a:ext uri="{FF2B5EF4-FFF2-40B4-BE49-F238E27FC236}">
                  <a16:creationId xmlns:a16="http://schemas.microsoft.com/office/drawing/2014/main" id="{6AE8A369-C607-A74D-9E57-B91AE549C7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6362" y="5216825"/>
              <a:ext cx="836355" cy="37541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48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4B91C-CC72-6344-88DD-87BF4BE5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Production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78EDD1-41CE-2743-8A18-B00A556C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we did it </a:t>
            </a:r>
          </a:p>
          <a:p>
            <a:pPr lvl="1"/>
            <a:r>
              <a:rPr lang="en-GB" dirty="0"/>
              <a:t>Does it work? </a:t>
            </a:r>
          </a:p>
          <a:p>
            <a:pPr lvl="1"/>
            <a:r>
              <a:rPr lang="en-GB" dirty="0"/>
              <a:t>Is it doing what it should do?</a:t>
            </a:r>
          </a:p>
          <a:p>
            <a:pPr lvl="1"/>
            <a:endParaRPr lang="en-GB" dirty="0"/>
          </a:p>
          <a:p>
            <a:r>
              <a:rPr lang="en-GB" dirty="0"/>
              <a:t>Or</a:t>
            </a:r>
          </a:p>
          <a:p>
            <a:pPr lvl="1"/>
            <a:r>
              <a:rPr lang="en-GB" dirty="0"/>
              <a:t>Did we understand the requirements correctly?</a:t>
            </a:r>
          </a:p>
          <a:p>
            <a:pPr lvl="1"/>
            <a:r>
              <a:rPr lang="en-GB" dirty="0"/>
              <a:t>Did we implement the requirements correctly?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31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61110-6E74-4C43-8FA3-5A192F66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Validation &amp; Verification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78EC77-30B1-B44C-B8F9-4FB69254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These activities are usually called </a:t>
            </a:r>
            <a:r>
              <a:rPr lang="en-GB" dirty="0">
                <a:solidFill>
                  <a:schemeClr val="accent2"/>
                </a:solidFill>
              </a:rPr>
              <a:t>V &amp; V activities</a:t>
            </a:r>
          </a:p>
          <a:p>
            <a:r>
              <a:rPr lang="en-GB" dirty="0"/>
              <a:t>Control that the requirements are correct</a:t>
            </a:r>
          </a:p>
          <a:p>
            <a:pPr lvl="1"/>
            <a:r>
              <a:rPr lang="en-GB" dirty="0"/>
              <a:t>Externally: did we understand what the customer/user wants?</a:t>
            </a:r>
          </a:p>
          <a:p>
            <a:pPr lvl="1"/>
            <a:r>
              <a:rPr lang="en-GB" dirty="0"/>
              <a:t>Internally: is the document consistent?</a:t>
            </a:r>
          </a:p>
          <a:p>
            <a:r>
              <a:rPr lang="en-GB" dirty="0"/>
              <a:t>Control that the design is correct</a:t>
            </a:r>
          </a:p>
          <a:p>
            <a:pPr lvl="1"/>
            <a:r>
              <a:rPr lang="en-GB" dirty="0"/>
              <a:t>Externally: is the design capable of supporting the requirements</a:t>
            </a:r>
          </a:p>
          <a:p>
            <a:pPr lvl="1"/>
            <a:r>
              <a:rPr lang="en-GB" dirty="0"/>
              <a:t>Internally: is the design consistent?</a:t>
            </a:r>
          </a:p>
          <a:p>
            <a:r>
              <a:rPr lang="en-GB" dirty="0"/>
              <a:t>Control that the code is correct</a:t>
            </a:r>
          </a:p>
          <a:p>
            <a:pPr lvl="1"/>
            <a:r>
              <a:rPr lang="en-GB" dirty="0"/>
              <a:t>Externally: is the code capable of supporting the requirements and the design?</a:t>
            </a:r>
          </a:p>
          <a:p>
            <a:pPr lvl="1"/>
            <a:r>
              <a:rPr lang="en-GB" dirty="0"/>
              <a:t>Internally: is the code consistent (syntactic checks)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84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5FD7A-F914-6946-AC4C-F00220E3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+ V &amp; V activities</a:t>
            </a:r>
          </a:p>
        </p:txBody>
      </p: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D848FE99-B671-5B46-BB98-E8A00051F860}"/>
              </a:ext>
            </a:extLst>
          </p:cNvPr>
          <p:cNvGrpSpPr/>
          <p:nvPr/>
        </p:nvGrpSpPr>
        <p:grpSpPr>
          <a:xfrm>
            <a:off x="1602055" y="1690688"/>
            <a:ext cx="8987890" cy="4317153"/>
            <a:chOff x="1602055" y="1690688"/>
            <a:chExt cx="8987890" cy="4317153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62C1EF3-8794-0345-A7C2-057EF4C0F4F6}"/>
                </a:ext>
              </a:extLst>
            </p:cNvPr>
            <p:cNvSpPr/>
            <p:nvPr/>
          </p:nvSpPr>
          <p:spPr>
            <a:xfrm>
              <a:off x="1602061" y="1690688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Requirements engineering</a:t>
              </a:r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058EC105-F8FC-CF43-9392-1F8A5E38D08B}"/>
                </a:ext>
              </a:extLst>
            </p:cNvPr>
            <p:cNvSpPr/>
            <p:nvPr/>
          </p:nvSpPr>
          <p:spPr>
            <a:xfrm>
              <a:off x="1602057" y="2654398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Design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7CBCDC2F-1C5F-B041-8857-2D8CFF27247D}"/>
                </a:ext>
              </a:extLst>
            </p:cNvPr>
            <p:cNvSpPr/>
            <p:nvPr/>
          </p:nvSpPr>
          <p:spPr>
            <a:xfrm>
              <a:off x="1602057" y="3618108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Implement unit</a:t>
              </a:r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04BE6538-B56E-3541-AA8B-14EF342B4171}"/>
                </a:ext>
              </a:extLst>
            </p:cNvPr>
            <p:cNvSpPr/>
            <p:nvPr/>
          </p:nvSpPr>
          <p:spPr>
            <a:xfrm>
              <a:off x="1602056" y="4331786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Implement unit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B867693D-BCB3-7C43-981C-9A130E1CE7D8}"/>
                </a:ext>
              </a:extLst>
            </p:cNvPr>
            <p:cNvSpPr/>
            <p:nvPr/>
          </p:nvSpPr>
          <p:spPr>
            <a:xfrm>
              <a:off x="1602055" y="5294163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Integrate units</a:t>
              </a:r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7506C04E-A86B-AE47-9958-DAA81CE3DFEB}"/>
                </a:ext>
              </a:extLst>
            </p:cNvPr>
            <p:cNvSpPr/>
            <p:nvPr/>
          </p:nvSpPr>
          <p:spPr>
            <a:xfrm>
              <a:off x="3928945" y="1845459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Requirement document</a:t>
              </a:r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4B16D5FD-3011-C843-BD0E-6BAF9E9C56D3}"/>
                </a:ext>
              </a:extLst>
            </p:cNvPr>
            <p:cNvSpPr/>
            <p:nvPr/>
          </p:nvSpPr>
          <p:spPr>
            <a:xfrm>
              <a:off x="3928945" y="2751742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Design document</a:t>
              </a: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CF4B26D-43DD-6240-960C-088AE7843843}"/>
                </a:ext>
              </a:extLst>
            </p:cNvPr>
            <p:cNvSpPr/>
            <p:nvPr/>
          </p:nvSpPr>
          <p:spPr>
            <a:xfrm>
              <a:off x="3943817" y="3719339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Unit</a:t>
              </a:r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022E7BC4-FBA3-674B-A65C-B9C4ADBA28A7}"/>
                </a:ext>
              </a:extLst>
            </p:cNvPr>
            <p:cNvSpPr/>
            <p:nvPr/>
          </p:nvSpPr>
          <p:spPr>
            <a:xfrm>
              <a:off x="3943817" y="4469558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Unit</a:t>
              </a:r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4DF2D547-18FD-124B-9EAA-1881D1CB3319}"/>
                </a:ext>
              </a:extLst>
            </p:cNvPr>
            <p:cNvSpPr/>
            <p:nvPr/>
          </p:nvSpPr>
          <p:spPr>
            <a:xfrm>
              <a:off x="3943817" y="5375841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System</a:t>
              </a:r>
            </a:p>
          </p:txBody>
        </p: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022938CA-5096-AC49-8B9A-981C5F23EF99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6" y="20870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842E4464-4A71-9246-83EE-C69F3A1FE322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5" y="3011237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A5A93921-9743-684A-888E-FD03822AEDD8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4" y="3974947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56CC0CED-E63A-9E49-8952-AF5692CDC0F6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3" y="4714816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89D7E487-7508-8541-82C6-7E9261ECBD40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2" y="5651002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F3E41F9-BF43-994C-A402-880D573B9D44}"/>
                </a:ext>
              </a:extLst>
            </p:cNvPr>
            <p:cNvSpPr/>
            <p:nvPr/>
          </p:nvSpPr>
          <p:spPr>
            <a:xfrm>
              <a:off x="6017935" y="1845458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Requirements</a:t>
              </a:r>
            </a:p>
          </p:txBody>
        </p: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1545F7BD-5E82-DB42-A3C3-AF985478A92E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95" y="20870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32C9E0E0-A1EE-764F-917A-088753908AAA}"/>
                </a:ext>
              </a:extLst>
            </p:cNvPr>
            <p:cNvSpPr/>
            <p:nvPr/>
          </p:nvSpPr>
          <p:spPr>
            <a:xfrm>
              <a:off x="8909816" y="1845458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Requirement document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9F82BA42-FB74-3A49-8A5F-8A7023ADCC90}"/>
                </a:ext>
              </a:extLst>
            </p:cNvPr>
            <p:cNvCxnSpPr>
              <a:cxnSpLocks/>
            </p:cNvCxnSpPr>
            <p:nvPr/>
          </p:nvCxnSpPr>
          <p:spPr>
            <a:xfrm>
              <a:off x="8132954" y="20870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F0322B8-62CA-B24F-921E-E0BC7511438D}"/>
                </a:ext>
              </a:extLst>
            </p:cNvPr>
            <p:cNvSpPr/>
            <p:nvPr/>
          </p:nvSpPr>
          <p:spPr>
            <a:xfrm>
              <a:off x="6017935" y="2755629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Design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0F039CE6-6933-CC48-9A94-4C93900C76C2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95" y="2997210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C414C4E5-EFAA-994B-AC77-15D90C027032}"/>
                </a:ext>
              </a:extLst>
            </p:cNvPr>
            <p:cNvSpPr/>
            <p:nvPr/>
          </p:nvSpPr>
          <p:spPr>
            <a:xfrm>
              <a:off x="8909816" y="2755629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Design document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080B4554-F3A5-A141-9793-342E17543C06}"/>
                </a:ext>
              </a:extLst>
            </p:cNvPr>
            <p:cNvCxnSpPr>
              <a:cxnSpLocks/>
            </p:cNvCxnSpPr>
            <p:nvPr/>
          </p:nvCxnSpPr>
          <p:spPr>
            <a:xfrm>
              <a:off x="8132954" y="2997210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4944442-0EF5-6343-A4A6-4B2407C52193}"/>
                </a:ext>
              </a:extLst>
            </p:cNvPr>
            <p:cNvSpPr/>
            <p:nvPr/>
          </p:nvSpPr>
          <p:spPr>
            <a:xfrm>
              <a:off x="6032814" y="3747410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unit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F214D09E-9EC1-184B-A6A3-A728BEDBB76F}"/>
                </a:ext>
              </a:extLst>
            </p:cNvPr>
            <p:cNvCxnSpPr>
              <a:cxnSpLocks/>
            </p:cNvCxnSpPr>
            <p:nvPr/>
          </p:nvCxnSpPr>
          <p:spPr>
            <a:xfrm>
              <a:off x="5281974" y="3988991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ACBAC83A-56DC-A64F-92B0-47D7A8017458}"/>
                </a:ext>
              </a:extLst>
            </p:cNvPr>
            <p:cNvSpPr/>
            <p:nvPr/>
          </p:nvSpPr>
          <p:spPr>
            <a:xfrm>
              <a:off x="9266667" y="3747410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Unit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F87B46EB-1B76-7542-B7CC-B4D579A2C31B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8147833" y="3988991"/>
              <a:ext cx="1118834" cy="1402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DF2309CE-9558-1141-88FB-9E640075107C}"/>
                </a:ext>
              </a:extLst>
            </p:cNvPr>
            <p:cNvSpPr/>
            <p:nvPr/>
          </p:nvSpPr>
          <p:spPr>
            <a:xfrm>
              <a:off x="6029077" y="4469558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Unit</a:t>
              </a:r>
            </a:p>
          </p:txBody>
        </p:sp>
        <p:cxnSp>
          <p:nvCxnSpPr>
            <p:cNvPr id="42" name="Connettore 2 41">
              <a:extLst>
                <a:ext uri="{FF2B5EF4-FFF2-40B4-BE49-F238E27FC236}">
                  <a16:creationId xmlns:a16="http://schemas.microsoft.com/office/drawing/2014/main" id="{C53B582A-B99D-C344-ABE4-BD94D2D21311}"/>
                </a:ext>
              </a:extLst>
            </p:cNvPr>
            <p:cNvCxnSpPr>
              <a:cxnSpLocks/>
            </p:cNvCxnSpPr>
            <p:nvPr/>
          </p:nvCxnSpPr>
          <p:spPr>
            <a:xfrm>
              <a:off x="5278237" y="47111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6945A89F-D05E-5741-87EF-AA1506139700}"/>
                </a:ext>
              </a:extLst>
            </p:cNvPr>
            <p:cNvSpPr/>
            <p:nvPr/>
          </p:nvSpPr>
          <p:spPr>
            <a:xfrm>
              <a:off x="8920958" y="4469558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Unit</a:t>
              </a:r>
            </a:p>
          </p:txBody>
        </p: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76CCA65A-52BE-6647-9CD0-969DD4B731B7}"/>
                </a:ext>
              </a:extLst>
            </p:cNvPr>
            <p:cNvCxnSpPr>
              <a:cxnSpLocks/>
            </p:cNvCxnSpPr>
            <p:nvPr/>
          </p:nvCxnSpPr>
          <p:spPr>
            <a:xfrm>
              <a:off x="8144096" y="47111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926B1EA-E7CA-4648-9B57-8F82DA4394E7}"/>
                </a:ext>
              </a:extLst>
            </p:cNvPr>
            <p:cNvSpPr/>
            <p:nvPr/>
          </p:nvSpPr>
          <p:spPr>
            <a:xfrm>
              <a:off x="6043956" y="5433287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System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620D4C4C-8462-4B45-A6A2-96E1AC46DCAB}"/>
                </a:ext>
              </a:extLst>
            </p:cNvPr>
            <p:cNvCxnSpPr>
              <a:cxnSpLocks/>
            </p:cNvCxnSpPr>
            <p:nvPr/>
          </p:nvCxnSpPr>
          <p:spPr>
            <a:xfrm>
              <a:off x="5293116" y="5674868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7855F1F-F8F0-0C42-966F-74BBF453CB58}"/>
                </a:ext>
              </a:extLst>
            </p:cNvPr>
            <p:cNvSpPr/>
            <p:nvPr/>
          </p:nvSpPr>
          <p:spPr>
            <a:xfrm>
              <a:off x="8935837" y="5433287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447858D3-F74A-D64C-85F2-04C06D016739}"/>
                </a:ext>
              </a:extLst>
            </p:cNvPr>
            <p:cNvCxnSpPr>
              <a:cxnSpLocks/>
            </p:cNvCxnSpPr>
            <p:nvPr/>
          </p:nvCxnSpPr>
          <p:spPr>
            <a:xfrm>
              <a:off x="8158975" y="5674868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4 5">
              <a:extLst>
                <a:ext uri="{FF2B5EF4-FFF2-40B4-BE49-F238E27FC236}">
                  <a16:creationId xmlns:a16="http://schemas.microsoft.com/office/drawing/2014/main" id="{0DD9A2CD-9DCC-934E-918E-07271F1F50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3223" y="2364214"/>
              <a:ext cx="6575509" cy="325033"/>
            </a:xfrm>
            <a:prstGeom prst="bentConnector3">
              <a:avLst>
                <a:gd name="adj1" fmla="val 141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4 66">
              <a:extLst>
                <a:ext uri="{FF2B5EF4-FFF2-40B4-BE49-F238E27FC236}">
                  <a16:creationId xmlns:a16="http://schemas.microsoft.com/office/drawing/2014/main" id="{A56350C5-BCBC-FC4E-9F71-2E8A23FC674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3224" y="3278726"/>
              <a:ext cx="6575508" cy="398130"/>
            </a:xfrm>
            <a:prstGeom prst="bentConnector3">
              <a:avLst>
                <a:gd name="adj1" fmla="val -2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4 67">
              <a:extLst>
                <a:ext uri="{FF2B5EF4-FFF2-40B4-BE49-F238E27FC236}">
                  <a16:creationId xmlns:a16="http://schemas.microsoft.com/office/drawing/2014/main" id="{82FA7725-6841-AF4E-A36D-B9CA861621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3222" y="4983843"/>
              <a:ext cx="6575508" cy="373093"/>
            </a:xfrm>
            <a:prstGeom prst="bentConnector3">
              <a:avLst>
                <a:gd name="adj1" fmla="val -46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4 19">
              <a:extLst>
                <a:ext uri="{FF2B5EF4-FFF2-40B4-BE49-F238E27FC236}">
                  <a16:creationId xmlns:a16="http://schemas.microsoft.com/office/drawing/2014/main" id="{AC8FB682-C3E5-7342-B3E5-0AC74321B8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19891" y="4477467"/>
              <a:ext cx="1098314" cy="660630"/>
            </a:xfrm>
            <a:prstGeom prst="bentConnector3">
              <a:avLst>
                <a:gd name="adj1" fmla="val 100222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0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86847-5DF3-8441-8135-DD12C887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+ V &amp; V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FBDF8E-2C1D-4244-8819-C77C0F6D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Well, seems a lot of work</a:t>
            </a:r>
          </a:p>
          <a:p>
            <a:pPr lvl="1"/>
            <a:r>
              <a:rPr lang="en-GB" dirty="0"/>
              <a:t>Who does what, when?</a:t>
            </a:r>
          </a:p>
          <a:p>
            <a:pPr lvl="1"/>
            <a:r>
              <a:rPr lang="en-GB" dirty="0"/>
              <a:t>With what resources?</a:t>
            </a:r>
          </a:p>
          <a:p>
            <a:pPr lvl="1"/>
            <a:r>
              <a:rPr lang="en-GB" dirty="0"/>
              <a:t>How much will it cost, when will we finish?</a:t>
            </a:r>
          </a:p>
          <a:p>
            <a:pPr lvl="1"/>
            <a:r>
              <a:rPr lang="en-GB" dirty="0"/>
              <a:t>Where are the documents and units? Who can modify what?</a:t>
            </a:r>
          </a:p>
          <a:p>
            <a:pPr lvl="1"/>
            <a:r>
              <a:rPr lang="en-GB" dirty="0"/>
              <a:t>Are we doing it state of the art?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04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AFB431-8269-7D48-963E-0B3479F0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management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BEB60-DD7E-7A4B-AFC6-44787135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management</a:t>
            </a:r>
          </a:p>
          <a:p>
            <a:pPr lvl="1"/>
            <a:r>
              <a:rPr lang="en-GB" dirty="0"/>
              <a:t>Assign work and monitor progress</a:t>
            </a:r>
          </a:p>
          <a:p>
            <a:pPr lvl="1"/>
            <a:r>
              <a:rPr lang="en-GB" dirty="0"/>
              <a:t>Estimate and control budget</a:t>
            </a:r>
          </a:p>
          <a:p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Identify, store documents and units</a:t>
            </a:r>
          </a:p>
          <a:p>
            <a:pPr lvl="1"/>
            <a:r>
              <a:rPr lang="en-GB" dirty="0"/>
              <a:t>Keep track of relationships and history</a:t>
            </a:r>
          </a:p>
          <a:p>
            <a:r>
              <a:rPr lang="en-GB" dirty="0"/>
              <a:t>Quality assurance</a:t>
            </a:r>
          </a:p>
          <a:p>
            <a:pPr lvl="1"/>
            <a:r>
              <a:rPr lang="en-GB" dirty="0"/>
              <a:t>Define quality goals</a:t>
            </a:r>
          </a:p>
          <a:p>
            <a:pPr lvl="1"/>
            <a:r>
              <a:rPr lang="en-GB" dirty="0"/>
              <a:t>Define how work will be done</a:t>
            </a:r>
          </a:p>
          <a:p>
            <a:pPr lvl="1"/>
            <a:r>
              <a:rPr lang="en-GB" dirty="0"/>
              <a:t>Control results</a:t>
            </a:r>
          </a:p>
        </p:txBody>
      </p:sp>
    </p:spTree>
    <p:extLst>
      <p:ext uri="{BB962C8B-B14F-4D97-AF65-F5344CB8AC3E}">
        <p14:creationId xmlns:p14="http://schemas.microsoft.com/office/powerpoint/2010/main" val="42072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5FD7A-F914-6946-AC4C-F00220E3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whole picture</a:t>
            </a:r>
          </a:p>
        </p:txBody>
      </p: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D848FE99-B671-5B46-BB98-E8A00051F860}"/>
              </a:ext>
            </a:extLst>
          </p:cNvPr>
          <p:cNvGrpSpPr/>
          <p:nvPr/>
        </p:nvGrpSpPr>
        <p:grpSpPr>
          <a:xfrm>
            <a:off x="1791627" y="1364889"/>
            <a:ext cx="8608745" cy="4128221"/>
            <a:chOff x="1602055" y="1690688"/>
            <a:chExt cx="8987890" cy="4317153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62C1EF3-8794-0345-A7C2-057EF4C0F4F6}"/>
                </a:ext>
              </a:extLst>
            </p:cNvPr>
            <p:cNvSpPr/>
            <p:nvPr/>
          </p:nvSpPr>
          <p:spPr>
            <a:xfrm>
              <a:off x="1602061" y="1690688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Requirements engineering</a:t>
              </a:r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058EC105-F8FC-CF43-9392-1F8A5E38D08B}"/>
                </a:ext>
              </a:extLst>
            </p:cNvPr>
            <p:cNvSpPr/>
            <p:nvPr/>
          </p:nvSpPr>
          <p:spPr>
            <a:xfrm>
              <a:off x="1602057" y="2654398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Design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7CBCDC2F-1C5F-B041-8857-2D8CFF27247D}"/>
                </a:ext>
              </a:extLst>
            </p:cNvPr>
            <p:cNvSpPr/>
            <p:nvPr/>
          </p:nvSpPr>
          <p:spPr>
            <a:xfrm>
              <a:off x="1602057" y="3618108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Implement unit</a:t>
              </a:r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04BE6538-B56E-3541-AA8B-14EF342B4171}"/>
                </a:ext>
              </a:extLst>
            </p:cNvPr>
            <p:cNvSpPr/>
            <p:nvPr/>
          </p:nvSpPr>
          <p:spPr>
            <a:xfrm>
              <a:off x="1602056" y="4331786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Implement unit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B867693D-BCB3-7C43-981C-9A130E1CE7D8}"/>
                </a:ext>
              </a:extLst>
            </p:cNvPr>
            <p:cNvSpPr/>
            <p:nvPr/>
          </p:nvSpPr>
          <p:spPr>
            <a:xfrm>
              <a:off x="1602055" y="5294163"/>
              <a:ext cx="1561171" cy="71367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Integrate units</a:t>
              </a:r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7506C04E-A86B-AE47-9958-DAA81CE3DFEB}"/>
                </a:ext>
              </a:extLst>
            </p:cNvPr>
            <p:cNvSpPr/>
            <p:nvPr/>
          </p:nvSpPr>
          <p:spPr>
            <a:xfrm>
              <a:off x="3928945" y="1845459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Requirement document</a:t>
              </a:r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4B16D5FD-3011-C843-BD0E-6BAF9E9C56D3}"/>
                </a:ext>
              </a:extLst>
            </p:cNvPr>
            <p:cNvSpPr/>
            <p:nvPr/>
          </p:nvSpPr>
          <p:spPr>
            <a:xfrm>
              <a:off x="3928945" y="2751742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Design document</a:t>
              </a: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CF4B26D-43DD-6240-960C-088AE7843843}"/>
                </a:ext>
              </a:extLst>
            </p:cNvPr>
            <p:cNvSpPr/>
            <p:nvPr/>
          </p:nvSpPr>
          <p:spPr>
            <a:xfrm>
              <a:off x="3943817" y="3719339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Unit</a:t>
              </a:r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022E7BC4-FBA3-674B-A65C-B9C4ADBA28A7}"/>
                </a:ext>
              </a:extLst>
            </p:cNvPr>
            <p:cNvSpPr/>
            <p:nvPr/>
          </p:nvSpPr>
          <p:spPr>
            <a:xfrm>
              <a:off x="3943817" y="4469558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Unit</a:t>
              </a:r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4DF2D547-18FD-124B-9EAA-1881D1CB3319}"/>
                </a:ext>
              </a:extLst>
            </p:cNvPr>
            <p:cNvSpPr/>
            <p:nvPr/>
          </p:nvSpPr>
          <p:spPr>
            <a:xfrm>
              <a:off x="3943817" y="5375841"/>
              <a:ext cx="1323278" cy="511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System</a:t>
              </a:r>
            </a:p>
          </p:txBody>
        </p: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022938CA-5096-AC49-8B9A-981C5F23EF99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6" y="20870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842E4464-4A71-9246-83EE-C69F3A1FE322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5" y="3011237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A5A93921-9743-684A-888E-FD03822AEDD8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4" y="3974947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56CC0CED-E63A-9E49-8952-AF5692CDC0F6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3" y="4714816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89D7E487-7508-8541-82C6-7E9261ECBD40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22" y="5651002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F3E41F9-BF43-994C-A402-880D573B9D44}"/>
                </a:ext>
              </a:extLst>
            </p:cNvPr>
            <p:cNvSpPr/>
            <p:nvPr/>
          </p:nvSpPr>
          <p:spPr>
            <a:xfrm>
              <a:off x="6017935" y="1845458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Requirements</a:t>
              </a:r>
            </a:p>
          </p:txBody>
        </p: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1545F7BD-5E82-DB42-A3C3-AF985478A92E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95" y="20870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32C9E0E0-A1EE-764F-917A-088753908AAA}"/>
                </a:ext>
              </a:extLst>
            </p:cNvPr>
            <p:cNvSpPr/>
            <p:nvPr/>
          </p:nvSpPr>
          <p:spPr>
            <a:xfrm>
              <a:off x="8909816" y="1845458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Requirement document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9F82BA42-FB74-3A49-8A5F-8A7023ADCC90}"/>
                </a:ext>
              </a:extLst>
            </p:cNvPr>
            <p:cNvCxnSpPr>
              <a:cxnSpLocks/>
            </p:cNvCxnSpPr>
            <p:nvPr/>
          </p:nvCxnSpPr>
          <p:spPr>
            <a:xfrm>
              <a:off x="8132954" y="20870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F0322B8-62CA-B24F-921E-E0BC7511438D}"/>
                </a:ext>
              </a:extLst>
            </p:cNvPr>
            <p:cNvSpPr/>
            <p:nvPr/>
          </p:nvSpPr>
          <p:spPr>
            <a:xfrm>
              <a:off x="6017935" y="2755629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Design</a:t>
              </a:r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0F039CE6-6933-CC48-9A94-4C93900C76C2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95" y="2997210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C414C4E5-EFAA-994B-AC77-15D90C027032}"/>
                </a:ext>
              </a:extLst>
            </p:cNvPr>
            <p:cNvSpPr/>
            <p:nvPr/>
          </p:nvSpPr>
          <p:spPr>
            <a:xfrm>
              <a:off x="8909816" y="2755629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Design document</a:t>
              </a: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080B4554-F3A5-A141-9793-342E17543C06}"/>
                </a:ext>
              </a:extLst>
            </p:cNvPr>
            <p:cNvCxnSpPr>
              <a:cxnSpLocks/>
            </p:cNvCxnSpPr>
            <p:nvPr/>
          </p:nvCxnSpPr>
          <p:spPr>
            <a:xfrm>
              <a:off x="8132954" y="2997210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4944442-0EF5-6343-A4A6-4B2407C52193}"/>
                </a:ext>
              </a:extLst>
            </p:cNvPr>
            <p:cNvSpPr/>
            <p:nvPr/>
          </p:nvSpPr>
          <p:spPr>
            <a:xfrm>
              <a:off x="6032814" y="3747410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unit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F214D09E-9EC1-184B-A6A3-A728BEDBB76F}"/>
                </a:ext>
              </a:extLst>
            </p:cNvPr>
            <p:cNvCxnSpPr>
              <a:cxnSpLocks/>
            </p:cNvCxnSpPr>
            <p:nvPr/>
          </p:nvCxnSpPr>
          <p:spPr>
            <a:xfrm>
              <a:off x="5281974" y="3988991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ACBAC83A-56DC-A64F-92B0-47D7A8017458}"/>
                </a:ext>
              </a:extLst>
            </p:cNvPr>
            <p:cNvSpPr/>
            <p:nvPr/>
          </p:nvSpPr>
          <p:spPr>
            <a:xfrm>
              <a:off x="9266667" y="3747410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Unit</a:t>
              </a:r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F87B46EB-1B76-7542-B7CC-B4D579A2C31B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8147833" y="3988991"/>
              <a:ext cx="1118834" cy="1402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DF2309CE-9558-1141-88FB-9E640075107C}"/>
                </a:ext>
              </a:extLst>
            </p:cNvPr>
            <p:cNvSpPr/>
            <p:nvPr/>
          </p:nvSpPr>
          <p:spPr>
            <a:xfrm>
              <a:off x="6029077" y="4469558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Unit</a:t>
              </a:r>
            </a:p>
          </p:txBody>
        </p:sp>
        <p:cxnSp>
          <p:nvCxnSpPr>
            <p:cNvPr id="42" name="Connettore 2 41">
              <a:extLst>
                <a:ext uri="{FF2B5EF4-FFF2-40B4-BE49-F238E27FC236}">
                  <a16:creationId xmlns:a16="http://schemas.microsoft.com/office/drawing/2014/main" id="{C53B582A-B99D-C344-ABE4-BD94D2D21311}"/>
                </a:ext>
              </a:extLst>
            </p:cNvPr>
            <p:cNvCxnSpPr>
              <a:cxnSpLocks/>
            </p:cNvCxnSpPr>
            <p:nvPr/>
          </p:nvCxnSpPr>
          <p:spPr>
            <a:xfrm>
              <a:off x="5278237" y="47111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6945A89F-D05E-5741-87EF-AA1506139700}"/>
                </a:ext>
              </a:extLst>
            </p:cNvPr>
            <p:cNvSpPr/>
            <p:nvPr/>
          </p:nvSpPr>
          <p:spPr>
            <a:xfrm>
              <a:off x="8920958" y="4469558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Unit</a:t>
              </a:r>
            </a:p>
          </p:txBody>
        </p: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76CCA65A-52BE-6647-9CD0-969DD4B731B7}"/>
                </a:ext>
              </a:extLst>
            </p:cNvPr>
            <p:cNvCxnSpPr>
              <a:cxnSpLocks/>
            </p:cNvCxnSpPr>
            <p:nvPr/>
          </p:nvCxnSpPr>
          <p:spPr>
            <a:xfrm>
              <a:off x="8144096" y="4711139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926B1EA-E7CA-4648-9B57-8F82DA4394E7}"/>
                </a:ext>
              </a:extLst>
            </p:cNvPr>
            <p:cNvSpPr/>
            <p:nvPr/>
          </p:nvSpPr>
          <p:spPr>
            <a:xfrm>
              <a:off x="6043956" y="5433287"/>
              <a:ext cx="2115019" cy="511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 &amp; V System</a:t>
              </a: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620D4C4C-8462-4B45-A6A2-96E1AC46DCAB}"/>
                </a:ext>
              </a:extLst>
            </p:cNvPr>
            <p:cNvCxnSpPr>
              <a:cxnSpLocks/>
            </p:cNvCxnSpPr>
            <p:nvPr/>
          </p:nvCxnSpPr>
          <p:spPr>
            <a:xfrm>
              <a:off x="5293116" y="5674868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7855F1F-F8F0-0C42-966F-74BBF453CB58}"/>
                </a:ext>
              </a:extLst>
            </p:cNvPr>
            <p:cNvSpPr/>
            <p:nvPr/>
          </p:nvSpPr>
          <p:spPr>
            <a:xfrm>
              <a:off x="8935837" y="5433287"/>
              <a:ext cx="1323278" cy="5112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System</a:t>
              </a:r>
            </a:p>
          </p:txBody>
        </p:sp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447858D3-F74A-D64C-85F2-04C06D016739}"/>
                </a:ext>
              </a:extLst>
            </p:cNvPr>
            <p:cNvCxnSpPr>
              <a:cxnSpLocks/>
            </p:cNvCxnSpPr>
            <p:nvPr/>
          </p:nvCxnSpPr>
          <p:spPr>
            <a:xfrm>
              <a:off x="8158975" y="5674868"/>
              <a:ext cx="76571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4 5">
              <a:extLst>
                <a:ext uri="{FF2B5EF4-FFF2-40B4-BE49-F238E27FC236}">
                  <a16:creationId xmlns:a16="http://schemas.microsoft.com/office/drawing/2014/main" id="{0DD9A2CD-9DCC-934E-918E-07271F1F50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3223" y="2364214"/>
              <a:ext cx="6575509" cy="325033"/>
            </a:xfrm>
            <a:prstGeom prst="bentConnector3">
              <a:avLst>
                <a:gd name="adj1" fmla="val 141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4 66">
              <a:extLst>
                <a:ext uri="{FF2B5EF4-FFF2-40B4-BE49-F238E27FC236}">
                  <a16:creationId xmlns:a16="http://schemas.microsoft.com/office/drawing/2014/main" id="{A56350C5-BCBC-FC4E-9F71-2E8A23FC674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3224" y="3278726"/>
              <a:ext cx="6575508" cy="398130"/>
            </a:xfrm>
            <a:prstGeom prst="bentConnector3">
              <a:avLst>
                <a:gd name="adj1" fmla="val -28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4 67">
              <a:extLst>
                <a:ext uri="{FF2B5EF4-FFF2-40B4-BE49-F238E27FC236}">
                  <a16:creationId xmlns:a16="http://schemas.microsoft.com/office/drawing/2014/main" id="{82FA7725-6841-AF4E-A36D-B9CA861621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3222" y="4983843"/>
              <a:ext cx="6575508" cy="373093"/>
            </a:xfrm>
            <a:prstGeom prst="bentConnector3">
              <a:avLst>
                <a:gd name="adj1" fmla="val -46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4 19">
              <a:extLst>
                <a:ext uri="{FF2B5EF4-FFF2-40B4-BE49-F238E27FC236}">
                  <a16:creationId xmlns:a16="http://schemas.microsoft.com/office/drawing/2014/main" id="{AC8FB682-C3E5-7342-B3E5-0AC74321B8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19891" y="4477467"/>
              <a:ext cx="1098314" cy="660630"/>
            </a:xfrm>
            <a:prstGeom prst="bentConnector3">
              <a:avLst>
                <a:gd name="adj1" fmla="val 100222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94230C98-7891-FF44-A455-18C1DF1FE8C3}"/>
              </a:ext>
            </a:extLst>
          </p:cNvPr>
          <p:cNvSpPr/>
          <p:nvPr/>
        </p:nvSpPr>
        <p:spPr>
          <a:xfrm>
            <a:off x="1777376" y="5681381"/>
            <a:ext cx="8622996" cy="568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Project management / Configuration management / Quality Assurance </a:t>
            </a:r>
          </a:p>
        </p:txBody>
      </p:sp>
    </p:spTree>
    <p:extLst>
      <p:ext uri="{BB962C8B-B14F-4D97-AF65-F5344CB8AC3E}">
        <p14:creationId xmlns:p14="http://schemas.microsoft.com/office/powerpoint/2010/main" val="175367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5FD7A-F914-6946-AC4C-F00220E3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whole picture</a:t>
            </a:r>
          </a:p>
        </p:txBody>
      </p:sp>
      <p:sp>
        <p:nvSpPr>
          <p:cNvPr id="57" name="Text Box 4">
            <a:extLst>
              <a:ext uri="{FF2B5EF4-FFF2-40B4-BE49-F238E27FC236}">
                <a16:creationId xmlns:a16="http://schemas.microsoft.com/office/drawing/2014/main" id="{3CF73162-4663-B948-8D87-CEC7152FB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55" y="2238100"/>
            <a:ext cx="1857250" cy="70788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Requirement engineering</a:t>
            </a:r>
          </a:p>
        </p:txBody>
      </p:sp>
      <p:sp>
        <p:nvSpPr>
          <p:cNvPr id="58" name="Text Box 5">
            <a:extLst>
              <a:ext uri="{FF2B5EF4-FFF2-40B4-BE49-F238E27FC236}">
                <a16:creationId xmlns:a16="http://schemas.microsoft.com/office/drawing/2014/main" id="{9A2E55D8-8CDD-8949-9092-3E4F4AE8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569" y="3289069"/>
            <a:ext cx="1857251" cy="70788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Architecture  and design</a:t>
            </a:r>
          </a:p>
        </p:txBody>
      </p:sp>
      <p:sp>
        <p:nvSpPr>
          <p:cNvPr id="59" name="Text Box 6">
            <a:extLst>
              <a:ext uri="{FF2B5EF4-FFF2-40B4-BE49-F238E27FC236}">
                <a16:creationId xmlns:a16="http://schemas.microsoft.com/office/drawing/2014/main" id="{74FFEF15-B4D3-264A-98F4-39CAEB572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430" y="4602057"/>
            <a:ext cx="2131669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0" name="AutoShape 7">
            <a:extLst>
              <a:ext uri="{FF2B5EF4-FFF2-40B4-BE49-F238E27FC236}">
                <a16:creationId xmlns:a16="http://schemas.microsoft.com/office/drawing/2014/main" id="{5D021EED-6A35-5C4D-AFEA-FFACC286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478" y="3092194"/>
            <a:ext cx="1032480" cy="393751"/>
          </a:xfrm>
          <a:prstGeom prst="foldedCorner">
            <a:avLst>
              <a:gd name="adj" fmla="val 125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Requirement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61" name="AutoShape 8">
            <a:extLst>
              <a:ext uri="{FF2B5EF4-FFF2-40B4-BE49-F238E27FC236}">
                <a16:creationId xmlns:a16="http://schemas.microsoft.com/office/drawing/2014/main" id="{3AE2752D-03DD-2C4E-8B28-D47CD098B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627" y="4076572"/>
            <a:ext cx="1032479" cy="393751"/>
          </a:xfrm>
          <a:prstGeom prst="foldedCorner">
            <a:avLst>
              <a:gd name="adj" fmla="val 125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Design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64" name="Line 9">
            <a:extLst>
              <a:ext uri="{FF2B5EF4-FFF2-40B4-BE49-F238E27FC236}">
                <a16:creationId xmlns:a16="http://schemas.microsoft.com/office/drawing/2014/main" id="{7AEDB586-2F07-C445-9CF9-FF156E1A2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7380" y="2828727"/>
            <a:ext cx="344159" cy="262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0FA69280-4202-684D-87B4-82920D37C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7991" y="2895318"/>
            <a:ext cx="206193" cy="196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AutoShape 11">
            <a:extLst>
              <a:ext uri="{FF2B5EF4-FFF2-40B4-BE49-F238E27FC236}">
                <a16:creationId xmlns:a16="http://schemas.microsoft.com/office/drawing/2014/main" id="{4EF052C1-344D-244B-A8AF-8175DB8A3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714" y="5062399"/>
            <a:ext cx="1032480" cy="393751"/>
          </a:xfrm>
          <a:prstGeom prst="foldedCorner">
            <a:avLst>
              <a:gd name="adj" fmla="val 125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Software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9D7F5C24-0BBC-9644-B147-2006C5755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852" y="3946287"/>
            <a:ext cx="137968" cy="130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Line 13">
            <a:extLst>
              <a:ext uri="{FF2B5EF4-FFF2-40B4-BE49-F238E27FC236}">
                <a16:creationId xmlns:a16="http://schemas.microsoft.com/office/drawing/2014/main" id="{EBCB6110-A239-CD43-B52B-4B46880F3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64171" y="3705982"/>
            <a:ext cx="470299" cy="3705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14">
            <a:extLst>
              <a:ext uri="{FF2B5EF4-FFF2-40B4-BE49-F238E27FC236}">
                <a16:creationId xmlns:a16="http://schemas.microsoft.com/office/drawing/2014/main" id="{3004E73A-6327-184F-AF0C-C102EA575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7521" y="4995809"/>
            <a:ext cx="206193" cy="131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5D1AAD0-6450-1A47-A614-DF68C47AFF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68324" y="1961314"/>
            <a:ext cx="1773329" cy="62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800" dirty="0">
                <a:latin typeface="+mn-lt"/>
                <a:cs typeface="Arial" panose="020B0604020202020204" pitchFamily="34" charset="0"/>
              </a:rPr>
              <a:t>Requirement inspection</a:t>
            </a:r>
          </a:p>
        </p:txBody>
      </p:sp>
      <p:sp>
        <p:nvSpPr>
          <p:cNvPr id="73" name="Line 16">
            <a:extLst>
              <a:ext uri="{FF2B5EF4-FFF2-40B4-BE49-F238E27FC236}">
                <a16:creationId xmlns:a16="http://schemas.microsoft.com/office/drawing/2014/main" id="{B1736197-D043-5F43-8CA6-3678355F5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2761" y="3025603"/>
            <a:ext cx="275934" cy="2634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Text Box 17">
            <a:extLst>
              <a:ext uri="{FF2B5EF4-FFF2-40B4-BE49-F238E27FC236}">
                <a16:creationId xmlns:a16="http://schemas.microsoft.com/office/drawing/2014/main" id="{CAA37444-D4B1-7A44-91A1-3F06DA86578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45242" y="3145172"/>
            <a:ext cx="21477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800" dirty="0">
                <a:latin typeface="+mn-lt"/>
                <a:cs typeface="Arial" panose="020B0604020202020204" pitchFamily="34" charset="0"/>
              </a:rPr>
              <a:t>Design inspection</a:t>
            </a:r>
          </a:p>
        </p:txBody>
      </p:sp>
      <p:sp>
        <p:nvSpPr>
          <p:cNvPr id="75" name="Text Box 18">
            <a:extLst>
              <a:ext uri="{FF2B5EF4-FFF2-40B4-BE49-F238E27FC236}">
                <a16:creationId xmlns:a16="http://schemas.microsoft.com/office/drawing/2014/main" id="{59E23587-B365-D44C-92D8-3C63361AB0E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026174" y="3799786"/>
            <a:ext cx="1773329" cy="62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800">
                <a:latin typeface="+mn-lt"/>
                <a:cs typeface="Arial" panose="020B0604020202020204" pitchFamily="34" charset="0"/>
              </a:rPr>
              <a:t>Test, code inspection</a:t>
            </a:r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0D805C9D-02B7-D149-B8CB-14368D945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3512" y="4274896"/>
            <a:ext cx="369333" cy="328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Line 20">
            <a:extLst>
              <a:ext uri="{FF2B5EF4-FFF2-40B4-BE49-F238E27FC236}">
                <a16:creationId xmlns:a16="http://schemas.microsoft.com/office/drawing/2014/main" id="{1C516602-218F-7D48-BBCF-0409244CE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46194" y="4995809"/>
            <a:ext cx="136451" cy="196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Text Box 21">
            <a:extLst>
              <a:ext uri="{FF2B5EF4-FFF2-40B4-BE49-F238E27FC236}">
                <a16:creationId xmlns:a16="http://schemas.microsoft.com/office/drawing/2014/main" id="{F8691686-CE3F-814D-82C4-0C3104592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580" y="5546318"/>
            <a:ext cx="8115807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Configuration management</a:t>
            </a:r>
          </a:p>
        </p:txBody>
      </p:sp>
      <p:sp>
        <p:nvSpPr>
          <p:cNvPr id="80" name="Text Box 22">
            <a:extLst>
              <a:ext uri="{FF2B5EF4-FFF2-40B4-BE49-F238E27FC236}">
                <a16:creationId xmlns:a16="http://schemas.microsoft.com/office/drawing/2014/main" id="{19A8BACF-9543-8448-8052-AFD12209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580" y="5915044"/>
            <a:ext cx="8115807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Project management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7D5A4AE6-4CBD-F2C3-2556-3010E962A254}"/>
              </a:ext>
            </a:extLst>
          </p:cNvPr>
          <p:cNvSpPr/>
          <p:nvPr/>
        </p:nvSpPr>
        <p:spPr>
          <a:xfrm>
            <a:off x="8103804" y="665053"/>
            <a:ext cx="3397377" cy="17733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The software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of </a:t>
            </a:r>
            <a:r>
              <a:rPr lang="it-IT" dirty="0" err="1"/>
              <a:t>separation</a:t>
            </a:r>
            <a:r>
              <a:rPr lang="it-IT" dirty="0"/>
              <a:t> of </a:t>
            </a:r>
            <a:r>
              <a:rPr lang="it-IT" dirty="0" err="1"/>
              <a:t>concerns</a:t>
            </a:r>
            <a:r>
              <a:rPr lang="it-IT" dirty="0"/>
              <a:t> </a:t>
            </a:r>
            <a:r>
              <a:rPr lang="it-IT" dirty="0" err="1"/>
              <a:t>principle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980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08DC8-1E81-CA4D-AF99-9EE4F017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53ECE3-0C8D-5044-B21E-F12B4FC85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6405" cy="4351338"/>
          </a:xfrm>
        </p:spPr>
        <p:txBody>
          <a:bodyPr>
            <a:normAutofit/>
          </a:bodyPr>
          <a:lstStyle/>
          <a:p>
            <a:r>
              <a:rPr lang="en-GB" dirty="0"/>
              <a:t>Activities</a:t>
            </a:r>
          </a:p>
          <a:p>
            <a:pPr lvl="1"/>
            <a:r>
              <a:rPr lang="en-GB" dirty="0"/>
              <a:t>Production (requirements, design, implementation), verification, management</a:t>
            </a:r>
          </a:p>
          <a:p>
            <a:r>
              <a:rPr lang="en-GB" dirty="0"/>
              <a:t>Phases</a:t>
            </a:r>
          </a:p>
          <a:p>
            <a:pPr lvl="1"/>
            <a:r>
              <a:rPr lang="en-GB" dirty="0"/>
              <a:t>Development, operation, maintenance</a:t>
            </a:r>
          </a:p>
          <a:p>
            <a:r>
              <a:rPr lang="en-GB" dirty="0"/>
              <a:t>Comparison with traditional engineering</a:t>
            </a:r>
          </a:p>
          <a:p>
            <a:r>
              <a:rPr lang="en-GB" dirty="0"/>
              <a:t>System and Software process</a:t>
            </a:r>
          </a:p>
          <a:p>
            <a:r>
              <a:rPr lang="en-GB" dirty="0"/>
              <a:t>SE approaches</a:t>
            </a:r>
          </a:p>
          <a:p>
            <a:r>
              <a:rPr lang="en-GB" dirty="0"/>
              <a:t>Recent trends</a:t>
            </a:r>
          </a:p>
        </p:txBody>
      </p:sp>
    </p:spTree>
    <p:extLst>
      <p:ext uri="{BB962C8B-B14F-4D97-AF65-F5344CB8AC3E}">
        <p14:creationId xmlns:p14="http://schemas.microsoft.com/office/powerpoint/2010/main" val="1599723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B0110-CAAA-4E45-86CA-D155BC3A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Phases</a:t>
            </a:r>
          </a:p>
        </p:txBody>
      </p:sp>
    </p:spTree>
    <p:extLst>
      <p:ext uri="{BB962C8B-B14F-4D97-AF65-F5344CB8AC3E}">
        <p14:creationId xmlns:p14="http://schemas.microsoft.com/office/powerpoint/2010/main" val="249056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7F644-941A-B14F-9121-1D41A927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the code development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8BC695-CEA5-8340-B260-53DB8A34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is only the first part of the game</a:t>
            </a:r>
          </a:p>
          <a:p>
            <a:pPr lvl="1"/>
            <a:r>
              <a:rPr lang="en-GB" dirty="0"/>
              <a:t>Operate the software</a:t>
            </a:r>
          </a:p>
          <a:p>
            <a:pPr lvl="2"/>
            <a:r>
              <a:rPr lang="en-GB" dirty="0"/>
              <a:t>Deployment, operation</a:t>
            </a:r>
          </a:p>
          <a:p>
            <a:pPr lvl="1"/>
            <a:r>
              <a:rPr lang="en-GB" dirty="0"/>
              <a:t>Modify the software </a:t>
            </a:r>
          </a:p>
          <a:p>
            <a:pPr lvl="2"/>
            <a:r>
              <a:rPr lang="en-GB" dirty="0"/>
              <a:t>Maintenance</a:t>
            </a:r>
          </a:p>
          <a:p>
            <a:pPr lvl="1"/>
            <a:r>
              <a:rPr lang="en-GB" dirty="0"/>
              <a:t>End up</a:t>
            </a:r>
          </a:p>
          <a:p>
            <a:pPr lvl="2"/>
            <a:r>
              <a:rPr lang="en-GB" dirty="0"/>
              <a:t>retirement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946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BEAFD-61C1-3647-9E94-C571E526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phases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9ACE7023-3E02-2D4C-818A-B1214BEB4DB1}"/>
              </a:ext>
            </a:extLst>
          </p:cNvPr>
          <p:cNvGrpSpPr/>
          <p:nvPr/>
        </p:nvGrpSpPr>
        <p:grpSpPr>
          <a:xfrm>
            <a:off x="1644361" y="1690688"/>
            <a:ext cx="8903277" cy="4223810"/>
            <a:chOff x="323850" y="2133600"/>
            <a:chExt cx="8351838" cy="38052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58ABE6-F20E-9C4F-8C97-F5D46E6C3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188" y="4941888"/>
              <a:ext cx="936625" cy="911225"/>
              <a:chOff x="385" y="3113"/>
              <a:chExt cx="590" cy="574"/>
            </a:xfrm>
          </p:grpSpPr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719A499C-285E-C64D-BAD3-74C15101A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3475"/>
                <a:ext cx="5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months</a:t>
                </a:r>
              </a:p>
            </p:txBody>
          </p:sp>
          <p:sp>
            <p:nvSpPr>
              <p:cNvPr id="6" name="Line 5">
                <a:extLst>
                  <a:ext uri="{FF2B5EF4-FFF2-40B4-BE49-F238E27FC236}">
                    <a16:creationId xmlns:a16="http://schemas.microsoft.com/office/drawing/2014/main" id="{889BE825-5231-CE41-AA36-E04F5D207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7" y="3113"/>
                <a:ext cx="31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C70B0F-396E-CB42-803D-939748517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8888" y="4868863"/>
              <a:ext cx="1971676" cy="1069975"/>
              <a:chOff x="1593" y="3067"/>
              <a:chExt cx="1242" cy="674"/>
            </a:xfrm>
          </p:grpSpPr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06802150-29A4-9241-98BA-2651505E9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3" y="3529"/>
                <a:ext cx="44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 dirty="0">
                    <a:cs typeface="Lucida Sans Unicode" panose="020B0602030504020204" pitchFamily="34" charset="0"/>
                  </a:rPr>
                  <a:t>years</a:t>
                </a: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6F8688F4-D9E0-6447-B1A0-52C99228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7" y="3067"/>
                <a:ext cx="998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798CF3-AB24-DE44-BD33-688F0A289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" y="2133600"/>
              <a:ext cx="8351838" cy="3095625"/>
              <a:chOff x="204" y="1344"/>
              <a:chExt cx="5261" cy="1950"/>
            </a:xfrm>
          </p:grpSpPr>
          <p:sp>
            <p:nvSpPr>
              <p:cNvPr id="11" name="Text Box 10">
                <a:extLst>
                  <a:ext uri="{FF2B5EF4-FFF2-40B4-BE49-F238E27FC236}">
                    <a16:creationId xmlns:a16="http://schemas.microsoft.com/office/drawing/2014/main" id="{98ADE6C6-8184-6D44-829C-B8C7828473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1525"/>
                <a:ext cx="12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2" name="Text Box 11">
                <a:extLst>
                  <a:ext uri="{FF2B5EF4-FFF2-40B4-BE49-F238E27FC236}">
                    <a16:creationId xmlns:a16="http://schemas.microsoft.com/office/drawing/2014/main" id="{6CAE741D-3680-5947-BA68-F761231D6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069"/>
                <a:ext cx="385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Operation</a:t>
                </a:r>
              </a:p>
            </p:txBody>
          </p:sp>
          <p:sp>
            <p:nvSpPr>
              <p:cNvPr id="13" name="Text Box 12">
                <a:extLst>
                  <a:ext uri="{FF2B5EF4-FFF2-40B4-BE49-F238E27FC236}">
                    <a16:creationId xmlns:a16="http://schemas.microsoft.com/office/drawing/2014/main" id="{6CC9ADBC-B582-254D-8800-A7CE5C45F7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2432"/>
                <a:ext cx="349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Maintenance</a:t>
                </a:r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56A61E07-4BCD-C745-A073-91F86F5E7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3018"/>
                <a:ext cx="5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24C80A6E-8E06-F94C-9C9A-32DA22635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3063"/>
                <a:ext cx="4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800">
                    <a:cs typeface="Lucida Sans Unicode" panose="020B0602030504020204" pitchFamily="34" charset="0"/>
                  </a:rPr>
                  <a:t>time</a:t>
                </a:r>
              </a:p>
            </p:txBody>
          </p:sp>
          <p:sp>
            <p:nvSpPr>
              <p:cNvPr id="16" name="Line 15">
                <a:extLst>
                  <a:ext uri="{FF2B5EF4-FFF2-40B4-BE49-F238E27FC236}">
                    <a16:creationId xmlns:a16="http://schemas.microsoft.com/office/drawing/2014/main" id="{EF760BC9-C27A-DC48-A264-E36D6F52B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9687DB7-8D7C-E545-B4DA-01BF981B5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706"/>
                <a:ext cx="1031" cy="318"/>
                <a:chOff x="1655" y="1706"/>
                <a:chExt cx="1031" cy="318"/>
              </a:xfrm>
            </p:grpSpPr>
            <p:sp>
              <p:nvSpPr>
                <p:cNvPr id="27" name="Text Box 17">
                  <a:extLst>
                    <a:ext uri="{FF2B5EF4-FFF2-40B4-BE49-F238E27FC236}">
                      <a16:creationId xmlns:a16="http://schemas.microsoft.com/office/drawing/2014/main" id="{36B26ECB-EA86-3D4B-9EF8-D45B3C915A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2" y="1706"/>
                  <a:ext cx="80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spcAft>
                      <a:spcPct val="5000"/>
                    </a:spcAft>
                    <a:buClr>
                      <a:srgbClr val="000000"/>
                    </a:buClr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00"/>
                    </a:buClr>
                    <a:buFont typeface="Wingdings" pitchFamily="2" charset="2"/>
                    <a:buChar char="w"/>
                    <a:defRPr sz="28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it-IT" sz="1600" dirty="0">
                      <a:solidFill>
                        <a:schemeClr val="accent2"/>
                      </a:solidFill>
                      <a:cs typeface="Lucida Sans Unicode" panose="020B0602030504020204" pitchFamily="34" charset="0"/>
                    </a:rPr>
                    <a:t>deployment</a:t>
                  </a:r>
                </a:p>
              </p:txBody>
            </p:sp>
            <p:sp>
              <p:nvSpPr>
                <p:cNvPr id="28" name="Line 18">
                  <a:extLst>
                    <a:ext uri="{FF2B5EF4-FFF2-40B4-BE49-F238E27FC236}">
                      <a16:creationId xmlns:a16="http://schemas.microsoft.com/office/drawing/2014/main" id="{6187D996-A8BB-554A-8E90-9D4A01CF5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55" y="1842"/>
                  <a:ext cx="318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B790F165-E1CE-AE43-AC38-A5031B47D0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3" y="1706"/>
                <a:ext cx="816" cy="318"/>
                <a:chOff x="4513" y="1706"/>
                <a:chExt cx="816" cy="318"/>
              </a:xfrm>
            </p:grpSpPr>
            <p:sp>
              <p:nvSpPr>
                <p:cNvPr id="25" name="Text Box 20">
                  <a:extLst>
                    <a:ext uri="{FF2B5EF4-FFF2-40B4-BE49-F238E27FC236}">
                      <a16:creationId xmlns:a16="http://schemas.microsoft.com/office/drawing/2014/main" id="{8B7A086B-A3D9-0C41-8DCA-251020E28E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3" y="1706"/>
                  <a:ext cx="76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spcAft>
                      <a:spcPct val="5000"/>
                    </a:spcAft>
                    <a:buClr>
                      <a:srgbClr val="000000"/>
                    </a:buClr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00"/>
                    </a:buClr>
                    <a:buFont typeface="Wingdings" pitchFamily="2" charset="2"/>
                    <a:buChar char="w"/>
                    <a:defRPr sz="28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it-IT" sz="1600">
                      <a:cs typeface="Lucida Sans Unicode" panose="020B0602030504020204" pitchFamily="34" charset="0"/>
                    </a:rPr>
                    <a:t>retirement</a:t>
                  </a:r>
                </a:p>
              </p:txBody>
            </p:sp>
            <p:sp>
              <p:nvSpPr>
                <p:cNvPr id="26" name="Line 21">
                  <a:extLst>
                    <a:ext uri="{FF2B5EF4-FFF2-40B4-BE49-F238E27FC236}">
                      <a16:creationId xmlns:a16="http://schemas.microsoft.com/office/drawing/2014/main" id="{B3920AD4-E3B7-2B42-8BA9-89A1D680C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48" y="1888"/>
                  <a:ext cx="18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9" name="Group 22">
                <a:extLst>
                  <a:ext uri="{FF2B5EF4-FFF2-40B4-BE49-F238E27FC236}">
                    <a16:creationId xmlns:a16="http://schemas.microsoft.com/office/drawing/2014/main" id="{A5760A5A-C02B-0C4E-8CF3-CF9A6E39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" y="1797"/>
                <a:ext cx="772" cy="348"/>
                <a:chOff x="657" y="1797"/>
                <a:chExt cx="772" cy="348"/>
              </a:xfrm>
            </p:grpSpPr>
            <p:sp>
              <p:nvSpPr>
                <p:cNvPr id="23" name="Text Box 23">
                  <a:extLst>
                    <a:ext uri="{FF2B5EF4-FFF2-40B4-BE49-F238E27FC236}">
                      <a16:creationId xmlns:a16="http://schemas.microsoft.com/office/drawing/2014/main" id="{6BE17A56-B598-8141-A627-F256361511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1933"/>
                  <a:ext cx="55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spcAft>
                      <a:spcPct val="5000"/>
                    </a:spcAft>
                    <a:buClr>
                      <a:srgbClr val="000000"/>
                    </a:buClr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00"/>
                    </a:buClr>
                    <a:buFont typeface="Wingdings" pitchFamily="2" charset="2"/>
                    <a:buChar char="w"/>
                    <a:defRPr sz="28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it-IT" sz="1600">
                      <a:cs typeface="Lucida Sans Unicode" panose="020B0602030504020204" pitchFamily="34" charset="0"/>
                    </a:rPr>
                    <a:t>release</a:t>
                  </a:r>
                </a:p>
              </p:txBody>
            </p:sp>
            <p:sp>
              <p:nvSpPr>
                <p:cNvPr id="24" name="Line 24">
                  <a:extLst>
                    <a:ext uri="{FF2B5EF4-FFF2-40B4-BE49-F238E27FC236}">
                      <a16:creationId xmlns:a16="http://schemas.microsoft.com/office/drawing/2014/main" id="{F05AA386-0C5F-0C4B-BEA5-C2551E0BA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2" y="1797"/>
                  <a:ext cx="227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" name="Rectangle 25">
                <a:extLst>
                  <a:ext uri="{FF2B5EF4-FFF2-40B4-BE49-F238E27FC236}">
                    <a16:creationId xmlns:a16="http://schemas.microsoft.com/office/drawing/2014/main" id="{50E3A96E-7468-384C-9ECE-413A471CC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344"/>
                <a:ext cx="8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developers</a:t>
                </a:r>
                <a:r>
                  <a:rPr lang="en-US" altLang="it-IT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21" name="Rectangle 26">
                <a:extLst>
                  <a:ext uri="{FF2B5EF4-FFF2-40B4-BE49-F238E27FC236}">
                    <a16:creationId xmlns:a16="http://schemas.microsoft.com/office/drawing/2014/main" id="{9C01A332-CB36-744D-89E4-D1FDCDDB4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659"/>
                <a:ext cx="8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developers</a:t>
                </a:r>
                <a:r>
                  <a:rPr lang="en-US" altLang="it-IT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22" name="Rectangle 27">
                <a:extLst>
                  <a:ext uri="{FF2B5EF4-FFF2-40B4-BE49-F238E27FC236}">
                    <a16:creationId xmlns:a16="http://schemas.microsoft.com/office/drawing/2014/main" id="{15396047-7CBE-5544-BD6D-A00290158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888"/>
                <a:ext cx="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users</a:t>
                </a:r>
                <a:r>
                  <a:rPr lang="en-US" altLang="it-IT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85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1EBC3-6A89-1F42-8B6E-B89E47B5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CE59E7-A0D2-8A40-B481-ECF44C49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seen as a sequence of developments</a:t>
            </a:r>
          </a:p>
          <a:p>
            <a:r>
              <a:rPr lang="en-GB" dirty="0"/>
              <a:t>First development usually longer</a:t>
            </a:r>
          </a:p>
          <a:p>
            <a:r>
              <a:rPr lang="en-GB" dirty="0"/>
              <a:t>Next developments constrained by previous ones and related choices</a:t>
            </a:r>
          </a:p>
          <a:p>
            <a:pPr lvl="1"/>
            <a:r>
              <a:rPr lang="en-GB" dirty="0"/>
              <a:t>If dev_0 chooses Java, next developments are in Java</a:t>
            </a:r>
          </a:p>
          <a:p>
            <a:pPr lvl="1"/>
            <a:r>
              <a:rPr lang="en-GB" dirty="0"/>
              <a:t>If dev_0 chooses client server model, next developments keep C/S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05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41DF1-6445-BA4E-9F5E-355FA5E7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F6849D7-A029-6B47-A61E-489EAF25D620}"/>
              </a:ext>
            </a:extLst>
          </p:cNvPr>
          <p:cNvGrpSpPr/>
          <p:nvPr/>
        </p:nvGrpSpPr>
        <p:grpSpPr>
          <a:xfrm>
            <a:off x="1812131" y="1711470"/>
            <a:ext cx="8567737" cy="4259262"/>
            <a:chOff x="131763" y="1954213"/>
            <a:chExt cx="8567737" cy="4259262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DED2993-5255-884D-9147-1084B9920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188" y="4941888"/>
              <a:ext cx="936625" cy="911225"/>
              <a:chOff x="385" y="3113"/>
              <a:chExt cx="590" cy="574"/>
            </a:xfrm>
          </p:grpSpPr>
          <p:sp>
            <p:nvSpPr>
              <p:cNvPr id="37" name="Text Box 4">
                <a:extLst>
                  <a:ext uri="{FF2B5EF4-FFF2-40B4-BE49-F238E27FC236}">
                    <a16:creationId xmlns:a16="http://schemas.microsoft.com/office/drawing/2014/main" id="{9B62C7F1-0791-B145-8C02-E10711940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3475"/>
                <a:ext cx="5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months</a:t>
                </a:r>
              </a:p>
            </p:txBody>
          </p:sp>
          <p:sp>
            <p:nvSpPr>
              <p:cNvPr id="38" name="Line 5">
                <a:extLst>
                  <a:ext uri="{FF2B5EF4-FFF2-40B4-BE49-F238E27FC236}">
                    <a16:creationId xmlns:a16="http://schemas.microsoft.com/office/drawing/2014/main" id="{95D5E5F1-C682-4D4E-BD49-86C11805E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7" y="3113"/>
                <a:ext cx="31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01DAC57-D266-1147-B247-9AA12B9D7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1" y="5124450"/>
              <a:ext cx="2108201" cy="1089025"/>
              <a:chOff x="1584" y="3228"/>
              <a:chExt cx="1328" cy="686"/>
            </a:xfrm>
          </p:grpSpPr>
          <p:sp>
            <p:nvSpPr>
              <p:cNvPr id="35" name="Text Box 7">
                <a:extLst>
                  <a:ext uri="{FF2B5EF4-FFF2-40B4-BE49-F238E27FC236}">
                    <a16:creationId xmlns:a16="http://schemas.microsoft.com/office/drawing/2014/main" id="{E8B8AF93-4F83-1840-8562-1C446615A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02"/>
                <a:ext cx="44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 dirty="0">
                    <a:cs typeface="Lucida Sans Unicode" panose="020B0602030504020204" pitchFamily="34" charset="0"/>
                  </a:rPr>
                  <a:t>years</a:t>
                </a:r>
              </a:p>
            </p:txBody>
          </p:sp>
          <p:sp>
            <p:nvSpPr>
              <p:cNvPr id="36" name="Line 8">
                <a:extLst>
                  <a:ext uri="{FF2B5EF4-FFF2-40B4-BE49-F238E27FC236}">
                    <a16:creationId xmlns:a16="http://schemas.microsoft.com/office/drawing/2014/main" id="{7336898C-978F-7848-9E0D-976E25478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14" y="3228"/>
                <a:ext cx="998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45ED32ED-064F-A846-85F1-A67BA94E21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763" y="1954213"/>
              <a:ext cx="8567737" cy="3095625"/>
              <a:chOff x="68" y="1344"/>
              <a:chExt cx="5397" cy="1950"/>
            </a:xfrm>
          </p:grpSpPr>
          <p:sp>
            <p:nvSpPr>
              <p:cNvPr id="17" name="Text Box 10">
                <a:extLst>
                  <a:ext uri="{FF2B5EF4-FFF2-40B4-BE49-F238E27FC236}">
                    <a16:creationId xmlns:a16="http://schemas.microsoft.com/office/drawing/2014/main" id="{F1AEB2F3-FA25-1B41-B111-EA053DC26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" y="1525"/>
                <a:ext cx="1361" cy="2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Development_0</a:t>
                </a:r>
              </a:p>
            </p:txBody>
          </p:sp>
          <p:sp>
            <p:nvSpPr>
              <p:cNvPr id="18" name="Text Box 11">
                <a:extLst>
                  <a:ext uri="{FF2B5EF4-FFF2-40B4-BE49-F238E27FC236}">
                    <a16:creationId xmlns:a16="http://schemas.microsoft.com/office/drawing/2014/main" id="{478D3BF8-02FD-6E4D-AE2F-903C48841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069"/>
                <a:ext cx="385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Operation</a:t>
                </a:r>
              </a:p>
            </p:txBody>
          </p:sp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D8D1D412-2114-FD4D-938A-8D62F096D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2432"/>
                <a:ext cx="349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Maintenance</a:t>
                </a:r>
              </a:p>
            </p:txBody>
          </p:sp>
          <p:sp>
            <p:nvSpPr>
              <p:cNvPr id="20" name="Line 13">
                <a:extLst>
                  <a:ext uri="{FF2B5EF4-FFF2-40B4-BE49-F238E27FC236}">
                    <a16:creationId xmlns:a16="http://schemas.microsoft.com/office/drawing/2014/main" id="{2AF1AE38-796A-A34A-91D3-FE9E96B2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3018"/>
                <a:ext cx="5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BA24BE36-CDED-D148-9504-AF45C897D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3063"/>
                <a:ext cx="4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800">
                    <a:cs typeface="Lucida Sans Unicode" panose="020B0602030504020204" pitchFamily="34" charset="0"/>
                  </a:rPr>
                  <a:t>time</a:t>
                </a:r>
              </a:p>
            </p:txBody>
          </p:sp>
          <p:sp>
            <p:nvSpPr>
              <p:cNvPr id="22" name="Line 15">
                <a:extLst>
                  <a:ext uri="{FF2B5EF4-FFF2-40B4-BE49-F238E27FC236}">
                    <a16:creationId xmlns:a16="http://schemas.microsoft.com/office/drawing/2014/main" id="{B32C65B1-DD92-7B46-A28D-B88753DEB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3" name="Group 16">
                <a:extLst>
                  <a:ext uri="{FF2B5EF4-FFF2-40B4-BE49-F238E27FC236}">
                    <a16:creationId xmlns:a16="http://schemas.microsoft.com/office/drawing/2014/main" id="{6D563AD3-E4BA-ED4C-85ED-936681BAB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706"/>
                <a:ext cx="1077" cy="318"/>
                <a:chOff x="1655" y="1706"/>
                <a:chExt cx="1077" cy="318"/>
              </a:xfrm>
            </p:grpSpPr>
            <p:sp>
              <p:nvSpPr>
                <p:cNvPr id="33" name="Text Box 17">
                  <a:extLst>
                    <a:ext uri="{FF2B5EF4-FFF2-40B4-BE49-F238E27FC236}">
                      <a16:creationId xmlns:a16="http://schemas.microsoft.com/office/drawing/2014/main" id="{DE280C43-9422-FD43-94D8-6059D2A4CD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2" y="1706"/>
                  <a:ext cx="85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spcAft>
                      <a:spcPct val="5000"/>
                    </a:spcAft>
                    <a:buClr>
                      <a:srgbClr val="000000"/>
                    </a:buClr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00"/>
                    </a:buClr>
                    <a:buFont typeface="Wingdings" pitchFamily="2" charset="2"/>
                    <a:buChar char="w"/>
                    <a:defRPr sz="28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it-IT" sz="1600">
                      <a:cs typeface="Lucida Sans Unicode" panose="020B0602030504020204" pitchFamily="34" charset="0"/>
                    </a:rPr>
                    <a:t>deployment</a:t>
                  </a:r>
                </a:p>
              </p:txBody>
            </p:sp>
            <p:sp>
              <p:nvSpPr>
                <p:cNvPr id="34" name="Line 18">
                  <a:extLst>
                    <a:ext uri="{FF2B5EF4-FFF2-40B4-BE49-F238E27FC236}">
                      <a16:creationId xmlns:a16="http://schemas.microsoft.com/office/drawing/2014/main" id="{DC71CFC1-003A-CA46-AFAF-7AFDE4AF0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55" y="1842"/>
                  <a:ext cx="318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4" name="Group 19">
                <a:extLst>
                  <a:ext uri="{FF2B5EF4-FFF2-40B4-BE49-F238E27FC236}">
                    <a16:creationId xmlns:a16="http://schemas.microsoft.com/office/drawing/2014/main" id="{77593EE2-BA56-BC42-9E77-37CE92742D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3" y="1706"/>
                <a:ext cx="816" cy="318"/>
                <a:chOff x="4513" y="1706"/>
                <a:chExt cx="816" cy="318"/>
              </a:xfrm>
            </p:grpSpPr>
            <p:sp>
              <p:nvSpPr>
                <p:cNvPr id="31" name="Text Box 20">
                  <a:extLst>
                    <a:ext uri="{FF2B5EF4-FFF2-40B4-BE49-F238E27FC236}">
                      <a16:creationId xmlns:a16="http://schemas.microsoft.com/office/drawing/2014/main" id="{47110EAD-B1AF-4042-A412-4041053624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3" y="1706"/>
                  <a:ext cx="76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spcAft>
                      <a:spcPct val="5000"/>
                    </a:spcAft>
                    <a:buClr>
                      <a:srgbClr val="000000"/>
                    </a:buClr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00"/>
                    </a:buClr>
                    <a:buFont typeface="Wingdings" pitchFamily="2" charset="2"/>
                    <a:buChar char="w"/>
                    <a:defRPr sz="28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it-IT" sz="1600">
                      <a:cs typeface="Lucida Sans Unicode" panose="020B0602030504020204" pitchFamily="34" charset="0"/>
                    </a:rPr>
                    <a:t>retirement</a:t>
                  </a:r>
                </a:p>
              </p:txBody>
            </p:sp>
            <p:sp>
              <p:nvSpPr>
                <p:cNvPr id="32" name="Line 21">
                  <a:extLst>
                    <a:ext uri="{FF2B5EF4-FFF2-40B4-BE49-F238E27FC236}">
                      <a16:creationId xmlns:a16="http://schemas.microsoft.com/office/drawing/2014/main" id="{65D78619-7F60-D646-B18D-7D2D97974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48" y="1888"/>
                  <a:ext cx="18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5" name="Group 22">
                <a:extLst>
                  <a:ext uri="{FF2B5EF4-FFF2-40B4-BE49-F238E27FC236}">
                    <a16:creationId xmlns:a16="http://schemas.microsoft.com/office/drawing/2014/main" id="{9E008D02-8F0A-FB47-BFB9-2F3BF5C614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" y="1797"/>
                <a:ext cx="772" cy="349"/>
                <a:chOff x="657" y="1797"/>
                <a:chExt cx="772" cy="349"/>
              </a:xfrm>
            </p:grpSpPr>
            <p:sp>
              <p:nvSpPr>
                <p:cNvPr id="29" name="Text Box 23">
                  <a:extLst>
                    <a:ext uri="{FF2B5EF4-FFF2-40B4-BE49-F238E27FC236}">
                      <a16:creationId xmlns:a16="http://schemas.microsoft.com/office/drawing/2014/main" id="{B184D3EF-BE25-124D-9D42-A690666B82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1933"/>
                  <a:ext cx="640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spcAft>
                      <a:spcPct val="5000"/>
                    </a:spcAft>
                    <a:buClr>
                      <a:srgbClr val="000000"/>
                    </a:buClr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00"/>
                    </a:buClr>
                    <a:buFont typeface="Wingdings" pitchFamily="2" charset="2"/>
                    <a:buChar char="w"/>
                    <a:defRPr sz="28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it-IT" sz="1600">
                      <a:cs typeface="Lucida Sans Unicode" panose="020B0602030504020204" pitchFamily="34" charset="0"/>
                    </a:rPr>
                    <a:t>release0</a:t>
                  </a:r>
                </a:p>
              </p:txBody>
            </p:sp>
            <p:sp>
              <p:nvSpPr>
                <p:cNvPr id="30" name="Line 24">
                  <a:extLst>
                    <a:ext uri="{FF2B5EF4-FFF2-40B4-BE49-F238E27FC236}">
                      <a16:creationId xmlns:a16="http://schemas.microsoft.com/office/drawing/2014/main" id="{52CA01C7-5D46-5B4D-AD09-B08233B5D1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2" y="1797"/>
                  <a:ext cx="227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F6E713-730E-794B-A52A-3AC258885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344"/>
                <a:ext cx="8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 dirty="0">
                    <a:cs typeface="Lucida Sans Unicode" panose="020B0602030504020204" pitchFamily="34" charset="0"/>
                  </a:rPr>
                  <a:t>developers</a:t>
                </a:r>
                <a:r>
                  <a:rPr lang="en-US" altLang="it-IT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2E25C5B-8689-A745-8A23-9F888C738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659"/>
                <a:ext cx="8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developers</a:t>
                </a:r>
                <a:r>
                  <a:rPr lang="en-US" altLang="it-IT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45574D6-6B45-944E-9371-2CE1EFA72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888"/>
                <a:ext cx="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users</a:t>
                </a:r>
                <a:r>
                  <a:rPr lang="en-US" altLang="it-IT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93DEF35A-9834-0846-9DE3-0ABE2D65D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438" y="4126493"/>
              <a:ext cx="985837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 dirty="0">
                  <a:solidFill>
                    <a:schemeClr val="bg1"/>
                  </a:solidFill>
                  <a:cs typeface="Arial" panose="020B0604020202020204" pitchFamily="34" charset="0"/>
                </a:rPr>
                <a:t>Dev_1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6E069A1B-4EAF-4641-B9E6-842279349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675" y="4126493"/>
              <a:ext cx="987425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 dirty="0">
                  <a:solidFill>
                    <a:schemeClr val="bg1"/>
                  </a:solidFill>
                  <a:cs typeface="Arial" panose="020B0604020202020204" pitchFamily="34" charset="0"/>
                </a:rPr>
                <a:t>Dev_2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13B81723-288A-E64C-8A84-14F1CA23A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6675" y="4128080"/>
              <a:ext cx="987425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 dirty="0">
                  <a:solidFill>
                    <a:schemeClr val="bg1"/>
                  </a:solidFill>
                  <a:cs typeface="Arial" panose="020B0604020202020204" pitchFamily="34" charset="0"/>
                </a:rPr>
                <a:t>Dev_3</a:t>
              </a:r>
            </a:p>
          </p:txBody>
        </p:sp>
        <p:sp>
          <p:nvSpPr>
            <p:cNvPr id="11" name="Text Box 23">
              <a:extLst>
                <a:ext uri="{FF2B5EF4-FFF2-40B4-BE49-F238E27FC236}">
                  <a16:creationId xmlns:a16="http://schemas.microsoft.com/office/drawing/2014/main" id="{F61B2A4C-3C74-E34D-B81C-29171868E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300" y="4711700"/>
              <a:ext cx="67310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600">
                  <a:cs typeface="Lucida Sans Unicode" panose="020B0602030504020204" pitchFamily="34" charset="0"/>
                </a:rPr>
                <a:t>rel_1</a:t>
              </a:r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9B0E7EB0-CBB1-5E40-96EB-63E85080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838" y="4725988"/>
              <a:ext cx="6731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600">
                  <a:cs typeface="Lucida Sans Unicode" panose="020B0602030504020204" pitchFamily="34" charset="0"/>
                </a:rPr>
                <a:t>rel_2</a:t>
              </a:r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EB642415-548E-9B4B-9A2D-5D5E0CC52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288" y="4683125"/>
              <a:ext cx="6731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600">
                  <a:cs typeface="Lucida Sans Unicode" panose="020B0602030504020204" pitchFamily="34" charset="0"/>
                </a:rPr>
                <a:t>rel_3</a:t>
              </a:r>
            </a:p>
          </p:txBody>
        </p:sp>
        <p:cxnSp>
          <p:nvCxnSpPr>
            <p:cNvPr id="14" name="Straight Arrow Connector 2">
              <a:extLst>
                <a:ext uri="{FF2B5EF4-FFF2-40B4-BE49-F238E27FC236}">
                  <a16:creationId xmlns:a16="http://schemas.microsoft.com/office/drawing/2014/main" id="{4CC378B8-CEFD-4D42-8DD2-D0B831A56D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683000" y="4476750"/>
              <a:ext cx="295275" cy="266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35">
              <a:extLst>
                <a:ext uri="{FF2B5EF4-FFF2-40B4-BE49-F238E27FC236}">
                  <a16:creationId xmlns:a16="http://schemas.microsoft.com/office/drawing/2014/main" id="{1AA81A5E-FDBA-2745-9D73-0E4766A5AA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833938" y="4476750"/>
              <a:ext cx="296862" cy="266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36">
              <a:extLst>
                <a:ext uri="{FF2B5EF4-FFF2-40B4-BE49-F238E27FC236}">
                  <a16:creationId xmlns:a16="http://schemas.microsoft.com/office/drawing/2014/main" id="{5B741E03-A171-FC48-9D37-09A9887B0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15038" y="4478338"/>
              <a:ext cx="296862" cy="2667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85729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79537-7DD6-B545-86C9-B4A2F3EB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463F8-0BF0-0645-8909-99A1E384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and maintenance do the same activities (requirement, design, etc)</a:t>
            </a:r>
          </a:p>
          <a:p>
            <a:pPr lvl="1"/>
            <a:r>
              <a:rPr lang="en-GB" dirty="0"/>
              <a:t>But in maintenance an activity is constrained by what has been done before</a:t>
            </a:r>
          </a:p>
          <a:p>
            <a:pPr lvl="1"/>
            <a:r>
              <a:rPr lang="en-GB" dirty="0"/>
              <a:t>After years, the constraints are so many that changes become impossible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34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3B663-54ED-1A4D-BA30-81A2BEE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62228A0-CDDB-D14C-B942-DB9D739EDC5F}"/>
              </a:ext>
            </a:extLst>
          </p:cNvPr>
          <p:cNvGrpSpPr/>
          <p:nvPr/>
        </p:nvGrpSpPr>
        <p:grpSpPr>
          <a:xfrm>
            <a:off x="1812131" y="1966190"/>
            <a:ext cx="8567737" cy="3421063"/>
            <a:chOff x="131763" y="1841500"/>
            <a:chExt cx="8567737" cy="3421063"/>
          </a:xfrm>
        </p:grpSpPr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570FC1A4-AA2C-D545-A9DF-2B4477181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763" y="2241550"/>
              <a:ext cx="8567737" cy="2808288"/>
              <a:chOff x="68" y="1525"/>
              <a:chExt cx="5397" cy="1769"/>
            </a:xfrm>
          </p:grpSpPr>
          <p:sp>
            <p:nvSpPr>
              <p:cNvPr id="22" name="Text Box 10">
                <a:extLst>
                  <a:ext uri="{FF2B5EF4-FFF2-40B4-BE49-F238E27FC236}">
                    <a16:creationId xmlns:a16="http://schemas.microsoft.com/office/drawing/2014/main" id="{CC7AE814-E03B-5B45-82D6-85973FFF70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" y="1525"/>
                <a:ext cx="1361" cy="25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Development_0</a:t>
                </a:r>
              </a:p>
            </p:txBody>
          </p:sp>
          <p:sp>
            <p:nvSpPr>
              <p:cNvPr id="23" name="Text Box 11">
                <a:extLst>
                  <a:ext uri="{FF2B5EF4-FFF2-40B4-BE49-F238E27FC236}">
                    <a16:creationId xmlns:a16="http://schemas.microsoft.com/office/drawing/2014/main" id="{55B7A5A7-CB24-D744-8635-CB05205E3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069"/>
                <a:ext cx="385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Operation</a:t>
                </a:r>
              </a:p>
            </p:txBody>
          </p:sp>
          <p:sp>
            <p:nvSpPr>
              <p:cNvPr id="24" name="Text Box 12">
                <a:extLst>
                  <a:ext uri="{FF2B5EF4-FFF2-40B4-BE49-F238E27FC236}">
                    <a16:creationId xmlns:a16="http://schemas.microsoft.com/office/drawing/2014/main" id="{CE245ADF-ED43-EB47-B8B1-2C0EC1CD20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2432"/>
                <a:ext cx="349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Maintenance</a:t>
                </a:r>
              </a:p>
            </p:txBody>
          </p:sp>
          <p:sp>
            <p:nvSpPr>
              <p:cNvPr id="25" name="Line 13">
                <a:extLst>
                  <a:ext uri="{FF2B5EF4-FFF2-40B4-BE49-F238E27FC236}">
                    <a16:creationId xmlns:a16="http://schemas.microsoft.com/office/drawing/2014/main" id="{F8CCE5ED-393F-A148-BF2B-3044391E2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3018"/>
                <a:ext cx="5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Text Box 14">
                <a:extLst>
                  <a:ext uri="{FF2B5EF4-FFF2-40B4-BE49-F238E27FC236}">
                    <a16:creationId xmlns:a16="http://schemas.microsoft.com/office/drawing/2014/main" id="{A980D313-445C-4649-9EBE-E7E7C79C5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3063"/>
                <a:ext cx="4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800">
                    <a:cs typeface="Lucida Sans Unicode" panose="020B0602030504020204" pitchFamily="34" charset="0"/>
                  </a:rPr>
                  <a:t>time</a:t>
                </a: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CC594BA8-D0FE-2C40-8454-29ED661C3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3A25B4-CCEB-724A-A8F0-1D8EB70F5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888"/>
                <a:ext cx="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users</a:t>
                </a:r>
                <a:r>
                  <a:rPr lang="en-US" altLang="it-IT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8D3DCC3D-1F2A-034C-ACF5-C658F46D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438" y="4043363"/>
              <a:ext cx="985837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Dev_1</a:t>
              </a:r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9687D11E-C46E-B746-81A1-F48E6AF72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675" y="4043363"/>
              <a:ext cx="987425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Dev_2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A5F6160F-74C4-6E48-9A6D-B4AA9B309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6675" y="4044950"/>
              <a:ext cx="987425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Dev_3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2C8849D3-BC17-AA4D-B71C-F7D3FE9E8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1841500"/>
              <a:ext cx="674688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R0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47C52E35-9D63-AE44-B1D0-8B877296C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900" y="1841500"/>
              <a:ext cx="820738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D0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259E9B45-5ACE-244A-9617-06F7B576D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925" y="1841500"/>
              <a:ext cx="606425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I0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E94AC0CC-3577-3248-AD5F-F021725A1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300" y="4862513"/>
              <a:ext cx="676275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R1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1F3BAE86-75D7-BC45-ACCE-77E2E39F8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388" y="4862513"/>
              <a:ext cx="819150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D1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7F787664-1058-0542-89DF-50243AC5C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413" y="4862513"/>
              <a:ext cx="606425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I1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5DA114D3-7400-0F44-A95C-9D1CCD7E1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6950" y="4835525"/>
              <a:ext cx="676275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R3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DEC21BBB-A37A-FA47-BEC9-927955408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038" y="4835525"/>
              <a:ext cx="819150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D3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C4ED570D-D5D1-594D-9B54-6A724E9FD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0475" y="4835525"/>
              <a:ext cx="608013" cy="4000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2000">
                  <a:solidFill>
                    <a:schemeClr val="bg1"/>
                  </a:solidFill>
                  <a:cs typeface="Arial" panose="020B0604020202020204" pitchFamily="34" charset="0"/>
                </a:rPr>
                <a:t>I3</a:t>
              </a:r>
            </a:p>
          </p:txBody>
        </p:sp>
        <p:cxnSp>
          <p:nvCxnSpPr>
            <p:cNvPr id="18" name="Straight Connector 4">
              <a:extLst>
                <a:ext uri="{FF2B5EF4-FFF2-40B4-BE49-F238E27FC236}">
                  <a16:creationId xmlns:a16="http://schemas.microsoft.com/office/drawing/2014/main" id="{BBE24F50-8123-6A42-8081-049A8FA3D9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46300" y="4445000"/>
              <a:ext cx="720725" cy="388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48">
              <a:extLst>
                <a:ext uri="{FF2B5EF4-FFF2-40B4-BE49-F238E27FC236}">
                  <a16:creationId xmlns:a16="http://schemas.microsoft.com/office/drawing/2014/main" id="{98484748-113A-EC47-995E-2915322696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92538" y="4445000"/>
              <a:ext cx="495300" cy="4175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50">
              <a:extLst>
                <a:ext uri="{FF2B5EF4-FFF2-40B4-BE49-F238E27FC236}">
                  <a16:creationId xmlns:a16="http://schemas.microsoft.com/office/drawing/2014/main" id="{96FFDA91-A97D-C54A-8573-38AED35FB8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806950" y="4445000"/>
              <a:ext cx="360363" cy="3619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96D9869F-3F7C-6D49-A729-6C008A7ECF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8388" y="4445000"/>
              <a:ext cx="800100" cy="4175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0080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AA8AF-E00A-3D47-A911-6ECA16E8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CDBCA6-C615-DB49-B6EE-96538147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Development_0</a:t>
            </a:r>
          </a:p>
          <a:p>
            <a:pPr lvl="1"/>
            <a:r>
              <a:rPr lang="en-GB" dirty="0"/>
              <a:t>Req_0 developed from scratch</a:t>
            </a:r>
          </a:p>
          <a:p>
            <a:pPr lvl="1"/>
            <a:r>
              <a:rPr lang="en-GB" dirty="0"/>
              <a:t>Design_0 developed from req_0</a:t>
            </a:r>
          </a:p>
          <a:p>
            <a:pPr lvl="1"/>
            <a:r>
              <a:rPr lang="en-GB" dirty="0"/>
              <a:t>Impl_0 developed from design_0</a:t>
            </a:r>
          </a:p>
          <a:p>
            <a:r>
              <a:rPr lang="en-GB" dirty="0"/>
              <a:t>Development_1</a:t>
            </a:r>
          </a:p>
          <a:p>
            <a:pPr lvl="1"/>
            <a:r>
              <a:rPr lang="en-GB" dirty="0"/>
              <a:t>Req_1 from Req_0 (and Des_0, Impl_0)</a:t>
            </a:r>
          </a:p>
          <a:p>
            <a:pPr lvl="1"/>
            <a:r>
              <a:rPr lang="en-GB" dirty="0"/>
              <a:t>Des_1 from Req_1</a:t>
            </a:r>
          </a:p>
          <a:p>
            <a:pPr lvl="1"/>
            <a:r>
              <a:rPr lang="en-GB" dirty="0"/>
              <a:t>Impl_1 from Des_1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066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C604E5-B33A-294A-9996-FB965286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/ IEC 12207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D39B400-97C7-1943-90C2-7C498AF2B8F2}"/>
              </a:ext>
            </a:extLst>
          </p:cNvPr>
          <p:cNvGrpSpPr/>
          <p:nvPr/>
        </p:nvGrpSpPr>
        <p:grpSpPr>
          <a:xfrm>
            <a:off x="2720181" y="1435878"/>
            <a:ext cx="6751637" cy="4942265"/>
            <a:chOff x="1331913" y="1117223"/>
            <a:chExt cx="6751637" cy="49422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9B75EE-C3C1-204D-BE70-639A7138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1125538"/>
              <a:ext cx="4044950" cy="3429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GB" altLang="it-IT" sz="16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5F66A8-DC3F-AC43-BBF9-928CB40BD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563" y="1125538"/>
              <a:ext cx="2549525" cy="3429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7C2061-AD03-9E4D-90C3-EA162A7B2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4725988"/>
              <a:ext cx="6751637" cy="13335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it-IT" altLang="it-IT" sz="2000">
                <a:solidFill>
                  <a:schemeClr val="bg1"/>
                </a:solidFill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0F155B68-0729-8C42-96A9-B4D540529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952" y="1155699"/>
              <a:ext cx="24558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Primary processes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B3AFE7AA-6A7C-F847-A4E3-EE5CFFDA3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1496" y="1117223"/>
              <a:ext cx="155363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Supporting</a:t>
              </a:r>
            </a:p>
            <a:p>
              <a:pPr algn="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processes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4B7A6960-9F9E-1C42-B9C8-8A891BA12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952" y="4718050"/>
              <a:ext cx="3287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20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Organisational processes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1923E-7EC8-3C42-8893-37BC8BC93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658938"/>
              <a:ext cx="1600200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Acquisition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3247F-32B1-EC43-AB28-0FA5CA32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2268538"/>
              <a:ext cx="1600200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Supply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C5A90D-0314-C743-9E37-0D581DC9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188" y="3411538"/>
              <a:ext cx="1600200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Development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D68FAB-4121-B74B-B4AA-70B70A5C8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450" y="3773488"/>
              <a:ext cx="1600200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Maintenance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31213C-B120-1246-9BE5-3C037D8BB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450" y="3163888"/>
              <a:ext cx="1600200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Operating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BDB9B8-6370-2847-B6FF-3E784B62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397" y="2158940"/>
              <a:ext cx="1600200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Documentation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366F6B-FF28-A545-8FA8-6C8DC4E5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397" y="2913745"/>
              <a:ext cx="1600200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Configuration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B32AF6-3321-8442-B127-B90D480F4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225" y="3672054"/>
              <a:ext cx="1600200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Quality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management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FC7030-7BC5-154B-835F-2D458875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975" y="5164138"/>
              <a:ext cx="1389063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Management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353983-17CF-2F47-BD09-03BB6DB3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788" y="5164138"/>
              <a:ext cx="1389062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Improvement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A5339B-31FA-B94C-8575-2055FAD60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063" y="5164138"/>
              <a:ext cx="1354137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Infrastructure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53B4F7-6256-BF4B-A4E4-7D9A14418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00" y="5164138"/>
              <a:ext cx="1354138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GB" altLang="it-IT" sz="1600" b="1">
                  <a:latin typeface="Arial" panose="020B0604020202020204" pitchFamily="34" charset="0"/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03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61339-FE32-C94F-86D2-C4B3FF1B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Scenarios in dev / maintenance / operation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E68B83-8CB6-914C-9EB8-261F812D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Scenario 1: IT to support businesses </a:t>
            </a:r>
          </a:p>
          <a:p>
            <a:pPr lvl="1"/>
            <a:r>
              <a:rPr lang="en-GB" dirty="0"/>
              <a:t>Development: several months</a:t>
            </a:r>
          </a:p>
          <a:p>
            <a:pPr lvl="1"/>
            <a:r>
              <a:rPr lang="en-GB" dirty="0"/>
              <a:t>Operation: years</a:t>
            </a:r>
          </a:p>
          <a:p>
            <a:pPr lvl="1"/>
            <a:r>
              <a:rPr lang="en-GB" dirty="0"/>
              <a:t>Maintenance: years, up to 60% of overall costs</a:t>
            </a:r>
          </a:p>
          <a:p>
            <a:r>
              <a:rPr lang="en-GB" dirty="0"/>
              <a:t>Scenario 2: consumer software (games)</a:t>
            </a:r>
          </a:p>
          <a:p>
            <a:pPr lvl="1"/>
            <a:r>
              <a:rPr lang="en-GB" dirty="0"/>
              <a:t>Development: months</a:t>
            </a:r>
          </a:p>
          <a:p>
            <a:pPr lvl="1"/>
            <a:r>
              <a:rPr lang="en-GB" dirty="0"/>
              <a:t>Operation: months (weeks)</a:t>
            </a:r>
          </a:p>
          <a:p>
            <a:pPr lvl="1"/>
            <a:r>
              <a:rPr lang="en-GB" dirty="0"/>
              <a:t>Virtually no maintenance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64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623E6-45A4-084A-900D-AB7AD2D4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</a:t>
            </a:r>
          </a:p>
        </p:txBody>
      </p:sp>
      <p:pic>
        <p:nvPicPr>
          <p:cNvPr id="4" name="Picture 2" descr="Image result for factory">
            <a:extLst>
              <a:ext uri="{FF2B5EF4-FFF2-40B4-BE49-F238E27FC236}">
                <a16:creationId xmlns:a16="http://schemas.microsoft.com/office/drawing/2014/main" id="{63B5A498-0C32-3246-9723-5E73550A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51" y="2901679"/>
            <a:ext cx="441989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3">
            <a:extLst>
              <a:ext uri="{FF2B5EF4-FFF2-40B4-BE49-F238E27FC236}">
                <a16:creationId xmlns:a16="http://schemas.microsoft.com/office/drawing/2014/main" id="{5E7DC2FA-0D75-DF4B-A47C-6389ACD56C60}"/>
              </a:ext>
            </a:extLst>
          </p:cNvPr>
          <p:cNvSpPr/>
          <p:nvPr/>
        </p:nvSpPr>
        <p:spPr bwMode="auto">
          <a:xfrm>
            <a:off x="1644805" y="4559029"/>
            <a:ext cx="1524000" cy="685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 dirty="0"/>
          </a:p>
        </p:txBody>
      </p:sp>
      <p:sp>
        <p:nvSpPr>
          <p:cNvPr id="6" name="Right Arrow 3">
            <a:extLst>
              <a:ext uri="{FF2B5EF4-FFF2-40B4-BE49-F238E27FC236}">
                <a16:creationId xmlns:a16="http://schemas.microsoft.com/office/drawing/2014/main" id="{EA2B92C5-FBAC-2B42-B611-C743807DB8AA}"/>
              </a:ext>
            </a:extLst>
          </p:cNvPr>
          <p:cNvSpPr/>
          <p:nvPr/>
        </p:nvSpPr>
        <p:spPr bwMode="auto">
          <a:xfrm>
            <a:off x="9023195" y="4559029"/>
            <a:ext cx="1524000" cy="685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FC9F5CF5-127A-014F-908B-CDFDF12289A8}"/>
              </a:ext>
            </a:extLst>
          </p:cNvPr>
          <p:cNvSpPr/>
          <p:nvPr/>
        </p:nvSpPr>
        <p:spPr bwMode="auto">
          <a:xfrm rot="5400000">
            <a:off x="5334000" y="1700601"/>
            <a:ext cx="1524000" cy="685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5DEAFE-CE42-B64A-9349-033B49FDBDBB}"/>
              </a:ext>
            </a:extLst>
          </p:cNvPr>
          <p:cNvSpPr txBox="1"/>
          <p:nvPr/>
        </p:nvSpPr>
        <p:spPr>
          <a:xfrm>
            <a:off x="90014" y="4717263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Requirements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C9D01E-82C5-5B4A-AE4E-9C775C11D4E3}"/>
              </a:ext>
            </a:extLst>
          </p:cNvPr>
          <p:cNvSpPr txBox="1"/>
          <p:nvPr/>
        </p:nvSpPr>
        <p:spPr>
          <a:xfrm>
            <a:off x="10734488" y="4578763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Software</a:t>
            </a:r>
          </a:p>
          <a:p>
            <a:r>
              <a:rPr lang="en-GB" dirty="0"/>
              <a:t>functions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C72443-9B52-4B4D-A4EC-655035D03261}"/>
              </a:ext>
            </a:extLst>
          </p:cNvPr>
          <p:cNvSpPr txBox="1"/>
          <p:nvPr/>
        </p:nvSpPr>
        <p:spPr>
          <a:xfrm>
            <a:off x="6701882" y="1281501"/>
            <a:ext cx="1234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</a:t>
            </a:r>
          </a:p>
          <a:p>
            <a:r>
              <a:rPr lang="en-GB" dirty="0"/>
              <a:t>People</a:t>
            </a:r>
          </a:p>
          <a:p>
            <a:r>
              <a:rPr lang="en-GB" dirty="0"/>
              <a:t>Tools</a:t>
            </a:r>
          </a:p>
          <a:p>
            <a:r>
              <a:rPr lang="en-GB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1552442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61339-FE32-C94F-86D2-C4B3FF1B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Scenarios in dev / maintenance / operation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E68B83-8CB6-914C-9EB8-261F812D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Scenario 3: Operating System </a:t>
            </a:r>
          </a:p>
          <a:p>
            <a:pPr lvl="1"/>
            <a:r>
              <a:rPr lang="en-GB" dirty="0"/>
              <a:t>Development: years</a:t>
            </a:r>
          </a:p>
          <a:p>
            <a:pPr lvl="1"/>
            <a:r>
              <a:rPr lang="en-GB" dirty="0"/>
              <a:t>Operation: years</a:t>
            </a:r>
          </a:p>
          <a:p>
            <a:pPr lvl="1"/>
            <a:r>
              <a:rPr lang="en-GB" dirty="0"/>
              <a:t>Maintenance: years, up to 60% of overall costs</a:t>
            </a:r>
          </a:p>
          <a:p>
            <a:r>
              <a:rPr lang="en-GB" dirty="0"/>
              <a:t>Scenario 3_1: Commercial OS (MS)</a:t>
            </a:r>
          </a:p>
          <a:p>
            <a:pPr lvl="1"/>
            <a:r>
              <a:rPr lang="en-GB" dirty="0"/>
              <a:t>2, 3 years to develop</a:t>
            </a:r>
          </a:p>
          <a:p>
            <a:pPr lvl="1"/>
            <a:r>
              <a:rPr lang="en-GB" dirty="0"/>
              <a:t>Several years maintenance</a:t>
            </a:r>
          </a:p>
          <a:p>
            <a:pPr lvl="1"/>
            <a:r>
              <a:rPr lang="en-GB" dirty="0"/>
              <a:t>Patches issued every day</a:t>
            </a:r>
          </a:p>
          <a:p>
            <a:pPr lvl="1"/>
            <a:r>
              <a:rPr lang="en-GB" dirty="0"/>
              <a:t>Major releases (Service Pack) at long intervals</a:t>
            </a:r>
          </a:p>
          <a:p>
            <a:pPr lvl="1"/>
            <a:r>
              <a:rPr lang="en-GB" dirty="0"/>
              <a:t>In parallel development of a new release</a:t>
            </a:r>
          </a:p>
          <a:p>
            <a:pPr lvl="1"/>
            <a:r>
              <a:rPr lang="en-GB" dirty="0"/>
              <a:t>E.g. W95, NT, 2000, XP, Vista, 7, 10, 11</a:t>
            </a:r>
          </a:p>
        </p:txBody>
      </p:sp>
    </p:spTree>
    <p:extLst>
      <p:ext uri="{BB962C8B-B14F-4D97-AF65-F5344CB8AC3E}">
        <p14:creationId xmlns:p14="http://schemas.microsoft.com/office/powerpoint/2010/main" val="4254919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E8CFB-F26D-7A44-9C1C-8D5284F5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In summary, top down!</a:t>
            </a:r>
          </a:p>
        </p:txBody>
      </p:sp>
    </p:spTree>
    <p:extLst>
      <p:ext uri="{BB962C8B-B14F-4D97-AF65-F5344CB8AC3E}">
        <p14:creationId xmlns:p14="http://schemas.microsoft.com/office/powerpoint/2010/main" val="2219072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1FB59-EE0D-8A49-A8B7-3C845502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08183445-EC28-AB40-A3CB-08C3517E8BEA}"/>
              </a:ext>
            </a:extLst>
          </p:cNvPr>
          <p:cNvGrpSpPr/>
          <p:nvPr/>
        </p:nvGrpSpPr>
        <p:grpSpPr>
          <a:xfrm>
            <a:off x="1920081" y="1967345"/>
            <a:ext cx="8351838" cy="3719513"/>
            <a:chOff x="323850" y="2133600"/>
            <a:chExt cx="8351838" cy="371951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BA6C35F-A708-4A4B-B91C-4BB93B808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188" y="4941888"/>
              <a:ext cx="936625" cy="911225"/>
              <a:chOff x="385" y="3113"/>
              <a:chExt cx="590" cy="574"/>
            </a:xfrm>
          </p:grpSpPr>
          <p:sp>
            <p:nvSpPr>
              <p:cNvPr id="28" name="Text Box 4">
                <a:extLst>
                  <a:ext uri="{FF2B5EF4-FFF2-40B4-BE49-F238E27FC236}">
                    <a16:creationId xmlns:a16="http://schemas.microsoft.com/office/drawing/2014/main" id="{D36F232D-2A7C-1242-970B-6C7DC984F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3475"/>
                <a:ext cx="5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months</a:t>
                </a:r>
              </a:p>
            </p:txBody>
          </p:sp>
          <p:sp>
            <p:nvSpPr>
              <p:cNvPr id="29" name="Line 5">
                <a:extLst>
                  <a:ext uri="{FF2B5EF4-FFF2-40B4-BE49-F238E27FC236}">
                    <a16:creationId xmlns:a16="http://schemas.microsoft.com/office/drawing/2014/main" id="{F56E0155-96CD-E048-BB01-D0988E2B6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7" y="3113"/>
                <a:ext cx="31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8A4989F4-71A6-9641-89F5-130A3C4B1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875" y="4868863"/>
              <a:ext cx="1944688" cy="984250"/>
              <a:chOff x="1610" y="3067"/>
              <a:chExt cx="1225" cy="620"/>
            </a:xfrm>
          </p:grpSpPr>
          <p:sp>
            <p:nvSpPr>
              <p:cNvPr id="26" name="Text Box 7">
                <a:extLst>
                  <a:ext uri="{FF2B5EF4-FFF2-40B4-BE49-F238E27FC236}">
                    <a16:creationId xmlns:a16="http://schemas.microsoft.com/office/drawing/2014/main" id="{7703881B-13BC-5D44-9F31-E01967DE2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3475"/>
                <a:ext cx="44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years</a:t>
                </a:r>
              </a:p>
            </p:txBody>
          </p:sp>
          <p:sp>
            <p:nvSpPr>
              <p:cNvPr id="27" name="Line 8">
                <a:extLst>
                  <a:ext uri="{FF2B5EF4-FFF2-40B4-BE49-F238E27FC236}">
                    <a16:creationId xmlns:a16="http://schemas.microsoft.com/office/drawing/2014/main" id="{49DF885D-B9B2-8244-857A-CA63A2D49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7" y="3067"/>
                <a:ext cx="998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0A7E8DB9-7F24-514B-BDAA-87A4FA5B4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" y="2133600"/>
              <a:ext cx="8351838" cy="3095625"/>
              <a:chOff x="204" y="1344"/>
              <a:chExt cx="5261" cy="1950"/>
            </a:xfrm>
          </p:grpSpPr>
          <p:sp>
            <p:nvSpPr>
              <p:cNvPr id="8" name="Text Box 10">
                <a:extLst>
                  <a:ext uri="{FF2B5EF4-FFF2-40B4-BE49-F238E27FC236}">
                    <a16:creationId xmlns:a16="http://schemas.microsoft.com/office/drawing/2014/main" id="{C842783C-22E9-6945-A769-A7BD39D4B6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1525"/>
                <a:ext cx="12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Development</a:t>
                </a:r>
              </a:p>
            </p:txBody>
          </p:sp>
          <p:sp>
            <p:nvSpPr>
              <p:cNvPr id="9" name="Text Box 11">
                <a:extLst>
                  <a:ext uri="{FF2B5EF4-FFF2-40B4-BE49-F238E27FC236}">
                    <a16:creationId xmlns:a16="http://schemas.microsoft.com/office/drawing/2014/main" id="{1AFC0D5B-CCD7-7A4A-B134-BDBFB9B8D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069"/>
                <a:ext cx="385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Operation</a:t>
                </a:r>
              </a:p>
            </p:txBody>
          </p: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A2AE5096-9E4A-5A45-9E19-E514D8E88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1" y="2432"/>
                <a:ext cx="349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2000">
                    <a:cs typeface="Arial" panose="020B0604020202020204" pitchFamily="34" charset="0"/>
                  </a:rPr>
                  <a:t>Maintenance</a:t>
                </a:r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DBA69D87-FAB8-1845-8B7A-0392FA522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3018"/>
                <a:ext cx="51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Text Box 14">
                <a:extLst>
                  <a:ext uri="{FF2B5EF4-FFF2-40B4-BE49-F238E27FC236}">
                    <a16:creationId xmlns:a16="http://schemas.microsoft.com/office/drawing/2014/main" id="{C83BC04E-3D8C-0A4D-AB68-CFB5DBDCB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3063"/>
                <a:ext cx="4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800">
                    <a:cs typeface="Lucida Sans Unicode" panose="020B0602030504020204" pitchFamily="34" charset="0"/>
                  </a:rPr>
                  <a:t>time</a:t>
                </a:r>
              </a:p>
            </p:txBody>
          </p:sp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id="{7712D241-C525-5845-BF32-488273C90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1525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14" name="Group 16">
                <a:extLst>
                  <a:ext uri="{FF2B5EF4-FFF2-40B4-BE49-F238E27FC236}">
                    <a16:creationId xmlns:a16="http://schemas.microsoft.com/office/drawing/2014/main" id="{A1D6D661-890C-A142-A9EB-338900429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5" y="1706"/>
                <a:ext cx="1077" cy="318"/>
                <a:chOff x="1655" y="1706"/>
                <a:chExt cx="1077" cy="318"/>
              </a:xfrm>
            </p:grpSpPr>
            <p:sp>
              <p:nvSpPr>
                <p:cNvPr id="24" name="Text Box 17">
                  <a:extLst>
                    <a:ext uri="{FF2B5EF4-FFF2-40B4-BE49-F238E27FC236}">
                      <a16:creationId xmlns:a16="http://schemas.microsoft.com/office/drawing/2014/main" id="{156E2CBC-9D68-EA4A-8C2C-83DD18751E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2" y="1706"/>
                  <a:ext cx="85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spcAft>
                      <a:spcPct val="5000"/>
                    </a:spcAft>
                    <a:buClr>
                      <a:srgbClr val="000000"/>
                    </a:buClr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00"/>
                    </a:buClr>
                    <a:buFont typeface="Wingdings" pitchFamily="2" charset="2"/>
                    <a:buChar char="w"/>
                    <a:defRPr sz="28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it-IT" sz="1600">
                      <a:cs typeface="Lucida Sans Unicode" panose="020B0602030504020204" pitchFamily="34" charset="0"/>
                    </a:rPr>
                    <a:t>deployment</a:t>
                  </a:r>
                </a:p>
              </p:txBody>
            </p:sp>
            <p:sp>
              <p:nvSpPr>
                <p:cNvPr id="25" name="Line 18">
                  <a:extLst>
                    <a:ext uri="{FF2B5EF4-FFF2-40B4-BE49-F238E27FC236}">
                      <a16:creationId xmlns:a16="http://schemas.microsoft.com/office/drawing/2014/main" id="{0F2D4AA5-4145-604B-9643-C80415CF26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55" y="1842"/>
                  <a:ext cx="318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5" name="Group 19">
                <a:extLst>
                  <a:ext uri="{FF2B5EF4-FFF2-40B4-BE49-F238E27FC236}">
                    <a16:creationId xmlns:a16="http://schemas.microsoft.com/office/drawing/2014/main" id="{103CC7DE-3611-234E-B175-B0B8D7810B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3" y="1706"/>
                <a:ext cx="816" cy="318"/>
                <a:chOff x="4513" y="1706"/>
                <a:chExt cx="816" cy="318"/>
              </a:xfrm>
            </p:grpSpPr>
            <p:sp>
              <p:nvSpPr>
                <p:cNvPr id="22" name="Text Box 20">
                  <a:extLst>
                    <a:ext uri="{FF2B5EF4-FFF2-40B4-BE49-F238E27FC236}">
                      <a16:creationId xmlns:a16="http://schemas.microsoft.com/office/drawing/2014/main" id="{5742C4EE-6140-7F45-8CAB-2D3FC6298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3" y="1706"/>
                  <a:ext cx="76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spcAft>
                      <a:spcPct val="5000"/>
                    </a:spcAft>
                    <a:buClr>
                      <a:srgbClr val="000000"/>
                    </a:buClr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00"/>
                    </a:buClr>
                    <a:buFont typeface="Wingdings" pitchFamily="2" charset="2"/>
                    <a:buChar char="w"/>
                    <a:defRPr sz="28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it-IT" sz="1600">
                      <a:cs typeface="Lucida Sans Unicode" panose="020B0602030504020204" pitchFamily="34" charset="0"/>
                    </a:rPr>
                    <a:t>retirement</a:t>
                  </a:r>
                </a:p>
              </p:txBody>
            </p:sp>
            <p:sp>
              <p:nvSpPr>
                <p:cNvPr id="23" name="Line 21">
                  <a:extLst>
                    <a:ext uri="{FF2B5EF4-FFF2-40B4-BE49-F238E27FC236}">
                      <a16:creationId xmlns:a16="http://schemas.microsoft.com/office/drawing/2014/main" id="{E255B721-9E85-324F-A727-C9BBE668F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48" y="1888"/>
                  <a:ext cx="181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6" name="Group 22">
                <a:extLst>
                  <a:ext uri="{FF2B5EF4-FFF2-40B4-BE49-F238E27FC236}">
                    <a16:creationId xmlns:a16="http://schemas.microsoft.com/office/drawing/2014/main" id="{6D0D7586-0D9B-9744-8FB0-F5B446AB54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" y="1797"/>
                <a:ext cx="772" cy="348"/>
                <a:chOff x="657" y="1797"/>
                <a:chExt cx="772" cy="348"/>
              </a:xfrm>
            </p:grpSpPr>
            <p:sp>
              <p:nvSpPr>
                <p:cNvPr id="20" name="Text Box 23">
                  <a:extLst>
                    <a:ext uri="{FF2B5EF4-FFF2-40B4-BE49-F238E27FC236}">
                      <a16:creationId xmlns:a16="http://schemas.microsoft.com/office/drawing/2014/main" id="{DDDEC89D-A3EC-FE43-B873-ABB7D722ED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7" y="1933"/>
                  <a:ext cx="55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spcAft>
                      <a:spcPct val="5000"/>
                    </a:spcAft>
                    <a:buClr>
                      <a:srgbClr val="000000"/>
                    </a:buClr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00"/>
                    </a:buClr>
                    <a:buFont typeface="Wingdings" pitchFamily="2" charset="2"/>
                    <a:buChar char="w"/>
                    <a:defRPr sz="28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altLang="it-IT" sz="1600">
                      <a:cs typeface="Lucida Sans Unicode" panose="020B0602030504020204" pitchFamily="34" charset="0"/>
                    </a:rPr>
                    <a:t>release</a:t>
                  </a:r>
                </a:p>
              </p:txBody>
            </p:sp>
            <p:sp>
              <p:nvSpPr>
                <p:cNvPr id="21" name="Line 24">
                  <a:extLst>
                    <a:ext uri="{FF2B5EF4-FFF2-40B4-BE49-F238E27FC236}">
                      <a16:creationId xmlns:a16="http://schemas.microsoft.com/office/drawing/2014/main" id="{F66F41A5-4B93-CB46-930C-5EF46CBCF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02" y="1797"/>
                  <a:ext cx="227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7" name="Rectangle 25">
                <a:extLst>
                  <a:ext uri="{FF2B5EF4-FFF2-40B4-BE49-F238E27FC236}">
                    <a16:creationId xmlns:a16="http://schemas.microsoft.com/office/drawing/2014/main" id="{C3FE7410-5AB6-6D42-9FE8-58393EB75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344"/>
                <a:ext cx="8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developers</a:t>
                </a:r>
                <a:r>
                  <a:rPr lang="en-US" altLang="it-IT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" name="Rectangle 26">
                <a:extLst>
                  <a:ext uri="{FF2B5EF4-FFF2-40B4-BE49-F238E27FC236}">
                    <a16:creationId xmlns:a16="http://schemas.microsoft.com/office/drawing/2014/main" id="{97E7C639-AC98-C148-B5D1-7674DDA6D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659"/>
                <a:ext cx="8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developers</a:t>
                </a:r>
                <a:r>
                  <a:rPr lang="en-US" altLang="it-IT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id="{010FAD65-1964-5A4F-A7D6-AD0F4F81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888"/>
                <a:ext cx="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spcAft>
                    <a:spcPct val="5000"/>
                  </a:spcAft>
                  <a:buClr>
                    <a:srgbClr val="000000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00"/>
                  </a:buClr>
                  <a:buFont typeface="Wingdings" pitchFamily="2" charset="2"/>
                  <a:buChar char="w"/>
                  <a:defRPr sz="28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4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sz="2000">
                    <a:solidFill>
                      <a:schemeClr val="tx1"/>
                    </a:solidFill>
                    <a:latin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it-IT" sz="1600">
                    <a:cs typeface="Lucida Sans Unicode" panose="020B0602030504020204" pitchFamily="34" charset="0"/>
                  </a:rPr>
                  <a:t>users</a:t>
                </a:r>
                <a:r>
                  <a:rPr lang="en-US" altLang="it-IT" sz="1800" b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986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5FD7A-F914-6946-AC4C-F00220E3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activities</a:t>
            </a:r>
          </a:p>
        </p:txBody>
      </p:sp>
      <p:sp>
        <p:nvSpPr>
          <p:cNvPr id="57" name="Text Box 4">
            <a:extLst>
              <a:ext uri="{FF2B5EF4-FFF2-40B4-BE49-F238E27FC236}">
                <a16:creationId xmlns:a16="http://schemas.microsoft.com/office/drawing/2014/main" id="{3CF73162-4663-B948-8D87-CEC7152FB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355" y="2238100"/>
            <a:ext cx="1857250" cy="70788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Requirement engineering</a:t>
            </a:r>
          </a:p>
        </p:txBody>
      </p:sp>
      <p:sp>
        <p:nvSpPr>
          <p:cNvPr id="58" name="Text Box 5">
            <a:extLst>
              <a:ext uri="{FF2B5EF4-FFF2-40B4-BE49-F238E27FC236}">
                <a16:creationId xmlns:a16="http://schemas.microsoft.com/office/drawing/2014/main" id="{9A2E55D8-8CDD-8949-9092-3E4F4AE8A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569" y="3289069"/>
            <a:ext cx="1857251" cy="70788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Architecture  and design</a:t>
            </a:r>
          </a:p>
        </p:txBody>
      </p:sp>
      <p:sp>
        <p:nvSpPr>
          <p:cNvPr id="59" name="Text Box 6">
            <a:extLst>
              <a:ext uri="{FF2B5EF4-FFF2-40B4-BE49-F238E27FC236}">
                <a16:creationId xmlns:a16="http://schemas.microsoft.com/office/drawing/2014/main" id="{74FFEF15-B4D3-264A-98F4-39CAEB572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430" y="4602057"/>
            <a:ext cx="2131669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0" name="AutoShape 7">
            <a:extLst>
              <a:ext uri="{FF2B5EF4-FFF2-40B4-BE49-F238E27FC236}">
                <a16:creationId xmlns:a16="http://schemas.microsoft.com/office/drawing/2014/main" id="{5D021EED-6A35-5C4D-AFEA-FFACC286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478" y="3092194"/>
            <a:ext cx="1032480" cy="393751"/>
          </a:xfrm>
          <a:prstGeom prst="foldedCorner">
            <a:avLst>
              <a:gd name="adj" fmla="val 125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Requirement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61" name="AutoShape 8">
            <a:extLst>
              <a:ext uri="{FF2B5EF4-FFF2-40B4-BE49-F238E27FC236}">
                <a16:creationId xmlns:a16="http://schemas.microsoft.com/office/drawing/2014/main" id="{3AE2752D-03DD-2C4E-8B28-D47CD098B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627" y="4076572"/>
            <a:ext cx="1032479" cy="393751"/>
          </a:xfrm>
          <a:prstGeom prst="foldedCorner">
            <a:avLst>
              <a:gd name="adj" fmla="val 125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Design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64" name="Line 9">
            <a:extLst>
              <a:ext uri="{FF2B5EF4-FFF2-40B4-BE49-F238E27FC236}">
                <a16:creationId xmlns:a16="http://schemas.microsoft.com/office/drawing/2014/main" id="{7AEDB586-2F07-C445-9CF9-FF156E1A2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7380" y="2828727"/>
            <a:ext cx="344159" cy="262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0FA69280-4202-684D-87B4-82920D37C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7991" y="2895318"/>
            <a:ext cx="206193" cy="196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6" name="AutoShape 11">
            <a:extLst>
              <a:ext uri="{FF2B5EF4-FFF2-40B4-BE49-F238E27FC236}">
                <a16:creationId xmlns:a16="http://schemas.microsoft.com/office/drawing/2014/main" id="{4EF052C1-344D-244B-A8AF-8175DB8A3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714" y="5062399"/>
            <a:ext cx="1032480" cy="393751"/>
          </a:xfrm>
          <a:prstGeom prst="foldedCorner">
            <a:avLst>
              <a:gd name="adj" fmla="val 125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Software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9D7F5C24-0BBC-9644-B147-2006C5755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852" y="3946287"/>
            <a:ext cx="137968" cy="130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Line 13">
            <a:extLst>
              <a:ext uri="{FF2B5EF4-FFF2-40B4-BE49-F238E27FC236}">
                <a16:creationId xmlns:a16="http://schemas.microsoft.com/office/drawing/2014/main" id="{EBCB6110-A239-CD43-B52B-4B46880F3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64171" y="3705982"/>
            <a:ext cx="470299" cy="3705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14">
            <a:extLst>
              <a:ext uri="{FF2B5EF4-FFF2-40B4-BE49-F238E27FC236}">
                <a16:creationId xmlns:a16="http://schemas.microsoft.com/office/drawing/2014/main" id="{3004E73A-6327-184F-AF0C-C102EA575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7521" y="4995809"/>
            <a:ext cx="206193" cy="131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Text Box 15">
            <a:extLst>
              <a:ext uri="{FF2B5EF4-FFF2-40B4-BE49-F238E27FC236}">
                <a16:creationId xmlns:a16="http://schemas.microsoft.com/office/drawing/2014/main" id="{95D1AAD0-6450-1A47-A614-DF68C47AFF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68324" y="1961314"/>
            <a:ext cx="1773329" cy="62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800" dirty="0">
                <a:latin typeface="+mn-lt"/>
                <a:cs typeface="Arial" panose="020B0604020202020204" pitchFamily="34" charset="0"/>
              </a:rPr>
              <a:t>Requirement inspection</a:t>
            </a:r>
          </a:p>
        </p:txBody>
      </p:sp>
      <p:sp>
        <p:nvSpPr>
          <p:cNvPr id="73" name="Line 16">
            <a:extLst>
              <a:ext uri="{FF2B5EF4-FFF2-40B4-BE49-F238E27FC236}">
                <a16:creationId xmlns:a16="http://schemas.microsoft.com/office/drawing/2014/main" id="{B1736197-D043-5F43-8CA6-3678355F5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2761" y="3025603"/>
            <a:ext cx="275934" cy="2634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Text Box 17">
            <a:extLst>
              <a:ext uri="{FF2B5EF4-FFF2-40B4-BE49-F238E27FC236}">
                <a16:creationId xmlns:a16="http://schemas.microsoft.com/office/drawing/2014/main" id="{CAA37444-D4B1-7A44-91A1-3F06DA86578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45242" y="3145172"/>
            <a:ext cx="21477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800" dirty="0">
                <a:latin typeface="+mn-lt"/>
                <a:cs typeface="Arial" panose="020B0604020202020204" pitchFamily="34" charset="0"/>
              </a:rPr>
              <a:t>Design inspection</a:t>
            </a:r>
          </a:p>
        </p:txBody>
      </p:sp>
      <p:sp>
        <p:nvSpPr>
          <p:cNvPr id="75" name="Text Box 18">
            <a:extLst>
              <a:ext uri="{FF2B5EF4-FFF2-40B4-BE49-F238E27FC236}">
                <a16:creationId xmlns:a16="http://schemas.microsoft.com/office/drawing/2014/main" id="{59E23587-B365-D44C-92D8-3C63361AB0E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026174" y="3799786"/>
            <a:ext cx="1773329" cy="62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1800">
                <a:latin typeface="+mn-lt"/>
                <a:cs typeface="Arial" panose="020B0604020202020204" pitchFamily="34" charset="0"/>
              </a:rPr>
              <a:t>Test, code inspection</a:t>
            </a:r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0D805C9D-02B7-D149-B8CB-14368D945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3512" y="4274896"/>
            <a:ext cx="369333" cy="328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Line 20">
            <a:extLst>
              <a:ext uri="{FF2B5EF4-FFF2-40B4-BE49-F238E27FC236}">
                <a16:creationId xmlns:a16="http://schemas.microsoft.com/office/drawing/2014/main" id="{1C516602-218F-7D48-BBCF-0409244CE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46194" y="4995809"/>
            <a:ext cx="136451" cy="196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Text Box 21">
            <a:extLst>
              <a:ext uri="{FF2B5EF4-FFF2-40B4-BE49-F238E27FC236}">
                <a16:creationId xmlns:a16="http://schemas.microsoft.com/office/drawing/2014/main" id="{F8691686-CE3F-814D-82C4-0C3104592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580" y="5546318"/>
            <a:ext cx="8115807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Configuration management</a:t>
            </a:r>
          </a:p>
        </p:txBody>
      </p:sp>
      <p:sp>
        <p:nvSpPr>
          <p:cNvPr id="80" name="Text Box 22">
            <a:extLst>
              <a:ext uri="{FF2B5EF4-FFF2-40B4-BE49-F238E27FC236}">
                <a16:creationId xmlns:a16="http://schemas.microsoft.com/office/drawing/2014/main" id="{19A8BACF-9543-8448-8052-AFD12209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580" y="5915044"/>
            <a:ext cx="8115807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it-IT" sz="200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75846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E8CFB-F26D-7A44-9C1C-8D5284F5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Comparison with traditional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637015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B4AE1A-E101-274C-A169-32CD568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software process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EFDD3-5FF6-474B-AC4C-35BFE76A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new</a:t>
            </a:r>
          </a:p>
          <a:p>
            <a:r>
              <a:rPr lang="en-GB" dirty="0"/>
              <a:t>Just applying engineering approach to software production</a:t>
            </a:r>
          </a:p>
          <a:p>
            <a:r>
              <a:rPr lang="en-GB" dirty="0"/>
              <a:t>What do aeronautics engineers do?</a:t>
            </a:r>
          </a:p>
        </p:txBody>
      </p:sp>
    </p:spTree>
    <p:extLst>
      <p:ext uri="{BB962C8B-B14F-4D97-AF65-F5344CB8AC3E}">
        <p14:creationId xmlns:p14="http://schemas.microsoft.com/office/powerpoint/2010/main" val="3782071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DC6C9-4ADF-C14A-9584-9064B549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+ test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6454A-42AB-9F46-B4C6-4F4EFA28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 fontScale="92500"/>
          </a:bodyPr>
          <a:lstStyle/>
          <a:p>
            <a:r>
              <a:rPr lang="en-GB" dirty="0"/>
              <a:t>Requirement definition (“what”)</a:t>
            </a:r>
          </a:p>
          <a:p>
            <a:pPr lvl="1"/>
            <a:r>
              <a:rPr lang="en-GB" dirty="0"/>
              <a:t>airplane, civil usage</a:t>
            </a:r>
          </a:p>
          <a:p>
            <a:pPr lvl="1"/>
            <a:r>
              <a:rPr lang="en-GB" dirty="0"/>
              <a:t>capacity &gt; 400 people</a:t>
            </a:r>
          </a:p>
          <a:p>
            <a:pPr lvl="1"/>
            <a:r>
              <a:rPr lang="en-GB" dirty="0"/>
              <a:t>range &gt; 12000km, </a:t>
            </a:r>
          </a:p>
          <a:p>
            <a:pPr lvl="1"/>
            <a:r>
              <a:rPr lang="en-GB" dirty="0"/>
              <a:t>Noise level &lt; </a:t>
            </a:r>
            <a:r>
              <a:rPr lang="en-GB" dirty="0" err="1"/>
              <a:t>xdB</a:t>
            </a:r>
            <a:r>
              <a:rPr lang="en-GB" dirty="0"/>
              <a:t>, consumption &lt; .., acquisition cost &lt; y$, operation cost &lt; w $/year</a:t>
            </a:r>
          </a:p>
          <a:p>
            <a:r>
              <a:rPr lang="en-GB" dirty="0"/>
              <a:t>high level design (“how”)</a:t>
            </a:r>
          </a:p>
          <a:p>
            <a:pPr lvl="1"/>
            <a:r>
              <a:rPr lang="en-GB" dirty="0"/>
              <a:t>Blueprints of the airplane</a:t>
            </a:r>
          </a:p>
          <a:p>
            <a:pPr lvl="1"/>
            <a:r>
              <a:rPr lang="en-GB" dirty="0"/>
              <a:t>Definition of subsystems </a:t>
            </a:r>
          </a:p>
          <a:p>
            <a:pPr lvl="2"/>
            <a:r>
              <a:rPr lang="en-GB" dirty="0"/>
              <a:t>Avionics, structure, engines</a:t>
            </a:r>
          </a:p>
          <a:p>
            <a:pPr lvl="1"/>
            <a:r>
              <a:rPr lang="en-GB" dirty="0"/>
              <a:t>Mathematical models </a:t>
            </a:r>
          </a:p>
          <a:p>
            <a:pPr lvl="2"/>
            <a:r>
              <a:rPr lang="en-GB" dirty="0"/>
              <a:t>Structural (wings and frame)</a:t>
            </a:r>
          </a:p>
          <a:p>
            <a:pPr lvl="2"/>
            <a:r>
              <a:rPr lang="en-GB" dirty="0" err="1"/>
              <a:t>Thermodinamic</a:t>
            </a:r>
            <a:r>
              <a:rPr lang="en-GB" dirty="0"/>
              <a:t> + structural (engines)</a:t>
            </a:r>
          </a:p>
        </p:txBody>
      </p:sp>
    </p:spTree>
    <p:extLst>
      <p:ext uri="{BB962C8B-B14F-4D97-AF65-F5344CB8AC3E}">
        <p14:creationId xmlns:p14="http://schemas.microsoft.com/office/powerpoint/2010/main" val="2895118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DC6C9-4ADF-C14A-9584-9064B549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+ test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6454A-42AB-9F46-B4C6-4F4EFA28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/>
          </a:bodyPr>
          <a:lstStyle/>
          <a:p>
            <a:r>
              <a:rPr lang="en-GB" dirty="0"/>
              <a:t>Low level design</a:t>
            </a:r>
          </a:p>
          <a:p>
            <a:pPr lvl="1"/>
            <a:r>
              <a:rPr lang="en-GB" dirty="0"/>
              <a:t>Further definition of subsystems</a:t>
            </a:r>
          </a:p>
          <a:p>
            <a:pPr lvl="1"/>
            <a:r>
              <a:rPr lang="en-GB" dirty="0"/>
              <a:t>In several cases subcontracted or acquired (engine)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Implementation of each subsystem</a:t>
            </a:r>
          </a:p>
          <a:p>
            <a:r>
              <a:rPr lang="en-GB" dirty="0"/>
              <a:t>Unit test</a:t>
            </a:r>
          </a:p>
          <a:p>
            <a:pPr lvl="1"/>
            <a:r>
              <a:rPr lang="en-GB" dirty="0"/>
              <a:t>Verification that subsystem complies to its 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49323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DC6C9-4ADF-C14A-9584-9064B549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+ test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76454A-42AB-9F46-B4C6-4F4EFA28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/>
          </a:bodyPr>
          <a:lstStyle/>
          <a:p>
            <a:r>
              <a:rPr lang="en-GB" dirty="0"/>
              <a:t>Integration </a:t>
            </a:r>
          </a:p>
          <a:p>
            <a:pPr lvl="1"/>
            <a:r>
              <a:rPr lang="en-GB" dirty="0"/>
              <a:t>Put subsystems together (ex. wing + frame)</a:t>
            </a:r>
          </a:p>
          <a:p>
            <a:r>
              <a:rPr lang="en-GB" dirty="0"/>
              <a:t>Integration test</a:t>
            </a:r>
          </a:p>
          <a:p>
            <a:pPr lvl="1"/>
            <a:r>
              <a:rPr lang="en-GB" dirty="0"/>
              <a:t>Test the assemblies</a:t>
            </a:r>
          </a:p>
          <a:p>
            <a:r>
              <a:rPr lang="en-GB" dirty="0"/>
              <a:t>Acceptance test </a:t>
            </a:r>
          </a:p>
          <a:p>
            <a:pPr lvl="1"/>
            <a:r>
              <a:rPr lang="en-GB" dirty="0"/>
              <a:t>Does it fly?</a:t>
            </a:r>
          </a:p>
          <a:p>
            <a:r>
              <a:rPr lang="en-GB" dirty="0"/>
              <a:t>Certification </a:t>
            </a:r>
          </a:p>
          <a:p>
            <a:pPr lvl="1"/>
            <a:r>
              <a:rPr lang="en-GB" dirty="0"/>
              <a:t>FAA (or other agency) tests that it flies and issues a certificate</a:t>
            </a:r>
          </a:p>
          <a:p>
            <a:pPr lvl="1"/>
            <a:r>
              <a:rPr lang="en-GB" dirty="0"/>
              <a:t>(a defined and long list of checks)</a:t>
            </a:r>
          </a:p>
        </p:txBody>
      </p:sp>
    </p:spTree>
    <p:extLst>
      <p:ext uri="{BB962C8B-B14F-4D97-AF65-F5344CB8AC3E}">
        <p14:creationId xmlns:p14="http://schemas.microsoft.com/office/powerpoint/2010/main" val="305430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BB0B9-D717-0944-B0FF-3C1870F6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3EE951-D5BA-3F4E-8CF4-8071A74C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management</a:t>
            </a:r>
          </a:p>
          <a:p>
            <a:pPr lvl="1"/>
            <a:r>
              <a:rPr lang="en-GB" dirty="0"/>
              <a:t>project planning</a:t>
            </a:r>
          </a:p>
          <a:p>
            <a:pPr lvl="1"/>
            <a:r>
              <a:rPr lang="en-GB" dirty="0"/>
              <a:t>project tracking</a:t>
            </a:r>
          </a:p>
          <a:p>
            <a:pPr lvl="1"/>
            <a:r>
              <a:rPr lang="en-GB" dirty="0"/>
              <a:t>budgeting, accounting</a:t>
            </a:r>
          </a:p>
          <a:p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parts and assemblies</a:t>
            </a:r>
          </a:p>
          <a:p>
            <a:pPr lvl="1"/>
            <a:r>
              <a:rPr lang="en-GB" dirty="0"/>
              <a:t>change control</a:t>
            </a:r>
          </a:p>
          <a:p>
            <a:r>
              <a:rPr lang="en-GB" dirty="0"/>
              <a:t>Quality management</a:t>
            </a:r>
          </a:p>
          <a:p>
            <a:pPr lvl="1"/>
            <a:r>
              <a:rPr lang="en-GB" dirty="0"/>
              <a:t>Quality handbook</a:t>
            </a:r>
          </a:p>
          <a:p>
            <a:pPr lvl="1"/>
            <a:r>
              <a:rPr lang="en-GB" dirty="0"/>
              <a:t>Quality plan</a:t>
            </a:r>
          </a:p>
          <a:p>
            <a:pPr lvl="1"/>
            <a:r>
              <a:rPr lang="en-GB" dirty="0"/>
              <a:t>roles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68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2A46C-344E-6642-BA0C-363EE532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2193638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3FBBF-5F61-9B4F-9109-64D9F026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a difference?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EB4CC2-F952-4340-9572-12B0813C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78674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Traditional engineering</a:t>
            </a:r>
          </a:p>
          <a:p>
            <a:r>
              <a:rPr lang="en-GB" dirty="0"/>
              <a:t>Hundreds of year old</a:t>
            </a:r>
          </a:p>
          <a:p>
            <a:r>
              <a:rPr lang="en-GB" dirty="0"/>
              <a:t>Theory from physics or other hard science, laws and mathematical models</a:t>
            </a:r>
          </a:p>
          <a:p>
            <a:r>
              <a:rPr lang="en-GB" dirty="0"/>
              <a:t>Maturity of customers and managers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C827DF2-2513-3F4A-AD30-B96CA389F41E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7867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Software engineering</a:t>
            </a:r>
          </a:p>
          <a:p>
            <a:r>
              <a:rPr lang="en-GB" dirty="0"/>
              <a:t>54 years old</a:t>
            </a:r>
          </a:p>
          <a:p>
            <a:r>
              <a:rPr lang="en-GB" dirty="0"/>
              <a:t>Limited theories and laws. More a  social science?</a:t>
            </a:r>
            <a:br>
              <a:rPr lang="en-GB" dirty="0"/>
            </a:br>
            <a:endParaRPr lang="en-GB" dirty="0"/>
          </a:p>
          <a:p>
            <a:r>
              <a:rPr lang="en-GB" dirty="0"/>
              <a:t>Variable maturity of customers and managers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979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E8CFB-F26D-7A44-9C1C-8D5284F5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System and 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2788548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D7C73-47C3-6348-8CF0-0644AF4E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vs.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808D75-9A1F-AE47-995B-4217E860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types of software require different processes</a:t>
            </a:r>
          </a:p>
          <a:p>
            <a:pPr lvl="1"/>
            <a:r>
              <a:rPr lang="en-GB" dirty="0"/>
              <a:t>Stand alone software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software process</a:t>
            </a:r>
          </a:p>
          <a:p>
            <a:pPr lvl="1"/>
            <a:r>
              <a:rPr lang="en-GB" dirty="0"/>
              <a:t>Embedded software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system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6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CCE11-13CA-CF47-93C7-48D80833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system process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B202B3-D094-714F-AFDC-1ADA39F1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requirements</a:t>
            </a:r>
          </a:p>
          <a:p>
            <a:r>
              <a:rPr lang="en-GB" dirty="0"/>
              <a:t>System design</a:t>
            </a:r>
          </a:p>
          <a:p>
            <a:r>
              <a:rPr lang="en-GB" dirty="0"/>
              <a:t>Software development</a:t>
            </a:r>
          </a:p>
          <a:p>
            <a:pPr lvl="1"/>
            <a:r>
              <a:rPr lang="en-GB" dirty="0"/>
              <a:t>Requirements, design, implementation, test, integration</a:t>
            </a:r>
          </a:p>
          <a:p>
            <a:r>
              <a:rPr lang="en-GB" dirty="0"/>
              <a:t>System integration and 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834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CCE11-13CA-CF47-93C7-48D80833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system process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DDD89A5-66DC-3845-AD14-65B96CF0E977}"/>
              </a:ext>
            </a:extLst>
          </p:cNvPr>
          <p:cNvGrpSpPr/>
          <p:nvPr/>
        </p:nvGrpSpPr>
        <p:grpSpPr>
          <a:xfrm>
            <a:off x="2640012" y="1374920"/>
            <a:ext cx="6911975" cy="5327650"/>
            <a:chOff x="900113" y="1125538"/>
            <a:chExt cx="6911975" cy="5327650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C62AAEDA-2385-3F4D-8805-B0E9D7F50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038" y="1125538"/>
              <a:ext cx="1944687" cy="835025"/>
            </a:xfrm>
            <a:prstGeom prst="rect">
              <a:avLst/>
            </a:prstGeom>
            <a:solidFill>
              <a:srgbClr val="FF6633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600" dirty="0">
                  <a:solidFill>
                    <a:schemeClr val="bg1"/>
                  </a:solidFill>
                  <a:latin typeface="+mn-lt"/>
                </a:rPr>
                <a:t>System Requirements   engineering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A1F78F45-8C8F-BD4A-ABBE-CB44E2405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2205038"/>
              <a:ext cx="1803395" cy="431800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200">
                  <a:latin typeface="+mn-lt"/>
                </a:rPr>
                <a:t>System Requirement </a:t>
              </a:r>
            </a:p>
          </p:txBody>
        </p:sp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852F1BF5-50BB-2340-8EA4-960D83A19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2852738"/>
              <a:ext cx="1944688" cy="346075"/>
            </a:xfrm>
            <a:prstGeom prst="rect">
              <a:avLst/>
            </a:prstGeom>
            <a:solidFill>
              <a:srgbClr val="FF6633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600">
                  <a:solidFill>
                    <a:schemeClr val="bg1"/>
                  </a:solidFill>
                  <a:latin typeface="+mn-lt"/>
                </a:rPr>
                <a:t>System design  </a:t>
              </a:r>
            </a:p>
          </p:txBody>
        </p:sp>
        <p:sp>
          <p:nvSpPr>
            <p:cNvPr id="10" name="AutoShape 29">
              <a:extLst>
                <a:ext uri="{FF2B5EF4-FFF2-40B4-BE49-F238E27FC236}">
                  <a16:creationId xmlns:a16="http://schemas.microsoft.com/office/drawing/2014/main" id="{C5521A94-0D39-3540-ACD3-D8CA546CB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3500438"/>
              <a:ext cx="1514475" cy="431800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200">
                  <a:latin typeface="+mn-lt"/>
                </a:rPr>
                <a:t>System design </a:t>
              </a: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13698735-D36C-244B-89C3-6763B3549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4149725"/>
              <a:ext cx="2447925" cy="830263"/>
            </a:xfrm>
            <a:prstGeom prst="rect">
              <a:avLst/>
            </a:prstGeom>
            <a:solidFill>
              <a:srgbClr val="FF6633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600">
                  <a:solidFill>
                    <a:schemeClr val="bg1"/>
                  </a:solidFill>
                  <a:latin typeface="+mn-lt"/>
                </a:rPr>
                <a:t>Software process (requirement, design, implementation, test)</a:t>
              </a:r>
            </a:p>
          </p:txBody>
        </p:sp>
        <p:sp>
          <p:nvSpPr>
            <p:cNvPr id="12" name="Text Box 31">
              <a:extLst>
                <a:ext uri="{FF2B5EF4-FFF2-40B4-BE49-F238E27FC236}">
                  <a16:creationId xmlns:a16="http://schemas.microsoft.com/office/drawing/2014/main" id="{8E45DC41-E206-3F41-A4F6-528DF1E12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113" y="4149725"/>
              <a:ext cx="2735262" cy="835025"/>
            </a:xfrm>
            <a:prstGeom prst="rect">
              <a:avLst/>
            </a:prstGeom>
            <a:solidFill>
              <a:srgbClr val="FF6633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600">
                  <a:solidFill>
                    <a:schemeClr val="bg1"/>
                  </a:solidFill>
                  <a:latin typeface="+mn-lt"/>
                </a:rPr>
                <a:t>Hardware development (requirement, design, implementation, test)</a:t>
              </a:r>
            </a:p>
          </p:txBody>
        </p:sp>
        <p:sp>
          <p:nvSpPr>
            <p:cNvPr id="13" name="Text Box 32">
              <a:extLst>
                <a:ext uri="{FF2B5EF4-FFF2-40B4-BE49-F238E27FC236}">
                  <a16:creationId xmlns:a16="http://schemas.microsoft.com/office/drawing/2014/main" id="{3E4B2251-43F8-B648-A654-81D19BB2D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5229225"/>
              <a:ext cx="1944688" cy="590550"/>
            </a:xfrm>
            <a:prstGeom prst="rect">
              <a:avLst/>
            </a:prstGeom>
            <a:solidFill>
              <a:srgbClr val="FF6633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600">
                  <a:solidFill>
                    <a:schemeClr val="bg1"/>
                  </a:solidFill>
                  <a:latin typeface="+mn-lt"/>
                </a:rPr>
                <a:t>System integration, test  </a:t>
              </a:r>
            </a:p>
          </p:txBody>
        </p:sp>
        <p:sp>
          <p:nvSpPr>
            <p:cNvPr id="14" name="Line 33">
              <a:extLst>
                <a:ext uri="{FF2B5EF4-FFF2-40B4-BE49-F238E27FC236}">
                  <a16:creationId xmlns:a16="http://schemas.microsoft.com/office/drawing/2014/main" id="{8504B1C9-F06E-B04A-8C4E-AED62EE26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663" y="19891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34">
              <a:extLst>
                <a:ext uri="{FF2B5EF4-FFF2-40B4-BE49-F238E27FC236}">
                  <a16:creationId xmlns:a16="http://schemas.microsoft.com/office/drawing/2014/main" id="{361E4688-4603-F646-88C7-393CC6D91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663" y="26368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35">
              <a:extLst>
                <a:ext uri="{FF2B5EF4-FFF2-40B4-BE49-F238E27FC236}">
                  <a16:creationId xmlns:a16="http://schemas.microsoft.com/office/drawing/2014/main" id="{F772A0ED-A77E-B841-B6A3-F5EE5F037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663" y="32131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id="{A27321E6-CCA5-4B4D-B4EE-F78399FA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5084763"/>
              <a:ext cx="1514475" cy="431800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200">
                  <a:latin typeface="+mn-lt"/>
                </a:rPr>
                <a:t>Software </a:t>
              </a:r>
            </a:p>
          </p:txBody>
        </p:sp>
        <p:sp>
          <p:nvSpPr>
            <p:cNvPr id="18" name="AutoShape 37">
              <a:extLst>
                <a:ext uri="{FF2B5EF4-FFF2-40B4-BE49-F238E27FC236}">
                  <a16:creationId xmlns:a16="http://schemas.microsoft.com/office/drawing/2014/main" id="{A06404F8-A1BB-A14A-8DA8-C48A001E3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75" y="5157788"/>
              <a:ext cx="1514475" cy="431800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200">
                  <a:latin typeface="+mn-lt"/>
                </a:rPr>
                <a:t>Hardware </a:t>
              </a:r>
            </a:p>
          </p:txBody>
        </p:sp>
        <p:sp>
          <p:nvSpPr>
            <p:cNvPr id="19" name="AutoShape 38">
              <a:extLst>
                <a:ext uri="{FF2B5EF4-FFF2-40B4-BE49-F238E27FC236}">
                  <a16:creationId xmlns:a16="http://schemas.microsoft.com/office/drawing/2014/main" id="{F05819BD-EBAA-2B40-8FCA-6A93446C5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021388"/>
              <a:ext cx="1514475" cy="431800"/>
            </a:xfrm>
            <a:prstGeom prst="foldedCorner">
              <a:avLst>
                <a:gd name="adj" fmla="val 125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spcAft>
                  <a:spcPct val="5000"/>
                </a:spcAft>
                <a:buClr>
                  <a:srgbClr val="000000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00"/>
                </a:buClr>
                <a:buFont typeface="Wingdings" pitchFamily="2" charset="2"/>
                <a:buChar char="w"/>
                <a:defRPr sz="28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4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sz="2000">
                  <a:solidFill>
                    <a:schemeClr val="tx1"/>
                  </a:solidFill>
                  <a:latin typeface="Lucida Sans Unicode" panose="020B0602030504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it-IT" sz="1200">
                  <a:latin typeface="+mn-lt"/>
                </a:rPr>
                <a:t>System </a:t>
              </a:r>
            </a:p>
          </p:txBody>
        </p:sp>
        <p:sp>
          <p:nvSpPr>
            <p:cNvPr id="20" name="Line 39">
              <a:extLst>
                <a:ext uri="{FF2B5EF4-FFF2-40B4-BE49-F238E27FC236}">
                  <a16:creationId xmlns:a16="http://schemas.microsoft.com/office/drawing/2014/main" id="{5A5B3523-473D-4B4F-B8E8-5A7D24C95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6238" y="3933825"/>
              <a:ext cx="1223962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159BE17E-90B1-E942-A76A-772FD98C1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538" y="3933825"/>
              <a:ext cx="11525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41">
              <a:extLst>
                <a:ext uri="{FF2B5EF4-FFF2-40B4-BE49-F238E27FC236}">
                  <a16:creationId xmlns:a16="http://schemas.microsoft.com/office/drawing/2014/main" id="{70B700C0-9927-1C44-A77A-A1B406BA9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538" y="501332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42">
              <a:extLst>
                <a:ext uri="{FF2B5EF4-FFF2-40B4-BE49-F238E27FC236}">
                  <a16:creationId xmlns:a16="http://schemas.microsoft.com/office/drawing/2014/main" id="{29E14E16-B59F-0441-BF5E-769100937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3663" y="4941888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43">
              <a:extLst>
                <a:ext uri="{FF2B5EF4-FFF2-40B4-BE49-F238E27FC236}">
                  <a16:creationId xmlns:a16="http://schemas.microsoft.com/office/drawing/2014/main" id="{253ADCE4-0927-1F41-84EE-29D890C5A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675" y="5373688"/>
              <a:ext cx="43180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44">
              <a:extLst>
                <a:ext uri="{FF2B5EF4-FFF2-40B4-BE49-F238E27FC236}">
                  <a16:creationId xmlns:a16="http://schemas.microsoft.com/office/drawing/2014/main" id="{56C0525D-26A7-4D4A-8ECE-07609BB05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64163" y="5373688"/>
              <a:ext cx="287337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46">
              <a:extLst>
                <a:ext uri="{FF2B5EF4-FFF2-40B4-BE49-F238E27FC236}">
                  <a16:creationId xmlns:a16="http://schemas.microsoft.com/office/drawing/2014/main" id="{002B8F63-CF3B-5A4B-89FC-17F15C979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6100" y="580548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59670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E8CFB-F26D-7A44-9C1C-8D5284F5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Software Engineering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795523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51926F-2E79-4748-BEE7-7731CAEB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Engineering in one slide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BB815B-DC0C-4D45-A1C8-BC214F43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Activities</a:t>
            </a:r>
          </a:p>
          <a:p>
            <a:pPr lvl="1"/>
            <a:r>
              <a:rPr lang="en-GB" dirty="0"/>
              <a:t>Production, VV, management</a:t>
            </a:r>
          </a:p>
          <a:p>
            <a:r>
              <a:rPr lang="en-GB" dirty="0"/>
              <a:t>Documents (and code)</a:t>
            </a:r>
          </a:p>
          <a:p>
            <a:pPr lvl="1"/>
            <a:r>
              <a:rPr lang="en-GB" dirty="0"/>
              <a:t>To share and control information, decisions</a:t>
            </a:r>
          </a:p>
          <a:p>
            <a:r>
              <a:rPr lang="en-GB" dirty="0"/>
              <a:t>Techniques</a:t>
            </a:r>
          </a:p>
          <a:p>
            <a:pPr lvl="1"/>
            <a:r>
              <a:rPr lang="en-GB" dirty="0"/>
              <a:t>To support activities</a:t>
            </a:r>
          </a:p>
          <a:p>
            <a:r>
              <a:rPr lang="en-GB" dirty="0"/>
              <a:t>Languages</a:t>
            </a:r>
          </a:p>
          <a:p>
            <a:pPr lvl="1"/>
            <a:r>
              <a:rPr lang="en-GB" dirty="0"/>
              <a:t>To write documents (UML), code</a:t>
            </a:r>
          </a:p>
          <a:p>
            <a:r>
              <a:rPr lang="en-GB" dirty="0"/>
              <a:t>Models</a:t>
            </a:r>
          </a:p>
          <a:p>
            <a:pPr lvl="1"/>
            <a:r>
              <a:rPr lang="en-GB" dirty="0"/>
              <a:t>To guide, support activities and the whole</a:t>
            </a:r>
          </a:p>
          <a:p>
            <a:pPr lvl="1"/>
            <a:r>
              <a:rPr lang="en-GB" dirty="0"/>
              <a:t>CMM and CMM-I, ISO 9000-3, ISO 15504, ISO 12207, ISO 9126, IEEE, ..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71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C4721-2541-FC4E-9474-CE002BE3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84A22B-4989-B743-B25F-DE358EC0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many ways of putting everything together</a:t>
            </a:r>
          </a:p>
          <a:p>
            <a:r>
              <a:rPr lang="en-GB" dirty="0"/>
              <a:t>But at least 3 approaches can be recognized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00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DF236-2C38-074C-8130-6FED518A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basic approaches to 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074823-F540-3D48-9990-45E3523E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Cow boy programming</a:t>
            </a:r>
          </a:p>
          <a:p>
            <a:pPr lvl="1"/>
            <a:r>
              <a:rPr lang="en-GB" dirty="0"/>
              <a:t>Just code, all the rest is time lost and real programmers don’t do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Document based, semiformal, UML</a:t>
            </a:r>
          </a:p>
          <a:p>
            <a:pPr lvl="1"/>
            <a:r>
              <a:rPr lang="en-GB" dirty="0"/>
              <a:t>Semiformal language for documents (UML), hand (human) based transformations and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Formal/model based</a:t>
            </a:r>
          </a:p>
          <a:p>
            <a:pPr lvl="1"/>
            <a:r>
              <a:rPr lang="en-GB" dirty="0"/>
              <a:t>Formal languages for documents, automatic transformations and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Agile</a:t>
            </a:r>
          </a:p>
          <a:p>
            <a:pPr lvl="1"/>
            <a:r>
              <a:rPr lang="en-GB" dirty="0"/>
              <a:t>Limited use of documents, emphasis on code and tests	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414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66AAD-9930-1040-B542-407FDC7A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Approaches, diffusion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153EE-90E6-A942-A120-8D08F79F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it-IT" dirty="0"/>
              <a:t>Cowboy programming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altLang="it-IT" dirty="0"/>
              <a:t>Not un-applied ..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it-IT" dirty="0"/>
              <a:t>Document based, semiformal, UML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Standard industrial practice, especially on large projects and mature companies/domains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it-IT" dirty="0"/>
              <a:t>Formal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Limited application in critical domains, small part of projects, does not scale up in large projects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it-IT" dirty="0"/>
              <a:t>Agile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Latest approach, increasing usage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it-IT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19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0933D-A250-0D47-83E7-37462E86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4CE913-74D8-D44C-8482-1B72BBBE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Produce software</a:t>
            </a:r>
          </a:p>
          <a:p>
            <a:pPr lvl="1"/>
            <a:r>
              <a:rPr lang="en-GB" dirty="0"/>
              <a:t>documents, data, code</a:t>
            </a:r>
          </a:p>
          <a:p>
            <a:pPr marL="0" indent="0">
              <a:buNone/>
            </a:pPr>
            <a:r>
              <a:rPr lang="en-GB" dirty="0"/>
              <a:t>with defined, predictable process properties</a:t>
            </a:r>
          </a:p>
          <a:p>
            <a:pPr lvl="1"/>
            <a:r>
              <a:rPr lang="en-GB" dirty="0"/>
              <a:t>cost, duration</a:t>
            </a:r>
          </a:p>
          <a:p>
            <a:pPr marL="0" indent="0">
              <a:buNone/>
            </a:pPr>
            <a:r>
              <a:rPr lang="en-GB" dirty="0"/>
              <a:t>and product properties</a:t>
            </a:r>
          </a:p>
          <a:p>
            <a:pPr lvl="1"/>
            <a:r>
              <a:rPr lang="en-GB" dirty="0"/>
              <a:t>functionality, reliability, ..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0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4A60C-8977-9346-BE92-8C9B389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9207B2-771A-894C-8BDF-C20A2683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course is focused on approach 1</a:t>
            </a:r>
          </a:p>
          <a:p>
            <a:r>
              <a:rPr lang="en-GB" dirty="0"/>
              <a:t>Specific lectures on approach 2 and 3</a:t>
            </a:r>
          </a:p>
          <a:p>
            <a:r>
              <a:rPr lang="en-GB" dirty="0"/>
              <a:t>Attend course Software Engineering 2 to apply approach 3 in practice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175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E8CFB-F26D-7A44-9C1C-8D5284F5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GB" dirty="0"/>
              <a:t>Recent trends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661229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FA6557-A716-C442-86EC-539C4744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Trends - development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124FBA-68A0-6742-9E5D-AD55CF0B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as a service</a:t>
            </a:r>
          </a:p>
          <a:p>
            <a:r>
              <a:rPr lang="en-GB" dirty="0"/>
              <a:t>Cloud</a:t>
            </a:r>
          </a:p>
          <a:p>
            <a:r>
              <a:rPr lang="en-GB" dirty="0" err="1"/>
              <a:t>Devops</a:t>
            </a:r>
            <a:endParaRPr lang="en-GB" dirty="0"/>
          </a:p>
          <a:p>
            <a:r>
              <a:rPr lang="en-GB" dirty="0"/>
              <a:t>Outsourcing</a:t>
            </a:r>
          </a:p>
          <a:p>
            <a:r>
              <a:rPr lang="en-GB" dirty="0"/>
              <a:t>Agile </a:t>
            </a:r>
          </a:p>
        </p:txBody>
      </p:sp>
    </p:spTree>
    <p:extLst>
      <p:ext uri="{BB962C8B-B14F-4D97-AF65-F5344CB8AC3E}">
        <p14:creationId xmlns:p14="http://schemas.microsoft.com/office/powerpoint/2010/main" val="1337717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E4CA4-1F9F-6041-89A6-9888BF87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Trends – business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8F8AA-5886-B14F-8767-E9F93E8D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it-IT" sz="2400" dirty="0"/>
              <a:t>ASP – pay per use</a:t>
            </a:r>
          </a:p>
          <a:p>
            <a:pPr lvl="1" algn="just"/>
            <a:r>
              <a:rPr lang="en-US" altLang="it-IT" sz="2000" dirty="0"/>
              <a:t> software is run on the provider’s machines. Users use it through a network (Internet or Extranet). Users pay for using the software rather than purchasing it. E.g., </a:t>
            </a:r>
            <a:r>
              <a:rPr lang="en-US" altLang="it-IT" sz="2000" dirty="0" err="1"/>
              <a:t>mySAP.com</a:t>
            </a:r>
            <a:r>
              <a:rPr lang="en-US" altLang="it-IT" sz="2000" dirty="0"/>
              <a:t>.</a:t>
            </a:r>
          </a:p>
          <a:p>
            <a:pPr algn="just"/>
            <a:r>
              <a:rPr lang="en-US" altLang="it-IT" sz="2400" dirty="0"/>
              <a:t>Freeware and pro versions</a:t>
            </a:r>
          </a:p>
          <a:p>
            <a:pPr lvl="1" algn="just"/>
            <a:r>
              <a:rPr lang="en-US" altLang="it-IT" sz="2000" dirty="0"/>
              <a:t>a light version of the software is distributed free of charge. The professional version is charged. E.g., RealPlayer.</a:t>
            </a:r>
          </a:p>
          <a:p>
            <a:pPr algn="just"/>
            <a:r>
              <a:rPr lang="en-US" altLang="it-IT" sz="2400" dirty="0"/>
              <a:t>Shareware: software is distributed freely to facilitate trial use. Users pay for it if they decide to keep it and use it. E.g.,</a:t>
            </a:r>
            <a:r>
              <a:rPr lang="en-US" altLang="it-IT" sz="2400" dirty="0" err="1"/>
              <a:t>WinZIP</a:t>
            </a:r>
            <a:r>
              <a:rPr lang="en-US" altLang="it-IT" sz="2400" dirty="0"/>
              <a:t>.</a:t>
            </a:r>
          </a:p>
          <a:p>
            <a:pPr algn="just"/>
            <a:r>
              <a:rPr lang="en-US" altLang="it-IT" sz="2400" dirty="0"/>
              <a:t>Adware: the software is free. The interface show advertisement banners refreshed via </a:t>
            </a:r>
            <a:r>
              <a:rPr lang="en-US" altLang="it-IT" sz="2400" dirty="0" err="1"/>
              <a:t>Intenet</a:t>
            </a:r>
            <a:r>
              <a:rPr lang="en-US" altLang="it-IT" sz="2400" dirty="0"/>
              <a:t>. E.g., Eudora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420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FE8A9-53A9-884E-B6B9-965DF06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C414C8-786B-7147-9CFA-97E8180E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Main phases are development, operation, maintenance</a:t>
            </a:r>
          </a:p>
          <a:p>
            <a:pPr algn="just"/>
            <a:r>
              <a:rPr lang="en-GB" dirty="0"/>
              <a:t>Development has production, control and management activities</a:t>
            </a:r>
          </a:p>
          <a:p>
            <a:pPr algn="just"/>
            <a:r>
              <a:rPr lang="en-GB" dirty="0"/>
              <a:t>The software process is the reference framework for techniques and tools</a:t>
            </a:r>
          </a:p>
          <a:p>
            <a:pPr algn="just"/>
            <a:r>
              <a:rPr lang="en-GB" dirty="0"/>
              <a:t>For embedded software the software process is part of the system process</a:t>
            </a:r>
          </a:p>
          <a:p>
            <a:pPr algn="just"/>
            <a:r>
              <a:rPr lang="en-GB" dirty="0"/>
              <a:t>Different categories of processes organize these activities in different ways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3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B6604E-D109-924B-A20B-47AFAA57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achieve the goal?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E42D2F-44D4-604C-9952-22F298C6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80" y="1690688"/>
            <a:ext cx="6621239" cy="434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2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38A22-6BA6-CF45-9DBC-2187773B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 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A4291A-3E72-584F-97DB-108C4EFA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the final thing</a:t>
            </a:r>
          </a:p>
          <a:p>
            <a:pPr lvl="1"/>
            <a:r>
              <a:rPr lang="en-GB" dirty="0"/>
              <a:t>Executable code</a:t>
            </a:r>
          </a:p>
          <a:p>
            <a:r>
              <a:rPr lang="en-GB" dirty="0"/>
              <a:t>But we do not write the executable</a:t>
            </a:r>
          </a:p>
          <a:p>
            <a:pPr lvl="1"/>
            <a:r>
              <a:rPr lang="en-GB" dirty="0"/>
              <a:t>We write the source code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E1C9CFF-24FB-3E42-8FC9-14A3D4B6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7" y="5241925"/>
            <a:ext cx="2232025" cy="935038"/>
          </a:xfrm>
          <a:prstGeom prst="rightArrow">
            <a:avLst>
              <a:gd name="adj1" fmla="val 50000"/>
              <a:gd name="adj2" fmla="val 59677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2000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76424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38A22-6BA6-CF45-9DBC-2187773B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 Up -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A4291A-3E72-584F-97DB-108C4EFA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But the source code is large </a:t>
            </a:r>
          </a:p>
          <a:p>
            <a:pPr lvl="1"/>
            <a:r>
              <a:rPr lang="en-GB" dirty="0"/>
              <a:t>Several physical units</a:t>
            </a:r>
          </a:p>
          <a:p>
            <a:pPr lvl="2"/>
            <a:r>
              <a:rPr lang="en-GB" dirty="0"/>
              <a:t>Files and directories</a:t>
            </a:r>
          </a:p>
          <a:p>
            <a:pPr lvl="1"/>
            <a:r>
              <a:rPr lang="en-GB" dirty="0"/>
              <a:t>Several logical units</a:t>
            </a:r>
          </a:p>
          <a:p>
            <a:pPr lvl="2"/>
            <a:r>
              <a:rPr lang="en-GB" dirty="0"/>
              <a:t>Functions</a:t>
            </a:r>
          </a:p>
          <a:p>
            <a:pPr lvl="2"/>
            <a:r>
              <a:rPr lang="en-GB" dirty="0"/>
              <a:t>classes</a:t>
            </a:r>
          </a:p>
          <a:p>
            <a:pPr lvl="2"/>
            <a:r>
              <a:rPr lang="en-GB" dirty="0"/>
              <a:t>Packages</a:t>
            </a:r>
          </a:p>
          <a:p>
            <a:pPr lvl="2"/>
            <a:r>
              <a:rPr lang="en-GB" dirty="0"/>
              <a:t>Subsystems</a:t>
            </a:r>
          </a:p>
          <a:p>
            <a:r>
              <a:rPr lang="en-GB" dirty="0"/>
              <a:t>So, which units? How do we define and organize them?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E1C9CFF-24FB-3E42-8FC9-14A3D4B6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7" y="5241925"/>
            <a:ext cx="2232025" cy="935038"/>
          </a:xfrm>
          <a:prstGeom prst="rightArrow">
            <a:avLst>
              <a:gd name="adj1" fmla="val 50000"/>
              <a:gd name="adj2" fmla="val 59677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2000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5580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38A22-6BA6-CF45-9DBC-2187773B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 Up -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A4291A-3E72-584F-97DB-108C4EFA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t-IT" dirty="0"/>
              <a:t>But exactly, what the software should do?</a:t>
            </a:r>
          </a:p>
          <a:p>
            <a:pPr lvl="1"/>
            <a:r>
              <a:rPr lang="en-US" altLang="it-IT" dirty="0"/>
              <a:t>Add numbers</a:t>
            </a:r>
          </a:p>
          <a:p>
            <a:pPr lvl="1"/>
            <a:r>
              <a:rPr lang="en-US" altLang="it-IT" dirty="0"/>
              <a:t>Count cars</a:t>
            </a:r>
          </a:p>
          <a:p>
            <a:pPr lvl="1"/>
            <a:r>
              <a:rPr lang="en-US" altLang="it-IT" dirty="0"/>
              <a:t>Forecast the weather</a:t>
            </a:r>
          </a:p>
          <a:p>
            <a:pPr lvl="1"/>
            <a:r>
              <a:rPr lang="en-US" altLang="it-IT" dirty="0"/>
              <a:t>Control a cell phone</a:t>
            </a:r>
          </a:p>
          <a:p>
            <a:pPr lvl="1"/>
            <a:r>
              <a:rPr lang="en-US" altLang="it-IT" dirty="0"/>
              <a:t>Support the administration of a company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E1C9CFF-24FB-3E42-8FC9-14A3D4B6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7" y="5241925"/>
            <a:ext cx="2232025" cy="935038"/>
          </a:xfrm>
          <a:prstGeom prst="rightArrow">
            <a:avLst>
              <a:gd name="adj1" fmla="val 50000"/>
              <a:gd name="adj2" fmla="val 59677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5000"/>
              </a:spcAft>
              <a:buClr>
                <a:srgbClr val="000000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00"/>
              </a:buClr>
              <a:buChar char="–"/>
              <a:defRPr sz="24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it-IT" sz="2000" dirty="0">
                <a:solidFill>
                  <a:schemeClr val="bg1"/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87875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Microsoft Macintosh PowerPoint</Application>
  <PresentationFormat>Widescreen</PresentationFormat>
  <Paragraphs>470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Lucida Sans Unicode</vt:lpstr>
      <vt:lpstr>Times New Roman</vt:lpstr>
      <vt:lpstr>Wingdings</vt:lpstr>
      <vt:lpstr>Tema di Office</vt:lpstr>
      <vt:lpstr>Software Engineering</vt:lpstr>
      <vt:lpstr>Outline</vt:lpstr>
      <vt:lpstr>Software Engineering</vt:lpstr>
      <vt:lpstr>Activities</vt:lpstr>
      <vt:lpstr>Goal</vt:lpstr>
      <vt:lpstr>How to achieve the goal?</vt:lpstr>
      <vt:lpstr>Bottom Up</vt:lpstr>
      <vt:lpstr>Bottom Up - Code</vt:lpstr>
      <vt:lpstr>Bottom Up - Design</vt:lpstr>
      <vt:lpstr>The Production activities</vt:lpstr>
      <vt:lpstr>The Production activities</vt:lpstr>
      <vt:lpstr>The Production activities</vt:lpstr>
      <vt:lpstr>The Production activities</vt:lpstr>
      <vt:lpstr>The Validation &amp; Verification activities</vt:lpstr>
      <vt:lpstr>Production + V &amp; V activities</vt:lpstr>
      <vt:lpstr>Production + V &amp; V activities</vt:lpstr>
      <vt:lpstr>The management activities</vt:lpstr>
      <vt:lpstr>The whole picture</vt:lpstr>
      <vt:lpstr>The whole picture</vt:lpstr>
      <vt:lpstr>Phases</vt:lpstr>
      <vt:lpstr>Beyond the code development</vt:lpstr>
      <vt:lpstr>The main phases</vt:lpstr>
      <vt:lpstr>Maintenance</vt:lpstr>
      <vt:lpstr>Maintenance</vt:lpstr>
      <vt:lpstr>Maintenance</vt:lpstr>
      <vt:lpstr>Maintenance</vt:lpstr>
      <vt:lpstr>Maintenance</vt:lpstr>
      <vt:lpstr>ISO / IEC 12207</vt:lpstr>
      <vt:lpstr>Scenarios in dev / maintenance / operation</vt:lpstr>
      <vt:lpstr>Scenarios in dev / maintenance / operation</vt:lpstr>
      <vt:lpstr>In summary, top down!</vt:lpstr>
      <vt:lpstr>Phases</vt:lpstr>
      <vt:lpstr>Development activities</vt:lpstr>
      <vt:lpstr>Comparison with traditional engineering</vt:lpstr>
      <vt:lpstr>The software process</vt:lpstr>
      <vt:lpstr>Production + test activities</vt:lpstr>
      <vt:lpstr>Production + test activities</vt:lpstr>
      <vt:lpstr>Production + test activities</vt:lpstr>
      <vt:lpstr>Management activities</vt:lpstr>
      <vt:lpstr>Is there a difference?</vt:lpstr>
      <vt:lpstr>System and software process</vt:lpstr>
      <vt:lpstr>System vs. Software</vt:lpstr>
      <vt:lpstr>The system process</vt:lpstr>
      <vt:lpstr>The system process</vt:lpstr>
      <vt:lpstr>Software Engineering approaches</vt:lpstr>
      <vt:lpstr>Software Engineering in one slide</vt:lpstr>
      <vt:lpstr>Approaches</vt:lpstr>
      <vt:lpstr>Three basic approaches to SE</vt:lpstr>
      <vt:lpstr>Approaches, diffusion</vt:lpstr>
      <vt:lpstr>Approaches</vt:lpstr>
      <vt:lpstr>Recent trends in Software Engineering</vt:lpstr>
      <vt:lpstr>Trends - development</vt:lpstr>
      <vt:lpstr>Trends – business models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Research Methods</dc:title>
  <dc:creator>Ardito  Luca</dc:creator>
  <cp:lastModifiedBy>Ardito  Luca</cp:lastModifiedBy>
  <cp:revision>50</cp:revision>
  <cp:lastPrinted>2022-02-14T11:16:27Z</cp:lastPrinted>
  <dcterms:created xsi:type="dcterms:W3CDTF">2022-02-13T15:20:13Z</dcterms:created>
  <dcterms:modified xsi:type="dcterms:W3CDTF">2024-02-28T20:22:17Z</dcterms:modified>
</cp:coreProperties>
</file>