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98" r:id="rId3"/>
    <p:sldId id="299" r:id="rId4"/>
    <p:sldId id="300" r:id="rId5"/>
    <p:sldId id="301" r:id="rId6"/>
    <p:sldId id="333" r:id="rId7"/>
    <p:sldId id="292" r:id="rId8"/>
    <p:sldId id="302" r:id="rId9"/>
    <p:sldId id="303" r:id="rId10"/>
    <p:sldId id="304" r:id="rId11"/>
    <p:sldId id="305" r:id="rId12"/>
    <p:sldId id="411" r:id="rId13"/>
    <p:sldId id="307" r:id="rId14"/>
    <p:sldId id="306" r:id="rId15"/>
    <p:sldId id="410" r:id="rId16"/>
    <p:sldId id="310" r:id="rId17"/>
    <p:sldId id="311" r:id="rId18"/>
    <p:sldId id="312" r:id="rId19"/>
    <p:sldId id="313" r:id="rId20"/>
    <p:sldId id="314" r:id="rId21"/>
    <p:sldId id="317" r:id="rId22"/>
    <p:sldId id="315" r:id="rId23"/>
    <p:sldId id="318" r:id="rId24"/>
    <p:sldId id="316" r:id="rId25"/>
    <p:sldId id="321" r:id="rId26"/>
    <p:sldId id="334" r:id="rId27"/>
    <p:sldId id="323" r:id="rId28"/>
    <p:sldId id="324" r:id="rId29"/>
    <p:sldId id="325" r:id="rId30"/>
    <p:sldId id="319" r:id="rId31"/>
    <p:sldId id="329" r:id="rId32"/>
    <p:sldId id="327" r:id="rId33"/>
    <p:sldId id="328" r:id="rId34"/>
    <p:sldId id="330" r:id="rId35"/>
    <p:sldId id="331" r:id="rId36"/>
    <p:sldId id="335" r:id="rId37"/>
    <p:sldId id="320" r:id="rId38"/>
    <p:sldId id="322" r:id="rId39"/>
    <p:sldId id="326" r:id="rId40"/>
    <p:sldId id="332" r:id="rId41"/>
    <p:sldId id="405" r:id="rId42"/>
    <p:sldId id="406" r:id="rId43"/>
    <p:sldId id="407" r:id="rId44"/>
    <p:sldId id="408" r:id="rId45"/>
    <p:sldId id="409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5934"/>
  </p:normalViewPr>
  <p:slideViewPr>
    <p:cSldViewPr snapToGrid="0" snapToObjects="1">
      <p:cViewPr varScale="1">
        <p:scale>
          <a:sx n="81" d="100"/>
          <a:sy n="81" d="100"/>
        </p:scale>
        <p:origin x="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54F6-CAEB-9C4C-9BFB-D7A457D9DAB8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B739-9F65-B540-9F9D-35FB6973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B739-9F65-B540-9F9D-35FB69735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799-151C-5048-9933-A6F5D5D4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B614C-3700-774E-AD39-14E3A007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C1BB-8CC7-6441-AA6B-8251A7C6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B8F6-6E5F-DD47-9AEC-CFC8254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A7C38-0B4F-6647-9628-AFA73BC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FA6F8-AB3F-6442-9739-C4E05E55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D6A67-4099-2C4C-9A16-C1A9900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A8558-AA28-DD4F-97DC-5AC8643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573D7-3126-4149-8F82-1EA9F80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33D9D-C811-054B-B631-F068E32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12A5A-E096-9746-9E0E-F5A57C28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E6781-6D67-6C46-B545-3C66B1F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C5E04-7F29-1B4A-898B-AA3779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DAA07-8CFF-B74B-AA7A-D3314A5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5882B-0D94-7F48-91A3-9ED8C53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BDFE-908A-B841-B62A-419834A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7BA0-D187-1D48-B319-6F6539F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72884-8104-AB49-B2C1-B8503CC8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477E4-6B6B-CC47-A78D-C08D7D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5F4AB-87C5-3B4C-8FF4-31787433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2FA32-EB04-8A40-BE1A-2FEB399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50456E-720D-4645-8D3A-88590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B8DBD-91C8-2546-BDC7-C0A183A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14C65-7796-084E-A7D3-FCED566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E5695-7D7A-D14F-A13B-9BAEEB1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0C86-2E07-4243-A2AE-508B8E0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B8CA-2F7D-7043-AD5A-2D346725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96314C-C407-184F-B416-5521B9F4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29E76-5324-ED46-9609-30C0BD1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4B672-010F-9243-950D-CC6AB08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BCDCF-9AD2-E246-820A-0A8A346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36AA-DFC4-014A-B1DA-C5F01F2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5A730-0B3C-724C-9B6C-4293484F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BC401A-EC1D-9343-9742-A017C07D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9B1A84-0D7C-7E4F-9832-6CC26AEE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D12DD-0E2A-0345-93B5-4D2E1C4F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2EE37C-26DC-2743-A2D4-62DC5C6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A6A52E-1127-EE49-9ED6-BC6C406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9D5646-46D1-D141-ACCB-6EC1915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B0A4-41FD-6F4D-98C2-5724EC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E7F7C8-E692-7542-A60C-6D7C3E1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46D2F7-1D81-BB46-9D10-E3D136A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9B5F3-8C8B-C643-81CE-0C6822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0CB02-044E-764B-9D7B-2B2D3CC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81003-FEB1-134F-A138-86BA00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F701-411A-A649-A9C9-C5B92E3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61D5-63E5-8345-94AB-6EA2795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46E2D-2145-D34C-8202-DD49EBD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E517D-7C43-EC47-A575-646D7D0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F867F3-AB32-D84B-A6F4-F501614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4AAAF-5D94-984A-90BC-4E2AA4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06763-FFB9-E647-B63D-A393FCF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2B95D-088C-5A46-8E3F-9064A46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F6E1-A37A-D04A-BAB1-0ED383BC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2E4CF-D4E9-2043-AB81-5D482F87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D609C9-7046-044A-AA5C-B1887AB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E3C33E-31EF-2A4C-B8CB-519CF2FF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5262F-4263-2A49-A265-713A8F6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E0E12F-FE54-8F40-AA38-1BDE8AC8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E2726-6CC2-B542-8EFB-E713151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40466-B65E-8E4D-AC5F-1F2DB10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5627-93D3-854B-8160-8C4702847D6F}" type="datetimeFigureOut">
              <a:rPr lang="en-US" smtClean="0"/>
              <a:t>03-Apr-24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86A8C-3F4D-F643-93FB-34E014C3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978435-68D3-8C44-AA01-D68CC3F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84F3-5EB0-DF43-9351-DE22062057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8" y="6257924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533055CF-F6FD-5B4C-9E94-FCB67C2D40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57" y="6318249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4CEE0-63F7-DF43-A4AF-8D40D0558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Teams and Teamwork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814A9F-467E-294D-AD14-AF5557238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CF5AD2-690E-2748-80CF-342DEA673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29" y="6334125"/>
            <a:ext cx="2528555" cy="3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1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 pitchFamily="2" charset="2"/>
              <a:buChar char="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101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Version 2.0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© Maurizio </a:t>
            </a:r>
            <a:r>
              <a:rPr lang="en-GB" altLang="it-IT" sz="1000" dirty="0" err="1"/>
              <a:t>Morisio</a:t>
            </a:r>
            <a:r>
              <a:rPr lang="en-GB" altLang="it-IT" sz="1000" dirty="0"/>
              <a:t>, Luca Ardito 2024</a:t>
            </a:r>
          </a:p>
        </p:txBody>
      </p:sp>
    </p:spTree>
    <p:extLst>
      <p:ext uri="{BB962C8B-B14F-4D97-AF65-F5344CB8AC3E}">
        <p14:creationId xmlns:p14="http://schemas.microsoft.com/office/powerpoint/2010/main" val="39417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DC2C275-6429-D03E-5B75-3B62F1A44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Big five</a:t>
            </a:r>
            <a:endParaRPr lang="fr-FR" altLang="fr-FR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DD3C2D7-E332-F3BA-2B65-A27F003A8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2275"/>
            <a:ext cx="8229600" cy="4800600"/>
          </a:xfrm>
        </p:spPr>
        <p:txBody>
          <a:bodyPr/>
          <a:lstStyle/>
          <a:p>
            <a:r>
              <a:rPr lang="it-IT" altLang="fr-FR" dirty="0" err="1"/>
              <a:t>Neuroticism</a:t>
            </a:r>
            <a:endParaRPr lang="it-IT" altLang="fr-FR" dirty="0"/>
          </a:p>
          <a:p>
            <a:pPr lvl="1"/>
            <a:r>
              <a:rPr lang="it-IT" altLang="fr-FR" dirty="0"/>
              <a:t>Self </a:t>
            </a:r>
            <a:r>
              <a:rPr lang="it-IT" altLang="fr-FR" dirty="0" err="1"/>
              <a:t>esteem</a:t>
            </a:r>
            <a:r>
              <a:rPr lang="it-IT" altLang="fr-FR" dirty="0"/>
              <a:t>, more to </a:t>
            </a:r>
            <a:r>
              <a:rPr lang="it-IT" altLang="fr-FR" dirty="0" err="1"/>
              <a:t>less</a:t>
            </a:r>
            <a:endParaRPr lang="it-IT" altLang="fr-FR" dirty="0"/>
          </a:p>
          <a:p>
            <a:r>
              <a:rPr lang="it-IT" altLang="fr-FR" dirty="0" err="1"/>
              <a:t>Openness</a:t>
            </a:r>
            <a:endParaRPr lang="it-IT" altLang="fr-FR" dirty="0"/>
          </a:p>
          <a:p>
            <a:pPr lvl="1"/>
            <a:r>
              <a:rPr lang="it-IT" altLang="fr-FR" dirty="0" err="1"/>
              <a:t>Curious</a:t>
            </a:r>
            <a:r>
              <a:rPr lang="it-IT" altLang="fr-FR" dirty="0"/>
              <a:t>/</a:t>
            </a:r>
            <a:r>
              <a:rPr lang="it-IT" altLang="fr-FR" dirty="0" err="1"/>
              <a:t>original</a:t>
            </a:r>
            <a:r>
              <a:rPr lang="it-IT" altLang="fr-FR" dirty="0"/>
              <a:t> or </a:t>
            </a:r>
            <a:r>
              <a:rPr lang="it-IT" altLang="fr-FR" dirty="0" err="1"/>
              <a:t>not</a:t>
            </a:r>
            <a:endParaRPr lang="it-IT" altLang="fr-FR" dirty="0"/>
          </a:p>
          <a:p>
            <a:r>
              <a:rPr lang="it-IT" altLang="fr-FR" dirty="0" err="1"/>
              <a:t>Conscientiousness</a:t>
            </a:r>
            <a:endParaRPr lang="it-IT" altLang="fr-FR" dirty="0"/>
          </a:p>
          <a:p>
            <a:pPr lvl="1"/>
            <a:r>
              <a:rPr lang="it-IT" altLang="fr-FR" dirty="0"/>
              <a:t>Organization, </a:t>
            </a:r>
            <a:r>
              <a:rPr lang="it-IT" altLang="fr-FR" dirty="0" err="1"/>
              <a:t>perseverance</a:t>
            </a:r>
            <a:endParaRPr lang="it-IT" altLang="fr-FR" dirty="0"/>
          </a:p>
          <a:p>
            <a:r>
              <a:rPr lang="it-IT" altLang="fr-FR" dirty="0" err="1"/>
              <a:t>Extraversion</a:t>
            </a:r>
            <a:endParaRPr lang="it-IT" altLang="fr-FR" dirty="0"/>
          </a:p>
          <a:p>
            <a:pPr lvl="1"/>
            <a:r>
              <a:rPr lang="it-IT" altLang="fr-FR" dirty="0"/>
              <a:t>Social or </a:t>
            </a:r>
            <a:r>
              <a:rPr lang="it-IT" altLang="fr-FR" dirty="0" err="1"/>
              <a:t>not</a:t>
            </a:r>
            <a:endParaRPr lang="it-IT" altLang="fr-FR" dirty="0"/>
          </a:p>
          <a:p>
            <a:r>
              <a:rPr lang="it-IT" altLang="fr-FR" dirty="0" err="1"/>
              <a:t>Agreableness</a:t>
            </a:r>
            <a:endParaRPr lang="it-IT" altLang="fr-FR" dirty="0"/>
          </a:p>
          <a:p>
            <a:pPr lvl="1"/>
            <a:r>
              <a:rPr lang="it-IT" altLang="fr-FR" dirty="0" err="1"/>
              <a:t>Kindness</a:t>
            </a:r>
            <a:r>
              <a:rPr lang="it-IT" altLang="fr-FR" dirty="0"/>
              <a:t>, </a:t>
            </a:r>
            <a:r>
              <a:rPr lang="it-IT" altLang="fr-FR" dirty="0" err="1"/>
              <a:t>gentleness</a:t>
            </a:r>
            <a:endParaRPr lang="it-IT" altLang="fr-FR" dirty="0"/>
          </a:p>
          <a:p>
            <a:pPr lvl="1"/>
            <a:endParaRPr lang="fr-FR" altLang="fr-FR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F254079-3980-F90F-1844-5A0CD0F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1D7CF2D-7339-2844-B17F-0B9CF02EC045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it-IT" altLang="fr-FR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E38F3A6-0210-9E07-67C9-03257AB51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Myers Briggs</a:t>
            </a:r>
            <a:endParaRPr lang="fr-FR" altLang="fr-FR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807AB86-CB90-F4A1-CCCE-5D628911F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Extraversion – introversion</a:t>
            </a:r>
          </a:p>
          <a:p>
            <a:r>
              <a:rPr lang="it-IT" altLang="fr-FR"/>
              <a:t>Sensing – intuition</a:t>
            </a:r>
          </a:p>
          <a:p>
            <a:r>
              <a:rPr lang="it-IT" altLang="fr-FR"/>
              <a:t>Thinking – feeling</a:t>
            </a:r>
          </a:p>
          <a:p>
            <a:r>
              <a:rPr lang="it-IT" altLang="fr-FR"/>
              <a:t>Judging – perceiving</a:t>
            </a:r>
          </a:p>
          <a:p>
            <a:endParaRPr lang="it-IT" altLang="fr-FR"/>
          </a:p>
          <a:p>
            <a:endParaRPr lang="it-IT" altLang="fr-FR"/>
          </a:p>
          <a:p>
            <a:r>
              <a:rPr lang="it-IT" altLang="fr-FR"/>
              <a:t>16 possible combinations</a:t>
            </a:r>
            <a:endParaRPr lang="fr-FR" altLang="fr-FR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C84BB064-D6D4-477B-354D-6A442053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19F3015-0B39-674E-9AA8-6CAC2F17289C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it-IT" altLang="fr-FR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80BA-809B-182E-FACB-71696618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ED09-8B1E-513A-7572-7E0D8617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Styles of Communication as Seen by Dilbert - McLaren Coaching - Capture ...">
            <a:extLst>
              <a:ext uri="{FF2B5EF4-FFF2-40B4-BE49-F238E27FC236}">
                <a16:creationId xmlns:a16="http://schemas.microsoft.com/office/drawing/2014/main" id="{9427CE32-1A5A-5718-C7BD-261AE5A6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70" y="1338263"/>
            <a:ext cx="8572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7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9F1CF9D-4003-C68F-8125-B0D8652CC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Personality and work</a:t>
            </a:r>
            <a:endParaRPr lang="fr-FR" altLang="fr-FR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6D5586B-8E0C-4871-5A58-BF9527CB4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What is best mix of personalities in a team?</a:t>
            </a:r>
          </a:p>
          <a:p>
            <a:r>
              <a:rPr lang="it-IT" altLang="fr-FR"/>
              <a:t>What is best personality for a job function?</a:t>
            </a:r>
          </a:p>
          <a:p>
            <a:pPr lvl="1"/>
            <a:r>
              <a:rPr lang="it-IT" altLang="fr-FR"/>
              <a:t>Ex sales person, extraversion</a:t>
            </a:r>
            <a:endParaRPr lang="fr-FR" altLang="fr-FR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1AC53ED-44C1-6359-2452-00BAB99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5245BD0-70BA-0048-8257-C819A6F4BF24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it-IT" altLang="fr-FR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4DEFB63-4BFE-93F0-5AEF-68BABAD00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410914B-4C18-06CF-2BB0-7DF9FC715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Catme uses</a:t>
            </a:r>
          </a:p>
          <a:p>
            <a:pPr lvl="1"/>
            <a:r>
              <a:rPr lang="it-IT" altLang="fr-FR"/>
              <a:t>Leadership role (leading – following)</a:t>
            </a:r>
          </a:p>
          <a:p>
            <a:pPr lvl="1"/>
            <a:r>
              <a:rPr lang="it-IT" altLang="fr-FR"/>
              <a:t>Detail – big picture</a:t>
            </a:r>
          </a:p>
          <a:p>
            <a:pPr lvl="1"/>
            <a:endParaRPr lang="it-IT" altLang="fr-FR"/>
          </a:p>
          <a:p>
            <a:pPr lvl="1"/>
            <a:r>
              <a:rPr lang="it-IT" altLang="fr-FR"/>
              <a:t>(commitment level)</a:t>
            </a:r>
            <a:endParaRPr lang="fr-FR" altLang="fr-FR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FAB7302-159C-F234-7F6B-55823DD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DCF67D5-8B6E-2545-9781-861C8E88E46C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it-IT" altLang="fr-FR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altLang="fr-FR" dirty="0"/>
              <a:t>Teams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61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B8AB9A8-E9BA-852E-B50C-1B87D25BA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Factors affecting teams</a:t>
            </a:r>
            <a:endParaRPr lang="fr-FR" altLang="fr-FR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39586B-B30A-CAF2-977E-A8AA6F72F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Size</a:t>
            </a:r>
          </a:p>
          <a:p>
            <a:r>
              <a:rPr lang="it-IT" altLang="fr-FR"/>
              <a:t>Norms</a:t>
            </a:r>
          </a:p>
          <a:p>
            <a:r>
              <a:rPr lang="it-IT" altLang="fr-FR"/>
              <a:t>Specialization</a:t>
            </a:r>
          </a:p>
          <a:p>
            <a:r>
              <a:rPr lang="it-IT" altLang="fr-FR"/>
              <a:t>Status</a:t>
            </a:r>
          </a:p>
          <a:p>
            <a:r>
              <a:rPr lang="it-IT" altLang="fr-FR"/>
              <a:t>Leadership </a:t>
            </a:r>
          </a:p>
          <a:p>
            <a:r>
              <a:rPr lang="it-IT" altLang="fr-FR"/>
              <a:t>Mood</a:t>
            </a:r>
          </a:p>
          <a:p>
            <a:endParaRPr lang="it-IT" altLang="fr-FR"/>
          </a:p>
          <a:p>
            <a:endParaRPr lang="it-IT" altLang="fr-FR"/>
          </a:p>
          <a:p>
            <a:endParaRPr lang="fr-FR" altLang="fr-FR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34F1AB0-E7DF-C148-8849-C4DBE166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6E94B42-8A32-8B4F-9533-8775234C90D1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it-IT" altLang="fr-FR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24F7C32-95D8-1D63-40B0-CE0DD8133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Size and group dynamics</a:t>
            </a:r>
            <a:endParaRPr lang="fr-FR" alt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B42D-6420-C810-ED81-BED3AA77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2 people: in case of confict no third person to arbitrate discussion</a:t>
            </a:r>
          </a:p>
          <a:p>
            <a:pPr lvl="1">
              <a:defRPr/>
            </a:pPr>
            <a:r>
              <a:rPr lang="it-IT" dirty="0"/>
              <a:t>Either conflicts are hidden or avoided</a:t>
            </a:r>
          </a:p>
          <a:p>
            <a:pPr lvl="1">
              <a:defRPr/>
            </a:pPr>
            <a:r>
              <a:rPr lang="it-IT" dirty="0"/>
              <a:t>Or conflicts get to explode</a:t>
            </a:r>
          </a:p>
          <a:p>
            <a:pPr marL="457200" lvl="1" indent="0">
              <a:buNone/>
              <a:defRPr/>
            </a:pPr>
            <a:r>
              <a:rPr lang="it-IT" dirty="0"/>
              <a:t>(avoid 2 people teams)</a:t>
            </a:r>
          </a:p>
          <a:p>
            <a:pPr>
              <a:defRPr/>
            </a:pPr>
            <a:r>
              <a:rPr lang="it-IT" dirty="0"/>
              <a:t>3 people: in case of conflict possible coalition 2 to 1</a:t>
            </a:r>
          </a:p>
          <a:p>
            <a:pPr lvl="1">
              <a:defRPr/>
            </a:pPr>
            <a:r>
              <a:rPr lang="it-IT" dirty="0"/>
              <a:t>Stress, frustration of the isolated person</a:t>
            </a:r>
          </a:p>
          <a:p>
            <a:pPr marL="457200" lvl="1" indent="0">
              <a:buNone/>
              <a:defRPr/>
            </a:pPr>
            <a:r>
              <a:rPr lang="it-IT" dirty="0"/>
              <a:t>(avoid 3 people teams)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4C411DA-EC49-E89C-582E-99A0AAA0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908DB43-6EC5-CE4C-A488-173B06E0DFB8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it-IT" altLang="fr-FR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90D15AE-E4D3-24FD-0E5F-8EDC0FFD6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Size</a:t>
            </a:r>
            <a:endParaRPr lang="fr-FR" alt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305-0D2F-ADEC-74AB-27E39567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4 people. ( ABCD)</a:t>
            </a:r>
          </a:p>
          <a:p>
            <a:pPr lvl="1">
              <a:defRPr/>
            </a:pPr>
            <a:r>
              <a:rPr lang="it-IT" dirty="0"/>
              <a:t>7 possible configurations (group dynamics)</a:t>
            </a:r>
          </a:p>
          <a:p>
            <a:pPr marL="457200" lvl="1" indent="0">
              <a:buNone/>
              <a:defRPr/>
            </a:pPr>
            <a:r>
              <a:rPr lang="it-IT" dirty="0"/>
              <a:t>A – BCD  B – ACD    C-ABD   D – ABC</a:t>
            </a:r>
            <a:br>
              <a:rPr lang="it-IT" dirty="0"/>
            </a:br>
            <a:r>
              <a:rPr lang="it-IT" dirty="0"/>
              <a:t>AB-CD    AC-BD   AD – BC </a:t>
            </a:r>
          </a:p>
          <a:p>
            <a:pPr>
              <a:defRPr/>
            </a:pPr>
            <a:endParaRPr lang="it-IT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554D1D1-9D4E-9EF1-AA47-F459B11A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4F326D5-857D-DF42-87EA-F8AE78553127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it-IT" altLang="fr-FR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19E38A0-81C8-BAA6-6697-EB22BB2DA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Size</a:t>
            </a:r>
            <a:endParaRPr lang="fr-FR" altLang="fr-FR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F2A17BC-B0A9-E5DC-3D34-B8827FBC3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8-10 people </a:t>
            </a:r>
          </a:p>
          <a:p>
            <a:pPr lvl="1"/>
            <a:r>
              <a:rPr lang="it-IT" altLang="fr-FR"/>
              <a:t>Communication problems (not all speak out)</a:t>
            </a:r>
          </a:p>
          <a:p>
            <a:pPr lvl="1"/>
            <a:r>
              <a:rPr lang="it-IT" altLang="fr-FR"/>
              <a:t>Subgroups can form</a:t>
            </a:r>
          </a:p>
          <a:p>
            <a:pPr lvl="1"/>
            <a:r>
              <a:rPr lang="it-IT" altLang="fr-FR"/>
              <a:t>Individualities prevail</a:t>
            </a:r>
          </a:p>
          <a:p>
            <a:pPr lvl="1"/>
            <a:r>
              <a:rPr lang="it-IT" altLang="fr-FR"/>
              <a:t>Need of more formalization</a:t>
            </a:r>
          </a:p>
          <a:p>
            <a:pPr lvl="1"/>
            <a:r>
              <a:rPr lang="it-IT" altLang="fr-FR"/>
              <a:t>Less participation</a:t>
            </a:r>
            <a:endParaRPr lang="fr-FR" altLang="fr-FR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1A3025B-FBA0-CB11-95E5-7246DF9D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102684B-3F46-7A43-9089-C2D877FE3CC7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it-IT" altLang="fr-FR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17D432D-4F94-3303-FBBC-23783F7F0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Team formation</a:t>
            </a:r>
            <a:endParaRPr lang="fr-FR" altLang="fr-FR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8654A62-4E98-4548-5248-6CFA5FF86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By students</a:t>
            </a:r>
          </a:p>
          <a:p>
            <a:pPr lvl="1"/>
            <a:r>
              <a:rPr lang="it-IT" altLang="fr-FR"/>
              <a:t>Unfair to students who do not have a local network (ex.: Erasmus)</a:t>
            </a:r>
          </a:p>
          <a:p>
            <a:r>
              <a:rPr lang="it-IT" altLang="fr-FR"/>
              <a:t>By teacher</a:t>
            </a:r>
          </a:p>
          <a:p>
            <a:pPr lvl="1"/>
            <a:r>
              <a:rPr lang="it-IT" altLang="fr-FR"/>
              <a:t>Same approach for all students</a:t>
            </a:r>
          </a:p>
          <a:p>
            <a:pPr lvl="1"/>
            <a:r>
              <a:rPr lang="it-IT" altLang="fr-FR"/>
              <a:t>Similar to what happens in work environment</a:t>
            </a:r>
          </a:p>
          <a:p>
            <a:pPr lvl="1"/>
            <a:endParaRPr lang="fr-FR" altLang="fr-FR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06418D39-86AA-D4FE-3ECD-EF3A4EC7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6B5E3D1-EBD8-B541-8D13-20C26AF6D622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71A4E57-8AA9-A42D-1B02-F1A3E4FE7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Size</a:t>
            </a:r>
            <a:endParaRPr lang="fr-FR" altLang="fr-FR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D06A7C2-AB6F-7B34-9AC5-F59883D1A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Recommended size: 4 to 7 </a:t>
            </a:r>
            <a:endParaRPr lang="fr-FR" altLang="fr-FR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A2F29F7-1024-FA1F-0040-F26CC73B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F5844EF-E52E-4D4B-8D44-CFC8FB3BD1CE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it-IT" altLang="fr-FR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A1B769-99C5-B458-46D3-F97044112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Size and our project</a:t>
            </a:r>
            <a:endParaRPr lang="fr-FR" altLang="fr-FR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F2BE5DC-66F1-4A48-85F5-F520DA6E8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4 people</a:t>
            </a:r>
          </a:p>
          <a:p>
            <a:endParaRPr lang="it-IT" altLang="fr-FR"/>
          </a:p>
          <a:p>
            <a:r>
              <a:rPr lang="it-IT" altLang="fr-FR"/>
              <a:t>Risk: 1, 2 team members leave</a:t>
            </a:r>
            <a:endParaRPr lang="fr-FR" altLang="fr-FR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062E8902-E37E-9A28-6B84-802F25E3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40A914F-163B-994D-9123-7512D23ADB2D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it-IT" altLang="fr-FR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94C4BC9-72BB-F98D-FCEA-1631AE8FE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Norms</a:t>
            </a:r>
            <a:endParaRPr lang="fr-FR" altLang="fr-FR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D39DF10-7D98-5EFC-FCDF-878F5E0D46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Work hours and punctuality</a:t>
            </a:r>
          </a:p>
          <a:p>
            <a:r>
              <a:rPr lang="it-IT" altLang="fr-FR"/>
              <a:t>Etiquette and social norms</a:t>
            </a:r>
          </a:p>
          <a:p>
            <a:pPr lvl="1"/>
            <a:r>
              <a:rPr lang="it-IT" altLang="fr-FR"/>
              <a:t>How to greet </a:t>
            </a:r>
          </a:p>
          <a:p>
            <a:pPr lvl="1"/>
            <a:r>
              <a:rPr lang="it-IT" altLang="fr-FR"/>
              <a:t>How to clean</a:t>
            </a:r>
          </a:p>
          <a:p>
            <a:pPr lvl="1"/>
            <a:r>
              <a:rPr lang="it-IT" altLang="fr-FR"/>
              <a:t>How to interact (who starts interaction and how)</a:t>
            </a:r>
          </a:p>
          <a:p>
            <a:r>
              <a:rPr lang="it-IT" altLang="fr-FR"/>
              <a:t>Control (on rules, on work)</a:t>
            </a:r>
          </a:p>
          <a:p>
            <a:endParaRPr lang="it-IT" altLang="fr-FR"/>
          </a:p>
          <a:p>
            <a:endParaRPr lang="fr-FR" altLang="fr-FR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1E0B9B3-0FB6-BAEC-BC78-44B5C5B7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6981468-1678-174E-B565-F419BBB5E7D7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it-IT" altLang="fr-FR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73E7E76-C20E-D5AE-0105-4D9104357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Norms</a:t>
            </a:r>
            <a:endParaRPr lang="fr-FR" altLang="fr-FR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110B5F1-0D07-2129-B207-A581BABEF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Productivity</a:t>
            </a:r>
          </a:p>
          <a:p>
            <a:pPr lvl="1"/>
            <a:r>
              <a:rPr lang="it-IT" altLang="fr-FR"/>
              <a:t>What is too much / too little work</a:t>
            </a:r>
          </a:p>
          <a:p>
            <a:r>
              <a:rPr lang="it-IT" altLang="fr-FR"/>
              <a:t>Protest</a:t>
            </a:r>
          </a:p>
          <a:p>
            <a:pPr lvl="1"/>
            <a:r>
              <a:rPr lang="it-IT" altLang="fr-FR"/>
              <a:t>How and when to express discomfort / conflict</a:t>
            </a:r>
            <a:endParaRPr lang="fr-FR" altLang="fr-FR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460DDCD-AEA6-E9BD-8820-C188FEE0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8C00A62-2854-AC46-841E-979D48702236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it-IT" altLang="fr-FR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87E349E-E1F5-FCFC-2B09-4A6AFF92C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Norms and our project</a:t>
            </a:r>
            <a:endParaRPr lang="fr-FR" altLang="fr-FR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DB74B79-F5B8-3E08-2CB6-A6EB45326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Define clearly your norms, upfront!</a:t>
            </a:r>
          </a:p>
          <a:p>
            <a:r>
              <a:rPr lang="it-IT" altLang="fr-FR"/>
              <a:t>Speak up and do not allow hidden stress to explode too late</a:t>
            </a:r>
          </a:p>
          <a:p>
            <a:r>
              <a:rPr lang="it-IT" altLang="fr-FR"/>
              <a:t>Be flexible, too</a:t>
            </a:r>
            <a:endParaRPr lang="fr-FR" altLang="fr-FR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E3E4542-022E-7FA0-04DA-089E973D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570663"/>
            <a:ext cx="13716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710D939-9300-194C-8F0B-187AA1720034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it-IT" altLang="fr-FR" sz="1200"/>
          </a:p>
        </p:txBody>
      </p:sp>
      <p:sp>
        <p:nvSpPr>
          <p:cNvPr id="38917" name="Rectangle 1">
            <a:extLst>
              <a:ext uri="{FF2B5EF4-FFF2-40B4-BE49-F238E27FC236}">
                <a16:creationId xmlns:a16="http://schemas.microsoft.com/office/drawing/2014/main" id="{713FA277-B540-6C09-AF07-EA8F2723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5085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/>
              <a:t>Postel’s Law: Be conservative in what you do, be liberal in what you accept from others.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B989095-05DC-0EF2-A760-5A4F0C1F0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Status</a:t>
            </a:r>
            <a:endParaRPr lang="fr-FR" altLang="fr-FR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380B352-26DE-54D0-FA4F-1DBFA0728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Relative position of person vs others in team (vs others in society)</a:t>
            </a:r>
          </a:p>
          <a:p>
            <a:r>
              <a:rPr lang="it-IT" altLang="fr-FR"/>
              <a:t>More status </a:t>
            </a:r>
            <a:r>
              <a:rPr lang="it-IT" altLang="fr-FR">
                <a:sym typeface="Wingdings" pitchFamily="2" charset="2"/>
              </a:rPr>
              <a:t> more respect from others, more influence</a:t>
            </a:r>
          </a:p>
          <a:p>
            <a:r>
              <a:rPr lang="it-IT" altLang="fr-FR">
                <a:sym typeface="Wingdings" pitchFamily="2" charset="2"/>
              </a:rPr>
              <a:t>Should depend on actual skills, contribution to group</a:t>
            </a:r>
          </a:p>
          <a:p>
            <a:pPr marL="457200" lvl="1" indent="0">
              <a:buNone/>
            </a:pPr>
            <a:endParaRPr lang="it-IT" altLang="fr-FR">
              <a:sym typeface="Wingdings" pitchFamily="2" charset="2"/>
            </a:endParaRPr>
          </a:p>
          <a:p>
            <a:pPr marL="457200" lvl="1" indent="0">
              <a:buNone/>
            </a:pPr>
            <a:endParaRPr lang="fr-FR" altLang="fr-FR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8BD1EFCB-C64C-31B1-BBA2-D5BE1A99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3DBF4B4-8A88-2A4D-A0A7-72B25839BD90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it-IT" altLang="fr-FR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BE0F322-9B4C-9BFC-4891-C36D31365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Status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5385400-B988-68D9-94CA-79B0CC912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>
                <a:sym typeface="Wingdings" pitchFamily="2" charset="2"/>
              </a:rPr>
              <a:t>Formal status (ex leader) </a:t>
            </a:r>
            <a:br>
              <a:rPr lang="it-IT" altLang="fr-FR">
                <a:sym typeface="Wingdings" pitchFamily="2" charset="2"/>
              </a:rPr>
            </a:br>
            <a:r>
              <a:rPr lang="it-IT" altLang="fr-FR">
                <a:sym typeface="Wingdings" pitchFamily="2" charset="2"/>
              </a:rPr>
              <a:t>     vs </a:t>
            </a:r>
            <a:br>
              <a:rPr lang="it-IT" altLang="fr-FR">
                <a:sym typeface="Wingdings" pitchFamily="2" charset="2"/>
              </a:rPr>
            </a:br>
            <a:r>
              <a:rPr lang="it-IT" altLang="fr-FR">
                <a:sym typeface="Wingdings" pitchFamily="2" charset="2"/>
              </a:rPr>
              <a:t>actual status recognized by others </a:t>
            </a:r>
          </a:p>
          <a:p>
            <a:endParaRPr lang="it-IT" altLang="fr-FR">
              <a:sym typeface="Wingdings" pitchFamily="2" charset="2"/>
            </a:endParaRPr>
          </a:p>
          <a:p>
            <a:r>
              <a:rPr lang="it-IT" altLang="fr-FR">
                <a:sym typeface="Wingdings" pitchFamily="2" charset="2"/>
              </a:rPr>
              <a:t>If formal status is not consistent with actual status then conflicts arise</a:t>
            </a:r>
          </a:p>
          <a:p>
            <a:endParaRPr lang="it-IT" altLang="it-IT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9AB69A3-28C2-8965-E5EE-F94025131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B9ECC8E-CF94-3643-B77A-529F9E9B503D}" type="slidenum">
              <a:rPr lang="it-IT" altLang="en-US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it-IT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597AA1B-D1DC-CA3C-9D69-8219539CB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A192C50-2BB3-62A9-F0A2-CD246AE8E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Recognize actual status, make formal status follow actual status</a:t>
            </a:r>
            <a:endParaRPr lang="fr-FR" altLang="fr-FR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E32DE80-C8A4-A00D-8B0A-DFF9A98F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A8F5E8E-BC0B-544A-9D41-007988EB845A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it-IT" altLang="fr-FR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AF0D6F1-D76B-8AB3-6373-5690B512D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Specialization</a:t>
            </a:r>
            <a:endParaRPr lang="fr-FR" altLang="fr-FR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D386A31-F1D1-0924-58F1-A4B084E3B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Team members do all tasks vs team member specialized in a task</a:t>
            </a:r>
          </a:p>
          <a:p>
            <a:pPr lvl="1"/>
            <a:r>
              <a:rPr lang="it-IT" altLang="fr-FR"/>
              <a:t>Ex testing, configuration management, requirements</a:t>
            </a:r>
          </a:p>
          <a:p>
            <a:pPr lvl="1"/>
            <a:endParaRPr lang="it-IT" altLang="fr-FR"/>
          </a:p>
          <a:p>
            <a:r>
              <a:rPr lang="it-IT" altLang="fr-FR"/>
              <a:t>No specialization: members are interchangeable, no delays if one member cannot work</a:t>
            </a:r>
          </a:p>
          <a:p>
            <a:r>
              <a:rPr lang="it-IT" altLang="fr-FR"/>
              <a:t>Specialization: more productivity </a:t>
            </a:r>
            <a:endParaRPr lang="fr-FR" altLang="fr-FR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8A0749E-E8C0-B08A-60F3-7CD5292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CD624CD-E7A1-824B-85EA-AE7743C3BDA3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it-IT" altLang="fr-FR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4BBD694-AC55-452D-4F33-6B31A9340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15E1F4F-F03B-0746-E14E-036BA592E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2852738"/>
            <a:ext cx="8229600" cy="3243262"/>
          </a:xfrm>
        </p:spPr>
        <p:txBody>
          <a:bodyPr/>
          <a:lstStyle/>
          <a:p>
            <a:r>
              <a:rPr lang="it-IT" altLang="fr-FR"/>
              <a:t>Specialization can be a plus sometimes. For this project I hope you do not apply it, otherwise you do not learn all parts of the course</a:t>
            </a:r>
            <a:endParaRPr lang="fr-FR" altLang="fr-FR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A7EAD38-2BFF-2899-A465-57275D2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6EBFCAF-9237-B747-9EF1-D68F6FB47060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it-IT" altLang="fr-FR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8053D8B-3DC3-1370-6AC3-D29D432E1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Catme.org</a:t>
            </a:r>
            <a:endParaRPr lang="fr-FR" alt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9121-8DD4-95B4-5E62-805DB7C0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Developed</a:t>
            </a:r>
            <a:r>
              <a:rPr lang="it-IT" dirty="0"/>
              <a:t> by Purdue University</a:t>
            </a:r>
          </a:p>
          <a:p>
            <a:pPr>
              <a:defRPr/>
            </a:pPr>
            <a:r>
              <a:rPr lang="it-IT" dirty="0"/>
              <a:t>Used by 2200 instructors, 11M students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Team formation</a:t>
            </a:r>
          </a:p>
          <a:p>
            <a:pPr>
              <a:defRPr/>
            </a:pPr>
            <a:r>
              <a:rPr lang="it-IT" dirty="0"/>
              <a:t>Team evaluation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fr-FR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EE57DEC-2A2D-6EA3-28E0-D440AD27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98F9842-ACDE-8C46-B0A5-9E941DCA8495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E18CBBC-27C6-E858-1A45-7F2367685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Leadership</a:t>
            </a:r>
            <a:endParaRPr lang="fr-FR" altLang="fr-FR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F17A220-A888-FB95-C757-5BDC939A1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Some activities may (or may not) be delegated to one recognized person in the team </a:t>
            </a:r>
          </a:p>
          <a:p>
            <a:pPr lvl="1"/>
            <a:r>
              <a:rPr lang="it-IT" altLang="fr-FR"/>
              <a:t>Strategic decisions</a:t>
            </a:r>
          </a:p>
          <a:p>
            <a:pPr lvl="1"/>
            <a:r>
              <a:rPr lang="it-IT" altLang="fr-FR"/>
              <a:t>Coordination decisions (who does what)</a:t>
            </a:r>
          </a:p>
          <a:p>
            <a:pPr lvl="1"/>
            <a:r>
              <a:rPr lang="it-IT" altLang="fr-FR"/>
              <a:t>Information collection and sharing</a:t>
            </a:r>
          </a:p>
          <a:p>
            <a:pPr lvl="1"/>
            <a:r>
              <a:rPr lang="it-IT" altLang="fr-FR"/>
              <a:t>Spokesman to outside team (presents results, asks resources)</a:t>
            </a:r>
          </a:p>
          <a:p>
            <a:pPr lvl="1"/>
            <a:r>
              <a:rPr lang="it-IT" altLang="fr-FR"/>
              <a:t>Conflict resolution, motivation, trust</a:t>
            </a:r>
            <a:endParaRPr lang="fr-FR" altLang="fr-FR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8C636F6-3ACE-5A67-51D0-0E5BFE0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40B22EC-5CB7-3D47-BAD0-7678634EF615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it-IT" altLang="fr-FR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EF5C4BF-DF9D-CE4C-9C18-65C72A091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Leadership</a:t>
            </a:r>
            <a:endParaRPr lang="fr-FR" altLang="fr-FR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9C3E78E-8297-2C55-D98F-D5BAE8DFE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One person (team leader) can be in charge of all of them</a:t>
            </a:r>
          </a:p>
          <a:p>
            <a:r>
              <a:rPr lang="it-IT" altLang="fr-FR"/>
              <a:t>Or different people can be in charge, in function of their skills and experience</a:t>
            </a:r>
          </a:p>
          <a:p>
            <a:endParaRPr lang="it-IT" altLang="fr-FR"/>
          </a:p>
          <a:p>
            <a:r>
              <a:rPr lang="it-IT" altLang="fr-FR"/>
              <a:t>Situational leader: leader is not defined from outside, but emerges in the team</a:t>
            </a:r>
            <a:endParaRPr lang="fr-FR" altLang="fr-FR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44A8573-FB47-A1A3-1564-67492441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8E4DBA7-89AD-6943-81A4-854E05DD7606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it-IT" altLang="fr-FR"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5E0C4A0-C36A-C453-1FF7-7A0AC4A55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Leadership</a:t>
            </a:r>
            <a:endParaRPr lang="fr-FR" altLang="fr-FR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BE6DBD5-0074-493D-86D7-6A8221DEE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Hierarchical style</a:t>
            </a:r>
          </a:p>
          <a:p>
            <a:pPr lvl="1"/>
            <a:r>
              <a:rPr lang="it-IT" altLang="fr-FR"/>
              <a:t>Activities completely in charge of leader</a:t>
            </a:r>
            <a:br>
              <a:rPr lang="it-IT" altLang="fr-FR"/>
            </a:br>
            <a:r>
              <a:rPr lang="it-IT" altLang="fr-FR"/>
              <a:t>(may generate conflicts and dissatisfaction)</a:t>
            </a:r>
          </a:p>
          <a:p>
            <a:r>
              <a:rPr lang="it-IT" altLang="fr-FR"/>
              <a:t>Democratic style</a:t>
            </a:r>
          </a:p>
          <a:p>
            <a:pPr lvl="1"/>
            <a:r>
              <a:rPr lang="it-IT" altLang="fr-FR"/>
              <a:t>Decisions discussed by team and taken together</a:t>
            </a:r>
            <a:br>
              <a:rPr lang="it-IT" altLang="fr-FR"/>
            </a:br>
            <a:r>
              <a:rPr lang="it-IT" altLang="fr-FR"/>
              <a:t>(may result in excessive compromise or long delays)</a:t>
            </a:r>
          </a:p>
          <a:p>
            <a:endParaRPr lang="fr-FR" altLang="fr-FR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6E55438F-B594-34BE-FFB2-B342E6B6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E7F6CF1-8167-3D41-A1C8-F8808335B211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it-IT" altLang="fr-FR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4081024-85C3-72D7-1289-D6DCA0AF6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75AC40F-9CC1-00DC-9F81-D399B375C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2420938"/>
            <a:ext cx="8229600" cy="4032250"/>
          </a:xfrm>
        </p:spPr>
        <p:txBody>
          <a:bodyPr/>
          <a:lstStyle/>
          <a:p>
            <a:r>
              <a:rPr lang="it-IT" altLang="fr-FR"/>
              <a:t>Find a reasonable compromise between the two styles</a:t>
            </a:r>
          </a:p>
          <a:p>
            <a:r>
              <a:rPr lang="it-IT" altLang="fr-FR"/>
              <a:t>The leader has high formal status, his/her actual status should correspond to the formal status</a:t>
            </a:r>
            <a:endParaRPr lang="fr-FR" altLang="fr-FR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4CA2DF5C-9644-8182-6A68-0C70559D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7AB26AA-28CD-5748-BF3C-68FA1648C6FC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it-IT" altLang="fr-FR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46B0639-B4E3-6AAD-029C-B225EA57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Mood</a:t>
            </a:r>
            <a:endParaRPr lang="fr-FR" altLang="fr-FR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4C898E8-9FCE-D830-146B-8900B8108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Perceptions of team members, about team, about context, about leader</a:t>
            </a:r>
          </a:p>
          <a:p>
            <a:endParaRPr lang="it-IT" altLang="fr-FR"/>
          </a:p>
          <a:p>
            <a:r>
              <a:rPr lang="it-IT" altLang="fr-FR"/>
              <a:t>Negative</a:t>
            </a:r>
          </a:p>
          <a:p>
            <a:r>
              <a:rPr lang="it-IT" altLang="fr-FR"/>
              <a:t>Positive </a:t>
            </a:r>
          </a:p>
          <a:p>
            <a:pPr lvl="1"/>
            <a:r>
              <a:rPr lang="it-IT" altLang="fr-FR"/>
              <a:t>Leadership is recognized, roles are recognized, goals are shared, communication is effective, feedback is requested and useful</a:t>
            </a:r>
            <a:endParaRPr lang="fr-FR" altLang="fr-FR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87BABFCA-9542-626B-0262-931CEF61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BFA55C9-34CC-D24D-9A80-0710CB0A988A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it-IT" altLang="fr-FR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951E732-932E-C76A-213A-B802958E6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The fearless organization</a:t>
            </a:r>
            <a:endParaRPr lang="fr-FR" altLang="fr-FR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F97C985-6364-0979-36FA-267B95B23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Psychological safety [Edmonson 2019]</a:t>
            </a:r>
          </a:p>
          <a:p>
            <a:endParaRPr lang="it-IT" altLang="fr-FR"/>
          </a:p>
          <a:p>
            <a:r>
              <a:rPr lang="it-IT" altLang="fr-FR"/>
              <a:t>Organizations where members can express critiques, ideas, proposals, succeed</a:t>
            </a:r>
          </a:p>
          <a:p>
            <a:pPr lvl="1"/>
            <a:r>
              <a:rPr lang="it-IT" altLang="fr-FR"/>
              <a:t>Google (2017)</a:t>
            </a:r>
          </a:p>
          <a:p>
            <a:r>
              <a:rPr lang="it-IT" altLang="fr-FR"/>
              <a:t>Organizations where members cannot, on the long run, fail</a:t>
            </a:r>
          </a:p>
          <a:p>
            <a:pPr lvl="1"/>
            <a:r>
              <a:rPr lang="it-IT" altLang="fr-FR"/>
              <a:t>VW, Dieselgate</a:t>
            </a:r>
            <a:endParaRPr lang="fr-FR" altLang="fr-FR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59A778FA-1E9C-C0BE-F6A4-5CA3F41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D702B30-12FE-B249-A79A-134208587C53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it-IT" altLang="fr-FR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9047FC4-EA31-875C-BEFE-6A6E4259A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Groupthink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C861A39-4394-B59A-3E33-81287458F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(opposite of </a:t>
            </a:r>
            <a:r>
              <a:rPr lang="it-IT" altLang="it-IT" dirty="0" err="1"/>
              <a:t>fearless</a:t>
            </a:r>
            <a:r>
              <a:rPr lang="it-IT" altLang="it-IT" dirty="0"/>
              <a:t> </a:t>
            </a:r>
            <a:r>
              <a:rPr lang="it-IT" altLang="it-IT" dirty="0" err="1"/>
              <a:t>organization</a:t>
            </a:r>
            <a:r>
              <a:rPr lang="it-IT" altLang="it-IT" dirty="0"/>
              <a:t>)</a:t>
            </a:r>
          </a:p>
          <a:p>
            <a:endParaRPr lang="it-IT" altLang="it-IT" dirty="0"/>
          </a:p>
          <a:p>
            <a:r>
              <a:rPr lang="it-IT" altLang="it-IT" dirty="0" err="1"/>
              <a:t>All</a:t>
            </a:r>
            <a:r>
              <a:rPr lang="it-IT" altLang="it-IT" dirty="0"/>
              <a:t> team </a:t>
            </a:r>
            <a:r>
              <a:rPr lang="it-IT" altLang="it-IT" dirty="0" err="1"/>
              <a:t>members</a:t>
            </a:r>
            <a:r>
              <a:rPr lang="it-IT" altLang="it-IT" dirty="0"/>
              <a:t> think (decide, work) in the </a:t>
            </a:r>
            <a:r>
              <a:rPr lang="it-IT" altLang="it-IT" dirty="0" err="1"/>
              <a:t>same</a:t>
            </a:r>
            <a:r>
              <a:rPr lang="it-IT" altLang="it-IT" dirty="0"/>
              <a:t> way</a:t>
            </a:r>
          </a:p>
          <a:p>
            <a:pPr lvl="1"/>
            <a:r>
              <a:rPr lang="it-IT" altLang="it-IT" dirty="0"/>
              <a:t>No </a:t>
            </a:r>
            <a:r>
              <a:rPr lang="it-IT" altLang="it-IT" dirty="0" err="1"/>
              <a:t>diversity</a:t>
            </a:r>
            <a:endParaRPr lang="it-IT" altLang="it-IT" dirty="0"/>
          </a:p>
          <a:p>
            <a:pPr lvl="1"/>
            <a:r>
              <a:rPr lang="it-IT" altLang="it-IT" dirty="0"/>
              <a:t>No </a:t>
            </a:r>
            <a:r>
              <a:rPr lang="it-IT" altLang="it-IT" dirty="0" err="1"/>
              <a:t>discussions</a:t>
            </a:r>
            <a:endParaRPr lang="it-IT" altLang="it-IT" dirty="0"/>
          </a:p>
          <a:p>
            <a:pPr lvl="1"/>
            <a:r>
              <a:rPr lang="it-IT" altLang="it-IT" dirty="0"/>
              <a:t>Risk of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recognizing</a:t>
            </a:r>
            <a:r>
              <a:rPr lang="it-IT" altLang="it-IT" dirty="0"/>
              <a:t> </a:t>
            </a:r>
            <a:r>
              <a:rPr lang="it-IT" altLang="it-IT" dirty="0" err="1"/>
              <a:t>bad</a:t>
            </a:r>
            <a:r>
              <a:rPr lang="it-IT" altLang="it-IT" dirty="0"/>
              <a:t> </a:t>
            </a:r>
            <a:r>
              <a:rPr lang="it-IT" altLang="it-IT" dirty="0" err="1"/>
              <a:t>decisions</a:t>
            </a:r>
            <a:endParaRPr lang="it-IT" altLang="it-IT" dirty="0"/>
          </a:p>
          <a:p>
            <a:pPr lvl="1"/>
            <a:endParaRPr lang="it-IT" altLang="it-IT" dirty="0"/>
          </a:p>
          <a:p>
            <a:r>
              <a:rPr lang="it-IT" altLang="it-IT" dirty="0" err="1"/>
              <a:t>Depends</a:t>
            </a:r>
            <a:r>
              <a:rPr lang="it-IT" altLang="it-IT" dirty="0"/>
              <a:t> on ‘</a:t>
            </a:r>
            <a:r>
              <a:rPr lang="it-IT" altLang="it-IT" dirty="0" err="1"/>
              <a:t>bandwagon</a:t>
            </a:r>
            <a:r>
              <a:rPr lang="it-IT" altLang="it-IT" dirty="0"/>
              <a:t>’ cognitive </a:t>
            </a:r>
            <a:r>
              <a:rPr lang="it-IT" altLang="it-IT" dirty="0" err="1"/>
              <a:t>bias</a:t>
            </a:r>
            <a:endParaRPr lang="it-IT" altLang="it-IT" dirty="0"/>
          </a:p>
          <a:p>
            <a:pPr lvl="1"/>
            <a:r>
              <a:rPr lang="it-IT" altLang="it-IT" dirty="0" err="1"/>
              <a:t>As</a:t>
            </a:r>
            <a:r>
              <a:rPr lang="it-IT" altLang="it-IT" dirty="0"/>
              <a:t> </a:t>
            </a:r>
            <a:r>
              <a:rPr lang="it-IT" altLang="it-IT" dirty="0" err="1"/>
              <a:t>humans</a:t>
            </a:r>
            <a:r>
              <a:rPr lang="it-IT" altLang="it-IT" dirty="0"/>
              <a:t> </a:t>
            </a:r>
            <a:r>
              <a:rPr lang="it-IT" altLang="it-IT" dirty="0" err="1"/>
              <a:t>we</a:t>
            </a:r>
            <a:r>
              <a:rPr lang="it-IT" altLang="it-IT" dirty="0"/>
              <a:t> are </a:t>
            </a:r>
            <a:r>
              <a:rPr lang="it-IT" altLang="it-IT" dirty="0" err="1"/>
              <a:t>less</a:t>
            </a:r>
            <a:r>
              <a:rPr lang="it-IT" altLang="it-IT" dirty="0"/>
              <a:t> </a:t>
            </a:r>
            <a:r>
              <a:rPr lang="it-IT" altLang="it-IT" dirty="0" err="1"/>
              <a:t>anxious</a:t>
            </a:r>
            <a:r>
              <a:rPr lang="it-IT" altLang="it-IT" dirty="0"/>
              <a:t> </a:t>
            </a:r>
            <a:r>
              <a:rPr lang="it-IT" altLang="it-IT" dirty="0" err="1"/>
              <a:t>if</a:t>
            </a:r>
            <a:r>
              <a:rPr lang="it-IT" altLang="it-IT" dirty="0"/>
              <a:t> </a:t>
            </a:r>
            <a:r>
              <a:rPr lang="it-IT" altLang="it-IT" dirty="0" err="1"/>
              <a:t>our</a:t>
            </a:r>
            <a:r>
              <a:rPr lang="it-IT" altLang="it-IT" dirty="0"/>
              <a:t> </a:t>
            </a:r>
            <a:r>
              <a:rPr lang="it-IT" altLang="it-IT" dirty="0" err="1"/>
              <a:t>thoughts</a:t>
            </a:r>
            <a:r>
              <a:rPr lang="it-IT" altLang="it-IT" dirty="0"/>
              <a:t> and </a:t>
            </a:r>
            <a:r>
              <a:rPr lang="it-IT" altLang="it-IT" dirty="0" err="1"/>
              <a:t>behaviour</a:t>
            </a:r>
            <a:r>
              <a:rPr lang="it-IT" altLang="it-IT" dirty="0"/>
              <a:t> follow the trend of the </a:t>
            </a:r>
            <a:r>
              <a:rPr lang="it-IT" altLang="it-IT" dirty="0" err="1"/>
              <a:t>majority</a:t>
            </a:r>
            <a:endParaRPr lang="it-IT" altLang="it-IT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37D59E6-EA5B-CFD6-C94C-B159DF24D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058A3D1-8AC0-B444-A6FA-996CD0828C74}" type="slidenum">
              <a:rPr lang="it-IT" altLang="en-US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it-IT" altLang="en-US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EB5BCDF-B691-9555-BC72-8D841AA62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Lifecycle of team</a:t>
            </a:r>
            <a:endParaRPr lang="fr-FR" altLang="fr-FR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E0095E7-748C-D411-B09B-0A54C9261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 b="1"/>
              <a:t>Initial</a:t>
            </a:r>
            <a:r>
              <a:rPr lang="it-IT" altLang="fr-FR"/>
              <a:t>: ‘chaos’, analysis, socialization to define roles and relationships</a:t>
            </a:r>
          </a:p>
          <a:p>
            <a:r>
              <a:rPr lang="it-IT" altLang="fr-FR" b="1"/>
              <a:t>Storming</a:t>
            </a:r>
            <a:r>
              <a:rPr lang="it-IT" altLang="fr-FR"/>
              <a:t>: more confidence, possible conflicts arise</a:t>
            </a:r>
          </a:p>
          <a:p>
            <a:r>
              <a:rPr lang="it-IT" altLang="fr-FR" b="1"/>
              <a:t>Cohesion</a:t>
            </a:r>
            <a:r>
              <a:rPr lang="it-IT" altLang="fr-FR"/>
              <a:t>: issues are recognized, discussed and solved without personal conflicts</a:t>
            </a:r>
          </a:p>
          <a:p>
            <a:r>
              <a:rPr lang="it-IT" altLang="fr-FR" b="1"/>
              <a:t>Performing</a:t>
            </a:r>
            <a:r>
              <a:rPr lang="it-IT" altLang="fr-FR"/>
              <a:t>: team is conscious of being an entity, with proven skills and capacities</a:t>
            </a:r>
            <a:endParaRPr lang="fr-FR" altLang="fr-FR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04406039-B14A-51D5-0E33-ADF83262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2A3BC29-2FA9-B747-B578-72D7AFA1F6E7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it-IT" altLang="fr-FR"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B44C240-1F44-D0BE-2924-D57DAE95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A470BC7F-9C1F-82B0-90EC-12C5351C7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2205038"/>
            <a:ext cx="8229600" cy="2349500"/>
          </a:xfrm>
        </p:spPr>
        <p:txBody>
          <a:bodyPr/>
          <a:lstStyle/>
          <a:p>
            <a:r>
              <a:rPr lang="it-IT" altLang="fr-FR"/>
              <a:t>Aim to ‘cohesion’</a:t>
            </a:r>
          </a:p>
          <a:p>
            <a:r>
              <a:rPr lang="it-IT" altLang="fr-FR"/>
              <a:t>Always express issues, avoid to transform them in personal issues</a:t>
            </a:r>
            <a:endParaRPr lang="fr-FR" altLang="fr-FR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09A8DE84-BEA4-5ADA-D942-BF9F5EAC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A7969AD-4BA8-A645-AE1A-12B5C1182176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it-IT" altLang="fr-FR"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0E7F60C-8C19-93C8-5370-A73EAC4AC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Indicators of trouble</a:t>
            </a:r>
            <a:endParaRPr lang="fr-FR" altLang="fr-FR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D27B639-7EC1-4F6E-51D0-04CF00242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Dependence from leader: leader must solve all problems, without leader’s input no work is done</a:t>
            </a:r>
          </a:p>
          <a:p>
            <a:r>
              <a:rPr lang="it-IT" altLang="fr-FR"/>
              <a:t>Defense mode: the group has to fight an (invisible) enemy, most effort is on (talk about) fighting the enemy</a:t>
            </a:r>
          </a:p>
          <a:p>
            <a:r>
              <a:rPr lang="it-IT" altLang="fr-FR"/>
              <a:t>Fatalism: the solution will come, someday, somehow</a:t>
            </a:r>
          </a:p>
          <a:p>
            <a:r>
              <a:rPr lang="it-IT" altLang="fr-FR"/>
              <a:t>Groupthink: all group members always have same opinions</a:t>
            </a:r>
            <a:endParaRPr lang="fr-FR" altLang="fr-FR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CB85948-244F-FE13-D962-FDDAC293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8030027-D7B5-4942-85B2-AA11A7963303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it-IT" altLang="fr-FR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A79613-F6D0-4198-0CD2-2FE0683F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Team formation</a:t>
            </a:r>
            <a:endParaRPr lang="fr-FR" altLang="fr-FR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F2F4A57-9673-F542-D9E7-A05EE3AA8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574" y="1690688"/>
            <a:ext cx="8229600" cy="4800600"/>
          </a:xfrm>
        </p:spPr>
        <p:txBody>
          <a:bodyPr/>
          <a:lstStyle/>
          <a:p>
            <a:r>
              <a:rPr lang="it-IT" altLang="fr-FR" dirty="0" err="1"/>
              <a:t>Algorithm</a:t>
            </a:r>
            <a:r>
              <a:rPr lang="it-IT" altLang="fr-FR" dirty="0"/>
              <a:t> </a:t>
            </a:r>
            <a:r>
              <a:rPr lang="it-IT" altLang="fr-FR" dirty="0" err="1"/>
              <a:t>tries</a:t>
            </a:r>
            <a:r>
              <a:rPr lang="it-IT" altLang="fr-FR" dirty="0"/>
              <a:t> to </a:t>
            </a:r>
            <a:r>
              <a:rPr lang="it-IT" altLang="fr-FR" dirty="0" err="1"/>
              <a:t>form</a:t>
            </a:r>
            <a:r>
              <a:rPr lang="it-IT" altLang="fr-FR" dirty="0"/>
              <a:t> teams </a:t>
            </a:r>
            <a:r>
              <a:rPr lang="it-IT" altLang="fr-FR" dirty="0" err="1"/>
              <a:t>balanced</a:t>
            </a:r>
            <a:r>
              <a:rPr lang="it-IT" altLang="fr-FR" dirty="0"/>
              <a:t> on a </a:t>
            </a:r>
            <a:r>
              <a:rPr lang="it-IT" altLang="fr-FR" dirty="0" err="1"/>
              <a:t>number</a:t>
            </a:r>
            <a:r>
              <a:rPr lang="it-IT" altLang="fr-FR" dirty="0"/>
              <a:t> of </a:t>
            </a:r>
            <a:r>
              <a:rPr lang="it-IT" altLang="fr-FR" dirty="0" err="1"/>
              <a:t>factors</a:t>
            </a:r>
            <a:endParaRPr lang="it-IT" altLang="fr-FR" dirty="0"/>
          </a:p>
          <a:p>
            <a:pPr lvl="1"/>
            <a:r>
              <a:rPr lang="it-IT" altLang="fr-FR" dirty="0"/>
              <a:t>Age, sex, </a:t>
            </a:r>
            <a:r>
              <a:rPr lang="it-IT" altLang="fr-FR" dirty="0" err="1"/>
              <a:t>previous</a:t>
            </a:r>
            <a:r>
              <a:rPr lang="it-IT" altLang="fr-FR" dirty="0"/>
              <a:t> </a:t>
            </a:r>
            <a:r>
              <a:rPr lang="it-IT" altLang="fr-FR" dirty="0" err="1"/>
              <a:t>grades</a:t>
            </a:r>
            <a:endParaRPr lang="it-IT" altLang="fr-FR" dirty="0"/>
          </a:p>
          <a:p>
            <a:pPr lvl="1"/>
            <a:r>
              <a:rPr lang="it-IT" altLang="fr-FR" dirty="0"/>
              <a:t>Commitment </a:t>
            </a:r>
          </a:p>
          <a:p>
            <a:pPr lvl="1"/>
            <a:r>
              <a:rPr lang="it-IT" altLang="fr-FR" dirty="0"/>
              <a:t>Personal styles</a:t>
            </a:r>
          </a:p>
          <a:p>
            <a:pPr lvl="1"/>
            <a:endParaRPr lang="it-IT" altLang="fr-FR" dirty="0"/>
          </a:p>
          <a:p>
            <a:pPr lvl="1"/>
            <a:endParaRPr lang="it-IT" altLang="fr-FR" dirty="0"/>
          </a:p>
          <a:p>
            <a:pPr lvl="1"/>
            <a:endParaRPr lang="it-IT" altLang="fr-FR" dirty="0"/>
          </a:p>
          <a:p>
            <a:pPr lvl="1"/>
            <a:endParaRPr lang="it-IT" altLang="fr-FR" dirty="0"/>
          </a:p>
          <a:p>
            <a:pPr lvl="1"/>
            <a:r>
              <a:rPr lang="it-IT" altLang="fr-FR" dirty="0"/>
              <a:t>1 </a:t>
            </a:r>
            <a:r>
              <a:rPr lang="it-IT" altLang="fr-FR" dirty="0" err="1"/>
              <a:t>Questionnaire</a:t>
            </a:r>
            <a:r>
              <a:rPr lang="it-IT" altLang="fr-FR" dirty="0"/>
              <a:t> to </a:t>
            </a:r>
            <a:r>
              <a:rPr lang="it-IT" altLang="fr-FR" dirty="0" err="1"/>
              <a:t>collect</a:t>
            </a:r>
            <a:r>
              <a:rPr lang="it-IT" altLang="fr-FR" dirty="0"/>
              <a:t> </a:t>
            </a:r>
            <a:r>
              <a:rPr lang="it-IT" altLang="fr-FR" dirty="0" err="1"/>
              <a:t>factors</a:t>
            </a:r>
            <a:endParaRPr lang="it-IT" altLang="fr-FR" dirty="0"/>
          </a:p>
          <a:p>
            <a:pPr lvl="1"/>
            <a:r>
              <a:rPr lang="it-IT" altLang="fr-FR" dirty="0"/>
              <a:t>2 </a:t>
            </a:r>
            <a:r>
              <a:rPr lang="it-IT" altLang="fr-FR" dirty="0" err="1"/>
              <a:t>algorithm</a:t>
            </a:r>
            <a:r>
              <a:rPr lang="it-IT" altLang="fr-FR" dirty="0"/>
              <a:t> </a:t>
            </a:r>
            <a:r>
              <a:rPr lang="it-IT" altLang="fr-FR" dirty="0" err="1"/>
              <a:t>forms</a:t>
            </a:r>
            <a:r>
              <a:rPr lang="it-IT" altLang="fr-FR" dirty="0"/>
              <a:t> teams</a:t>
            </a:r>
            <a:endParaRPr lang="fr-FR" altLang="fr-FR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A6CC70B-BAD6-F35D-EC4F-EB8A3A61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4F922E8-392E-084D-A2D1-F957C610F3B3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it-IT" altLang="fr-FR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B7EB0-848F-DE88-3673-3C25CDC8EC10}"/>
              </a:ext>
            </a:extLst>
          </p:cNvPr>
          <p:cNvSpPr/>
          <p:nvPr/>
        </p:nvSpPr>
        <p:spPr>
          <a:xfrm>
            <a:off x="7589838" y="2492375"/>
            <a:ext cx="3078162" cy="230832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Layton, R. A., </a:t>
            </a:r>
            <a:r>
              <a:rPr lang="en-US" dirty="0" err="1"/>
              <a:t>Loughry</a:t>
            </a:r>
            <a:r>
              <a:rPr lang="en-US" dirty="0"/>
              <a:t>, M. L., </a:t>
            </a:r>
            <a:r>
              <a:rPr lang="en-US" dirty="0" err="1"/>
              <a:t>Ohland</a:t>
            </a:r>
            <a:r>
              <a:rPr lang="en-US" dirty="0"/>
              <a:t>, M. W., &amp; Ricco, G. D. (2010). Design and validation of a web-based system for assigning members to teams using instructor-specified criteria. Advances in Engineering Education, 2, 1-28.</a:t>
            </a:r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5B79811-F8C2-A3BF-4A76-497E729F5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Summary</a:t>
            </a: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620EA5A2-E0A6-74DD-D807-D7211CBDF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/>
              <a:t>Working in teams is a necessity</a:t>
            </a:r>
            <a:endParaRPr lang="en-US" altLang="en-US"/>
          </a:p>
          <a:p>
            <a:r>
              <a:rPr lang="it-IT" altLang="en-US"/>
              <a:t>Issues and conflicts are the norm, not the exception</a:t>
            </a:r>
          </a:p>
          <a:p>
            <a:pPr lvl="1"/>
            <a:r>
              <a:rPr lang="it-IT" altLang="en-US"/>
              <a:t>Define rules and norms and expectations upfront</a:t>
            </a:r>
          </a:p>
          <a:p>
            <a:pPr lvl="1"/>
            <a:r>
              <a:rPr lang="it-IT" altLang="en-US"/>
              <a:t>Recognize conflicts, discuss them openly</a:t>
            </a:r>
          </a:p>
          <a:p>
            <a:r>
              <a:rPr lang="it-IT" altLang="en-US"/>
              <a:t>Awareness and soft skills can make working in teams pleasureful and productive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BE5EAB64-592B-959A-0B02-D8DFE176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064D3A8-AE9B-D942-8995-7BE7DAC66BAD}" type="slidenum">
              <a:rPr lang="it-IT" altLang="en-US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it-IT" altLang="en-US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0B12CCA-4CB1-EAA5-60E4-11376FDBC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500269"/>
            <a:ext cx="77724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fr-FR" dirty="0"/>
              <a:t>Project personnel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25DDF56-9000-6388-1A26-62985EC8D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418" y="1643269"/>
            <a:ext cx="7772400" cy="41148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fr-FR" dirty="0"/>
              <a:t>Key activities requiring personnel:</a:t>
            </a:r>
          </a:p>
          <a:p>
            <a:pPr lvl="1" eaLnBrk="1" hangingPunct="1"/>
            <a:r>
              <a:rPr lang="en-US" altLang="fr-FR" dirty="0"/>
              <a:t>requirements analysis</a:t>
            </a:r>
          </a:p>
          <a:p>
            <a:pPr lvl="1" eaLnBrk="1" hangingPunct="1"/>
            <a:r>
              <a:rPr lang="en-US" altLang="fr-FR" dirty="0"/>
              <a:t>system design</a:t>
            </a:r>
          </a:p>
          <a:p>
            <a:pPr lvl="1" eaLnBrk="1" hangingPunct="1"/>
            <a:r>
              <a:rPr lang="en-US" altLang="fr-FR" dirty="0"/>
              <a:t>software design</a:t>
            </a:r>
          </a:p>
          <a:p>
            <a:pPr lvl="1" eaLnBrk="1" hangingPunct="1"/>
            <a:r>
              <a:rPr lang="en-US" altLang="fr-FR" dirty="0"/>
              <a:t>implementation</a:t>
            </a:r>
          </a:p>
          <a:p>
            <a:pPr lvl="1" eaLnBrk="1" hangingPunct="1"/>
            <a:r>
              <a:rPr lang="en-US" altLang="fr-FR" dirty="0"/>
              <a:t>testing</a:t>
            </a:r>
          </a:p>
          <a:p>
            <a:pPr lvl="1" eaLnBrk="1" hangingPunct="1"/>
            <a:r>
              <a:rPr lang="en-US" altLang="fr-FR" dirty="0"/>
              <a:t>training</a:t>
            </a:r>
          </a:p>
          <a:p>
            <a:pPr lvl="1" eaLnBrk="1" hangingPunct="1"/>
            <a:r>
              <a:rPr lang="en-US" altLang="fr-FR" dirty="0"/>
              <a:t>maintenance </a:t>
            </a:r>
          </a:p>
          <a:p>
            <a:pPr lvl="1" eaLnBrk="1" hangingPunct="1"/>
            <a:r>
              <a:rPr lang="en-US" altLang="fr-FR" dirty="0"/>
              <a:t>quality assurance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2D2A787-D35A-FF3F-FE86-79423FED6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211" y="501234"/>
            <a:ext cx="77724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fr-FR" dirty="0"/>
              <a:t>Choosing personnel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103EAFE-766B-BA34-DF72-C840E9E09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211" y="1644234"/>
            <a:ext cx="10270711" cy="4114800"/>
          </a:xfrm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en-US" altLang="fr-FR" sz="2400" dirty="0"/>
              <a:t>ability to perform work</a:t>
            </a:r>
          </a:p>
          <a:p>
            <a:pPr eaLnBrk="1" hangingPunct="1"/>
            <a:r>
              <a:rPr lang="en-US" altLang="fr-FR" sz="2400" dirty="0"/>
              <a:t>interest in work</a:t>
            </a:r>
          </a:p>
          <a:p>
            <a:pPr eaLnBrk="1" hangingPunct="1"/>
            <a:r>
              <a:rPr lang="en-US" altLang="fr-FR" sz="2400" dirty="0"/>
              <a:t>experience with</a:t>
            </a:r>
          </a:p>
          <a:p>
            <a:pPr lvl="1" eaLnBrk="1" hangingPunct="1"/>
            <a:r>
              <a:rPr lang="en-US" altLang="fr-FR" dirty="0"/>
              <a:t>similar applications</a:t>
            </a:r>
          </a:p>
          <a:p>
            <a:pPr lvl="1" eaLnBrk="1" hangingPunct="1"/>
            <a:r>
              <a:rPr lang="en-US" altLang="fr-FR" dirty="0"/>
              <a:t>similar tools or languages</a:t>
            </a:r>
          </a:p>
          <a:p>
            <a:pPr lvl="1" eaLnBrk="1" hangingPunct="1"/>
            <a:r>
              <a:rPr lang="en-US" altLang="fr-FR" dirty="0"/>
              <a:t>similar techniques</a:t>
            </a:r>
          </a:p>
          <a:p>
            <a:pPr lvl="1" eaLnBrk="1" hangingPunct="1"/>
            <a:r>
              <a:rPr lang="en-US" altLang="fr-FR" dirty="0"/>
              <a:t>similar development environments</a:t>
            </a:r>
          </a:p>
          <a:p>
            <a:pPr eaLnBrk="1" hangingPunct="1"/>
            <a:r>
              <a:rPr lang="en-US" altLang="fr-FR" sz="2400" dirty="0"/>
              <a:t>training</a:t>
            </a:r>
          </a:p>
          <a:p>
            <a:pPr eaLnBrk="1" hangingPunct="1"/>
            <a:r>
              <a:rPr lang="en-US" altLang="fr-FR" sz="2400" dirty="0"/>
              <a:t>ability to communicate with others</a:t>
            </a:r>
          </a:p>
          <a:p>
            <a:pPr eaLnBrk="1" hangingPunct="1"/>
            <a:r>
              <a:rPr lang="en-US" altLang="fr-FR" sz="2400" dirty="0"/>
              <a:t>ability to share responsibility</a:t>
            </a:r>
          </a:p>
          <a:p>
            <a:pPr eaLnBrk="1" hangingPunct="1"/>
            <a:r>
              <a:rPr lang="en-US" altLang="fr-FR" sz="2400" dirty="0"/>
              <a:t>management skills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9A02646-8EFF-7C5C-6D47-020338810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fr-FR"/>
              <a:t>Work styles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927AAC2-77A6-EA85-5504-74ADF5A77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fr-FR"/>
              <a:t>Extroverts:  tell their thoughts</a:t>
            </a:r>
          </a:p>
          <a:p>
            <a:pPr eaLnBrk="1" hangingPunct="1"/>
            <a:r>
              <a:rPr lang="en-US" altLang="fr-FR"/>
              <a:t>Introverts:  ask for suggestions</a:t>
            </a:r>
          </a:p>
          <a:p>
            <a:pPr eaLnBrk="1" hangingPunct="1"/>
            <a:r>
              <a:rPr lang="en-US" altLang="fr-FR"/>
              <a:t>Intuitives:  base decisions on feelings</a:t>
            </a:r>
          </a:p>
          <a:p>
            <a:pPr eaLnBrk="1" hangingPunct="1"/>
            <a:r>
              <a:rPr lang="en-US" altLang="fr-FR"/>
              <a:t>Rationals:  base decisions on facts, options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3D6FCD6-B1BF-DEAF-7844-1740F17E2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fr-FR"/>
              <a:t>Organizational structure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2DB42FC-4F71-81AC-A16F-87C44C306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178800" cy="417195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fr-FR" dirty="0"/>
              <a:t>Depends on</a:t>
            </a:r>
          </a:p>
          <a:p>
            <a:pPr lvl="1" eaLnBrk="1" hangingPunct="1"/>
            <a:r>
              <a:rPr lang="en-US" altLang="fr-FR" dirty="0"/>
              <a:t>backgrounds and work styles of team members</a:t>
            </a:r>
          </a:p>
          <a:p>
            <a:pPr lvl="1" eaLnBrk="1" hangingPunct="1"/>
            <a:r>
              <a:rPr lang="en-US" altLang="fr-FR" dirty="0"/>
              <a:t>number of people on team</a:t>
            </a:r>
          </a:p>
          <a:p>
            <a:pPr lvl="2" eaLnBrk="1" hangingPunct="1"/>
            <a:r>
              <a:rPr lang="en-US" altLang="fr-FR" dirty="0"/>
              <a:t>n people, max interactions = n</a:t>
            </a:r>
            <a:r>
              <a:rPr lang="en-US" altLang="fr-FR" baseline="30000" dirty="0"/>
              <a:t>2</a:t>
            </a:r>
            <a:r>
              <a:rPr lang="en-US" altLang="fr-FR" dirty="0"/>
              <a:t>/2</a:t>
            </a:r>
          </a:p>
          <a:p>
            <a:pPr lvl="1" eaLnBrk="1" hangingPunct="1"/>
            <a:r>
              <a:rPr lang="en-US" altLang="fr-FR" dirty="0"/>
              <a:t>management styles of customers and developers</a:t>
            </a:r>
          </a:p>
          <a:p>
            <a:pPr eaLnBrk="1" hangingPunct="1"/>
            <a:r>
              <a:rPr lang="en-US" altLang="fr-FR" dirty="0"/>
              <a:t>Examples:</a:t>
            </a:r>
          </a:p>
          <a:p>
            <a:pPr lvl="1" eaLnBrk="1" hangingPunct="1"/>
            <a:r>
              <a:rPr lang="en-US" altLang="fr-FR" dirty="0"/>
              <a:t>Chief programmer team</a:t>
            </a:r>
          </a:p>
          <a:p>
            <a:pPr lvl="1" eaLnBrk="1" hangingPunct="1"/>
            <a:r>
              <a:rPr lang="en-US" altLang="fr-FR" dirty="0"/>
              <a:t>Egoless approach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55CBA9-C7AB-FF6C-1732-945F25181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Organizational structures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5C3585-2BBF-274E-8EA2-FCD4525CB1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fr-FR"/>
              <a:t>Highly structured </a:t>
            </a:r>
          </a:p>
          <a:p>
            <a:pPr eaLnBrk="1" hangingPunct="1"/>
            <a:r>
              <a:rPr lang="en-US" altLang="fr-FR"/>
              <a:t>high certainty</a:t>
            </a:r>
          </a:p>
          <a:p>
            <a:pPr eaLnBrk="1" hangingPunct="1"/>
            <a:r>
              <a:rPr lang="en-US" altLang="fr-FR"/>
              <a:t>repetition</a:t>
            </a:r>
          </a:p>
          <a:p>
            <a:pPr eaLnBrk="1" hangingPunct="1"/>
            <a:r>
              <a:rPr lang="en-US" altLang="fr-FR"/>
              <a:t>large project</a:t>
            </a:r>
          </a:p>
          <a:p>
            <a:pPr eaLnBrk="1" hangingPunct="1"/>
            <a:endParaRPr lang="en-US" altLang="fr-FR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DCF22D4-813F-AE2F-A08C-D5D98102650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fr-FR"/>
              <a:t>Loosely structured</a:t>
            </a:r>
          </a:p>
          <a:p>
            <a:pPr eaLnBrk="1" hangingPunct="1"/>
            <a:r>
              <a:rPr lang="en-US" altLang="fr-FR"/>
              <a:t>uncertainty</a:t>
            </a:r>
          </a:p>
          <a:p>
            <a:pPr eaLnBrk="1" hangingPunct="1"/>
            <a:r>
              <a:rPr lang="en-US" altLang="fr-FR"/>
              <a:t>new technology</a:t>
            </a:r>
          </a:p>
          <a:p>
            <a:pPr eaLnBrk="1" hangingPunct="1"/>
            <a:r>
              <a:rPr lang="en-US" altLang="fr-FR"/>
              <a:t>small projects</a:t>
            </a:r>
          </a:p>
          <a:p>
            <a:pPr eaLnBrk="1" hangingPunct="1"/>
            <a:endParaRPr lang="en-US" altLang="fr-FR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24C69A2-C4C9-1071-1A02-294972433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Team evaluation</a:t>
            </a:r>
            <a:endParaRPr lang="fr-FR" altLang="fr-FR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0D6E0E7-95C7-7A92-FDCA-39099AB72F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At end of project</a:t>
            </a:r>
          </a:p>
          <a:p>
            <a:r>
              <a:rPr lang="it-IT" altLang="fr-FR"/>
              <a:t>Peer evaluation</a:t>
            </a:r>
          </a:p>
          <a:p>
            <a:pPr lvl="1"/>
            <a:r>
              <a:rPr lang="it-IT" altLang="fr-FR"/>
              <a:t>Each team member evaluates the other members on a number of factors</a:t>
            </a:r>
          </a:p>
          <a:p>
            <a:r>
              <a:rPr lang="it-IT" altLang="fr-FR"/>
              <a:t>Will be used for individual grade on project</a:t>
            </a:r>
          </a:p>
          <a:p>
            <a:pPr lvl="1"/>
            <a:r>
              <a:rPr lang="it-IT" altLang="fr-FR"/>
              <a:t>Project grade (technical factors only)</a:t>
            </a:r>
          </a:p>
          <a:p>
            <a:pPr lvl="1"/>
            <a:r>
              <a:rPr lang="it-IT" altLang="fr-FR"/>
              <a:t>Individual grade = f (peer evaluation, project grade)</a:t>
            </a:r>
            <a:endParaRPr lang="fr-FR" altLang="fr-FR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9185A17-096E-C00E-2F97-7CB7D2B5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4720E8F-DC53-6343-895B-6CB34D587601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it-IT" altLang="fr-FR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13A1441-7B84-4900-90CD-367635BA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Typical problems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F841C01-013C-73EC-6DB5-B8BACD698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it-IT" altLang="it-IT"/>
              <a:t>(happen rarely, but happen..)</a:t>
            </a:r>
          </a:p>
          <a:p>
            <a:r>
              <a:rPr lang="it-IT" altLang="it-IT"/>
              <a:t>Team member leaves</a:t>
            </a:r>
          </a:p>
          <a:p>
            <a:pPr lvl="1"/>
            <a:r>
              <a:rPr lang="it-IT" altLang="it-IT"/>
              <a:t>Grade increased for teams &lt;4 people</a:t>
            </a:r>
          </a:p>
          <a:p>
            <a:r>
              <a:rPr lang="it-IT" altLang="it-IT"/>
              <a:t>Team member does not work / works less</a:t>
            </a:r>
          </a:p>
          <a:p>
            <a:pPr lvl="1"/>
            <a:r>
              <a:rPr lang="it-IT" altLang="it-IT"/>
              <a:t>Analysed case by case. Email me soon</a:t>
            </a:r>
          </a:p>
          <a:p>
            <a:r>
              <a:rPr lang="it-IT" altLang="it-IT"/>
              <a:t>Arguments between team members</a:t>
            </a:r>
          </a:p>
          <a:p>
            <a:pPr lvl="1"/>
            <a:r>
              <a:rPr lang="it-IT" altLang="it-IT"/>
              <a:t>Try to avoid (see later)</a:t>
            </a:r>
          </a:p>
          <a:p>
            <a:pPr lvl="1"/>
            <a:r>
              <a:rPr lang="it-IT" altLang="it-IT"/>
              <a:t>Email me</a:t>
            </a:r>
          </a:p>
          <a:p>
            <a:endParaRPr lang="it-IT" altLang="it-IT"/>
          </a:p>
          <a:p>
            <a:pPr lvl="1"/>
            <a:endParaRPr lang="it-IT" altLang="it-IT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A6DB2718-73C4-7EC4-D4B8-944DD3080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607C4C2-7E29-FF4C-AA71-14AE32302F8C}" type="slidenum">
              <a:rPr lang="it-IT" altLang="en-US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it-IT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altLang="fr-FR" dirty="0"/>
              <a:t>Single </a:t>
            </a:r>
            <a:r>
              <a:rPr lang="it-IT" altLang="fr-FR" dirty="0" err="1"/>
              <a:t>person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2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86332C1-08D8-A6DA-BA7C-9CF98F5E4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Personality </a:t>
            </a:r>
            <a:endParaRPr lang="fr-FR" altLang="fr-FR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76CF513-0A88-D244-187A-B6F835B60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 dirty="0" err="1"/>
              <a:t>Persons</a:t>
            </a:r>
            <a:r>
              <a:rPr lang="it-IT" altLang="fr-FR" dirty="0"/>
              <a:t> are </a:t>
            </a:r>
            <a:r>
              <a:rPr lang="it-IT" altLang="fr-FR" dirty="0" err="1"/>
              <a:t>different</a:t>
            </a:r>
            <a:r>
              <a:rPr lang="it-IT" altLang="fr-FR" dirty="0"/>
              <a:t>..</a:t>
            </a:r>
          </a:p>
          <a:p>
            <a:r>
              <a:rPr lang="it-IT" altLang="fr-FR" dirty="0" err="1"/>
              <a:t>Personality</a:t>
            </a:r>
            <a:r>
              <a:rPr lang="it-IT" altLang="fr-FR" dirty="0"/>
              <a:t>: </a:t>
            </a:r>
            <a:r>
              <a:rPr lang="it-IT" altLang="fr-FR" dirty="0" err="1"/>
              <a:t>stable</a:t>
            </a:r>
            <a:r>
              <a:rPr lang="it-IT" altLang="fr-FR" dirty="0"/>
              <a:t> set of </a:t>
            </a:r>
            <a:r>
              <a:rPr lang="it-IT" altLang="fr-FR" dirty="0" err="1"/>
              <a:t>characteristics</a:t>
            </a:r>
            <a:r>
              <a:rPr lang="it-IT" altLang="fr-FR" dirty="0"/>
              <a:t> </a:t>
            </a:r>
            <a:r>
              <a:rPr lang="it-IT" altLang="fr-FR" dirty="0" err="1"/>
              <a:t>that</a:t>
            </a:r>
            <a:r>
              <a:rPr lang="it-IT" altLang="fr-FR" dirty="0"/>
              <a:t> </a:t>
            </a:r>
            <a:r>
              <a:rPr lang="it-IT" altLang="fr-FR" dirty="0" err="1"/>
              <a:t>define</a:t>
            </a:r>
            <a:r>
              <a:rPr lang="it-IT" altLang="fr-FR" dirty="0"/>
              <a:t> a </a:t>
            </a:r>
            <a:r>
              <a:rPr lang="it-IT" altLang="fr-FR" dirty="0" err="1"/>
              <a:t>person</a:t>
            </a:r>
            <a:r>
              <a:rPr lang="it-IT" altLang="fr-FR" dirty="0"/>
              <a:t> and </a:t>
            </a:r>
            <a:r>
              <a:rPr lang="it-IT" altLang="fr-FR" dirty="0" err="1"/>
              <a:t>her</a:t>
            </a:r>
            <a:r>
              <a:rPr lang="it-IT" altLang="fr-FR" dirty="0"/>
              <a:t> interaction with the </a:t>
            </a:r>
            <a:r>
              <a:rPr lang="it-IT" altLang="fr-FR" dirty="0" err="1"/>
              <a:t>environment</a:t>
            </a:r>
            <a:endParaRPr lang="it-IT" altLang="fr-FR" dirty="0"/>
          </a:p>
          <a:p>
            <a:r>
              <a:rPr lang="it-IT" altLang="fr-FR" dirty="0" err="1"/>
              <a:t>Defined</a:t>
            </a:r>
            <a:r>
              <a:rPr lang="it-IT" altLang="fr-FR" dirty="0"/>
              <a:t> by </a:t>
            </a:r>
            <a:r>
              <a:rPr lang="it-IT" altLang="fr-FR" dirty="0" err="1"/>
              <a:t>genetics</a:t>
            </a:r>
            <a:endParaRPr lang="it-IT" altLang="fr-FR" dirty="0"/>
          </a:p>
          <a:p>
            <a:r>
              <a:rPr lang="it-IT" altLang="fr-FR" dirty="0" err="1"/>
              <a:t>Defined</a:t>
            </a:r>
            <a:r>
              <a:rPr lang="it-IT" altLang="fr-FR" dirty="0"/>
              <a:t> by </a:t>
            </a:r>
            <a:r>
              <a:rPr lang="it-IT" altLang="fr-FR" dirty="0" err="1"/>
              <a:t>environment</a:t>
            </a:r>
            <a:endParaRPr lang="it-IT" altLang="fr-FR" dirty="0"/>
          </a:p>
          <a:p>
            <a:r>
              <a:rPr lang="it-IT" altLang="fr-FR" dirty="0" err="1"/>
              <a:t>Defined</a:t>
            </a:r>
            <a:r>
              <a:rPr lang="it-IT" altLang="fr-FR" dirty="0"/>
              <a:t> by </a:t>
            </a:r>
            <a:r>
              <a:rPr lang="it-IT" altLang="fr-FR" dirty="0" err="1"/>
              <a:t>both</a:t>
            </a:r>
            <a:endParaRPr lang="fr-FR" altLang="fr-FR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68963CED-7818-56A7-08DE-5157C6B0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073FB5D-9718-3944-9347-C9CBC8D42D15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it-IT" altLang="fr-FR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3CB1494-F694-FCCD-0838-8950B4CCD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Personality models</a:t>
            </a:r>
            <a:endParaRPr lang="fr-FR" altLang="fr-FR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3537B7D-9099-1F78-38CE-D05AFE9F8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Big five</a:t>
            </a:r>
          </a:p>
          <a:p>
            <a:r>
              <a:rPr lang="it-IT" altLang="fr-FR"/>
              <a:t>Myers Briggs</a:t>
            </a:r>
          </a:p>
          <a:p>
            <a:r>
              <a:rPr lang="it-IT" altLang="fr-FR"/>
              <a:t>..many more</a:t>
            </a:r>
            <a:endParaRPr lang="fr-FR" altLang="fr-FR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6DB8736-690B-374D-D355-120D5C0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436AF5B-B4EB-094F-A9A6-C6B36CBA8D55}" type="slidenum">
              <a:rPr lang="it-IT" altLang="fr-FR" sz="1200"/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it-IT" altLang="fr-FR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Microsoft Office PowerPoint</Application>
  <PresentationFormat>Widescreen</PresentationFormat>
  <Paragraphs>291</Paragraphs>
  <Slides>45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Tema di Office</vt:lpstr>
      <vt:lpstr>Teams and Teamwork</vt:lpstr>
      <vt:lpstr>Team formation</vt:lpstr>
      <vt:lpstr>Catme.org</vt:lpstr>
      <vt:lpstr>Team formation</vt:lpstr>
      <vt:lpstr>Team evaluation</vt:lpstr>
      <vt:lpstr>Typical problems</vt:lpstr>
      <vt:lpstr>Single person</vt:lpstr>
      <vt:lpstr>Personality </vt:lpstr>
      <vt:lpstr>Personality models</vt:lpstr>
      <vt:lpstr>Big five</vt:lpstr>
      <vt:lpstr>Myers Briggs</vt:lpstr>
      <vt:lpstr>PowerPoint Presentation</vt:lpstr>
      <vt:lpstr>Personality and work</vt:lpstr>
      <vt:lpstr>PowerPoint Presentation</vt:lpstr>
      <vt:lpstr>Teams</vt:lpstr>
      <vt:lpstr>Factors affecting teams</vt:lpstr>
      <vt:lpstr>Size and group dynamics</vt:lpstr>
      <vt:lpstr>Size</vt:lpstr>
      <vt:lpstr>Size</vt:lpstr>
      <vt:lpstr>Size</vt:lpstr>
      <vt:lpstr>Size and our project</vt:lpstr>
      <vt:lpstr>Norms</vt:lpstr>
      <vt:lpstr>Norms</vt:lpstr>
      <vt:lpstr>Norms and our project</vt:lpstr>
      <vt:lpstr>Status</vt:lpstr>
      <vt:lpstr>Status</vt:lpstr>
      <vt:lpstr>PowerPoint Presentation</vt:lpstr>
      <vt:lpstr>Specialization</vt:lpstr>
      <vt:lpstr>PowerPoint Presentation</vt:lpstr>
      <vt:lpstr>Leadership</vt:lpstr>
      <vt:lpstr>Leadership</vt:lpstr>
      <vt:lpstr>Leadership</vt:lpstr>
      <vt:lpstr>PowerPoint Presentation</vt:lpstr>
      <vt:lpstr>Mood</vt:lpstr>
      <vt:lpstr>The fearless organization</vt:lpstr>
      <vt:lpstr>Groupthink</vt:lpstr>
      <vt:lpstr>Lifecycle of team</vt:lpstr>
      <vt:lpstr>PowerPoint Presentation</vt:lpstr>
      <vt:lpstr>Indicators of trouble</vt:lpstr>
      <vt:lpstr>Summary</vt:lpstr>
      <vt:lpstr>Project personnel</vt:lpstr>
      <vt:lpstr>Choosing personnel</vt:lpstr>
      <vt:lpstr>Work styles</vt:lpstr>
      <vt:lpstr>Organizational structure</vt:lpstr>
      <vt:lpstr>Organizational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</dc:title>
  <dc:creator>Ardito  Luca</dc:creator>
  <cp:lastModifiedBy>Maurizio  Morisio</cp:lastModifiedBy>
  <cp:revision>58</cp:revision>
  <cp:lastPrinted>2022-02-28T08:59:20Z</cp:lastPrinted>
  <dcterms:created xsi:type="dcterms:W3CDTF">2022-02-13T15:20:13Z</dcterms:created>
  <dcterms:modified xsi:type="dcterms:W3CDTF">2024-04-03T16:11:23Z</dcterms:modified>
</cp:coreProperties>
</file>