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66" r:id="rId2"/>
    <p:sldId id="304" r:id="rId3"/>
    <p:sldId id="342" r:id="rId4"/>
    <p:sldId id="369" r:id="rId5"/>
    <p:sldId id="343" r:id="rId6"/>
    <p:sldId id="455" r:id="rId7"/>
    <p:sldId id="373" r:id="rId8"/>
    <p:sldId id="374" r:id="rId9"/>
    <p:sldId id="378" r:id="rId10"/>
    <p:sldId id="431" r:id="rId11"/>
    <p:sldId id="423" r:id="rId12"/>
    <p:sldId id="432" r:id="rId13"/>
    <p:sldId id="430" r:id="rId14"/>
    <p:sldId id="469" r:id="rId15"/>
    <p:sldId id="353" r:id="rId16"/>
    <p:sldId id="375" r:id="rId17"/>
    <p:sldId id="355" r:id="rId18"/>
    <p:sldId id="376" r:id="rId19"/>
    <p:sldId id="445" r:id="rId20"/>
    <p:sldId id="446" r:id="rId21"/>
    <p:sldId id="447" r:id="rId22"/>
    <p:sldId id="448" r:id="rId23"/>
    <p:sldId id="424" r:id="rId24"/>
    <p:sldId id="381" r:id="rId25"/>
    <p:sldId id="382" r:id="rId26"/>
    <p:sldId id="383" r:id="rId27"/>
    <p:sldId id="384" r:id="rId28"/>
    <p:sldId id="357" r:id="rId29"/>
    <p:sldId id="385" r:id="rId30"/>
    <p:sldId id="470" r:id="rId31"/>
    <p:sldId id="359" r:id="rId32"/>
    <p:sldId id="360" r:id="rId33"/>
    <p:sldId id="425" r:id="rId34"/>
    <p:sldId id="418" r:id="rId35"/>
    <p:sldId id="427" r:id="rId36"/>
    <p:sldId id="449" r:id="rId37"/>
    <p:sldId id="419" r:id="rId38"/>
    <p:sldId id="429" r:id="rId39"/>
    <p:sldId id="428" r:id="rId40"/>
    <p:sldId id="387" r:id="rId41"/>
    <p:sldId id="393" r:id="rId42"/>
    <p:sldId id="437" r:id="rId43"/>
    <p:sldId id="392" r:id="rId44"/>
    <p:sldId id="440" r:id="rId45"/>
    <p:sldId id="441" r:id="rId46"/>
    <p:sldId id="391" r:id="rId47"/>
    <p:sldId id="435" r:id="rId48"/>
    <p:sldId id="436" r:id="rId49"/>
    <p:sldId id="433" r:id="rId50"/>
    <p:sldId id="471" r:id="rId51"/>
    <p:sldId id="460" r:id="rId52"/>
    <p:sldId id="462" r:id="rId53"/>
    <p:sldId id="461" r:id="rId54"/>
    <p:sldId id="466" r:id="rId55"/>
    <p:sldId id="464" r:id="rId56"/>
    <p:sldId id="439" r:id="rId57"/>
    <p:sldId id="465" r:id="rId58"/>
    <p:sldId id="463" r:id="rId59"/>
    <p:sldId id="444" r:id="rId60"/>
    <p:sldId id="452" r:id="rId61"/>
    <p:sldId id="467" r:id="rId62"/>
    <p:sldId id="468" r:id="rId63"/>
    <p:sldId id="443" r:id="rId64"/>
    <p:sldId id="450" r:id="rId65"/>
    <p:sldId id="451" r:id="rId66"/>
    <p:sldId id="458" r:id="rId67"/>
    <p:sldId id="457" r:id="rId68"/>
    <p:sldId id="459" r:id="rId69"/>
    <p:sldId id="482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81" r:id="rId7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5934"/>
  </p:normalViewPr>
  <p:slideViewPr>
    <p:cSldViewPr snapToGrid="0" snapToObjects="1">
      <p:cViewPr varScale="1">
        <p:scale>
          <a:sx n="81" d="100"/>
          <a:sy n="81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/>
            <a:fld id="{0BAEB6B7-5320-9540-8242-B1A6FB6AD742}" type="slidenum">
              <a:rPr lang="it-IT" sz="1300">
                <a:latin typeface="Calibri" panose="020F0502020204030204" pitchFamily="34" charset="0"/>
              </a:rPr>
              <a:pPr eaLnBrk="1" hangingPunct="1"/>
              <a:t>1</a:t>
            </a:fld>
            <a:endParaRPr lang="it-IT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defTabSz="957263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/>
            <a:fld id="{7CC22069-536A-C44A-BBF1-4EDD9F458A35}" type="slidenum">
              <a:rPr lang="it-IT" sz="1300">
                <a:latin typeface="Calibri" panose="020F0502020204030204" pitchFamily="34" charset="0"/>
              </a:rPr>
              <a:pPr eaLnBrk="1" hangingPunct="1"/>
              <a:t>2</a:t>
            </a:fld>
            <a:endParaRPr lang="it-IT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260475" y="722313"/>
            <a:ext cx="4795838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260475" y="722313"/>
            <a:ext cx="4795838" cy="359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973138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3FEC3-E0E2-7745-BF37-104DBFF87347}" type="slidenum">
              <a:rPr lang="it-IT" smtClean="0"/>
              <a:pPr>
                <a:defRPr/>
              </a:pPr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4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17-Mar-24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UML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011163" y="6308726"/>
            <a:ext cx="4169673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100" dirty="0">
                <a:solidFill>
                  <a:srgbClr val="000000"/>
                </a:solidFill>
                <a:latin typeface="+mn-lt"/>
              </a:rPr>
              <a:t>© Maurizio </a:t>
            </a:r>
            <a:r>
              <a:rPr lang="en-GB" sz="1100" dirty="0" err="1">
                <a:solidFill>
                  <a:srgbClr val="000000"/>
                </a:solidFill>
                <a:latin typeface="+mn-lt"/>
              </a:rPr>
              <a:t>Morisio</a:t>
            </a:r>
            <a:r>
              <a:rPr lang="en-GB" sz="1100" dirty="0">
                <a:solidFill>
                  <a:srgbClr val="000000"/>
                </a:solidFill>
                <a:latin typeface="+mn-lt"/>
              </a:rPr>
              <a:t>, Marco </a:t>
            </a:r>
            <a:r>
              <a:rPr lang="en-GB" sz="1100" dirty="0" err="1">
                <a:solidFill>
                  <a:srgbClr val="000000"/>
                </a:solidFill>
                <a:latin typeface="+mn-lt"/>
              </a:rPr>
              <a:t>Torchiano</a:t>
            </a:r>
            <a:r>
              <a:rPr lang="en-GB" sz="1100" dirty="0">
                <a:solidFill>
                  <a:srgbClr val="000000"/>
                </a:solidFill>
                <a:latin typeface="+mn-lt"/>
              </a:rPr>
              <a:t>, </a:t>
            </a:r>
            <a:br>
              <a:rPr lang="en-GB" sz="1100" dirty="0">
                <a:solidFill>
                  <a:srgbClr val="000000"/>
                </a:solidFill>
                <a:latin typeface="+mn-lt"/>
              </a:rPr>
            </a:br>
            <a:r>
              <a:rPr lang="en-GB" sz="1100" dirty="0">
                <a:solidFill>
                  <a:srgbClr val="000000"/>
                </a:solidFill>
                <a:latin typeface="+mn-lt"/>
              </a:rPr>
              <a:t>Luca Ardito 2024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6" y="6310314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63" y="6308726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6" y="6308726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6297614"/>
            <a:ext cx="1054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Usage of class diagram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Model of concepts (glossary)</a:t>
            </a:r>
          </a:p>
          <a:p>
            <a:r>
              <a:rPr lang="it-IT" altLang="it-IT" dirty="0"/>
              <a:t>Model of system (hw + sw) == system design</a:t>
            </a:r>
          </a:p>
          <a:p>
            <a:r>
              <a:rPr lang="it-IT" altLang="it-IT" dirty="0"/>
              <a:t>Model of software classes (software design)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5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38200" y="1692275"/>
            <a:ext cx="10515600" cy="4800600"/>
          </a:xfrm>
        </p:spPr>
        <p:txBody>
          <a:bodyPr/>
          <a:lstStyle/>
          <a:p>
            <a:r>
              <a:rPr lang="en-US" dirty="0"/>
              <a:t>Class in conceptual model (UML class diagram)</a:t>
            </a:r>
          </a:p>
          <a:p>
            <a:pPr lvl="1"/>
            <a:r>
              <a:rPr lang="en-US" dirty="0"/>
              <a:t>Ex Employee class</a:t>
            </a:r>
          </a:p>
          <a:p>
            <a:r>
              <a:rPr lang="en-US" dirty="0"/>
              <a:t>Corresponding entities in software application</a:t>
            </a:r>
          </a:p>
          <a:p>
            <a:pPr lvl="1"/>
            <a:r>
              <a:rPr lang="en-US" dirty="0"/>
              <a:t>Data layer: Employee table in RDB</a:t>
            </a:r>
          </a:p>
          <a:p>
            <a:pPr lvl="1"/>
            <a:r>
              <a:rPr lang="en-US" dirty="0"/>
              <a:t>Business logic layer: Employee class in Java / C++, C#</a:t>
            </a:r>
          </a:p>
          <a:p>
            <a:pPr lvl="1"/>
            <a:r>
              <a:rPr lang="en-US" dirty="0"/>
              <a:t>Presentation layer: form to enter employee data, form to show employee data, and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9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Before doing a class diagram,</a:t>
            </a:r>
          </a:p>
          <a:p>
            <a:pPr marL="0" indent="0">
              <a:buNone/>
            </a:pPr>
            <a:r>
              <a:rPr lang="it-IT" dirty="0"/>
              <a:t>     DECIDE WHAT YOU WANT TO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03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Classes in conceptual diagram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Where to look for</a:t>
            </a:r>
          </a:p>
          <a:p>
            <a:pPr lvl="1"/>
            <a:r>
              <a:rPr lang="it-IT" dirty="0"/>
              <a:t>Physical entities: Person, Car, </a:t>
            </a:r>
          </a:p>
          <a:p>
            <a:pPr lvl="1"/>
            <a:r>
              <a:rPr lang="it-IT" dirty="0"/>
              <a:t>Roles: Employee, Director, Doctor,</a:t>
            </a:r>
          </a:p>
          <a:p>
            <a:pPr lvl="1"/>
            <a:r>
              <a:rPr lang="it-IT" dirty="0"/>
              <a:t>Social / legal / organizational entities: University, Company</a:t>
            </a:r>
          </a:p>
          <a:p>
            <a:pPr lvl="1"/>
            <a:r>
              <a:rPr lang="it-IT" dirty="0"/>
              <a:t>Events: Sale, Order, Request, Claim, Call</a:t>
            </a:r>
          </a:p>
          <a:p>
            <a:pPr lvl="1"/>
            <a:r>
              <a:rPr lang="it-IT" dirty="0"/>
              <a:t>Time intervals: Car rental, Booking, Course, Meeting</a:t>
            </a:r>
          </a:p>
          <a:p>
            <a:pPr lvl="1"/>
            <a:r>
              <a:rPr lang="it-IT" dirty="0"/>
              <a:t>Geographical entities: City, Road, Nation</a:t>
            </a:r>
          </a:p>
          <a:p>
            <a:pPr lvl="1"/>
            <a:r>
              <a:rPr lang="it-IT" dirty="0"/>
              <a:t>Reports, summaries: weather report, bank account 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95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Classes in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Same as above, </a:t>
            </a:r>
          </a:p>
          <a:p>
            <a:pPr marL="0" indent="0">
              <a:buNone/>
            </a:pPr>
            <a:r>
              <a:rPr lang="it-IT" dirty="0"/>
              <a:t>   + software specific classes:</a:t>
            </a:r>
          </a:p>
          <a:p>
            <a:pPr lvl="1"/>
            <a:r>
              <a:rPr lang="it-IT" dirty="0"/>
              <a:t>Collections</a:t>
            </a:r>
          </a:p>
          <a:p>
            <a:pPr lvl="1"/>
            <a:r>
              <a:rPr lang="it-IT" dirty="0"/>
              <a:t>String, Integer, Float, ..</a:t>
            </a:r>
          </a:p>
          <a:p>
            <a:pPr lvl="1"/>
            <a:r>
              <a:rPr lang="it-IT" dirty="0"/>
              <a:t>GUI classes (see AWT, Swing ..)</a:t>
            </a:r>
          </a:p>
          <a:p>
            <a:pPr lvl="1"/>
            <a:r>
              <a:rPr lang="it-IT" dirty="0"/>
              <a:t>Beans</a:t>
            </a:r>
          </a:p>
          <a:p>
            <a:pPr lvl="1"/>
            <a:r>
              <a:rPr lang="it-IT" dirty="0"/>
              <a:t>...</a:t>
            </a:r>
          </a:p>
          <a:p>
            <a:pPr marL="0" indent="0">
              <a:buNone/>
            </a:pP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</a:rPr>
              <a:t>Link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</a:rPr>
              <a:t>Model of property between objects</a:t>
            </a:r>
          </a:p>
          <a:p>
            <a:pPr lvl="1" eaLnBrk="1" hangingPunct="1"/>
            <a:r>
              <a:rPr lang="en-US" dirty="0">
                <a:latin typeface="Calibri" panose="020F0502020204030204" pitchFamily="34" charset="0"/>
              </a:rPr>
              <a:t>A property that cannot be represented on one object only</a:t>
            </a:r>
          </a:p>
        </p:txBody>
      </p:sp>
      <p:pic>
        <p:nvPicPr>
          <p:cNvPr id="33795" name="Picture 3" descr="Object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0" y="2996953"/>
            <a:ext cx="5799138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0689770">
            <a:off x="5322434" y="4235853"/>
            <a:ext cx="16781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Is enrolled in 11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 rot="20689770">
            <a:off x="5653786" y="5351727"/>
            <a:ext cx="16781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Is enrolled in 32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Association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Represent set of links between objects of different classes.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{Is enrolled in 11,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Is enrolled in 32}</a:t>
            </a:r>
          </a:p>
          <a:p>
            <a:r>
              <a:rPr lang="en-US" dirty="0">
                <a:latin typeface="Calibri" panose="020F0502020204030204" pitchFamily="34" charset="0"/>
              </a:rPr>
              <a:t>Or pairs of objects (one per class):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{student1 – course1,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 student1 – course3,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student3 – course2 }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</a:rPr>
              <a:t>Associations</a:t>
            </a:r>
          </a:p>
        </p:txBody>
      </p:sp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3200400" y="2286000"/>
            <a:ext cx="1828800" cy="3352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7391400" y="2286000"/>
            <a:ext cx="1828800" cy="3352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8686800" y="3276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3505200" y="4114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4343400" y="3048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4267200" y="3886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 flipV="1"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 flipV="1">
            <a:off x="4495800" y="3581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13"/>
          <p:cNvSpPr>
            <a:spLocks noChangeArrowheads="1"/>
          </p:cNvSpPr>
          <p:nvPr/>
        </p:nvSpPr>
        <p:spPr bwMode="auto">
          <a:xfrm flipV="1">
            <a:off x="4419600" y="4724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14"/>
          <p:cNvSpPr>
            <a:spLocks noChangeArrowheads="1"/>
          </p:cNvSpPr>
          <p:nvPr/>
        </p:nvSpPr>
        <p:spPr bwMode="auto">
          <a:xfrm flipV="1">
            <a:off x="3962400" y="4419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5"/>
          <p:cNvSpPr>
            <a:spLocks noChangeArrowheads="1"/>
          </p:cNvSpPr>
          <p:nvPr/>
        </p:nvSpPr>
        <p:spPr bwMode="auto">
          <a:xfrm>
            <a:off x="80772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6"/>
          <p:cNvSpPr>
            <a:spLocks noChangeArrowheads="1"/>
          </p:cNvSpPr>
          <p:nvPr/>
        </p:nvSpPr>
        <p:spPr bwMode="auto">
          <a:xfrm>
            <a:off x="8305800" y="2819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17"/>
          <p:cNvSpPr>
            <a:spLocks noChangeArrowheads="1"/>
          </p:cNvSpPr>
          <p:nvPr/>
        </p:nvSpPr>
        <p:spPr bwMode="auto">
          <a:xfrm>
            <a:off x="87630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Oval 18"/>
          <p:cNvSpPr>
            <a:spLocks noChangeArrowheads="1"/>
          </p:cNvSpPr>
          <p:nvPr/>
        </p:nvSpPr>
        <p:spPr bwMode="auto">
          <a:xfrm>
            <a:off x="82296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3216276" y="1341439"/>
            <a:ext cx="14140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2800" dirty="0">
                <a:latin typeface="Calibri" panose="020F0502020204030204" pitchFamily="34" charset="0"/>
              </a:rPr>
              <a:t>Class</a:t>
            </a:r>
          </a:p>
          <a:p>
            <a:r>
              <a:rPr lang="it-IT" sz="2800" dirty="0">
                <a:latin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</a:rPr>
              <a:t>Student</a:t>
            </a:r>
            <a:endParaRPr lang="it-IT" sz="2800" dirty="0">
              <a:latin typeface="Calibri" panose="020F0502020204030204" pitchFamily="34" charset="0"/>
            </a:endParaRP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7631113" y="1268414"/>
            <a:ext cx="12733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2800" dirty="0">
                <a:latin typeface="Calibri" panose="020F0502020204030204" pitchFamily="34" charset="0"/>
              </a:rPr>
              <a:t>Class</a:t>
            </a:r>
          </a:p>
          <a:p>
            <a:r>
              <a:rPr lang="it-IT" sz="2800" dirty="0">
                <a:latin typeface="Calibri" panose="020F0502020204030204" pitchFamily="34" charset="0"/>
              </a:rPr>
              <a:t> Course</a:t>
            </a:r>
          </a:p>
        </p:txBody>
      </p:sp>
      <p:sp>
        <p:nvSpPr>
          <p:cNvPr id="30740" name="Line 23"/>
          <p:cNvSpPr>
            <a:spLocks noChangeShapeType="1"/>
          </p:cNvSpPr>
          <p:nvPr/>
        </p:nvSpPr>
        <p:spPr bwMode="auto">
          <a:xfrm flipH="1">
            <a:off x="4648200" y="35814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4"/>
          <p:cNvSpPr>
            <a:spLocks noChangeShapeType="1"/>
          </p:cNvSpPr>
          <p:nvPr/>
        </p:nvSpPr>
        <p:spPr bwMode="auto">
          <a:xfrm flipH="1">
            <a:off x="4038600" y="2895600"/>
            <a:ext cx="426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5"/>
          <p:cNvSpPr>
            <a:spLocks noChangeShapeType="1"/>
          </p:cNvSpPr>
          <p:nvPr/>
        </p:nvSpPr>
        <p:spPr bwMode="auto">
          <a:xfrm flipH="1">
            <a:off x="3657600" y="3810000"/>
            <a:ext cx="5105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6"/>
          <p:cNvSpPr>
            <a:spLocks noChangeShapeType="1"/>
          </p:cNvSpPr>
          <p:nvPr/>
        </p:nvSpPr>
        <p:spPr bwMode="auto">
          <a:xfrm flipH="1">
            <a:off x="4572000" y="4648200"/>
            <a:ext cx="3657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Text Box 29"/>
          <p:cNvSpPr txBox="1">
            <a:spLocks noChangeArrowheads="1"/>
          </p:cNvSpPr>
          <p:nvPr/>
        </p:nvSpPr>
        <p:spPr bwMode="auto">
          <a:xfrm>
            <a:off x="6232525" y="521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endParaRPr lang="en-US" sz="1800" dirty="0"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19688" y="2924175"/>
            <a:ext cx="2261004" cy="3278376"/>
            <a:chOff x="3596109" y="3048000"/>
            <a:chExt cx="2260214" cy="2906965"/>
          </a:xfrm>
        </p:grpSpPr>
        <p:sp>
          <p:nvSpPr>
            <p:cNvPr id="30750" name="Oval 27"/>
            <p:cNvSpPr>
              <a:spLocks noChangeArrowheads="1"/>
            </p:cNvSpPr>
            <p:nvPr/>
          </p:nvSpPr>
          <p:spPr bwMode="auto">
            <a:xfrm>
              <a:off x="4267200" y="3048000"/>
              <a:ext cx="3810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28"/>
            <p:cNvSpPr>
              <a:spLocks noChangeShapeType="1"/>
            </p:cNvSpPr>
            <p:nvPr/>
          </p:nvSpPr>
          <p:spPr bwMode="auto">
            <a:xfrm>
              <a:off x="4419600" y="4876800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30"/>
            <p:cNvSpPr txBox="1">
              <a:spLocks noChangeArrowheads="1"/>
            </p:cNvSpPr>
            <p:nvPr/>
          </p:nvSpPr>
          <p:spPr bwMode="auto">
            <a:xfrm>
              <a:off x="3596109" y="5218113"/>
              <a:ext cx="2260214" cy="736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charset="0"/>
                  <a:ea typeface="ＭＳ Ｐゴシック" charset="0"/>
                </a:defRPr>
              </a:lvl9pPr>
            </a:lstStyle>
            <a:p>
              <a:r>
                <a:rPr lang="it-IT" sz="2400" dirty="0">
                  <a:latin typeface="Calibri" panose="020F0502020204030204" pitchFamily="34" charset="0"/>
                </a:rPr>
                <a:t>Link</a:t>
              </a:r>
            </a:p>
            <a:p>
              <a:r>
                <a:rPr lang="it-IT" sz="2400" dirty="0" err="1">
                  <a:latin typeface="Calibri" panose="020F0502020204030204" pitchFamily="34" charset="0"/>
                </a:rPr>
                <a:t>between</a:t>
              </a:r>
              <a:r>
                <a:rPr lang="it-IT" sz="2400" dirty="0">
                  <a:latin typeface="Calibri" panose="020F0502020204030204" pitchFamily="34" charset="0"/>
                </a:rPr>
                <a:t> </a:t>
              </a:r>
              <a:r>
                <a:rPr lang="it-IT" sz="2400" dirty="0" err="1">
                  <a:latin typeface="Calibri" panose="020F0502020204030204" pitchFamily="34" charset="0"/>
                </a:rPr>
                <a:t>objects</a:t>
              </a:r>
              <a:endParaRPr lang="it-IT" sz="2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746" name="Line 31"/>
          <p:cNvSpPr>
            <a:spLocks noChangeShapeType="1"/>
          </p:cNvSpPr>
          <p:nvPr/>
        </p:nvSpPr>
        <p:spPr bwMode="auto">
          <a:xfrm flipH="1" flipV="1">
            <a:off x="4495800" y="4800600"/>
            <a:ext cx="396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32"/>
          <p:cNvSpPr>
            <a:spLocks noChangeArrowheads="1"/>
          </p:cNvSpPr>
          <p:nvPr/>
        </p:nvSpPr>
        <p:spPr bwMode="auto">
          <a:xfrm>
            <a:off x="8382000" y="5029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34"/>
          <p:cNvSpPr>
            <a:spLocks noChangeShapeType="1"/>
          </p:cNvSpPr>
          <p:nvPr/>
        </p:nvSpPr>
        <p:spPr bwMode="auto">
          <a:xfrm flipH="1">
            <a:off x="4343400" y="2895600"/>
            <a:ext cx="403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eft-Right Arrow Callout 2"/>
          <p:cNvSpPr>
            <a:spLocks noChangeArrowheads="1"/>
          </p:cNvSpPr>
          <p:nvPr/>
        </p:nvSpPr>
        <p:spPr bwMode="auto">
          <a:xfrm>
            <a:off x="4656139" y="1341438"/>
            <a:ext cx="3240087" cy="792162"/>
          </a:xfrm>
          <a:prstGeom prst="leftRightArrowCallout">
            <a:avLst>
              <a:gd name="adj1" fmla="val 25000"/>
              <a:gd name="adj2" fmla="val 25000"/>
              <a:gd name="adj3" fmla="val 24996"/>
              <a:gd name="adj4" fmla="val 77611"/>
            </a:avLst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Association </a:t>
            </a:r>
          </a:p>
          <a:p>
            <a:r>
              <a:rPr lang="en-US" sz="2400"/>
              <a:t>between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Association - Examples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60" y="2420888"/>
            <a:ext cx="619369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36" y="2204864"/>
            <a:ext cx="526324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9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+mn-lt"/>
              </a:rPr>
              <a:t>UML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u="sng" dirty="0">
                <a:solidFill>
                  <a:srgbClr val="FF6633"/>
                </a:solidFill>
              </a:rPr>
              <a:t>U</a:t>
            </a:r>
            <a:r>
              <a:rPr lang="it-IT" dirty="0"/>
              <a:t>nified </a:t>
            </a:r>
            <a:r>
              <a:rPr lang="it-IT" u="sng" dirty="0">
                <a:solidFill>
                  <a:srgbClr val="FF6633"/>
                </a:solidFill>
              </a:rPr>
              <a:t>M</a:t>
            </a:r>
            <a:r>
              <a:rPr lang="it-IT" dirty="0"/>
              <a:t>odeling </a:t>
            </a:r>
            <a:r>
              <a:rPr lang="it-IT" u="sng" dirty="0">
                <a:solidFill>
                  <a:srgbClr val="FF6633"/>
                </a:solidFill>
              </a:rPr>
              <a:t>L</a:t>
            </a:r>
            <a:r>
              <a:rPr lang="it-IT" dirty="0"/>
              <a:t>anguage</a:t>
            </a:r>
          </a:p>
          <a:p>
            <a:pPr eaLnBrk="1" hangingPunct="1"/>
            <a:r>
              <a:rPr lang="it-IT" dirty="0"/>
              <a:t>Standardized by OMG</a:t>
            </a:r>
          </a:p>
          <a:p>
            <a:pPr eaLnBrk="1" hangingPunct="1"/>
            <a:r>
              <a:rPr lang="it-IT" dirty="0"/>
              <a:t>Several diagrams</a:t>
            </a:r>
          </a:p>
          <a:p>
            <a:pPr lvl="1" eaLnBrk="1" hangingPunct="1"/>
            <a:r>
              <a:rPr lang="it-IT" dirty="0">
                <a:solidFill>
                  <a:srgbClr val="FF6633"/>
                </a:solidFill>
              </a:rPr>
              <a:t>Class diagrams</a:t>
            </a:r>
          </a:p>
          <a:p>
            <a:pPr lvl="1" eaLnBrk="1" hangingPunct="1"/>
            <a:r>
              <a:rPr lang="it-IT" dirty="0">
                <a:solidFill>
                  <a:srgbClr val="FF6633"/>
                </a:solidFill>
              </a:rPr>
              <a:t>Activity diagrams</a:t>
            </a:r>
          </a:p>
          <a:p>
            <a:pPr lvl="1" eaLnBrk="1" hangingPunct="1"/>
            <a:r>
              <a:rPr lang="it-IT" dirty="0">
                <a:solidFill>
                  <a:srgbClr val="FF6633"/>
                </a:solidFill>
              </a:rPr>
              <a:t>Use Case diagrams</a:t>
            </a:r>
          </a:p>
          <a:p>
            <a:pPr lvl="1" eaLnBrk="1" hangingPunct="1"/>
            <a:r>
              <a:rPr lang="it-IT" dirty="0"/>
              <a:t>(Sequence diagrams) </a:t>
            </a:r>
          </a:p>
          <a:p>
            <a:pPr lvl="1" eaLnBrk="1" hangingPunct="1"/>
            <a:r>
              <a:rPr lang="it-IT" dirty="0"/>
              <a:t>(Statecharts)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959600" y="2636838"/>
            <a:ext cx="2989470" cy="647700"/>
          </a:xfrm>
          <a:prstGeom prst="wedgeRoundRectCallout">
            <a:avLst>
              <a:gd name="adj1" fmla="val -89557"/>
              <a:gd name="adj2" fmla="val 726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/>
              <a:t>Conceptual modeling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375525" y="3429000"/>
            <a:ext cx="2573545" cy="647700"/>
          </a:xfrm>
          <a:prstGeom prst="wedgeRoundRectCallout">
            <a:avLst>
              <a:gd name="adj1" fmla="val -111732"/>
              <a:gd name="adj2" fmla="val 152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/>
              <a:t>Process modeling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32627" y="4221163"/>
            <a:ext cx="2916444" cy="647700"/>
          </a:xfrm>
          <a:prstGeom prst="wedgeRoundRectCallout">
            <a:avLst>
              <a:gd name="adj1" fmla="val -91922"/>
              <a:gd name="adj2" fmla="val -397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/>
              <a:t>Functional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Role in association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it-IT" dirty="0"/>
              <a:t>Name of one end of association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775" y="2744788"/>
            <a:ext cx="6109714" cy="291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 rot="17352724">
            <a:off x="4113291" y="2528763"/>
            <a:ext cx="1152128" cy="432048"/>
          </a:xfrm>
          <a:prstGeom prst="leftArrow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3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Recursive associations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980729"/>
            <a:ext cx="3447987" cy="238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903829"/>
            <a:ext cx="3421562" cy="26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717032"/>
            <a:ext cx="4003522" cy="22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80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Recursive associations + roles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484785"/>
            <a:ext cx="3481915" cy="22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5" y="4005064"/>
            <a:ext cx="3981891" cy="211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568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Style suggestions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Class names</a:t>
            </a:r>
          </a:p>
          <a:p>
            <a:pPr lvl="1"/>
            <a:r>
              <a:rPr lang="it-IT" dirty="0"/>
              <a:t>Singular noun</a:t>
            </a:r>
          </a:p>
          <a:p>
            <a:r>
              <a:rPr lang="it-IT" dirty="0"/>
              <a:t>Association name</a:t>
            </a:r>
          </a:p>
          <a:p>
            <a:pPr lvl="1"/>
            <a:r>
              <a:rPr lang="it-IT" dirty="0"/>
              <a:t>Verb</a:t>
            </a:r>
          </a:p>
          <a:p>
            <a:r>
              <a:rPr lang="it-IT" dirty="0"/>
              <a:t>Attributes</a:t>
            </a:r>
          </a:p>
          <a:p>
            <a:pPr lvl="1"/>
            <a:r>
              <a:rPr lang="it-IT" dirty="0"/>
              <a:t>Type of attribute not needed in conceptual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36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Multiplicity</a:t>
            </a:r>
          </a:p>
        </p:txBody>
      </p:sp>
      <p:sp>
        <p:nvSpPr>
          <p:cNvPr id="389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Describe the maximum and minimum number of links in which an object of a class can participate</a:t>
            </a:r>
          </a:p>
          <a:p>
            <a:endParaRPr lang="en-US" b="1" dirty="0">
              <a:solidFill>
                <a:srgbClr val="FF6633"/>
              </a:solidFill>
              <a:latin typeface="Courier New" charset="0"/>
              <a:cs typeface="Courier New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Should be specified for each class participating in an association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Multiplicity - Example</a:t>
            </a:r>
          </a:p>
        </p:txBody>
      </p:sp>
      <p:pic>
        <p:nvPicPr>
          <p:cNvPr id="39938" name="Picture 4" descr="Multipli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4" y="1341439"/>
            <a:ext cx="85058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032625" y="2205038"/>
            <a:ext cx="1727200" cy="12239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3600" dirty="0">
                <a:latin typeface="Calibri" panose="020F0502020204030204" pitchFamily="34" charset="0"/>
              </a:rPr>
              <a:t>0..4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943476" y="3429001"/>
            <a:ext cx="1368425" cy="792163"/>
          </a:xfrm>
          <a:prstGeom prst="wedgeRoundRectCallout">
            <a:avLst>
              <a:gd name="adj1" fmla="val 131722"/>
              <a:gd name="adj2" fmla="val -105782"/>
              <a:gd name="adj3" fmla="val 16667"/>
            </a:avLst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800"/>
              <a:t>Min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8904289" y="3213101"/>
            <a:ext cx="1368425" cy="792163"/>
          </a:xfrm>
          <a:prstGeom prst="wedgeRoundRectCallout">
            <a:avLst>
              <a:gd name="adj1" fmla="val -89759"/>
              <a:gd name="adj2" fmla="val -78792"/>
              <a:gd name="adj3" fmla="val 16667"/>
            </a:avLst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800"/>
              <a:t>Max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3287713" y="4797426"/>
            <a:ext cx="4895850" cy="1223963"/>
          </a:xfrm>
          <a:prstGeom prst="wedgeRoundRectCallout">
            <a:avLst>
              <a:gd name="adj1" fmla="val 47912"/>
              <a:gd name="adj2" fmla="val -162278"/>
              <a:gd name="adj3" fmla="val 16667"/>
            </a:avLst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3200"/>
              <a:t>A car can mount none, up to four wheels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Multiplicity - Example</a:t>
            </a:r>
          </a:p>
        </p:txBody>
      </p:sp>
      <p:pic>
        <p:nvPicPr>
          <p:cNvPr id="40962" name="Picture 4" descr="Multipli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4" y="1341439"/>
            <a:ext cx="85058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3575050" y="1773238"/>
            <a:ext cx="1728788" cy="12239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3600" dirty="0">
                <a:latin typeface="Calibri" panose="020F0502020204030204" pitchFamily="34" charset="0"/>
              </a:rPr>
              <a:t>0..1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872039" y="4292600"/>
            <a:ext cx="4752975" cy="1657350"/>
          </a:xfrm>
          <a:prstGeom prst="wedgeRoundRectCallout">
            <a:avLst>
              <a:gd name="adj1" fmla="val -59306"/>
              <a:gd name="adj2" fmla="val -129301"/>
              <a:gd name="adj3" fmla="val 16667"/>
            </a:avLst>
          </a:prstGeom>
          <a:solidFill>
            <a:srgbClr val="FDEAD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3200"/>
              <a:t>A wheel can be mounted on none or at most one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Multiplicity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Typically, only three values are used: </a:t>
            </a:r>
            <a:r>
              <a:rPr lang="en-US" dirty="0">
                <a:solidFill>
                  <a:srgbClr val="FF6633"/>
                </a:solidFill>
                <a:latin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6633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 and the symbol </a:t>
            </a:r>
            <a:r>
              <a:rPr lang="en-US" dirty="0">
                <a:solidFill>
                  <a:srgbClr val="FF6633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</a:rPr>
              <a:t> (many) </a:t>
            </a:r>
          </a:p>
          <a:p>
            <a:r>
              <a:rPr lang="en-US" dirty="0">
                <a:latin typeface="Calibri" panose="020F0502020204030204" pitchFamily="34" charset="0"/>
              </a:rPr>
              <a:t>Minimum: 0 or 1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0 means the participation is optional,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 means the participation is mandatory; </a:t>
            </a:r>
          </a:p>
          <a:p>
            <a:r>
              <a:rPr lang="en-US" dirty="0">
                <a:latin typeface="Calibri" panose="020F0502020204030204" pitchFamily="34" charset="0"/>
              </a:rPr>
              <a:t>Maximum: 1 or *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1: each object is involved in at most one link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*: each object is involved in many links 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Calibri" panose="020F0502020204030204" pitchFamily="34" charset="0"/>
              </a:rPr>
              <a:t>Multiplicity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658014" y="1931918"/>
            <a:ext cx="3825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FF6633"/>
                </a:solidFill>
                <a:latin typeface="Calibri" panose="020F0502020204030204" pitchFamily="34" charset="0"/>
              </a:rPr>
              <a:t>n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2667414" y="2303393"/>
            <a:ext cx="2611438" cy="419100"/>
            <a:chOff x="812" y="1364"/>
            <a:chExt cx="1645" cy="264"/>
          </a:xfrm>
        </p:grpSpPr>
        <p:sp>
          <p:nvSpPr>
            <p:cNvPr id="43033" name="Rectangle 5"/>
            <p:cNvSpPr>
              <a:spLocks noChangeArrowheads="1"/>
            </p:cNvSpPr>
            <p:nvPr/>
          </p:nvSpPr>
          <p:spPr bwMode="auto">
            <a:xfrm>
              <a:off x="1684" y="1364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6"/>
            <p:cNvSpPr>
              <a:spLocks noChangeShapeType="1"/>
            </p:cNvSpPr>
            <p:nvPr/>
          </p:nvSpPr>
          <p:spPr bwMode="auto">
            <a:xfrm flipH="1">
              <a:off x="812" y="1488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5683665" y="2217669"/>
            <a:ext cx="128163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Exactly n</a:t>
            </a: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3689764" y="2693918"/>
            <a:ext cx="36228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FF6633"/>
                </a:solidFill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667414" y="3065393"/>
            <a:ext cx="2611438" cy="419100"/>
            <a:chOff x="812" y="1844"/>
            <a:chExt cx="1645" cy="264"/>
          </a:xfrm>
        </p:grpSpPr>
        <p:sp>
          <p:nvSpPr>
            <p:cNvPr id="43031" name="Rectangle 10"/>
            <p:cNvSpPr>
              <a:spLocks noChangeArrowheads="1"/>
            </p:cNvSpPr>
            <p:nvPr/>
          </p:nvSpPr>
          <p:spPr bwMode="auto">
            <a:xfrm>
              <a:off x="1684" y="1844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1"/>
            <p:cNvSpPr>
              <a:spLocks noChangeShapeType="1"/>
            </p:cNvSpPr>
            <p:nvPr/>
          </p:nvSpPr>
          <p:spPr bwMode="auto">
            <a:xfrm flipH="1">
              <a:off x="812" y="1968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5683664" y="2979669"/>
            <a:ext cx="181216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Zero or more</a:t>
            </a:r>
          </a:p>
        </p:txBody>
      </p:sp>
      <p:sp>
        <p:nvSpPr>
          <p:cNvPr id="43016" name="Rectangle 13"/>
          <p:cNvSpPr>
            <a:spLocks noChangeArrowheads="1"/>
          </p:cNvSpPr>
          <p:nvPr/>
        </p:nvSpPr>
        <p:spPr bwMode="auto">
          <a:xfrm>
            <a:off x="3242089" y="4971981"/>
            <a:ext cx="73097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FF6633"/>
                </a:solidFill>
                <a:latin typeface="Calibri" panose="020F0502020204030204" pitchFamily="34" charset="0"/>
              </a:rPr>
              <a:t>0..1</a:t>
            </a:r>
          </a:p>
        </p:txBody>
      </p:sp>
      <p:grpSp>
        <p:nvGrpSpPr>
          <p:cNvPr id="43017" name="Group 14"/>
          <p:cNvGrpSpPr>
            <a:grpSpLocks/>
          </p:cNvGrpSpPr>
          <p:nvPr/>
        </p:nvGrpSpPr>
        <p:grpSpPr bwMode="auto">
          <a:xfrm>
            <a:off x="2675353" y="5299006"/>
            <a:ext cx="2611437" cy="419100"/>
            <a:chOff x="812" y="2324"/>
            <a:chExt cx="1645" cy="264"/>
          </a:xfrm>
        </p:grpSpPr>
        <p:sp>
          <p:nvSpPr>
            <p:cNvPr id="43029" name="Rectangle 15"/>
            <p:cNvSpPr>
              <a:spLocks noChangeArrowheads="1"/>
            </p:cNvSpPr>
            <p:nvPr/>
          </p:nvSpPr>
          <p:spPr bwMode="auto">
            <a:xfrm>
              <a:off x="1684" y="2324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6"/>
            <p:cNvSpPr>
              <a:spLocks noChangeShapeType="1"/>
            </p:cNvSpPr>
            <p:nvPr/>
          </p:nvSpPr>
          <p:spPr bwMode="auto">
            <a:xfrm flipH="1">
              <a:off x="812" y="2448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8" name="Rectangle 17"/>
          <p:cNvSpPr>
            <a:spLocks noChangeArrowheads="1"/>
          </p:cNvSpPr>
          <p:nvPr/>
        </p:nvSpPr>
        <p:spPr bwMode="auto">
          <a:xfrm>
            <a:off x="5699539" y="5222807"/>
            <a:ext cx="291772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Zero or one (optional)</a:t>
            </a:r>
          </a:p>
        </p:txBody>
      </p:sp>
      <p:sp>
        <p:nvSpPr>
          <p:cNvPr id="43019" name="Rectangle 18"/>
          <p:cNvSpPr>
            <a:spLocks noChangeArrowheads="1"/>
          </p:cNvSpPr>
          <p:nvPr/>
        </p:nvSpPr>
        <p:spPr bwMode="auto">
          <a:xfrm>
            <a:off x="3153190" y="3446393"/>
            <a:ext cx="84157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800" dirty="0" err="1">
                <a:solidFill>
                  <a:srgbClr val="FF6633"/>
                </a:solidFill>
                <a:latin typeface="Calibri" panose="020F0502020204030204" pitchFamily="34" charset="0"/>
              </a:rPr>
              <a:t>m..n</a:t>
            </a:r>
            <a:endParaRPr lang="en-US" sz="2800" dirty="0">
              <a:solidFill>
                <a:srgbClr val="FF6633"/>
              </a:solidFill>
              <a:latin typeface="Calibri" panose="020F0502020204030204" pitchFamily="34" charset="0"/>
            </a:endParaRPr>
          </a:p>
        </p:txBody>
      </p:sp>
      <p:grpSp>
        <p:nvGrpSpPr>
          <p:cNvPr id="43020" name="Group 19"/>
          <p:cNvGrpSpPr>
            <a:grpSpLocks/>
          </p:cNvGrpSpPr>
          <p:nvPr/>
        </p:nvGrpSpPr>
        <p:grpSpPr bwMode="auto">
          <a:xfrm>
            <a:off x="2659478" y="3817868"/>
            <a:ext cx="2611437" cy="419100"/>
            <a:chOff x="812" y="2900"/>
            <a:chExt cx="1645" cy="264"/>
          </a:xfrm>
        </p:grpSpPr>
        <p:sp>
          <p:nvSpPr>
            <p:cNvPr id="43027" name="Rectangle 20"/>
            <p:cNvSpPr>
              <a:spLocks noChangeArrowheads="1"/>
            </p:cNvSpPr>
            <p:nvPr/>
          </p:nvSpPr>
          <p:spPr bwMode="auto">
            <a:xfrm>
              <a:off x="1684" y="2900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21"/>
            <p:cNvSpPr>
              <a:spLocks noChangeShapeType="1"/>
            </p:cNvSpPr>
            <p:nvPr/>
          </p:nvSpPr>
          <p:spPr bwMode="auto">
            <a:xfrm flipH="1">
              <a:off x="812" y="3024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Rectangle 22"/>
          <p:cNvSpPr>
            <a:spLocks noChangeArrowheads="1"/>
          </p:cNvSpPr>
          <p:nvPr/>
        </p:nvSpPr>
        <p:spPr bwMode="auto">
          <a:xfrm>
            <a:off x="5683664" y="3733093"/>
            <a:ext cx="438786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Between m and n (</a:t>
            </a:r>
            <a:r>
              <a:rPr lang="en-US" sz="2400" dirty="0" err="1">
                <a:latin typeface="Calibri" panose="020F0502020204030204" pitchFamily="34" charset="0"/>
              </a:rPr>
              <a:t>m,n</a:t>
            </a:r>
            <a:r>
              <a:rPr lang="en-US" sz="2400" dirty="0">
                <a:latin typeface="Calibri" panose="020F0502020204030204" pitchFamily="34" charset="0"/>
              </a:rPr>
              <a:t> included)</a:t>
            </a:r>
          </a:p>
        </p:txBody>
      </p:sp>
      <p:sp>
        <p:nvSpPr>
          <p:cNvPr id="43022" name="Rectangle 23"/>
          <p:cNvSpPr>
            <a:spLocks noChangeArrowheads="1"/>
          </p:cNvSpPr>
          <p:nvPr/>
        </p:nvSpPr>
        <p:spPr bwMode="auto">
          <a:xfrm>
            <a:off x="3169065" y="4308406"/>
            <a:ext cx="83196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800" dirty="0">
                <a:solidFill>
                  <a:srgbClr val="FF6633"/>
                </a:solidFill>
                <a:latin typeface="Calibri" panose="020F0502020204030204" pitchFamily="34" charset="0"/>
              </a:rPr>
              <a:t>m..*</a:t>
            </a:r>
          </a:p>
        </p:txBody>
      </p:sp>
      <p:grpSp>
        <p:nvGrpSpPr>
          <p:cNvPr id="43023" name="Group 24"/>
          <p:cNvGrpSpPr>
            <a:grpSpLocks/>
          </p:cNvGrpSpPr>
          <p:nvPr/>
        </p:nvGrpSpPr>
        <p:grpSpPr bwMode="auto">
          <a:xfrm>
            <a:off x="2675353" y="4613206"/>
            <a:ext cx="2611437" cy="419100"/>
            <a:chOff x="812" y="2324"/>
            <a:chExt cx="1645" cy="264"/>
          </a:xfrm>
        </p:grpSpPr>
        <p:sp>
          <p:nvSpPr>
            <p:cNvPr id="43025" name="Rectangle 25"/>
            <p:cNvSpPr>
              <a:spLocks noChangeArrowheads="1"/>
            </p:cNvSpPr>
            <p:nvPr/>
          </p:nvSpPr>
          <p:spPr bwMode="auto">
            <a:xfrm>
              <a:off x="1684" y="2324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26"/>
            <p:cNvSpPr>
              <a:spLocks noChangeShapeType="1"/>
            </p:cNvSpPr>
            <p:nvPr/>
          </p:nvSpPr>
          <p:spPr bwMode="auto">
            <a:xfrm flipH="1">
              <a:off x="812" y="2448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4" name="Rectangle 27"/>
          <p:cNvSpPr>
            <a:spLocks noChangeArrowheads="1"/>
          </p:cNvSpPr>
          <p:nvPr/>
        </p:nvSpPr>
        <p:spPr bwMode="auto">
          <a:xfrm>
            <a:off x="5699539" y="4537006"/>
            <a:ext cx="160928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From m up </a:t>
            </a: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2659477" y="1512818"/>
            <a:ext cx="2611438" cy="419100"/>
            <a:chOff x="812" y="1364"/>
            <a:chExt cx="1645" cy="264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84" y="1364"/>
              <a:ext cx="773" cy="26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812" y="1488"/>
              <a:ext cx="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5699540" y="1512818"/>
            <a:ext cx="129125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dirty="0">
                <a:latin typeface="Calibri" panose="020F0502020204030204" pitchFamily="34" charset="0"/>
              </a:rPr>
              <a:t>Exactly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Multiplicity</a:t>
            </a:r>
          </a:p>
        </p:txBody>
      </p:sp>
      <p:pic>
        <p:nvPicPr>
          <p:cNvPr id="44034" name="Picture 4" descr="Multiplicit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19" y="1200103"/>
            <a:ext cx="5832475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7938" y="3772131"/>
            <a:ext cx="113050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lives in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425004" y="5717531"/>
            <a:ext cx="134354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reserves  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047332" y="1926387"/>
            <a:ext cx="10676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relates to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cs typeface="+mj-cs"/>
              </a:rPr>
              <a:t>Class diagram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Associations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There are three special cases of associations</a:t>
            </a:r>
          </a:p>
          <a:p>
            <a:pPr lvl="1"/>
            <a:r>
              <a:rPr lang="it-IT" dirty="0"/>
              <a:t>Aggregation</a:t>
            </a:r>
          </a:p>
          <a:p>
            <a:pPr lvl="1"/>
            <a:r>
              <a:rPr lang="it-IT" dirty="0"/>
              <a:t>Composition</a:t>
            </a:r>
          </a:p>
          <a:p>
            <a:pPr lvl="1"/>
            <a:r>
              <a:rPr lang="it-IT" dirty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5637" y="1702097"/>
            <a:ext cx="10880726" cy="2638425"/>
          </a:xfrm>
        </p:spPr>
        <p:txBody>
          <a:bodyPr/>
          <a:lstStyle/>
          <a:p>
            <a:pPr eaLnBrk="1" hangingPunct="1"/>
            <a:r>
              <a:rPr lang="it-IT" altLang="it-IT" dirty="0"/>
              <a:t>B </a:t>
            </a:r>
            <a:r>
              <a:rPr lang="it-IT" altLang="it-IT" i="1" dirty="0"/>
              <a:t>is-part-of </a:t>
            </a:r>
            <a:r>
              <a:rPr lang="it-IT" altLang="it-IT" dirty="0"/>
              <a:t>A or</a:t>
            </a:r>
          </a:p>
          <a:p>
            <a:pPr eaLnBrk="1" hangingPunct="1"/>
            <a:r>
              <a:rPr lang="it-IT" altLang="it-IT" dirty="0"/>
              <a:t>A </a:t>
            </a:r>
            <a:r>
              <a:rPr lang="it-IT" altLang="it-IT" i="1" dirty="0"/>
              <a:t>has</a:t>
            </a:r>
            <a:r>
              <a:rPr lang="it-IT" altLang="it-IT" dirty="0"/>
              <a:t> B</a:t>
            </a:r>
          </a:p>
          <a:p>
            <a:pPr eaLnBrk="1" hangingPunct="1"/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7069137" y="4716760"/>
            <a:ext cx="1212850" cy="4191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 flipH="1">
            <a:off x="5468938" y="4869160"/>
            <a:ext cx="1617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4043363" y="4707235"/>
            <a:ext cx="1196975" cy="4191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5240337" y="4792960"/>
            <a:ext cx="211138" cy="152400"/>
          </a:xfrm>
          <a:prstGeom prst="diamond">
            <a:avLst/>
          </a:prstGeom>
          <a:solidFill>
            <a:schemeClr val="bg1"/>
          </a:solidFill>
          <a:ln w="28575">
            <a:solidFill>
              <a:srgbClr val="FF66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4522787" y="4707236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18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7477125" y="4783436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18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3E910-2FA0-91AE-ABB1-53DC23F26F4C}"/>
              </a:ext>
            </a:extLst>
          </p:cNvPr>
          <p:cNvSpPr txBox="1">
            <a:spLocks/>
          </p:cNvSpPr>
          <p:nvPr/>
        </p:nvSpPr>
        <p:spPr>
          <a:xfrm>
            <a:off x="838200" y="679641"/>
            <a:ext cx="10515600" cy="722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+mn-lt"/>
              </a:rPr>
              <a:t>Aggregation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3106738" y="1343025"/>
            <a:ext cx="464871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it-IT" sz="1600" dirty="0">
                <a:latin typeface="Calibri" panose="020F0502020204030204" pitchFamily="34" charset="0"/>
              </a:rPr>
              <a:t>Car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2663826" y="1649413"/>
            <a:ext cx="1617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2670175" y="1350963"/>
            <a:ext cx="1606550" cy="2044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2649539" y="1724026"/>
            <a:ext cx="18601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2663826" y="2640013"/>
            <a:ext cx="1617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689475" y="4162425"/>
            <a:ext cx="1676400" cy="204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668839" y="4535489"/>
            <a:ext cx="18601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8137526" y="1341438"/>
            <a:ext cx="74699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it-IT" sz="1600" dirty="0">
                <a:latin typeface="Calibri" panose="020F0502020204030204" pitchFamily="34" charset="0"/>
              </a:rPr>
              <a:t>Engine</a:t>
            </a:r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7854951" y="1647825"/>
            <a:ext cx="1687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7859713" y="1349375"/>
            <a:ext cx="1676400" cy="2044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7839076" y="1722439"/>
            <a:ext cx="18601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7854951" y="2638425"/>
            <a:ext cx="1687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7839076" y="2636838"/>
            <a:ext cx="18601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854950" y="1724026"/>
            <a:ext cx="736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sz="1600" dirty="0">
                <a:latin typeface="Calibri" panose="020F0502020204030204" pitchFamily="34" charset="0"/>
              </a:rPr>
              <a:t>power</a:t>
            </a: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4832350" y="4154488"/>
            <a:ext cx="98116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it-IT" sz="1600" dirty="0">
                <a:latin typeface="Calibri" panose="020F0502020204030204" pitchFamily="34" charset="0"/>
              </a:rPr>
              <a:t>CD player</a:t>
            </a:r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>
            <a:off x="4683125" y="5451475"/>
            <a:ext cx="168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4683125" y="4460875"/>
            <a:ext cx="168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8264526" y="3779838"/>
            <a:ext cx="54104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it-IT" sz="1600" dirty="0">
                <a:latin typeface="Calibri" panose="020F0502020204030204" pitchFamily="34" charset="0"/>
              </a:rPr>
              <a:t>Tyre</a:t>
            </a:r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>
            <a:off x="7854951" y="4086225"/>
            <a:ext cx="1687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7859713" y="3787775"/>
            <a:ext cx="1676400" cy="2044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7839076" y="4160839"/>
            <a:ext cx="18601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7854951" y="5076825"/>
            <a:ext cx="1687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5"/>
          <p:cNvSpPr>
            <a:spLocks noChangeArrowheads="1"/>
          </p:cNvSpPr>
          <p:nvPr/>
        </p:nvSpPr>
        <p:spPr bwMode="auto">
          <a:xfrm>
            <a:off x="7854951" y="4162425"/>
            <a:ext cx="18601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  <a:p>
            <a:pPr algn="l" eaLnBrk="0" hangingPunct="0"/>
            <a:endParaRPr lang="it-IT" sz="1600" dirty="0">
              <a:latin typeface="Calibri" panose="020F0502020204030204" pitchFamily="34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4478338" y="2105025"/>
            <a:ext cx="3376612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7"/>
          <p:cNvSpPr txBox="1">
            <a:spLocks noChangeArrowheads="1"/>
          </p:cNvSpPr>
          <p:nvPr/>
        </p:nvSpPr>
        <p:spPr bwMode="auto">
          <a:xfrm>
            <a:off x="5718176" y="38576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1600" dirty="0">
                <a:latin typeface="Calibri" panose="020F0502020204030204" pitchFamily="34" charset="0"/>
              </a:rPr>
              <a:t>1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7421563" y="37052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1600" dirty="0">
                <a:latin typeface="Calibri" panose="020F0502020204030204" pitchFamily="34" charset="0"/>
              </a:rPr>
              <a:t>4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4478338" y="1800225"/>
            <a:ext cx="3376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AutoShape 30"/>
          <p:cNvSpPr>
            <a:spLocks noChangeArrowheads="1"/>
          </p:cNvSpPr>
          <p:nvPr/>
        </p:nvSpPr>
        <p:spPr bwMode="auto">
          <a:xfrm>
            <a:off x="4267200" y="2028825"/>
            <a:ext cx="211138" cy="1524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7502525" y="14954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r>
              <a:rPr lang="it-IT" sz="1600" dirty="0">
                <a:latin typeface="Calibri" panose="020F0502020204030204" pitchFamily="34" charset="0"/>
              </a:rPr>
              <a:t>1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46111" name="AutoShape 32"/>
          <p:cNvSpPr>
            <a:spLocks noChangeArrowheads="1"/>
          </p:cNvSpPr>
          <p:nvPr/>
        </p:nvSpPr>
        <p:spPr bwMode="auto">
          <a:xfrm>
            <a:off x="4267200" y="2409825"/>
            <a:ext cx="211138" cy="1524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>
            <a:off x="4478339" y="2486025"/>
            <a:ext cx="1336675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AutoShape 34"/>
          <p:cNvSpPr>
            <a:spLocks noChangeArrowheads="1"/>
          </p:cNvSpPr>
          <p:nvPr/>
        </p:nvSpPr>
        <p:spPr bwMode="auto">
          <a:xfrm>
            <a:off x="4267200" y="1724025"/>
            <a:ext cx="211138" cy="1524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Composition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 aggregation where the link part / whole is more strict</a:t>
            </a:r>
            <a:r>
              <a:rPr lang="fr-FR" dirty="0"/>
              <a:t>: </a:t>
            </a:r>
            <a:r>
              <a:rPr lang="fr-FR" dirty="0" err="1"/>
              <a:t>lifecycle</a:t>
            </a:r>
            <a:r>
              <a:rPr lang="fr-FR" dirty="0"/>
              <a:t> of </a:t>
            </a:r>
            <a:r>
              <a:rPr lang="fr-FR" dirty="0" err="1"/>
              <a:t>both</a:t>
            </a:r>
            <a:r>
              <a:rPr lang="fr-FR" dirty="0"/>
              <a:t> classes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endParaRPr lang="fr-FR" dirty="0"/>
          </a:p>
          <a:p>
            <a:pPr lvl="1"/>
            <a:r>
              <a:rPr lang="it-IT" dirty="0"/>
              <a:t>if object Person disappears, so the corresponding 2 objects Leg, Hand</a:t>
            </a:r>
            <a:endParaRPr lang="fr-FR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3662998"/>
            <a:ext cx="4043948" cy="319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78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 class allows to attach attributes to the association</a:t>
            </a:r>
          </a:p>
          <a:p>
            <a:r>
              <a:rPr lang="en-US" dirty="0"/>
              <a:t>A link between two object includes</a:t>
            </a:r>
          </a:p>
          <a:p>
            <a:pPr lvl="1"/>
            <a:r>
              <a:rPr lang="en-US" dirty="0"/>
              <a:t>The two linked objects</a:t>
            </a:r>
          </a:p>
          <a:p>
            <a:pPr lvl="1"/>
            <a:r>
              <a:rPr lang="en-US" dirty="0"/>
              <a:t>The attributes of the link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3933057"/>
            <a:ext cx="4755139" cy="254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6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 - Example</a:t>
            </a:r>
            <a:endParaRPr lang="fr-FR" dirty="0"/>
          </a:p>
        </p:txBody>
      </p:sp>
      <p:pic>
        <p:nvPicPr>
          <p:cNvPr id="5" name="Picture 4" descr="AssociationClass_equiv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8"/>
          <a:stretch/>
        </p:blipFill>
        <p:spPr>
          <a:xfrm>
            <a:off x="3359696" y="3573016"/>
            <a:ext cx="6624736" cy="21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6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Consultant     Company    fee</a:t>
            </a:r>
          </a:p>
          <a:p>
            <a:pPr marL="0" indent="0">
              <a:buNone/>
            </a:pPr>
            <a:r>
              <a:rPr lang="it-IT" dirty="0"/>
              <a:t>--------------------------</a:t>
            </a:r>
          </a:p>
          <a:p>
            <a:pPr marL="0" indent="0">
              <a:buNone/>
            </a:pPr>
            <a:r>
              <a:rPr lang="it-IT" dirty="0"/>
              <a:t>consultant1 – company2 – 300</a:t>
            </a:r>
          </a:p>
          <a:p>
            <a:pPr marL="0" indent="0">
              <a:buNone/>
            </a:pPr>
            <a:r>
              <a:rPr lang="it-IT" dirty="0"/>
              <a:t>consultant1 – company3 – 200</a:t>
            </a:r>
          </a:p>
          <a:p>
            <a:pPr marL="0" indent="0">
              <a:buNone/>
            </a:pPr>
            <a:r>
              <a:rPr lang="it-IT" strike="sngStrike" dirty="0"/>
              <a:t>consultant1 – company3 – 250</a:t>
            </a:r>
          </a:p>
          <a:p>
            <a:pPr marL="0" indent="0">
              <a:buNone/>
            </a:pPr>
            <a:r>
              <a:rPr lang="it-IT" dirty="0"/>
              <a:t>consultant2 – company2 – 100</a:t>
            </a:r>
          </a:p>
          <a:p>
            <a:pPr marL="0" indent="0">
              <a:buNone/>
            </a:pPr>
            <a:r>
              <a:rPr lang="it-IT" dirty="0"/>
              <a:t>consultant3 – company2 – 300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28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7104112" y="5589240"/>
            <a:ext cx="504056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95800" y="1772816"/>
            <a:ext cx="504056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888088" y="1772816"/>
            <a:ext cx="504056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27848" y="5589240"/>
            <a:ext cx="504056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3" name="Curved Connector 12"/>
          <p:cNvCxnSpPr>
            <a:stCxn id="10" idx="4"/>
            <a:endCxn id="11" idx="0"/>
          </p:cNvCxnSpPr>
          <p:nvPr/>
        </p:nvCxnSpPr>
        <p:spPr bwMode="auto">
          <a:xfrm rot="5400000">
            <a:off x="4367808" y="2816932"/>
            <a:ext cx="3384376" cy="2160240"/>
          </a:xfrm>
          <a:prstGeom prst="curvedConnector3">
            <a:avLst/>
          </a:prstGeom>
          <a:solidFill>
            <a:srgbClr val="FF6633"/>
          </a:solidFill>
          <a:ln w="28575" cap="flat" cmpd="sng" algn="ctr">
            <a:solidFill>
              <a:srgbClr val="F79646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Curved Connector 14"/>
          <p:cNvCxnSpPr>
            <a:stCxn id="9" idx="3"/>
            <a:endCxn id="8" idx="0"/>
          </p:cNvCxnSpPr>
          <p:nvPr/>
        </p:nvCxnSpPr>
        <p:spPr bwMode="auto">
          <a:xfrm rot="16200000" flipH="1">
            <a:off x="4139054" y="2372155"/>
            <a:ext cx="3447648" cy="2986523"/>
          </a:xfrm>
          <a:prstGeom prst="curvedConnector3">
            <a:avLst>
              <a:gd name="adj1" fmla="val 63757"/>
            </a:avLst>
          </a:prstGeom>
          <a:solidFill>
            <a:srgbClr val="FF6633"/>
          </a:solidFill>
          <a:ln w="28575" cap="flat" cmpd="sng" algn="ctr">
            <a:solidFill>
              <a:srgbClr val="F79646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935760" y="5589240"/>
            <a:ext cx="432048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968208" y="5517232"/>
            <a:ext cx="432048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Association class</a:t>
            </a:r>
          </a:p>
        </p:txBody>
      </p:sp>
      <p:pic>
        <p:nvPicPr>
          <p:cNvPr id="5" name="Picture 4" descr="AssociationClass_equiv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6" y="1052736"/>
            <a:ext cx="7632847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92561" y="3280116"/>
            <a:ext cx="6336704" cy="1152128"/>
          </a:xfrm>
          <a:prstGeom prst="rect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20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Consultant     Company    Contract</a:t>
            </a:r>
          </a:p>
          <a:p>
            <a:pPr marL="0" indent="0">
              <a:buNone/>
            </a:pPr>
            <a:r>
              <a:rPr lang="it-IT" dirty="0"/>
              <a:t>--------------------------</a:t>
            </a:r>
          </a:p>
          <a:p>
            <a:pPr marL="0" indent="0">
              <a:buNone/>
            </a:pPr>
            <a:r>
              <a:rPr lang="it-IT" dirty="0"/>
              <a:t>consultant1 – company2 – 300</a:t>
            </a:r>
          </a:p>
          <a:p>
            <a:pPr marL="0" indent="0">
              <a:buNone/>
            </a:pPr>
            <a:r>
              <a:rPr lang="it-IT" dirty="0"/>
              <a:t>consultant1 – company3 – 200</a:t>
            </a:r>
          </a:p>
          <a:p>
            <a:pPr marL="0" indent="0">
              <a:buNone/>
            </a:pPr>
            <a:r>
              <a:rPr lang="it-IT" dirty="0"/>
              <a:t>consultant1 – company3 – 250</a:t>
            </a:r>
          </a:p>
          <a:p>
            <a:pPr marL="0" indent="0">
              <a:buNone/>
            </a:pPr>
            <a:r>
              <a:rPr lang="it-IT" dirty="0"/>
              <a:t>consultant2 – company2 – 100</a:t>
            </a:r>
          </a:p>
          <a:p>
            <a:pPr marL="0" indent="0">
              <a:buNone/>
            </a:pPr>
            <a:r>
              <a:rPr lang="it-IT" dirty="0"/>
              <a:t>consultant3 – company2 – 300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538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two options are equivalent, except</a:t>
            </a:r>
          </a:p>
          <a:p>
            <a:endParaRPr lang="it-IT" dirty="0"/>
          </a:p>
          <a:p>
            <a:r>
              <a:rPr lang="it-IT" dirty="0"/>
              <a:t>Intermediate class: </a:t>
            </a:r>
          </a:p>
          <a:p>
            <a:pPr lvl="1"/>
            <a:r>
              <a:rPr lang="it-IT" dirty="0"/>
              <a:t>More than one value for a link</a:t>
            </a:r>
          </a:p>
          <a:p>
            <a:r>
              <a:rPr lang="it-IT" dirty="0"/>
              <a:t>Association class: </a:t>
            </a:r>
          </a:p>
          <a:p>
            <a:pPr lvl="1"/>
            <a:r>
              <a:rPr lang="it-IT" dirty="0"/>
              <a:t>Only one value for a 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96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Language composed of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it-IT" dirty="0"/>
              <a:t>Instance / object</a:t>
            </a:r>
          </a:p>
          <a:p>
            <a:r>
              <a:rPr lang="it-IT" dirty="0"/>
              <a:t>Attribute</a:t>
            </a:r>
          </a:p>
          <a:p>
            <a:r>
              <a:rPr lang="it-IT" dirty="0"/>
              <a:t>Operation</a:t>
            </a:r>
          </a:p>
          <a:p>
            <a:r>
              <a:rPr lang="it-IT" dirty="0"/>
              <a:t>Association</a:t>
            </a:r>
            <a:endParaRPr lang="en-US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</a:rPr>
              <a:t>Specialization / Generalization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010" y="1775655"/>
            <a:ext cx="7452320" cy="387971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panose="020F0502020204030204" pitchFamily="34" charset="0"/>
              </a:rPr>
              <a:t>B specializes A means that objects described by B have the same properties of objects described by A 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</a:rPr>
              <a:t>Objects described by B may have additional properties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</a:rPr>
              <a:t>B is a </a:t>
            </a:r>
            <a:r>
              <a:rPr lang="en-US" u="sng" dirty="0">
                <a:latin typeface="Calibri" panose="020F0502020204030204" pitchFamily="34" charset="0"/>
              </a:rPr>
              <a:t>special</a:t>
            </a:r>
            <a:r>
              <a:rPr lang="en-US" dirty="0">
                <a:latin typeface="Calibri" panose="020F0502020204030204" pitchFamily="34" charset="0"/>
              </a:rPr>
              <a:t> case of A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</a:rPr>
              <a:t>A is a </a:t>
            </a:r>
            <a:r>
              <a:rPr lang="en-US" u="sng" dirty="0">
                <a:latin typeface="Calibri" panose="020F0502020204030204" pitchFamily="34" charset="0"/>
              </a:rPr>
              <a:t>generalization</a:t>
            </a:r>
            <a:r>
              <a:rPr lang="en-US" dirty="0">
                <a:latin typeface="Calibri" panose="020F0502020204030204" pitchFamily="34" charset="0"/>
              </a:rPr>
              <a:t> of B (and possibly of other classes)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6" y="2276872"/>
            <a:ext cx="17686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Generalization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204864"/>
            <a:ext cx="6636073" cy="350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Specialization can be used only if it is possible to state</a:t>
            </a:r>
          </a:p>
          <a:p>
            <a:pPr lvl="1"/>
            <a:r>
              <a:rPr lang="it-IT" dirty="0"/>
              <a:t>B is-a A</a:t>
            </a:r>
          </a:p>
          <a:p>
            <a:r>
              <a:rPr lang="it-IT" dirty="0"/>
              <a:t>Employee is-a Person   - yes</a:t>
            </a:r>
          </a:p>
          <a:p>
            <a:r>
              <a:rPr lang="it-IT" dirty="0"/>
              <a:t>Student is-a Person   - yes</a:t>
            </a:r>
          </a:p>
          <a:p>
            <a:r>
              <a:rPr lang="it-IT" dirty="0"/>
              <a:t>Head is-a Person – no</a:t>
            </a:r>
          </a:p>
          <a:p>
            <a:r>
              <a:rPr lang="it-IT" dirty="0"/>
              <a:t>Person has-a Head  - yes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135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90688"/>
            <a:ext cx="8153400" cy="3623556"/>
          </a:xfrm>
        </p:spPr>
        <p:txBody>
          <a:bodyPr>
            <a:sp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 one above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Parent class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 one below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Child class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 one or more above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Superclass, Ancestor class, Base class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Class one or more below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Subclass, Descendent class, Derived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EBD8-BD90-1839-48B9-A8D2AB29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Inheritance terminology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Effects of 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/>
              <a:t>The subclass inherits</a:t>
            </a:r>
          </a:p>
          <a:p>
            <a:pPr lvl="1"/>
            <a:r>
              <a:rPr lang="it-IT" dirty="0"/>
              <a:t>All attributes</a:t>
            </a:r>
          </a:p>
          <a:p>
            <a:pPr lvl="1"/>
            <a:r>
              <a:rPr lang="it-IT" dirty="0"/>
              <a:t>All associations</a:t>
            </a:r>
          </a:p>
          <a:p>
            <a:r>
              <a:rPr lang="it-IT" dirty="0"/>
              <a:t>Of all ancestors</a:t>
            </a:r>
          </a:p>
          <a:p>
            <a:endParaRPr lang="it-IT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29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4800600"/>
          </a:xfrm>
        </p:spPr>
        <p:txBody>
          <a:bodyPr/>
          <a:lstStyle/>
          <a:p>
            <a:r>
              <a:rPr lang="it-IT" dirty="0"/>
              <a:t>Employee has properties</a:t>
            </a:r>
          </a:p>
          <a:p>
            <a:pPr lvl="1"/>
            <a:r>
              <a:rPr lang="it-IT" dirty="0"/>
              <a:t>First name (inherited)</a:t>
            </a:r>
          </a:p>
          <a:p>
            <a:pPr lvl="1"/>
            <a:r>
              <a:rPr lang="it-IT" dirty="0"/>
              <a:t>Last name (inherited)</a:t>
            </a:r>
          </a:p>
          <a:p>
            <a:pPr lvl="1"/>
            <a:r>
              <a:rPr lang="it-IT" dirty="0"/>
              <a:t>SSN (inherited)</a:t>
            </a:r>
          </a:p>
          <a:p>
            <a:pPr lvl="1"/>
            <a:r>
              <a:rPr lang="it-IT" dirty="0"/>
              <a:t>Salary</a:t>
            </a:r>
          </a:p>
          <a:p>
            <a:r>
              <a:rPr lang="it-IT" dirty="0"/>
              <a:t>Employee</a:t>
            </a:r>
          </a:p>
          <a:p>
            <a:pPr lvl="1"/>
            <a:r>
              <a:rPr lang="it-IT" dirty="0"/>
              <a:t>Owns Car (inherited)</a:t>
            </a:r>
          </a:p>
          <a:p>
            <a:pPr lvl="1"/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637350"/>
            <a:ext cx="4592538" cy="242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6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96548" y="1298458"/>
            <a:ext cx="7931628" cy="5105400"/>
            <a:chOff x="864710" y="1201738"/>
            <a:chExt cx="7931628" cy="5105400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947738" y="5926138"/>
              <a:ext cx="1219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64710" y="1201738"/>
              <a:ext cx="7931628" cy="4724400"/>
              <a:chOff x="864710" y="1201738"/>
              <a:chExt cx="7931628" cy="4724400"/>
            </a:xfrm>
          </p:grpSpPr>
          <p:sp>
            <p:nvSpPr>
              <p:cNvPr id="36" name="Line 3"/>
              <p:cNvSpPr>
                <a:spLocks noChangeShapeType="1"/>
              </p:cNvSpPr>
              <p:nvPr/>
            </p:nvSpPr>
            <p:spPr bwMode="auto">
              <a:xfrm flipV="1">
                <a:off x="1589088" y="5249863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 flipV="1">
                <a:off x="5214938" y="2116138"/>
                <a:ext cx="4572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5"/>
              <p:cNvSpPr>
                <a:spLocks noChangeArrowheads="1"/>
              </p:cNvSpPr>
              <p:nvPr/>
            </p:nvSpPr>
            <p:spPr bwMode="auto">
              <a:xfrm rot="2462120">
                <a:off x="5595938" y="19637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Line 6"/>
              <p:cNvSpPr>
                <a:spLocks noChangeShapeType="1"/>
              </p:cNvSpPr>
              <p:nvPr/>
            </p:nvSpPr>
            <p:spPr bwMode="auto">
              <a:xfrm flipH="1" flipV="1">
                <a:off x="7119938" y="2116138"/>
                <a:ext cx="381000" cy="3048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7"/>
              <p:cNvSpPr>
                <a:spLocks noChangeArrowheads="1"/>
              </p:cNvSpPr>
              <p:nvPr/>
            </p:nvSpPr>
            <p:spPr bwMode="auto">
              <a:xfrm rot="19137880" flipH="1">
                <a:off x="6967538" y="19637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3995738" y="24209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>
                    <a:latin typeface="Calibri" panose="020F0502020204030204" pitchFamily="34" charset="0"/>
                  </a:rPr>
                  <a:t>Animal</a:t>
                </a: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995738" y="28019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canMove</a:t>
                </a:r>
                <a:endParaRPr lang="en-US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864710" y="4325938"/>
                <a:ext cx="1378428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Shopkeeper</a:t>
                </a:r>
                <a:endParaRPr lang="it-IT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864710" y="4706938"/>
                <a:ext cx="1378428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5546243" y="1201738"/>
                <a:ext cx="16764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LivingBeing</a:t>
                </a:r>
                <a:r>
                  <a:rPr lang="it-IT" altLang="it-IT" sz="1800" dirty="0">
                    <a:latin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5548313" y="1582738"/>
                <a:ext cx="16764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isAlive</a:t>
                </a:r>
                <a:endParaRPr lang="en-US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7043738" y="24209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Vegetal</a:t>
                </a:r>
                <a:endParaRPr lang="it-IT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7043738" y="28019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>
                    <a:latin typeface="Calibri" panose="020F0502020204030204" pitchFamily="34" charset="0"/>
                  </a:rPr>
                  <a:t>CO2 to O2</a:t>
                </a:r>
                <a:endParaRPr lang="en-US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7577138" y="37163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>
                    <a:latin typeface="Calibri" panose="020F0502020204030204" pitchFamily="34" charset="0"/>
                  </a:rPr>
                  <a:t>Flower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7577138" y="40973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1709738" y="3259138"/>
                <a:ext cx="16764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>
                    <a:latin typeface="Calibri" panose="020F0502020204030204" pitchFamily="34" charset="0"/>
                  </a:rPr>
                  <a:t>Human</a:t>
                </a: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1709738" y="3640138"/>
                <a:ext cx="16764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canThink</a:t>
                </a:r>
                <a:endParaRPr lang="en-US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947738" y="55451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 err="1">
                    <a:latin typeface="Calibri" panose="020F0502020204030204" pitchFamily="34" charset="0"/>
                  </a:rPr>
                  <a:t>Florist</a:t>
                </a:r>
                <a:endParaRPr lang="it-IT" altLang="it-IT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386138" y="3182938"/>
                <a:ext cx="4572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23"/>
              <p:cNvSpPr>
                <a:spLocks noChangeArrowheads="1"/>
              </p:cNvSpPr>
              <p:nvPr/>
            </p:nvSpPr>
            <p:spPr bwMode="auto">
              <a:xfrm rot="2462120">
                <a:off x="3767138" y="30305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 flipV="1">
                <a:off x="2243138" y="4173538"/>
                <a:ext cx="4572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AutoShape 25"/>
              <p:cNvSpPr>
                <a:spLocks noChangeArrowheads="1"/>
              </p:cNvSpPr>
              <p:nvPr/>
            </p:nvSpPr>
            <p:spPr bwMode="auto">
              <a:xfrm rot="2462120">
                <a:off x="2624138" y="40211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 flipH="1" flipV="1">
                <a:off x="7729538" y="3335338"/>
                <a:ext cx="3810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27"/>
              <p:cNvSpPr>
                <a:spLocks noChangeArrowheads="1"/>
              </p:cNvSpPr>
              <p:nvPr/>
            </p:nvSpPr>
            <p:spPr bwMode="auto">
              <a:xfrm rot="19137880" flipH="1">
                <a:off x="7577138" y="31829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Rectangle 28"/>
              <p:cNvSpPr>
                <a:spLocks noChangeArrowheads="1"/>
              </p:cNvSpPr>
              <p:nvPr/>
            </p:nvSpPr>
            <p:spPr bwMode="auto">
              <a:xfrm>
                <a:off x="3538538" y="44021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1800" dirty="0">
                    <a:latin typeface="Calibri" panose="020F0502020204030204" pitchFamily="34" charset="0"/>
                  </a:rPr>
                  <a:t>Customer</a:t>
                </a:r>
              </a:p>
            </p:txBody>
          </p: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3538538" y="4783138"/>
                <a:ext cx="1219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Line 30"/>
              <p:cNvSpPr>
                <a:spLocks noChangeShapeType="1"/>
              </p:cNvSpPr>
              <p:nvPr/>
            </p:nvSpPr>
            <p:spPr bwMode="auto">
              <a:xfrm flipH="1" flipV="1">
                <a:off x="3157538" y="4173538"/>
                <a:ext cx="3810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31"/>
              <p:cNvSpPr>
                <a:spLocks noChangeArrowheads="1"/>
              </p:cNvSpPr>
              <p:nvPr/>
            </p:nvSpPr>
            <p:spPr bwMode="auto">
              <a:xfrm rot="19137880" flipH="1">
                <a:off x="3005138" y="40211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AutoShape 32"/>
              <p:cNvSpPr>
                <a:spLocks noChangeArrowheads="1"/>
              </p:cNvSpPr>
              <p:nvPr/>
            </p:nvSpPr>
            <p:spPr bwMode="auto">
              <a:xfrm>
                <a:off x="1481138" y="5087938"/>
                <a:ext cx="228600" cy="228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it-IT" altLang="it-IT" sz="20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C23B6ED-4EA1-7443-AA7C-3A1CEC09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 of inheritance tree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DOs in Class Diagram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/>
              <a:t>Decide the goal of the model</a:t>
            </a:r>
          </a:p>
          <a:p>
            <a:pPr lvl="1"/>
            <a:r>
              <a:rPr lang="it-IT" dirty="0"/>
              <a:t>Conceptual model?</a:t>
            </a:r>
          </a:p>
          <a:p>
            <a:pPr lvl="1"/>
            <a:r>
              <a:rPr lang="it-IT" dirty="0"/>
              <a:t>Design model?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682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Dos – consider: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/>
              <a:t>Physical entities: Person, Car, </a:t>
            </a:r>
          </a:p>
          <a:p>
            <a:r>
              <a:rPr lang="it-IT" dirty="0"/>
              <a:t>Roles: Employee, Director, Doctor,</a:t>
            </a:r>
          </a:p>
          <a:p>
            <a:r>
              <a:rPr lang="it-IT" dirty="0"/>
              <a:t>Social / legal / organizational entities: University, Company, Department</a:t>
            </a:r>
          </a:p>
          <a:p>
            <a:r>
              <a:rPr lang="it-IT" dirty="0"/>
              <a:t>Events: Sale, Order, Request, Claim, Call</a:t>
            </a:r>
          </a:p>
          <a:p>
            <a:r>
              <a:rPr lang="it-IT" dirty="0"/>
              <a:t>Time intervals: Car rental, Booking, Course, Meeting</a:t>
            </a:r>
          </a:p>
          <a:p>
            <a:r>
              <a:rPr lang="it-IT" dirty="0"/>
              <a:t>Geographical entities: City, Road, Nation</a:t>
            </a:r>
          </a:p>
          <a:p>
            <a:r>
              <a:rPr lang="it-IT" dirty="0"/>
              <a:t>Reports, summaries, paper documents: weather report, bank account statement, travel request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451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281987" cy="4049410"/>
          </a:xfrm>
        </p:spPr>
        <p:txBody>
          <a:bodyPr/>
          <a:lstStyle/>
          <a:p>
            <a:r>
              <a:rPr lang="it-IT" altLang="it-IT" dirty="0"/>
              <a:t>Use plurals for classes</a:t>
            </a:r>
          </a:p>
          <a:p>
            <a:pPr lvl="1"/>
            <a:r>
              <a:rPr lang="it-IT" altLang="it-IT" dirty="0"/>
              <a:t>Person  yes, PersonS  no</a:t>
            </a:r>
          </a:p>
          <a:p>
            <a:r>
              <a:rPr lang="it-IT" altLang="it-IT" dirty="0"/>
              <a:t>Forget multiplicities</a:t>
            </a:r>
          </a:p>
          <a:p>
            <a:r>
              <a:rPr lang="it-IT" altLang="it-IT" dirty="0"/>
              <a:t>Forget roles / association classes, when needed</a:t>
            </a:r>
          </a:p>
        </p:txBody>
      </p:sp>
    </p:spTree>
    <p:extLst>
      <p:ext uri="{BB962C8B-B14F-4D97-AF65-F5344CB8AC3E}">
        <p14:creationId xmlns:p14="http://schemas.microsoft.com/office/powerpoint/2010/main" val="32681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Object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 of item (physical or within the software system)</a:t>
            </a:r>
          </a:p>
          <a:p>
            <a:pPr lvl="1" eaLnBrk="1" hangingPunct="1"/>
            <a:r>
              <a:rPr lang="en-US" dirty="0"/>
              <a:t>ex.: a student, an exam, a window</a:t>
            </a:r>
          </a:p>
          <a:p>
            <a:pPr eaLnBrk="1" hangingPunct="1"/>
            <a:r>
              <a:rPr lang="en-US" dirty="0"/>
              <a:t>Characterized by</a:t>
            </a:r>
          </a:p>
          <a:p>
            <a:pPr lvl="1" eaLnBrk="1" hangingPunct="1"/>
            <a:r>
              <a:rPr lang="en-US" dirty="0"/>
              <a:t>identity</a:t>
            </a:r>
          </a:p>
          <a:p>
            <a:pPr lvl="1" eaLnBrk="1" hangingPunct="1"/>
            <a:r>
              <a:rPr lang="en-US" dirty="0"/>
              <a:t>attributes (or properties)</a:t>
            </a:r>
          </a:p>
          <a:p>
            <a:pPr lvl="1" eaLnBrk="1" hangingPunct="1"/>
            <a:r>
              <a:rPr lang="en-US" dirty="0"/>
              <a:t>operations it can perform (behavior)</a:t>
            </a:r>
          </a:p>
          <a:p>
            <a:pPr lvl="1" eaLnBrk="1" hangingPunct="1"/>
            <a:r>
              <a:rPr lang="en-US" dirty="0"/>
              <a:t>messages it can receive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Use of class diagrams</a:t>
            </a: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3505200" y="2743200"/>
            <a:ext cx="1828800" cy="2819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2362200" y="28194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422525" y="3671888"/>
            <a:ext cx="17411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Level of detail </a:t>
            </a:r>
            <a:br>
              <a:rPr lang="en-US" altLang="it-IT" sz="2000" dirty="0">
                <a:latin typeface="Calibri" panose="020F0502020204030204" pitchFamily="34" charset="0"/>
              </a:rPr>
            </a:br>
            <a:r>
              <a:rPr lang="en-US" altLang="it-IT" sz="2000" dirty="0">
                <a:latin typeface="Calibri" panose="020F0502020204030204" pitchFamily="34" charset="0"/>
              </a:rPr>
              <a:t>(#classes)</a:t>
            </a:r>
            <a:endParaRPr lang="en-US" altLang="it-IT" sz="2400" dirty="0">
              <a:latin typeface="Calibri" panose="020F0502020204030204" pitchFamily="34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172200" y="2743201"/>
            <a:ext cx="36645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Conceptual model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	class diagram with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	few domain level classes</a:t>
            </a:r>
            <a:endParaRPr lang="en-US" altLang="it-IT" sz="2400" dirty="0">
              <a:latin typeface="Calibri" panose="020F0502020204030204" pitchFamily="34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867401" y="5181601"/>
            <a:ext cx="46352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Source code: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	class diagram reverse engineered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  	from code</a:t>
            </a:r>
            <a:endParaRPr lang="en-US" altLang="it-IT" sz="2400" dirty="0">
              <a:latin typeface="Calibri" panose="020F0502020204030204" pitchFamily="34" charset="0"/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49530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54864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19801" y="3924300"/>
            <a:ext cx="309091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Design model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	class diagram with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	key design classes</a:t>
            </a:r>
            <a:endParaRPr lang="en-US" altLang="it-IT" sz="2400" dirty="0">
              <a:latin typeface="Calibri" panose="020F050202020403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5105400" y="392429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2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60764" cy="4818450"/>
          </a:xfrm>
        </p:spPr>
        <p:txBody>
          <a:bodyPr/>
          <a:lstStyle/>
          <a:p>
            <a:r>
              <a:rPr lang="it-IT" altLang="it-IT" dirty="0"/>
              <a:t>Use class as an attribute</a:t>
            </a:r>
          </a:p>
          <a:p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 err="1"/>
              <a:t>If</a:t>
            </a:r>
            <a:r>
              <a:rPr lang="it-IT" altLang="it-IT" dirty="0"/>
              <a:t> the </a:t>
            </a:r>
            <a:r>
              <a:rPr lang="it-IT" altLang="it-IT" dirty="0" err="1"/>
              <a:t>address</a:t>
            </a:r>
            <a:r>
              <a:rPr lang="it-IT" altLang="it-IT" dirty="0"/>
              <a:t> has </a:t>
            </a:r>
            <a:r>
              <a:rPr lang="it-IT" altLang="it-IT" dirty="0" err="1"/>
              <a:t>many</a:t>
            </a:r>
            <a:r>
              <a:rPr lang="it-IT" altLang="it-IT" dirty="0"/>
              <a:t> </a:t>
            </a:r>
            <a:r>
              <a:rPr lang="it-IT" altLang="it-IT" dirty="0" err="1"/>
              <a:t>attributes</a:t>
            </a:r>
            <a:r>
              <a:rPr lang="it-IT" altLang="it-IT" dirty="0"/>
              <a:t>, it should be modelled as a class, not as an attribute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023427"/>
            <a:ext cx="1728192" cy="187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 flipV="1">
            <a:off x="2423592" y="2314304"/>
            <a:ext cx="1944216" cy="1296144"/>
          </a:xfrm>
          <a:prstGeom prst="line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1" y="1913514"/>
            <a:ext cx="3661965" cy="209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477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3989465"/>
          </a:xfrm>
        </p:spPr>
        <p:txBody>
          <a:bodyPr/>
          <a:lstStyle/>
          <a:p>
            <a:r>
              <a:rPr lang="it-IT" altLang="it-IT" dirty="0"/>
              <a:t>Use an </a:t>
            </a:r>
            <a:r>
              <a:rPr lang="it-IT" altLang="it-IT" dirty="0" err="1"/>
              <a:t>attribute</a:t>
            </a:r>
            <a:r>
              <a:rPr lang="it-IT" altLang="it-IT" dirty="0"/>
              <a:t> that represents many objects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/>
              <a:t>‘grades’ is not an </a:t>
            </a:r>
            <a:r>
              <a:rPr lang="it-IT" altLang="it-IT" dirty="0" err="1"/>
              <a:t>attribute</a:t>
            </a:r>
            <a:r>
              <a:rPr lang="it-IT" altLang="it-IT" dirty="0"/>
              <a:t> but an association with multiplicity 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060849"/>
            <a:ext cx="2088232" cy="172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2760663" y="2204864"/>
            <a:ext cx="1944216" cy="1296144"/>
          </a:xfrm>
          <a:prstGeom prst="line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222948"/>
            <a:ext cx="4320480" cy="140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1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197212"/>
          </a:xfrm>
        </p:spPr>
        <p:txBody>
          <a:bodyPr/>
          <a:lstStyle/>
          <a:p>
            <a:r>
              <a:rPr lang="it-IT" altLang="it-IT" dirty="0"/>
              <a:t>Use transient (dynamic) relationships that represent events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80" y="2204864"/>
            <a:ext cx="503428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417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7418784" cy="4594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‘Enters’, ‘exits’</a:t>
            </a:r>
          </a:p>
          <a:p>
            <a:r>
              <a:rPr lang="it-IT" dirty="0"/>
              <a:t>Correspond to events (student enters a classroom)</a:t>
            </a:r>
          </a:p>
          <a:p>
            <a:r>
              <a:rPr lang="it-IT" dirty="0"/>
              <a:t>Avoid them</a:t>
            </a:r>
          </a:p>
          <a:p>
            <a:pPr lvl="1"/>
            <a:r>
              <a:rPr lang="it-IT" dirty="0"/>
              <a:t>They clutter the diagrams</a:t>
            </a:r>
          </a:p>
          <a:p>
            <a:pPr lvl="1"/>
            <a:r>
              <a:rPr lang="it-IT" dirty="0"/>
              <a:t>They are better represented in scenarios, or activity diagrams, or BPMN (all dynamic models)</a:t>
            </a:r>
          </a:p>
          <a:p>
            <a:pPr lvl="1"/>
            <a:r>
              <a:rPr lang="it-IT" dirty="0"/>
              <a:t>even if the information is needed (ex application to trace Covid19 contacts), the association may not be enough</a:t>
            </a:r>
          </a:p>
          <a:p>
            <a:pPr lvl="2"/>
            <a:r>
              <a:rPr lang="it-IT" dirty="0"/>
              <a:t>Only one link possible student-x classroom-y</a:t>
            </a:r>
          </a:p>
          <a:p>
            <a:pPr lvl="2"/>
            <a:r>
              <a:rPr lang="it-IT" dirty="0"/>
              <a:t>Then use class ‘Entrance log’ </a:t>
            </a:r>
          </a:p>
          <a:p>
            <a:pPr lvl="1"/>
            <a:endParaRPr lang="it-IT" dirty="0"/>
          </a:p>
          <a:p>
            <a:pPr lvl="1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104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800600"/>
          </a:xfrm>
        </p:spPr>
        <p:txBody>
          <a:bodyPr/>
          <a:lstStyle/>
          <a:p>
            <a:r>
              <a:rPr lang="it-IT" altLang="it-IT" dirty="0"/>
              <a:t>Repeat as an attribute of a class a relationship starting from the class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pPr marL="0" indent="0">
              <a:buNone/>
            </a:pPr>
            <a:r>
              <a:rPr lang="it-IT" altLang="it-IT" dirty="0"/>
              <a:t>classroomID in Course is redundant (and part of sw design), the association ‘happens’ already conveys the information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303850"/>
            <a:ext cx="5452197" cy="200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017101" y="3527986"/>
            <a:ext cx="1512168" cy="0"/>
          </a:xfrm>
          <a:prstGeom prst="line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5132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2869096"/>
          </a:xfrm>
        </p:spPr>
        <p:txBody>
          <a:bodyPr/>
          <a:lstStyle/>
          <a:p>
            <a:r>
              <a:rPr lang="it-IT" altLang="it-IT" dirty="0"/>
              <a:t>Use loops in relationships (normally avoid them unless the information they represent is different over different paths) </a:t>
            </a:r>
          </a:p>
        </p:txBody>
      </p:sp>
    </p:spTree>
    <p:extLst>
      <p:ext uri="{BB962C8B-B14F-4D97-AF65-F5344CB8AC3E}">
        <p14:creationId xmlns:p14="http://schemas.microsoft.com/office/powerpoint/2010/main" val="1864591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Loops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46116"/>
            <a:ext cx="10515600" cy="144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Loop university – office – person</a:t>
            </a:r>
          </a:p>
          <a:p>
            <a:pPr marL="0" indent="0">
              <a:buNone/>
            </a:pPr>
            <a:r>
              <a:rPr lang="it-IT" dirty="0"/>
              <a:t>Ok, because ‘works in’ identifies the specific office where a person is, while ‘has’ identifies a larger set of offices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57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052736"/>
            <a:ext cx="5502534" cy="359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485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DO NOT in class diagrams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3435626"/>
          </a:xfrm>
        </p:spPr>
        <p:txBody>
          <a:bodyPr/>
          <a:lstStyle/>
          <a:p>
            <a:r>
              <a:rPr lang="it-IT" altLang="it-IT" dirty="0"/>
              <a:t>Confound system design, software design,  glossary /conceptual model</a:t>
            </a:r>
          </a:p>
          <a:p>
            <a:pPr lvl="1"/>
            <a:r>
              <a:rPr lang="it-IT" altLang="it-IT" dirty="0"/>
              <a:t>DO decide the goal of the </a:t>
            </a:r>
            <a:r>
              <a:rPr lang="it-IT" altLang="it-IT" dirty="0" err="1"/>
              <a:t>diagram</a:t>
            </a:r>
            <a:endParaRPr lang="it-IT" altLang="it-IT" dirty="0"/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766060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 NOT in conceptual model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181233"/>
          </a:xfrm>
        </p:spPr>
        <p:txBody>
          <a:bodyPr/>
          <a:lstStyle/>
          <a:p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model classes that belong to software design</a:t>
            </a:r>
          </a:p>
          <a:p>
            <a:r>
              <a:rPr lang="it-IT" dirty="0"/>
              <a:t>Collections</a:t>
            </a:r>
          </a:p>
          <a:p>
            <a:pPr lvl="1"/>
            <a:r>
              <a:rPr lang="it-IT" dirty="0" err="1"/>
              <a:t>LinkedList</a:t>
            </a:r>
            <a:endParaRPr lang="it-IT" dirty="0"/>
          </a:p>
          <a:p>
            <a:pPr lvl="1"/>
            <a:r>
              <a:rPr lang="it-IT" dirty="0"/>
              <a:t>Array</a:t>
            </a:r>
          </a:p>
          <a:p>
            <a:r>
              <a:rPr lang="it-IT" dirty="0"/>
              <a:t>GUI classes</a:t>
            </a:r>
          </a:p>
          <a:p>
            <a:pPr lvl="1"/>
            <a:r>
              <a:rPr lang="it-IT" dirty="0"/>
              <a:t>Window</a:t>
            </a:r>
          </a:p>
          <a:p>
            <a:pPr lvl="1"/>
            <a:r>
              <a:rPr lang="it-IT" dirty="0"/>
              <a:t>Button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37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3" y="2314509"/>
            <a:ext cx="4267554" cy="36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BB8A96-D4CE-9940-1371-7ADABC26F58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47684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 careful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405312"/>
          </a:xfrm>
        </p:spPr>
        <p:txBody>
          <a:bodyPr/>
          <a:lstStyle/>
          <a:p>
            <a:r>
              <a:rPr lang="it-IT" dirty="0"/>
              <a:t>Instance of a subclass cannot become instance of another subclass</a:t>
            </a:r>
          </a:p>
          <a:p>
            <a:pPr lvl="1"/>
            <a:r>
              <a:rPr lang="it-IT" dirty="0"/>
              <a:t>Ex: captain cannot be copilot and copilot cannot be captain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60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73" y="3016251"/>
            <a:ext cx="4192850" cy="26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1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45068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Flights must have a captain, and a copilot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Captain John Smith is always captain, cannot be copilot (copilot X Y is always copilot)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61</a:t>
            </a:fld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51" y="2204864"/>
            <a:ext cx="6086959" cy="284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56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25144"/>
            <a:ext cx="10515600" cy="1370856"/>
          </a:xfrm>
        </p:spPr>
        <p:txBody>
          <a:bodyPr/>
          <a:lstStyle/>
          <a:p>
            <a:r>
              <a:rPr lang="it-IT" dirty="0"/>
              <a:t>Captain and copilot as roles. Pilot john smith can be captain on one flight and copilot on another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62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867341"/>
            <a:ext cx="7147236" cy="21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600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Patterns in IS - descriptor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405312"/>
          </a:xfrm>
        </p:spPr>
        <p:txBody>
          <a:bodyPr/>
          <a:lstStyle/>
          <a:p>
            <a:r>
              <a:rPr lang="it-IT" altLang="it-IT" dirty="0"/>
              <a:t>Catalogue vs inventory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227442"/>
            <a:ext cx="631337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 bwMode="auto">
          <a:xfrm rot="1880766">
            <a:off x="1378802" y="3205372"/>
            <a:ext cx="2304256" cy="576064"/>
          </a:xfrm>
          <a:prstGeom prst="rightArrow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dirty="0">
                <a:latin typeface="Calibri" panose="020F0502020204030204" pitchFamily="34" charset="0"/>
              </a:rPr>
              <a:t>Quantity in inventory</a:t>
            </a: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8040216" y="3794617"/>
            <a:ext cx="2304256" cy="543279"/>
          </a:xfrm>
          <a:prstGeom prst="leftArrow">
            <a:avLst/>
          </a:prstGeom>
          <a:solidFill>
            <a:srgbClr val="FF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latin typeface="Calibri" panose="020F0502020204030204" pitchFamily="34" charset="0"/>
              </a:rPr>
              <a:t>N different items</a:t>
            </a:r>
            <a:endParaRPr lang="fr-F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08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automotive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64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278581"/>
            <a:ext cx="5328592" cy="374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641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retail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65</a:t>
            </a:fld>
            <a:endParaRPr lang="it-IT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25" y="2032000"/>
            <a:ext cx="5889901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08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9723"/>
            <a:ext cx="9144000" cy="914400"/>
          </a:xfrm>
        </p:spPr>
        <p:txBody>
          <a:bodyPr/>
          <a:lstStyle/>
          <a:p>
            <a:r>
              <a:rPr lang="it-IT" dirty="0"/>
              <a:t>Patterns in IS - composite (BOM)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166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Bill of materials (BOM)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67</a:t>
            </a:fld>
            <a:endParaRPr lang="it-IT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43475" y="1989138"/>
            <a:ext cx="26670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24476" y="2116138"/>
            <a:ext cx="197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latin typeface="Calibri" panose="020F0502020204030204" pitchFamily="34" charset="0"/>
                <a:ea typeface="ＭＳ Ｐゴシック" charset="0"/>
              </a:rPr>
              <a:t>Product (A)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3713" y="3055938"/>
            <a:ext cx="1600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33713" y="3173413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latin typeface="Calibri" panose="020F0502020204030204" pitchFamily="34" charset="0"/>
                <a:ea typeface="ＭＳ Ｐゴシック" charset="0"/>
              </a:rPr>
              <a:t>Part (1)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113" y="3055938"/>
            <a:ext cx="1600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72113" y="3173413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latin typeface="Calibri" panose="020F0502020204030204" pitchFamily="34" charset="0"/>
                <a:ea typeface="ＭＳ Ｐゴシック" charset="0"/>
              </a:rPr>
              <a:t>Part (2)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062913" y="3055938"/>
            <a:ext cx="16002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062913" y="3173413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latin typeface="Calibri" panose="020F0502020204030204" pitchFamily="34" charset="0"/>
                <a:ea typeface="ＭＳ Ｐゴシック" charset="0"/>
              </a:rPr>
              <a:t>Part (3)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62314" y="4275139"/>
            <a:ext cx="1150937" cy="511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262313" y="4392614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200" dirty="0">
                <a:latin typeface="Calibri" panose="020F0502020204030204" pitchFamily="34" charset="0"/>
                <a:ea typeface="ＭＳ Ｐゴシック" charset="0"/>
              </a:rPr>
              <a:t>Part (1.2)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86314" y="4275139"/>
            <a:ext cx="1150937" cy="511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786313" y="4392614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200" dirty="0">
                <a:latin typeface="Calibri" panose="020F0502020204030204" pitchFamily="34" charset="0"/>
                <a:ea typeface="ＭＳ Ｐゴシック" charset="0"/>
              </a:rPr>
              <a:t>Part (1.3)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814514" y="4275139"/>
            <a:ext cx="1150937" cy="511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814513" y="4392614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200" dirty="0">
                <a:latin typeface="Calibri" panose="020F0502020204030204" pitchFamily="34" charset="0"/>
                <a:ea typeface="ＭＳ Ｐゴシック" charset="0"/>
              </a:rPr>
              <a:t>Part (1.1)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529514" y="4275139"/>
            <a:ext cx="1150937" cy="511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529513" y="4392614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200" dirty="0">
                <a:latin typeface="Calibri" panose="020F0502020204030204" pitchFamily="34" charset="0"/>
                <a:ea typeface="ＭＳ Ｐゴシック" charset="0"/>
              </a:rPr>
              <a:t>Part (3.1)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053514" y="4275139"/>
            <a:ext cx="1150937" cy="511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5F5F5F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9053513" y="4392614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it-IT" sz="1200" dirty="0">
                <a:latin typeface="Calibri" panose="020F0502020204030204" pitchFamily="34" charset="0"/>
                <a:ea typeface="ＭＳ Ｐゴシック" charset="0"/>
              </a:rPr>
              <a:t>Part (3.2)</a:t>
            </a: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3795713" y="2751138"/>
            <a:ext cx="5041900" cy="304800"/>
          </a:xfrm>
          <a:custGeom>
            <a:avLst/>
            <a:gdLst>
              <a:gd name="T0" fmla="*/ 0 w 3176"/>
              <a:gd name="T1" fmla="*/ 2147483647 h 144"/>
              <a:gd name="T2" fmla="*/ 0 w 3176"/>
              <a:gd name="T3" fmla="*/ 0 h 144"/>
              <a:gd name="T4" fmla="*/ 2147483647 w 3176"/>
              <a:gd name="T5" fmla="*/ 0 h 144"/>
              <a:gd name="T6" fmla="*/ 2147483647 w 31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6" h="144">
                <a:moveTo>
                  <a:pt x="0" y="144"/>
                </a:moveTo>
                <a:lnTo>
                  <a:pt x="0" y="0"/>
                </a:lnTo>
                <a:lnTo>
                  <a:pt x="3176" y="0"/>
                </a:lnTo>
                <a:lnTo>
                  <a:pt x="3176" y="1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it-IT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2347913" y="3970338"/>
            <a:ext cx="3048000" cy="304800"/>
          </a:xfrm>
          <a:custGeom>
            <a:avLst/>
            <a:gdLst>
              <a:gd name="T0" fmla="*/ 0 w 1920"/>
              <a:gd name="T1" fmla="*/ 2147483647 h 160"/>
              <a:gd name="T2" fmla="*/ 0 w 1920"/>
              <a:gd name="T3" fmla="*/ 0 h 160"/>
              <a:gd name="T4" fmla="*/ 2147483647 w 1920"/>
              <a:gd name="T5" fmla="*/ 0 h 160"/>
              <a:gd name="T6" fmla="*/ 2147483647 w 1920"/>
              <a:gd name="T7" fmla="*/ 2147483647 h 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0" h="160">
                <a:moveTo>
                  <a:pt x="0" y="160"/>
                </a:moveTo>
                <a:lnTo>
                  <a:pt x="0" y="0"/>
                </a:lnTo>
                <a:lnTo>
                  <a:pt x="1920" y="0"/>
                </a:lnTo>
                <a:lnTo>
                  <a:pt x="1920" y="1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it-IT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8139113" y="3970338"/>
            <a:ext cx="1600200" cy="304800"/>
          </a:xfrm>
          <a:custGeom>
            <a:avLst/>
            <a:gdLst>
              <a:gd name="T0" fmla="*/ 0 w 1920"/>
              <a:gd name="T1" fmla="*/ 2147483647 h 160"/>
              <a:gd name="T2" fmla="*/ 0 w 1920"/>
              <a:gd name="T3" fmla="*/ 0 h 160"/>
              <a:gd name="T4" fmla="*/ 2147483647 w 1920"/>
              <a:gd name="T5" fmla="*/ 0 h 160"/>
              <a:gd name="T6" fmla="*/ 2147483647 w 1920"/>
              <a:gd name="T7" fmla="*/ 2147483647 h 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0" h="160">
                <a:moveTo>
                  <a:pt x="0" y="160"/>
                </a:moveTo>
                <a:lnTo>
                  <a:pt x="0" y="0"/>
                </a:lnTo>
                <a:lnTo>
                  <a:pt x="1920" y="0"/>
                </a:lnTo>
                <a:lnTo>
                  <a:pt x="1920" y="1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it-IT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795713" y="35893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901113" y="362743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310313" y="25225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414713" y="27511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3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929313" y="27511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7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520113" y="27511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1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966913" y="39703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414713" y="39703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4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8713" y="3970338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16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834313" y="39703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6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9434513" y="397033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it-IT" sz="1600" dirty="0">
                <a:latin typeface="Calibri" panose="020F0502020204030204" pitchFamily="34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1730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Composite pattern - BOM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39346-B68C-6F4B-9420-7B7D25308ABB}" type="slidenum">
              <a:rPr lang="it-IT" smtClean="0"/>
              <a:pPr>
                <a:defRPr/>
              </a:pPr>
              <a:t>68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060848"/>
            <a:ext cx="614776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237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cs typeface="+mj-cs"/>
              </a:rPr>
              <a:t>UML Deployment diagram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They describe set of objects </a:t>
            </a:r>
          </a:p>
          <a:p>
            <a:pPr lvl="1">
              <a:defRPr/>
            </a:pPr>
            <a:r>
              <a:rPr lang="en-US" dirty="0"/>
              <a:t>Common properties (attributes, </a:t>
            </a:r>
            <a:r>
              <a:rPr lang="en-US" dirty="0" err="1"/>
              <a:t>behaviours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Autonomous existence</a:t>
            </a:r>
          </a:p>
          <a:p>
            <a:pPr lvl="1">
              <a:defRPr/>
            </a:pPr>
            <a:r>
              <a:rPr lang="en-US" dirty="0"/>
              <a:t>E.g. facts, things, people</a:t>
            </a:r>
          </a:p>
          <a:p>
            <a:pPr>
              <a:defRPr/>
            </a:pPr>
            <a:r>
              <a:rPr lang="en-US" dirty="0"/>
              <a:t>An instance of a class is an object of the type that the class represents.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design / show  the hardware / software configuration of (one, many)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88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Node, association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53" y="3429000"/>
            <a:ext cx="1637494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838200" y="1814512"/>
            <a:ext cx="10515600" cy="4435476"/>
          </a:xfrm>
        </p:spPr>
        <p:txBody>
          <a:bodyPr/>
          <a:lstStyle/>
          <a:p>
            <a:r>
              <a:rPr lang="it-IT" dirty="0"/>
              <a:t>Node: Physical entity or software entity capable of processing </a:t>
            </a:r>
          </a:p>
          <a:p>
            <a:r>
              <a:rPr lang="it-IT" dirty="0"/>
              <a:t>Association: physical link</a:t>
            </a:r>
          </a:p>
          <a:p>
            <a:r>
              <a:rPr lang="it-IT" dirty="0"/>
              <a:t>Can be nested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6164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048000"/>
            <a:ext cx="8741231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764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16135"/>
            <a:ext cx="5872149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910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667000"/>
            <a:ext cx="536587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870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Artifact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file, executable file, library, db table, ..</a:t>
            </a:r>
          </a:p>
          <a:p>
            <a:pPr lvl="1"/>
            <a:r>
              <a:rPr lang="it-IT" dirty="0"/>
              <a:t>In our case, mostly artifact == application </a:t>
            </a:r>
          </a:p>
          <a:p>
            <a:pPr lvl="0"/>
            <a:r>
              <a:rPr lang="it-IT" dirty="0"/>
              <a:t>Can be nested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63550"/>
            <a:ext cx="3377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89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Artifact 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22" y="2362200"/>
            <a:ext cx="635339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02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r>
              <a:rPr lang="it-IT" baseline="0" dirty="0"/>
              <a:t> diagram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Which artifact on which node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95110"/>
            <a:ext cx="4762500" cy="44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49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Using nesting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22404"/>
            <a:ext cx="7467600" cy="354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4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Class - Examples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23" y="2007799"/>
            <a:ext cx="2628553" cy="284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Attribute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Elementary property of classes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Name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Type</a:t>
            </a:r>
          </a:p>
          <a:p>
            <a:r>
              <a:rPr lang="en-US" dirty="0">
                <a:latin typeface="Calibri" panose="020F0502020204030204" pitchFamily="34" charset="0"/>
              </a:rPr>
              <a:t>An attribute associates to each object  a value of the corresponding type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Name: String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ID: Numeric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Salary: Currency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Microsoft Office PowerPoint</Application>
  <PresentationFormat>Widescreen</PresentationFormat>
  <Paragraphs>392</Paragraphs>
  <Slides>78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Wingdings</vt:lpstr>
      <vt:lpstr>Tema di Office</vt:lpstr>
      <vt:lpstr>UML</vt:lpstr>
      <vt:lpstr>UML</vt:lpstr>
      <vt:lpstr>Class diagram</vt:lpstr>
      <vt:lpstr>Language composed of</vt:lpstr>
      <vt:lpstr>Object</vt:lpstr>
      <vt:lpstr>PowerPoint Presentation</vt:lpstr>
      <vt:lpstr>Class</vt:lpstr>
      <vt:lpstr>Class - Examples</vt:lpstr>
      <vt:lpstr>Attribute</vt:lpstr>
      <vt:lpstr>Usage of class diagram</vt:lpstr>
      <vt:lpstr>PowerPoint Presentation</vt:lpstr>
      <vt:lpstr>PowerPoint Presentation</vt:lpstr>
      <vt:lpstr>Classes in conceptual diagram</vt:lpstr>
      <vt:lpstr>Classes in software design</vt:lpstr>
      <vt:lpstr>Link</vt:lpstr>
      <vt:lpstr>Association</vt:lpstr>
      <vt:lpstr>Associations</vt:lpstr>
      <vt:lpstr>Association - Examples</vt:lpstr>
      <vt:lpstr>Association</vt:lpstr>
      <vt:lpstr>Role in association</vt:lpstr>
      <vt:lpstr>Recursive associations</vt:lpstr>
      <vt:lpstr>Recursive associations + roles</vt:lpstr>
      <vt:lpstr>Style suggestions</vt:lpstr>
      <vt:lpstr>Multiplicity</vt:lpstr>
      <vt:lpstr>Multiplicity - Example</vt:lpstr>
      <vt:lpstr>Multiplicity - Example</vt:lpstr>
      <vt:lpstr>Multiplicity</vt:lpstr>
      <vt:lpstr>Multiplicity</vt:lpstr>
      <vt:lpstr>Multiplicity</vt:lpstr>
      <vt:lpstr>Associations</vt:lpstr>
      <vt:lpstr>PowerPoint Presentation</vt:lpstr>
      <vt:lpstr>Example</vt:lpstr>
      <vt:lpstr>Composition</vt:lpstr>
      <vt:lpstr>Association Class</vt:lpstr>
      <vt:lpstr>Association Class - Example</vt:lpstr>
      <vt:lpstr>PowerPoint Presentation</vt:lpstr>
      <vt:lpstr>Instead of Association class</vt:lpstr>
      <vt:lpstr>PowerPoint Presentation</vt:lpstr>
      <vt:lpstr>PowerPoint Presentation</vt:lpstr>
      <vt:lpstr>Specialization / Generalization</vt:lpstr>
      <vt:lpstr>Generalization</vt:lpstr>
      <vt:lpstr>PowerPoint Presentation</vt:lpstr>
      <vt:lpstr>Inheritance terminology</vt:lpstr>
      <vt:lpstr>Effects of inheritance</vt:lpstr>
      <vt:lpstr>PowerPoint Presentation</vt:lpstr>
      <vt:lpstr>Example of inheritance tree</vt:lpstr>
      <vt:lpstr>DOs in Class Diagram</vt:lpstr>
      <vt:lpstr>Dos – consider:</vt:lpstr>
      <vt:lpstr>DO NOT in class diagrams</vt:lpstr>
      <vt:lpstr>Use of class diagrams</vt:lpstr>
      <vt:lpstr>DO NOT in class diagrams</vt:lpstr>
      <vt:lpstr>DO NOT in class diagrams</vt:lpstr>
      <vt:lpstr>DO NOT in class diagrams</vt:lpstr>
      <vt:lpstr>PowerPoint Presentation</vt:lpstr>
      <vt:lpstr>DO NOT in class diagrams</vt:lpstr>
      <vt:lpstr>DO NOT in class diagrams</vt:lpstr>
      <vt:lpstr>Loops</vt:lpstr>
      <vt:lpstr>DO NOT in class diagrams</vt:lpstr>
      <vt:lpstr>DO NOT in conceptual model</vt:lpstr>
      <vt:lpstr>Be careful</vt:lpstr>
      <vt:lpstr>PowerPoint Presentation</vt:lpstr>
      <vt:lpstr>PowerPoint Presentation</vt:lpstr>
      <vt:lpstr>Patterns in IS - descriptor</vt:lpstr>
      <vt:lpstr>Ex automotive</vt:lpstr>
      <vt:lpstr>Ex retail</vt:lpstr>
      <vt:lpstr>Patterns in IS - composite (BOM)</vt:lpstr>
      <vt:lpstr>Bill of materials (BOM)</vt:lpstr>
      <vt:lpstr>Composite pattern - BOM</vt:lpstr>
      <vt:lpstr>UML Deployment diagram</vt:lpstr>
      <vt:lpstr>Goal</vt:lpstr>
      <vt:lpstr>Node, association</vt:lpstr>
      <vt:lpstr>PowerPoint Presentation</vt:lpstr>
      <vt:lpstr>PowerPoint Presentation</vt:lpstr>
      <vt:lpstr>PowerPoint Presentation</vt:lpstr>
      <vt:lpstr>Artifact</vt:lpstr>
      <vt:lpstr>Artifact </vt:lpstr>
      <vt:lpstr>Deployment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Maurizio  Morisio</cp:lastModifiedBy>
  <cp:revision>78</cp:revision>
  <cp:lastPrinted>2022-02-28T08:59:20Z</cp:lastPrinted>
  <dcterms:created xsi:type="dcterms:W3CDTF">2022-02-13T15:20:13Z</dcterms:created>
  <dcterms:modified xsi:type="dcterms:W3CDTF">2024-03-17T22:05:45Z</dcterms:modified>
</cp:coreProperties>
</file>