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33"/>
  </p:notesMasterIdLst>
  <p:handoutMasterIdLst>
    <p:handoutMasterId r:id="rId334"/>
  </p:handoutMasterIdLst>
  <p:sldIdLst>
    <p:sldId id="256" r:id="rId2"/>
    <p:sldId id="618" r:id="rId3"/>
    <p:sldId id="619" r:id="rId4"/>
    <p:sldId id="511" r:id="rId5"/>
    <p:sldId id="259" r:id="rId6"/>
    <p:sldId id="506" r:id="rId7"/>
    <p:sldId id="508" r:id="rId8"/>
    <p:sldId id="510" r:id="rId9"/>
    <p:sldId id="514" r:id="rId10"/>
    <p:sldId id="515" r:id="rId11"/>
    <p:sldId id="260" r:id="rId12"/>
    <p:sldId id="261" r:id="rId13"/>
    <p:sldId id="262" r:id="rId14"/>
    <p:sldId id="502" r:id="rId15"/>
    <p:sldId id="636" r:id="rId16"/>
    <p:sldId id="263" r:id="rId17"/>
    <p:sldId id="264" r:id="rId18"/>
    <p:sldId id="265" r:id="rId19"/>
    <p:sldId id="266" r:id="rId20"/>
    <p:sldId id="655" r:id="rId21"/>
    <p:sldId id="687" r:id="rId22"/>
    <p:sldId id="688" r:id="rId23"/>
    <p:sldId id="684" r:id="rId24"/>
    <p:sldId id="685" r:id="rId25"/>
    <p:sldId id="686" r:id="rId26"/>
    <p:sldId id="267" r:id="rId27"/>
    <p:sldId id="620" r:id="rId28"/>
    <p:sldId id="268" r:id="rId29"/>
    <p:sldId id="269" r:id="rId30"/>
    <p:sldId id="621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80" r:id="rId41"/>
    <p:sldId id="281" r:id="rId42"/>
    <p:sldId id="282" r:id="rId43"/>
    <p:sldId id="283" r:id="rId44"/>
    <p:sldId id="284" r:id="rId45"/>
    <p:sldId id="279" r:id="rId46"/>
    <p:sldId id="285" r:id="rId47"/>
    <p:sldId id="286" r:id="rId48"/>
    <p:sldId id="287" r:id="rId49"/>
    <p:sldId id="518" r:id="rId50"/>
    <p:sldId id="288" r:id="rId51"/>
    <p:sldId id="289" r:id="rId52"/>
    <p:sldId id="622" r:id="rId53"/>
    <p:sldId id="290" r:id="rId54"/>
    <p:sldId id="291" r:id="rId55"/>
    <p:sldId id="540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504" r:id="rId71"/>
    <p:sldId id="573" r:id="rId72"/>
    <p:sldId id="307" r:id="rId73"/>
    <p:sldId id="503" r:id="rId74"/>
    <p:sldId id="308" r:id="rId75"/>
    <p:sldId id="309" r:id="rId76"/>
    <p:sldId id="533" r:id="rId77"/>
    <p:sldId id="545" r:id="rId78"/>
    <p:sldId id="534" r:id="rId79"/>
    <p:sldId id="535" r:id="rId80"/>
    <p:sldId id="538" r:id="rId81"/>
    <p:sldId id="539" r:id="rId82"/>
    <p:sldId id="541" r:id="rId83"/>
    <p:sldId id="536" r:id="rId84"/>
    <p:sldId id="537" r:id="rId85"/>
    <p:sldId id="310" r:id="rId86"/>
    <p:sldId id="311" r:id="rId87"/>
    <p:sldId id="312" r:id="rId88"/>
    <p:sldId id="519" r:id="rId89"/>
    <p:sldId id="546" r:id="rId90"/>
    <p:sldId id="314" r:id="rId91"/>
    <p:sldId id="315" r:id="rId92"/>
    <p:sldId id="316" r:id="rId93"/>
    <p:sldId id="637" r:id="rId94"/>
    <p:sldId id="317" r:id="rId95"/>
    <p:sldId id="320" r:id="rId96"/>
    <p:sldId id="318" r:id="rId97"/>
    <p:sldId id="321" r:id="rId98"/>
    <p:sldId id="547" r:id="rId99"/>
    <p:sldId id="609" r:id="rId100"/>
    <p:sldId id="610" r:id="rId101"/>
    <p:sldId id="611" r:id="rId102"/>
    <p:sldId id="319" r:id="rId103"/>
    <p:sldId id="322" r:id="rId104"/>
    <p:sldId id="323" r:id="rId105"/>
    <p:sldId id="574" r:id="rId106"/>
    <p:sldId id="324" r:id="rId107"/>
    <p:sldId id="325" r:id="rId108"/>
    <p:sldId id="326" r:id="rId109"/>
    <p:sldId id="470" r:id="rId110"/>
    <p:sldId id="327" r:id="rId111"/>
    <p:sldId id="328" r:id="rId112"/>
    <p:sldId id="329" r:id="rId113"/>
    <p:sldId id="644" r:id="rId114"/>
    <p:sldId id="471" r:id="rId115"/>
    <p:sldId id="472" r:id="rId116"/>
    <p:sldId id="332" r:id="rId117"/>
    <p:sldId id="333" r:id="rId118"/>
    <p:sldId id="645" r:id="rId119"/>
    <p:sldId id="334" r:id="rId120"/>
    <p:sldId id="335" r:id="rId121"/>
    <p:sldId id="336" r:id="rId122"/>
    <p:sldId id="337" r:id="rId123"/>
    <p:sldId id="338" r:id="rId124"/>
    <p:sldId id="339" r:id="rId125"/>
    <p:sldId id="340" r:id="rId126"/>
    <p:sldId id="341" r:id="rId127"/>
    <p:sldId id="342" r:id="rId128"/>
    <p:sldId id="343" r:id="rId129"/>
    <p:sldId id="344" r:id="rId130"/>
    <p:sldId id="345" r:id="rId131"/>
    <p:sldId id="346" r:id="rId132"/>
    <p:sldId id="347" r:id="rId133"/>
    <p:sldId id="348" r:id="rId134"/>
    <p:sldId id="477" r:id="rId135"/>
    <p:sldId id="478" r:id="rId136"/>
    <p:sldId id="349" r:id="rId137"/>
    <p:sldId id="474" r:id="rId138"/>
    <p:sldId id="475" r:id="rId139"/>
    <p:sldId id="505" r:id="rId140"/>
    <p:sldId id="480" r:id="rId141"/>
    <p:sldId id="476" r:id="rId142"/>
    <p:sldId id="351" r:id="rId143"/>
    <p:sldId id="481" r:id="rId144"/>
    <p:sldId id="350" r:id="rId145"/>
    <p:sldId id="352" r:id="rId146"/>
    <p:sldId id="353" r:id="rId147"/>
    <p:sldId id="623" r:id="rId148"/>
    <p:sldId id="625" r:id="rId149"/>
    <p:sldId id="354" r:id="rId150"/>
    <p:sldId id="355" r:id="rId151"/>
    <p:sldId id="356" r:id="rId152"/>
    <p:sldId id="357" r:id="rId153"/>
    <p:sldId id="646" r:id="rId154"/>
    <p:sldId id="358" r:id="rId155"/>
    <p:sldId id="359" r:id="rId156"/>
    <p:sldId id="360" r:id="rId157"/>
    <p:sldId id="361" r:id="rId158"/>
    <p:sldId id="362" r:id="rId159"/>
    <p:sldId id="363" r:id="rId160"/>
    <p:sldId id="364" r:id="rId161"/>
    <p:sldId id="365" r:id="rId162"/>
    <p:sldId id="366" r:id="rId163"/>
    <p:sldId id="367" r:id="rId164"/>
    <p:sldId id="368" r:id="rId165"/>
    <p:sldId id="369" r:id="rId166"/>
    <p:sldId id="370" r:id="rId167"/>
    <p:sldId id="371" r:id="rId168"/>
    <p:sldId id="576" r:id="rId169"/>
    <p:sldId id="372" r:id="rId170"/>
    <p:sldId id="373" r:id="rId171"/>
    <p:sldId id="374" r:id="rId172"/>
    <p:sldId id="548" r:id="rId173"/>
    <p:sldId id="588" r:id="rId174"/>
    <p:sldId id="592" r:id="rId175"/>
    <p:sldId id="593" r:id="rId176"/>
    <p:sldId id="382" r:id="rId177"/>
    <p:sldId id="383" r:id="rId178"/>
    <p:sldId id="384" r:id="rId179"/>
    <p:sldId id="626" r:id="rId180"/>
    <p:sldId id="594" r:id="rId181"/>
    <p:sldId id="590" r:id="rId182"/>
    <p:sldId id="591" r:id="rId183"/>
    <p:sldId id="551" r:id="rId184"/>
    <p:sldId id="377" r:id="rId185"/>
    <p:sldId id="549" r:id="rId186"/>
    <p:sldId id="552" r:id="rId187"/>
    <p:sldId id="597" r:id="rId188"/>
    <p:sldId id="595" r:id="rId189"/>
    <p:sldId id="596" r:id="rId190"/>
    <p:sldId id="598" r:id="rId191"/>
    <p:sldId id="378" r:id="rId192"/>
    <p:sldId id="599" r:id="rId193"/>
    <p:sldId id="600" r:id="rId194"/>
    <p:sldId id="379" r:id="rId195"/>
    <p:sldId id="380" r:id="rId196"/>
    <p:sldId id="381" r:id="rId197"/>
    <p:sldId id="604" r:id="rId198"/>
    <p:sldId id="605" r:id="rId199"/>
    <p:sldId id="606" r:id="rId200"/>
    <p:sldId id="389" r:id="rId201"/>
    <p:sldId id="393" r:id="rId202"/>
    <p:sldId id="607" r:id="rId203"/>
    <p:sldId id="375" r:id="rId204"/>
    <p:sldId id="376" r:id="rId205"/>
    <p:sldId id="394" r:id="rId206"/>
    <p:sldId id="395" r:id="rId207"/>
    <p:sldId id="396" r:id="rId208"/>
    <p:sldId id="397" r:id="rId209"/>
    <p:sldId id="398" r:id="rId210"/>
    <p:sldId id="399" r:id="rId211"/>
    <p:sldId id="400" r:id="rId212"/>
    <p:sldId id="401" r:id="rId213"/>
    <p:sldId id="402" r:id="rId214"/>
    <p:sldId id="403" r:id="rId215"/>
    <p:sldId id="404" r:id="rId216"/>
    <p:sldId id="405" r:id="rId217"/>
    <p:sldId id="406" r:id="rId218"/>
    <p:sldId id="407" r:id="rId219"/>
    <p:sldId id="542" r:id="rId220"/>
    <p:sldId id="543" r:id="rId221"/>
    <p:sldId id="408" r:id="rId222"/>
    <p:sldId id="409" r:id="rId223"/>
    <p:sldId id="577" r:id="rId224"/>
    <p:sldId id="410" r:id="rId225"/>
    <p:sldId id="578" r:id="rId226"/>
    <p:sldId id="412" r:id="rId227"/>
    <p:sldId id="413" r:id="rId228"/>
    <p:sldId id="414" r:id="rId229"/>
    <p:sldId id="544" r:id="rId230"/>
    <p:sldId id="579" r:id="rId231"/>
    <p:sldId id="415" r:id="rId232"/>
    <p:sldId id="580" r:id="rId233"/>
    <p:sldId id="582" r:id="rId234"/>
    <p:sldId id="583" r:id="rId235"/>
    <p:sldId id="584" r:id="rId236"/>
    <p:sldId id="585" r:id="rId237"/>
    <p:sldId id="586" r:id="rId238"/>
    <p:sldId id="587" r:id="rId239"/>
    <p:sldId id="416" r:id="rId240"/>
    <p:sldId id="417" r:id="rId241"/>
    <p:sldId id="418" r:id="rId242"/>
    <p:sldId id="419" r:id="rId243"/>
    <p:sldId id="490" r:id="rId244"/>
    <p:sldId id="612" r:id="rId245"/>
    <p:sldId id="613" r:id="rId246"/>
    <p:sldId id="616" r:id="rId247"/>
    <p:sldId id="614" r:id="rId248"/>
    <p:sldId id="615" r:id="rId249"/>
    <p:sldId id="492" r:id="rId250"/>
    <p:sldId id="499" r:id="rId251"/>
    <p:sldId id="495" r:id="rId252"/>
    <p:sldId id="496" r:id="rId253"/>
    <p:sldId id="497" r:id="rId254"/>
    <p:sldId id="498" r:id="rId255"/>
    <p:sldId id="493" r:id="rId256"/>
    <p:sldId id="553" r:id="rId257"/>
    <p:sldId id="554" r:id="rId258"/>
    <p:sldId id="555" r:id="rId259"/>
    <p:sldId id="420" r:id="rId260"/>
    <p:sldId id="421" r:id="rId261"/>
    <p:sldId id="424" r:id="rId262"/>
    <p:sldId id="634" r:id="rId263"/>
    <p:sldId id="422" r:id="rId264"/>
    <p:sldId id="649" r:id="rId265"/>
    <p:sldId id="651" r:id="rId266"/>
    <p:sldId id="650" r:id="rId267"/>
    <p:sldId id="652" r:id="rId268"/>
    <p:sldId id="608" r:id="rId269"/>
    <p:sldId id="627" r:id="rId270"/>
    <p:sldId id="628" r:id="rId271"/>
    <p:sldId id="629" r:id="rId272"/>
    <p:sldId id="630" r:id="rId273"/>
    <p:sldId id="631" r:id="rId274"/>
    <p:sldId id="632" r:id="rId275"/>
    <p:sldId id="633" r:id="rId276"/>
    <p:sldId id="425" r:id="rId277"/>
    <p:sldId id="423" r:id="rId278"/>
    <p:sldId id="647" r:id="rId279"/>
    <p:sldId id="557" r:id="rId280"/>
    <p:sldId id="558" r:id="rId281"/>
    <p:sldId id="559" r:id="rId282"/>
    <p:sldId id="561" r:id="rId283"/>
    <p:sldId id="562" r:id="rId284"/>
    <p:sldId id="563" r:id="rId285"/>
    <p:sldId id="564" r:id="rId286"/>
    <p:sldId id="565" r:id="rId287"/>
    <p:sldId id="566" r:id="rId288"/>
    <p:sldId id="567" r:id="rId289"/>
    <p:sldId id="568" r:id="rId290"/>
    <p:sldId id="569" r:id="rId291"/>
    <p:sldId id="570" r:id="rId292"/>
    <p:sldId id="635" r:id="rId293"/>
    <p:sldId id="426" r:id="rId294"/>
    <p:sldId id="643" r:id="rId295"/>
    <p:sldId id="427" r:id="rId296"/>
    <p:sldId id="428" r:id="rId297"/>
    <p:sldId id="430" r:id="rId298"/>
    <p:sldId id="431" r:id="rId299"/>
    <p:sldId id="571" r:id="rId300"/>
    <p:sldId id="572" r:id="rId301"/>
    <p:sldId id="447" r:id="rId302"/>
    <p:sldId id="448" r:id="rId303"/>
    <p:sldId id="449" r:id="rId304"/>
    <p:sldId id="450" r:id="rId305"/>
    <p:sldId id="451" r:id="rId306"/>
    <p:sldId id="452" r:id="rId307"/>
    <p:sldId id="453" r:id="rId308"/>
    <p:sldId id="454" r:id="rId309"/>
    <p:sldId id="455" r:id="rId310"/>
    <p:sldId id="456" r:id="rId311"/>
    <p:sldId id="457" r:id="rId312"/>
    <p:sldId id="458" r:id="rId313"/>
    <p:sldId id="459" r:id="rId314"/>
    <p:sldId id="460" r:id="rId315"/>
    <p:sldId id="654" r:id="rId316"/>
    <p:sldId id="461" r:id="rId317"/>
    <p:sldId id="462" r:id="rId318"/>
    <p:sldId id="463" r:id="rId319"/>
    <p:sldId id="464" r:id="rId320"/>
    <p:sldId id="465" r:id="rId321"/>
    <p:sldId id="466" r:id="rId322"/>
    <p:sldId id="467" r:id="rId323"/>
    <p:sldId id="468" r:id="rId324"/>
    <p:sldId id="469" r:id="rId325"/>
    <p:sldId id="638" r:id="rId326"/>
    <p:sldId id="653" r:id="rId327"/>
    <p:sldId id="639" r:id="rId328"/>
    <p:sldId id="642" r:id="rId329"/>
    <p:sldId id="641" r:id="rId330"/>
    <p:sldId id="640" r:id="rId331"/>
    <p:sldId id="648" r:id="rId33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9" autoAdjust="0"/>
    <p:restoredTop sz="94601" autoAdjust="0"/>
  </p:normalViewPr>
  <p:slideViewPr>
    <p:cSldViewPr>
      <p:cViewPr>
        <p:scale>
          <a:sx n="87" d="100"/>
          <a:sy n="87" d="100"/>
        </p:scale>
        <p:origin x="7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784"/>
    </p:cViewPr>
  </p:sorterViewPr>
  <p:notesViewPr>
    <p:cSldViewPr>
      <p:cViewPr varScale="1">
        <p:scale>
          <a:sx n="58" d="100"/>
          <a:sy n="58" d="100"/>
        </p:scale>
        <p:origin x="-1692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presProps" Target="presProps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theme" Target="theme/theme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tableStyles" Target="tableStyle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notesMaster" Target="notesMasters/notesMaster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viewProps" Target="viewProps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Chart%20in%20Microsoft%20Office%20PowerPoint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mtk:Documents:Consulting:Dylog:Workbook1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4.6568530955689399E-2"/>
          <c:y val="0.118110236220472"/>
          <c:w val="0.93014657634707398"/>
          <c:h val="0.74451452347720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in Microsoft Office PowerPoint]Sheet1'!$B$13</c:f>
              <c:strCache>
                <c:ptCount val="1"/>
                <c:pt idx="0">
                  <c:v>Injected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'[Chart in Microsoft Office PowerPoint]Sheet1'!$A$14:$A$20</c:f>
              <c:strCache>
                <c:ptCount val="7"/>
                <c:pt idx="0">
                  <c:v>Requirements</c:v>
                </c:pt>
                <c:pt idx="1">
                  <c:v>Design</c:v>
                </c:pt>
                <c:pt idx="2">
                  <c:v>Code</c:v>
                </c:pt>
                <c:pt idx="3">
                  <c:v>Unit test</c:v>
                </c:pt>
                <c:pt idx="4">
                  <c:v>Integration test</c:v>
                </c:pt>
                <c:pt idx="5">
                  <c:v>System test</c:v>
                </c:pt>
                <c:pt idx="6">
                  <c:v>Operation</c:v>
                </c:pt>
              </c:strCache>
            </c:strRef>
          </c:cat>
          <c:val>
            <c:numRef>
              <c:f>'[Chart in Microsoft Office PowerPoint]Sheet1'!$B$14:$B$20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14</c:v>
                </c:pt>
                <c:pt idx="3">
                  <c:v>7.8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08-464A-8E1A-2EE4D6D20C8E}"/>
            </c:ext>
          </c:extLst>
        </c:ser>
        <c:ser>
          <c:idx val="1"/>
          <c:order val="1"/>
          <c:tx>
            <c:strRef>
              <c:f>'[Chart in Microsoft Office PowerPoint]Sheet1'!$C$13</c:f>
              <c:strCache>
                <c:ptCount val="1"/>
                <c:pt idx="0">
                  <c:v>Discovered</c:v>
                </c:pt>
              </c:strCache>
            </c:strRef>
          </c:tx>
          <c:spPr>
            <a:solidFill>
              <a:srgbClr val="DD080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'[Chart in Microsoft Office PowerPoint]Sheet1'!$A$14:$A$20</c:f>
              <c:strCache>
                <c:ptCount val="7"/>
                <c:pt idx="0">
                  <c:v>Requirements</c:v>
                </c:pt>
                <c:pt idx="1">
                  <c:v>Design</c:v>
                </c:pt>
                <c:pt idx="2">
                  <c:v>Code</c:v>
                </c:pt>
                <c:pt idx="3">
                  <c:v>Unit test</c:v>
                </c:pt>
                <c:pt idx="4">
                  <c:v>Integration test</c:v>
                </c:pt>
                <c:pt idx="5">
                  <c:v>System test</c:v>
                </c:pt>
                <c:pt idx="6">
                  <c:v>Operation</c:v>
                </c:pt>
              </c:strCache>
            </c:strRef>
          </c:cat>
          <c:val>
            <c:numRef>
              <c:f>'[Chart in Microsoft Office PowerPoint]Sheet1'!$C$14:$C$20</c:f>
              <c:numCache>
                <c:formatCode>General</c:formatCode>
                <c:ptCount val="7"/>
                <c:pt idx="0">
                  <c:v>3</c:v>
                </c:pt>
                <c:pt idx="1">
                  <c:v>8</c:v>
                </c:pt>
                <c:pt idx="2">
                  <c:v>11</c:v>
                </c:pt>
                <c:pt idx="3">
                  <c:v>10</c:v>
                </c:pt>
                <c:pt idx="4">
                  <c:v>7.6</c:v>
                </c:pt>
                <c:pt idx="5">
                  <c:v>4.2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08-464A-8E1A-2EE4D6D20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951616"/>
        <c:axId val="169953152"/>
      </c:barChart>
      <c:catAx>
        <c:axId val="169951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it-IT"/>
          </a:p>
        </c:txPr>
        <c:crossAx val="169953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6995315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200"/>
                  <a:t>Defects/KLOC</a:t>
                </a:r>
              </a:p>
            </c:rich>
          </c:tx>
          <c:layout>
            <c:manualLayout>
              <c:xMode val="edge"/>
              <c:yMode val="edge"/>
              <c:x val="6.1273544851011301E-3"/>
              <c:y val="2.7559055118110201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it-IT"/>
          </a:p>
        </c:txPr>
        <c:crossAx val="169951616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4130281617868197"/>
          <c:y val="0.110235600471201"/>
          <c:w val="0.150258107323028"/>
          <c:h val="0.2053589490849410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6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it-IT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val>
            <c:numRef>
              <c:f>Sheet3!$B$3:$B$12</c:f>
              <c:numCache>
                <c:formatCode>General</c:formatCode>
                <c:ptCount val="10"/>
                <c:pt idx="0">
                  <c:v>60</c:v>
                </c:pt>
                <c:pt idx="1">
                  <c:v>20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6-4F85-9FB2-5463898A2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360896"/>
        <c:axId val="181547008"/>
      </c:barChart>
      <c:catAx>
        <c:axId val="181360896"/>
        <c:scaling>
          <c:orientation val="minMax"/>
        </c:scaling>
        <c:delete val="0"/>
        <c:axPos val="b"/>
        <c:majorTickMark val="out"/>
        <c:minorTickMark val="none"/>
        <c:tickLblPos val="nextTo"/>
        <c:crossAx val="181547008"/>
        <c:crosses val="autoZero"/>
        <c:auto val="1"/>
        <c:lblAlgn val="ctr"/>
        <c:lblOffset val="100"/>
        <c:noMultiLvlLbl val="0"/>
      </c:catAx>
      <c:valAx>
        <c:axId val="181547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3608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46AF530-C4A0-4636-8ED1-DDF17FC6E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5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00500" y="0"/>
            <a:ext cx="31115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70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33425"/>
            <a:ext cx="5202237" cy="390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3005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613" y="4879975"/>
            <a:ext cx="5184775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005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1538"/>
            <a:ext cx="31115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0500" y="9761538"/>
            <a:ext cx="31115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A8E401E-C168-4325-88B9-F0ABF9843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2" tIns="45656" rIns="91312" bIns="45656"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CE0918C-E06E-4BC1-A864-CFF5363B16AF}" type="slidenum">
              <a:rPr kumimoji="0" lang="en-US" altLang="fr-FR" sz="24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kumimoji="0" lang="en-US" altLang="fr-FR" sz="2400">
              <a:solidFill>
                <a:schemeClr val="bg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2D888E53-1814-4049-9ADE-8C22CB954D5E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56</a:t>
            </a:fld>
            <a:endParaRPr kumimoji="0" lang="en-US" altLang="en-US"/>
          </a:p>
        </p:txBody>
      </p:sp>
      <p:sp>
        <p:nvSpPr>
          <p:cNvPr id="265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623" tIns="44517" rIns="90623" bIns="44517"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65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5350"/>
            <a:ext cx="4768850" cy="3578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fr-FR"/>
              <a:t>10^20 ms = 10^17 s = 10^17 / 60*60*24*365 y = 10 ^17 / 31536000 y = 1/ 3.1536 * 10^10 = 3.17 * 10^9</a:t>
            </a:r>
          </a:p>
          <a:p>
            <a:endParaRPr lang="en-US" altLang="fr-FR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EC405B-7CAF-4823-BA0C-DE7B8D140A5B}" type="slidenum">
              <a:rPr kumimoji="0" lang="en-US" altLang="fr-FR" smtClean="0"/>
              <a:pPr>
                <a:spcBef>
                  <a:spcPct val="0"/>
                </a:spcBef>
              </a:pPr>
              <a:t>72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fr-FR"/>
              <a:t>10^14 ms = 10^11 s = 10^11 / / 31536000 y = 1/ 3.1536 * 10^4 = 3.17 * 10^3</a:t>
            </a:r>
          </a:p>
          <a:p>
            <a:endParaRPr lang="en-US" altLang="fr-FR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17C603-01CD-4460-8255-38C8EE394B9D}" type="slidenum">
              <a:rPr kumimoji="0" lang="en-US" altLang="fr-FR" smtClean="0"/>
              <a:pPr>
                <a:spcBef>
                  <a:spcPct val="0"/>
                </a:spcBef>
              </a:pPr>
              <a:t>74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t-IT" altLang="fr-FR"/>
          </a:p>
          <a:p>
            <a:r>
              <a:rPr lang="it-IT" altLang="fr-FR"/>
              <a:t>G&amp;G</a:t>
            </a:r>
          </a:p>
          <a:p>
            <a:r>
              <a:rPr lang="it-IT" altLang="fr-FR"/>
              <a:t>Ideal test Strategy uses criterion that is valid AND reliable</a:t>
            </a:r>
          </a:p>
          <a:p>
            <a:r>
              <a:rPr lang="it-IT" altLang="fr-FR"/>
              <a:t>(ideal == equivalent to exhaustive)</a:t>
            </a:r>
          </a:p>
          <a:p>
            <a:endParaRPr lang="it-IT" altLang="fr-FR"/>
          </a:p>
          <a:p>
            <a:r>
              <a:rPr lang="it-IT" altLang="fr-FR"/>
              <a:t>(flaw in theory, demonstrated by Weyuker: need to know where are faults to define criterion)</a:t>
            </a:r>
          </a:p>
          <a:p>
            <a:r>
              <a:rPr lang="it-IT" altLang="fr-FR"/>
              <a:t>So, there is no criterion that is valid and reliable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94E0155-35DC-4604-9318-BDC916D9BEE4}" type="slidenum">
              <a:rPr kumimoji="0" lang="en-US" altLang="fr-FR" smtClean="0"/>
              <a:pPr>
                <a:spcBef>
                  <a:spcPct val="0"/>
                </a:spcBef>
              </a:pPr>
              <a:t>78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fr-FR" dirty="0"/>
              <a:t>Goodenough and Gerhart propose that a strategy (data selection criterion) must be reliable and valid to be ideal (i.e., as effective as an</a:t>
            </a:r>
          </a:p>
          <a:p>
            <a:r>
              <a:rPr lang="en-US" altLang="fr-FR" dirty="0"/>
              <a:t>exhaustive test). A reliable strategy always yields subsets of the input domain that produce consistent results: if one of the subsets indicates that</a:t>
            </a:r>
          </a:p>
          <a:p>
            <a:r>
              <a:rPr lang="en-US" altLang="fr-FR" dirty="0"/>
              <a:t>the program is (in)correct, then all subsets selected by the strategy must indicate that the program is (in)correct. A valid strategy will always</a:t>
            </a:r>
          </a:p>
          <a:p>
            <a:r>
              <a:rPr lang="en-US" altLang="fr-FR" dirty="0"/>
              <a:t>yield at least one subset of the input domain that detects a fault, if the program is incorrect. ↩</a:t>
            </a:r>
            <a:endParaRPr lang="it-IT" altLang="fr-FR" dirty="0"/>
          </a:p>
          <a:p>
            <a:endParaRPr lang="it-IT" altLang="fr-FR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8EF044-7793-447F-9FAC-832516BAFC8E}" type="slidenum">
              <a:rPr kumimoji="0" lang="en-US" altLang="fr-FR" smtClean="0"/>
              <a:pPr>
                <a:spcBef>
                  <a:spcPct val="0"/>
                </a:spcBef>
              </a:pPr>
              <a:t>79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fr-FR"/>
              <a:t>A valid strategy will always</a:t>
            </a:r>
          </a:p>
          <a:p>
            <a:r>
              <a:rPr lang="en-US" altLang="fr-FR"/>
              <a:t>yield at least one subset of the input domain that detects a fault, if the program is incorrect. ↩</a:t>
            </a:r>
            <a:endParaRPr lang="it-IT" altLang="fr-FR"/>
          </a:p>
          <a:p>
            <a:endParaRPr lang="it-IT" altLang="fr-FR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C6CF9E-4BFB-4F6B-89A8-D96A22EA2DB8}" type="slidenum">
              <a:rPr kumimoji="0" lang="en-US" altLang="fr-FR" smtClean="0"/>
              <a:pPr>
                <a:spcBef>
                  <a:spcPct val="0"/>
                </a:spcBef>
              </a:pPr>
              <a:t>80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fr-FR"/>
              <a:t>A reliable strategy always yields subsets of the input domain that produce consistent results: if one of the subsets indicates that</a:t>
            </a:r>
          </a:p>
          <a:p>
            <a:r>
              <a:rPr lang="en-US" altLang="fr-FR"/>
              <a:t>the program is (in)correct, then all subsets selected by the strategy must indicate that the program is (in)correct</a:t>
            </a:r>
            <a:endParaRPr lang="it-IT" altLang="fr-FR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330269-A360-4F96-AEAD-2CEBEC648E38}" type="slidenum">
              <a:rPr kumimoji="0" lang="en-US" altLang="fr-FR" smtClean="0"/>
              <a:pPr>
                <a:spcBef>
                  <a:spcPct val="0"/>
                </a:spcBef>
              </a:pPr>
              <a:t>81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t-IT" altLang="fr-FR"/>
              <a:t>Valid – selects F </a:t>
            </a:r>
          </a:p>
          <a:p>
            <a:r>
              <a:rPr lang="it-IT" altLang="fr-FR"/>
              <a:t>Reliable: all test cases in same subset have same behaviour (all in F fail, all in I dont fail)</a:t>
            </a:r>
            <a:endParaRPr lang="fr-FR" altLang="fr-FR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081419-4BDC-4B61-BBB9-7C38BBCBA8BB}" type="slidenum">
              <a:rPr kumimoji="0" lang="en-US" altLang="fr-FR" smtClean="0"/>
              <a:pPr>
                <a:spcBef>
                  <a:spcPct val="0"/>
                </a:spcBef>
              </a:pPr>
              <a:t>82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t-IT" altLang="fr-FR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697A0B-B8E9-49AB-8EB9-4743DFA551DB}" type="slidenum">
              <a:rPr kumimoji="0" lang="en-US" altLang="fr-FR" smtClean="0"/>
              <a:pPr>
                <a:spcBef>
                  <a:spcPct val="0"/>
                </a:spcBef>
              </a:pPr>
              <a:t>83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fr-FR"/>
              <a:t>Weyuker and Ostrand show that the properties</a:t>
            </a:r>
          </a:p>
          <a:p>
            <a:r>
              <a:rPr lang="en-US" altLang="fr-FR"/>
              <a:t>can only be assessed by determining whether or not the program contains faults  and if so, which types of fault. However, we do not know this</a:t>
            </a:r>
          </a:p>
          <a:p>
            <a:r>
              <a:rPr lang="en-US" altLang="fr-FR"/>
              <a:t>information upfront (and, in fact, we wish to obtain it via testing).</a:t>
            </a:r>
            <a:endParaRPr lang="it-IT" altLang="fr-FR"/>
          </a:p>
          <a:p>
            <a:endParaRPr lang="it-IT" altLang="fr-F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9884A3-4B90-4E70-8522-BF6B5F3FD412}" type="slidenum">
              <a:rPr kumimoji="0" lang="en-US" altLang="fr-FR" smtClean="0"/>
              <a:pPr>
                <a:spcBef>
                  <a:spcPct val="0"/>
                </a:spcBef>
              </a:pPr>
              <a:t>84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DBA27292-3760-4E87-BCF6-1C95BE5C3095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5</a:t>
            </a:fld>
            <a:endParaRPr kumimoji="0" lang="en-US" altLang="en-US"/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a typeface="MS PGothic" pitchFamily="34" charset="-128"/>
              </a:rPr>
              <a:t>Verification is about checking transformation from one doc to another, and internal consistency of docs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Validation is about (especially at beginning and at end – but at end too late) doc/product and what stakeholder (user, commissioner) wants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fr-FR"/>
              <a:t>???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C4593C-1F3C-4907-AD43-86FCDEDC7E25}" type="slidenum">
              <a:rPr kumimoji="0" lang="en-US" altLang="fr-FR" smtClean="0"/>
              <a:pPr>
                <a:spcBef>
                  <a:spcPct val="0"/>
                </a:spcBef>
              </a:pPr>
              <a:t>85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2" tIns="45656" rIns="91312" bIns="45656"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E3B374B-D7DA-42ED-9572-D6564A81D008}" type="slidenum">
              <a:rPr kumimoji="0" lang="en-US" altLang="fr-FR" sz="24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</a:pPr>
              <a:t>88</a:t>
            </a:fld>
            <a:endParaRPr kumimoji="0" lang="en-US" altLang="fr-FR" sz="2400">
              <a:solidFill>
                <a:schemeClr val="bg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72D16F14-797C-4B49-97AD-8E806700F195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95</a:t>
            </a:fld>
            <a:endParaRPr kumimoji="0" lang="en-US" altLang="en-US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  <a:cs typeface="+mn-cs"/>
              </a:rPr>
              <a:t>A Classification System for Testing, Part 2</a:t>
            </a:r>
          </a:p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  <a:cs typeface="+mn-cs"/>
              </a:rPr>
              <a:t>Robert L. Glass</a:t>
            </a:r>
          </a:p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  <a:cs typeface="+mn-cs"/>
              </a:rPr>
              <a:t>Ieee sw jan feb 2009</a:t>
            </a: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5426C496-21A8-439F-9EFB-0E731A20F298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96</a:t>
            </a:fld>
            <a:endParaRPr kumimoji="0" lang="en-US" altLang="en-US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Functional is the most used, can be applied to all phases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Structural – only to unit (function, class) because of size of code – if 1Mloc (system) in practice </a:t>
            </a:r>
            <a:r>
              <a:rPr lang="en-US" dirty="0" err="1">
                <a:ea typeface="MS PGothic" pitchFamily="34" charset="-128"/>
              </a:rPr>
              <a:t>unapplicable</a:t>
            </a:r>
            <a:endParaRPr 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Reliability – requires all system</a:t>
            </a: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risks –requires all system</a:t>
            </a:r>
          </a:p>
          <a:p>
            <a:pPr>
              <a:defRPr/>
            </a:pPr>
            <a:endParaRPr 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Ex of  reliability – apply 1000 test cases, if 2 fail then estimate p(failure) = 2/1000</a:t>
            </a: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Reliability – positive view - tries the main function (ex for power plant, produce energy) </a:t>
            </a: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Risks –negative view - tries the main risks (Ex of  power plant, what if no cooling, what if earthquake..)</a:t>
            </a:r>
          </a:p>
          <a:p>
            <a:pPr>
              <a:defRPr/>
            </a:pPr>
            <a:endParaRPr lang="en-US" dirty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D61B2760-60CE-4F54-A0A7-21292372EFC0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102</a:t>
            </a:fld>
            <a:endParaRPr kumimoji="0" lang="en-US" altLang="en-US"/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a typeface="MS PGothic" pitchFamily="34" charset="-128"/>
              </a:rPr>
              <a:t>Can be applied to any phase (function, class, component, system)  and with tests written with any technique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Goal is to </a:t>
            </a:r>
            <a:r>
              <a:rPr lang="ja-JP" altLang="en-US">
                <a:ea typeface="MS PGothic" pitchFamily="34" charset="-128"/>
              </a:rPr>
              <a:t>‘</a:t>
            </a:r>
            <a:r>
              <a:rPr lang="en-US" altLang="ja-JP">
                <a:ea typeface="MS PGothic" pitchFamily="34" charset="-128"/>
              </a:rPr>
              <a:t>guard</a:t>
            </a:r>
            <a:r>
              <a:rPr lang="ja-JP" altLang="en-US">
                <a:ea typeface="MS PGothic" pitchFamily="34" charset="-128"/>
              </a:rPr>
              <a:t>’</a:t>
            </a:r>
            <a:r>
              <a:rPr lang="en-US" altLang="ja-JP">
                <a:ea typeface="MS PGothic" pitchFamily="34" charset="-128"/>
              </a:rPr>
              <a:t> the item vs defects possibly added with the change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Code v.x passes all tests of the test suite 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Then code is changed –at least same tests should pass (if not, a defect has been added that was not there before)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After this new tests can be added to the test suite to reflect new functions possibly added to v x+1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So regression testing should be integrated in the process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Ex. developer develops unit and correspondent test suit – makes change (to fix defect or to add functionality)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should do regression test, +add other test cases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7E66504B-B5C2-4047-B3FD-BC239737640E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106</a:t>
            </a:fld>
            <a:endParaRPr kumimoji="0" lang="en-US" altLang="en-US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What is a unit – a single function, a class</a:t>
            </a: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  overall few lines ofcode  (50-500)</a:t>
            </a:r>
          </a:p>
          <a:p>
            <a:pPr>
              <a:lnSpc>
                <a:spcPct val="80000"/>
              </a:lnSpc>
              <a:defRPr/>
            </a:pPr>
            <a:endParaRPr lang="it-IT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The basic pb of testing, test cases are infinite, how to select a useful/meaningful subset?</a:t>
            </a:r>
          </a:p>
          <a:p>
            <a:pPr>
              <a:lnSpc>
                <a:spcPct val="80000"/>
              </a:lnSpc>
              <a:defRPr/>
            </a:pPr>
            <a:endParaRPr lang="it-IT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bb o funzionale, dalle spec</a:t>
            </a: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Si divide in random e sistematico </a:t>
            </a:r>
          </a:p>
          <a:p>
            <a:pPr>
              <a:lnSpc>
                <a:spcPct val="80000"/>
              </a:lnSpc>
              <a:defRPr/>
            </a:pPr>
            <a:endParaRPr lang="it-IT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Bb – no open code – non ce l</a:t>
            </a:r>
            <a:r>
              <a:rPr lang="it-IT" altLang="en-US" sz="800">
                <a:ea typeface="MS PGothic" pitchFamily="34" charset="-128"/>
              </a:rPr>
              <a:t>’</a:t>
            </a:r>
            <a:r>
              <a:rPr lang="it-IT" sz="800">
                <a:ea typeface="MS PGothic" pitchFamily="34" charset="-128"/>
              </a:rPr>
              <a:t>ho, e</a:t>
            </a:r>
            <a:r>
              <a:rPr lang="it-IT" altLang="en-US" sz="800">
                <a:ea typeface="MS PGothic" pitchFamily="34" charset="-128"/>
              </a:rPr>
              <a:t>’</a:t>
            </a:r>
            <a:r>
              <a:rPr lang="it-IT" sz="800">
                <a:ea typeface="MS PGothic" pitchFamily="34" charset="-128"/>
              </a:rPr>
              <a:t> trop grande, voglio scoprire errori diversi (da wb ad es)</a:t>
            </a:r>
          </a:p>
          <a:p>
            <a:pPr>
              <a:lnSpc>
                <a:spcPct val="80000"/>
              </a:lnSpc>
              <a:defRPr/>
            </a:pPr>
            <a:endParaRPr lang="it-IT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Random </a:t>
            </a: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   non distingue (le classi di equiv class)</a:t>
            </a: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   indip dalle scelte diprogetto (per questo e</a:t>
            </a:r>
            <a:r>
              <a:rPr lang="it-IT" altLang="en-US" sz="800">
                <a:ea typeface="MS PGothic" pitchFamily="34" charset="-128"/>
              </a:rPr>
              <a:t>’</a:t>
            </a:r>
            <a:r>
              <a:rPr lang="it-IT" sz="800">
                <a:ea typeface="MS PGothic" pitchFamily="34" charset="-128"/>
              </a:rPr>
              <a:t> utile)  (ad es radice, con numeri negativi non era stata prevista)</a:t>
            </a: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                 (per affidabilita, stimare i fault)</a:t>
            </a: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   ma i difetti non sono distrib in modo uniforme e quindi ..</a:t>
            </a: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     (fa esempio di eq 2 grado)</a:t>
            </a:r>
          </a:p>
          <a:p>
            <a:pPr>
              <a:lnSpc>
                <a:spcPct val="80000"/>
              </a:lnSpc>
              <a:defRPr/>
            </a:pPr>
            <a:r>
              <a:rPr lang="it-IT" sz="800">
                <a:ea typeface="MS PGothic" pitchFamily="34" charset="-128"/>
              </a:rPr>
              <a:t>    prob di prendere le singolarita per caso e</a:t>
            </a:r>
            <a:r>
              <a:rPr lang="it-IT" altLang="en-US" sz="800">
                <a:ea typeface="MS PGothic" pitchFamily="34" charset="-128"/>
              </a:rPr>
              <a:t>’</a:t>
            </a:r>
            <a:r>
              <a:rPr lang="it-IT" sz="800">
                <a:ea typeface="MS PGothic" pitchFamily="34" charset="-128"/>
              </a:rPr>
              <a:t> zero </a:t>
            </a: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(in some cases the input space is finite and small – then complete testing is feasible) (but un influent)</a:t>
            </a: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Partition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 insieem coprono il set, non hanno overlap</a:t>
            </a: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Fare esempio di sqrt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   random – trova errore di rpgetto (ad es negativi nonprevisti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  avevo pensato fantastic algo per sqrt, ma dimenticato gestire i negativi)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 da pensare in casi piu complessi – es output di saveas powerpoint</a:t>
            </a: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BB is puo fare sempre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Wb solo a unit test (ci vuole codic, e ce ne vuole poco)</a:t>
            </a: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BB si puo fare prima (chiarisce le spec)	</a:t>
            </a: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Specifica di caso di test (ex positivo), caso di test (4)</a:t>
            </a: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Sldie 21 pezze21.ppt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  spec elemento </a:t>
            </a:r>
            <a:r>
              <a:rPr lang="en-US" sz="800">
                <a:ea typeface="MS PGothic" pitchFamily="34" charset="-128"/>
                <a:sym typeface="Wingdings" pitchFamily="2" charset="2"/>
              </a:rPr>
              <a:t> modello  spec test  test case  (model based)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spec elemento </a:t>
            </a:r>
            <a:r>
              <a:rPr lang="en-US" sz="800">
                <a:ea typeface="MS PGothic" pitchFamily="34" charset="-128"/>
                <a:sym typeface="Wingdings" pitchFamily="2" charset="2"/>
              </a:rPr>
              <a:t> valori rappresentativi  spec test  test case  (combinatorio)</a:t>
            </a: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Equiv classes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 fare vedere casi miei – ma anche piu alto (ex so, browser, db – vedi pezze)</a:t>
            </a: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  normale (pos)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 confine (vicino zero)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 singolare  (zero)</a:t>
            </a: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  errore (neg)</a:t>
            </a:r>
          </a:p>
          <a:p>
            <a:pPr>
              <a:lnSpc>
                <a:spcPct val="80000"/>
              </a:lnSpc>
              <a:defRPr/>
            </a:pPr>
            <a:endParaRPr lang="en-US" sz="80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sz="800">
                <a:ea typeface="MS PGothic" pitchFamily="34" charset="-128"/>
              </a:rPr>
              <a:t>Per bb fare esempio piccolo (finzione) o grande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88E92892-9DA4-4119-B72C-C3CEDDD6480E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108</a:t>
            </a:fld>
            <a:endParaRPr kumimoji="0" lang="en-US" altLang="en-US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100" dirty="0">
                <a:ea typeface="MS PGothic" pitchFamily="34" charset="-128"/>
              </a:rPr>
              <a:t>Random approach – extract randomly from input space</a:t>
            </a:r>
          </a:p>
          <a:p>
            <a:pPr>
              <a:defRPr/>
            </a:pPr>
            <a:endParaRPr lang="en-US" sz="1100" dirty="0">
              <a:ea typeface="MS PGothic" pitchFamily="34" charset="-128"/>
            </a:endParaRP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Pro – being random it is independent of implicit assumptions </a:t>
            </a: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  ex, the designer of </a:t>
            </a:r>
            <a:r>
              <a:rPr lang="en-US" sz="1100" dirty="0" err="1">
                <a:ea typeface="MS PGothic" pitchFamily="34" charset="-128"/>
              </a:rPr>
              <a:t>sqrt</a:t>
            </a:r>
            <a:r>
              <a:rPr lang="en-US" sz="1100" dirty="0">
                <a:ea typeface="MS PGothic" pitchFamily="34" charset="-128"/>
              </a:rPr>
              <a:t> has </a:t>
            </a:r>
            <a:r>
              <a:rPr lang="en-US" sz="1100" dirty="0" err="1">
                <a:ea typeface="MS PGothic" pitchFamily="34" charset="-128"/>
              </a:rPr>
              <a:t>useda</a:t>
            </a:r>
            <a:r>
              <a:rPr lang="en-US" sz="1100" dirty="0">
                <a:ea typeface="MS PGothic" pitchFamily="34" charset="-128"/>
              </a:rPr>
              <a:t> super smart </a:t>
            </a:r>
            <a:r>
              <a:rPr lang="en-US" sz="1100" dirty="0" err="1">
                <a:ea typeface="MS PGothic" pitchFamily="34" charset="-128"/>
              </a:rPr>
              <a:t>algo</a:t>
            </a:r>
            <a:r>
              <a:rPr lang="en-US" sz="1100" dirty="0">
                <a:ea typeface="MS PGothic" pitchFamily="34" charset="-128"/>
              </a:rPr>
              <a:t> for </a:t>
            </a:r>
            <a:r>
              <a:rPr lang="en-US" sz="1100" dirty="0" err="1">
                <a:ea typeface="MS PGothic" pitchFamily="34" charset="-128"/>
              </a:rPr>
              <a:t>sqrt</a:t>
            </a:r>
            <a:r>
              <a:rPr lang="en-US" sz="1100" dirty="0">
                <a:ea typeface="MS PGothic" pitchFamily="34" charset="-128"/>
              </a:rPr>
              <a:t>, but has</a:t>
            </a: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    forgot to check for negative numbers (implicit assumption – no negative numbers)</a:t>
            </a: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   so in this case random may discover this defect </a:t>
            </a:r>
          </a:p>
          <a:p>
            <a:pPr>
              <a:defRPr/>
            </a:pPr>
            <a:endParaRPr lang="en-US" sz="1100" dirty="0">
              <a:ea typeface="MS PGothic" pitchFamily="34" charset="-128"/>
            </a:endParaRP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  btw, in case of t3 there are 3 cases</a:t>
            </a: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    error in specs (the case was not considered, the function does not do any check, so either it returns</a:t>
            </a: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   a number , or it crashes) – this is most likely case</a:t>
            </a: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   error in function (the case was considered, the function should raise an exception if negative number passed)</a:t>
            </a:r>
          </a:p>
          <a:p>
            <a:pPr>
              <a:defRPr/>
            </a:pPr>
            <a:endParaRPr lang="en-US" sz="1100" dirty="0">
              <a:ea typeface="MS PGothic" pitchFamily="34" charset="-128"/>
            </a:endParaRP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Con – defects are not distributed evenly in the space of inputs, random has (zero) </a:t>
            </a:r>
            <a:r>
              <a:rPr lang="en-US" sz="1100" dirty="0" err="1">
                <a:ea typeface="MS PGothic" pitchFamily="34" charset="-128"/>
              </a:rPr>
              <a:t>prob</a:t>
            </a:r>
            <a:r>
              <a:rPr lang="en-US" sz="1100" dirty="0">
                <a:ea typeface="MS PGothic" pitchFamily="34" charset="-128"/>
              </a:rPr>
              <a:t> of catching them</a:t>
            </a: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   for instance, in function invert </a:t>
            </a: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   divide by zero is certainly a singularity, a error prone case that should be tested</a:t>
            </a:r>
          </a:p>
          <a:p>
            <a:pPr>
              <a:defRPr/>
            </a:pPr>
            <a:r>
              <a:rPr lang="en-US" sz="1100" dirty="0">
                <a:ea typeface="MS PGothic" pitchFamily="34" charset="-128"/>
              </a:rPr>
              <a:t>   extracting zero has probability zero .. </a:t>
            </a:r>
          </a:p>
          <a:p>
            <a:pPr>
              <a:defRPr/>
            </a:pPr>
            <a:endParaRPr lang="en-US" sz="1100" dirty="0">
              <a:ea typeface="MS PGothic" pitchFamily="34" charset="-128"/>
            </a:endParaRPr>
          </a:p>
          <a:p>
            <a:pPr>
              <a:defRPr/>
            </a:pPr>
            <a:endParaRPr lang="en-US" sz="1100" dirty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583A430D-85DE-475C-9790-1A3A0676A93C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110</a:t>
            </a:fld>
            <a:endParaRPr kumimoji="0" lang="en-US" altLang="en-US"/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To fix problem of random, idea is to divide (partition) space of input so that each partition has a different behavior from others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Then take one/two test cases per partition 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Remember this depends on spec for unit (unit can be function, class)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Then, boundary condition, take test cases on the boundary of partitions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Reliability: as hp, since only one two test cases per partition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Validity: who knows..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433B99DF-7CBE-4622-8804-32F3E32BD07A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111</a:t>
            </a:fld>
            <a:endParaRPr kumimoji="0" lang="en-US" altLang="en-US"/>
          </a:p>
        </p:txBody>
      </p:sp>
      <p:sp>
        <p:nvSpPr>
          <p:cNvPr id="272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623" tIns="44517" rIns="90623" bIns="44517"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723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5350"/>
            <a:ext cx="4768850" cy="3578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1F2EE67-5951-462E-B71F-763B07565A7D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117</a:t>
            </a:fld>
            <a:endParaRPr kumimoji="0" lang="en-US" altLang="en-US"/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In this case the negative is considered , the zero is considered </a:t>
            </a: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Same for invert function, singularity is taken by definition (as a special class from analysis)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These were easy cases because math functions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Now a more complicated case</a:t>
            </a: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E401E-C168-4325-88B9-F0ABF984359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81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55F71D38-858C-467A-A752-2C3AFD46EC54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119</a:t>
            </a:fld>
            <a:endParaRPr kumimoji="0" lang="en-US" altLang="en-US"/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ea typeface="MS PGothic" pitchFamily="34" charset="-128"/>
              </a:rPr>
              <a:t>Now an example more complex, with no math basis</a:t>
            </a: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We identify (from specs) 3 criteria to identify the classes</a:t>
            </a:r>
          </a:p>
          <a:p>
            <a:pPr>
              <a:defRPr/>
            </a:pPr>
            <a:endParaRPr 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For space don</a:t>
            </a:r>
            <a:r>
              <a:rPr lang="ja-JP" altLang="en-US" dirty="0">
                <a:ea typeface="MS PGothic" pitchFamily="34" charset="-128"/>
              </a:rPr>
              <a:t>’</a:t>
            </a:r>
            <a:r>
              <a:rPr lang="en-US" altLang="ja-JP" dirty="0">
                <a:ea typeface="MS PGothic" pitchFamily="34" charset="-128"/>
              </a:rPr>
              <a:t>t show boundaries, but they should be considered of course</a:t>
            </a:r>
          </a:p>
          <a:p>
            <a:pPr>
              <a:defRPr/>
            </a:pPr>
            <a:endParaRPr 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However, the classes are not partitions</a:t>
            </a: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Because we have to consider combinations of criteria</a:t>
            </a: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  (ex well formed and number </a:t>
            </a:r>
            <a:r>
              <a:rPr lang="en-US" dirty="0" err="1">
                <a:ea typeface="MS PGothic" pitchFamily="34" charset="-128"/>
              </a:rPr>
              <a:t>ofchars</a:t>
            </a:r>
            <a:endParaRPr lang="en-US" dirty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2E548E07-EC47-4D82-A6BC-50D48F7499C0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120</a:t>
            </a:fld>
            <a:endParaRPr kumimoji="0" lang="en-US" altLang="en-US"/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>
                <a:ea typeface="MS PGothic" pitchFamily="34" charset="-128"/>
              </a:rPr>
              <a:t>now we have partitions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ea typeface="MS PGothic" pitchFamily="34" charset="-128"/>
              </a:rPr>
              <a:t>We take the criteria defined previously (Well formed n, sign, n char, ) and we compute the combinations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ea typeface="MS PGothic" pitchFamily="34" charset="-128"/>
              </a:rPr>
              <a:t>Some may not be meaningful (very important to prune) </a:t>
            </a:r>
          </a:p>
          <a:p>
            <a:pPr>
              <a:lnSpc>
                <a:spcPct val="90000"/>
              </a:lnSpc>
              <a:defRPr/>
            </a:pPr>
            <a:endParaRPr lang="en-US">
              <a:ea typeface="MS PGothic" pitchFamily="34" charset="-128"/>
            </a:endParaRPr>
          </a:p>
          <a:p>
            <a:pPr>
              <a:lnSpc>
                <a:spcPct val="90000"/>
              </a:lnSpc>
              <a:defRPr/>
            </a:pPr>
            <a:endParaRPr lang="en-US">
              <a:ea typeface="MS PGothic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>
                <a:ea typeface="MS PGothic" pitchFamily="34" charset="-128"/>
              </a:rPr>
              <a:t>Test numbers are the same as in prev slide, to show that we identify more (for insta T5 to T8 )</a:t>
            </a:r>
          </a:p>
          <a:p>
            <a:pPr>
              <a:lnSpc>
                <a:spcPct val="90000"/>
              </a:lnSpc>
              <a:defRPr/>
            </a:pPr>
            <a:endParaRPr lang="en-US">
              <a:ea typeface="MS PGothic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>
                <a:ea typeface="MS PGothic" pitchFamily="34" charset="-128"/>
              </a:rPr>
              <a:t>No boundary conditions used here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ea typeface="MS PGothic" pitchFamily="34" charset="-128"/>
              </a:rPr>
              <a:t>But should be used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ea typeface="MS PGothic" pitchFamily="34" charset="-128"/>
              </a:rPr>
              <a:t>In some cases easy (n char, 0,1  or  5,6,7)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ea typeface="MS PGothic" pitchFamily="34" charset="-128"/>
              </a:rPr>
              <a:t>In other cases harder (what is </a:t>
            </a:r>
          </a:p>
          <a:p>
            <a:pPr>
              <a:lnSpc>
                <a:spcPct val="90000"/>
              </a:lnSpc>
              <a:defRPr/>
            </a:pPr>
            <a:endParaRPr lang="en-US">
              <a:ea typeface="MS PGothic" pitchFamily="34" charset="-128"/>
            </a:endParaRPr>
          </a:p>
          <a:p>
            <a:pPr>
              <a:lnSpc>
                <a:spcPct val="90000"/>
              </a:lnSpc>
              <a:defRPr/>
            </a:pPr>
            <a:endParaRPr lang="en-US">
              <a:ea typeface="MS PGothic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>
                <a:ea typeface="MS PGothic" pitchFamily="34" charset="-128"/>
              </a:rPr>
              <a:t>Anyway, here we see the difficulty of the approach (explosion because combinatorics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ea typeface="MS PGothic" pitchFamily="34" charset="-128"/>
              </a:rPr>
              <a:t>And the power. Has the designer considered all these cases? Likely not – or anyway easy to have glitches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E8BA91E6-43D4-491A-A051-669098FC16C8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121</a:t>
            </a:fld>
            <a:endParaRPr kumimoji="0" lang="en-US" altLang="en-US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a typeface="MS PGothic" pitchFamily="34" charset="-128"/>
              </a:rPr>
              <a:t>Now we considery  boundary 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In some cases easy (n char, 0,1  or  5,6,7)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In other cases harder (what is 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In summary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remember that the technique in itself is not enough 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Strange cases may be overlooked, but important to test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what about </a:t>
            </a:r>
            <a:r>
              <a:rPr lang="ja-JP" altLang="en-US">
                <a:ea typeface="MS PGothic" pitchFamily="34" charset="-128"/>
              </a:rPr>
              <a:t>“</a:t>
            </a:r>
            <a:r>
              <a:rPr lang="en-US" altLang="ja-JP">
                <a:ea typeface="MS PGothic" pitchFamily="34" charset="-128"/>
              </a:rPr>
              <a:t>+12</a:t>
            </a:r>
            <a:r>
              <a:rPr lang="ja-JP" altLang="en-US">
                <a:ea typeface="MS PGothic" pitchFamily="34" charset="-128"/>
              </a:rPr>
              <a:t>”</a:t>
            </a:r>
            <a:r>
              <a:rPr lang="en-US" altLang="ja-JP">
                <a:ea typeface="MS PGothic" pitchFamily="34" charset="-128"/>
              </a:rPr>
              <a:t>  ?? </a:t>
            </a:r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A4259D66-FA09-41FB-8C19-3F8726A310B0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122</a:t>
            </a:fld>
            <a:endParaRPr kumimoji="0" lang="en-US" altLang="en-US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When testing classes most of the time there is state, and this means combinatorial immediately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And state can be difficult to retrieve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3AB37FB3-8426-418A-B197-C58FA27C26F0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124</a:t>
            </a:fld>
            <a:endParaRPr kumimoji="0" lang="en-US" altLang="en-US"/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Value for T2 not defined (error in spec)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Test T1(1,2,3; 2)  means calling 3 times 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 err="1">
                <a:latin typeface="Times New Roman" charset="0"/>
                <a:ea typeface="ＭＳ Ｐゴシック" charset="0"/>
                <a:cs typeface="+mn-cs"/>
              </a:rPr>
              <a:t>Combinatorics</a:t>
            </a: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 explode immediately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Positive and negatives together? Here not considered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But some test that mix </a:t>
            </a:r>
            <a:r>
              <a:rPr lang="en-US" dirty="0" err="1">
                <a:latin typeface="Times New Roman" charset="0"/>
                <a:ea typeface="ＭＳ Ｐゴシック" charset="0"/>
                <a:cs typeface="+mn-cs"/>
              </a:rPr>
              <a:t>pos</a:t>
            </a: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 and </a:t>
            </a:r>
            <a:r>
              <a:rPr lang="en-US" dirty="0" err="1">
                <a:latin typeface="Times New Roman" charset="0"/>
                <a:ea typeface="ＭＳ Ｐゴシック" charset="0"/>
                <a:cs typeface="+mn-cs"/>
              </a:rPr>
              <a:t>neg</a:t>
            </a: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 should be done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BBDCB8FF-8A0F-4335-A35C-958BD7665A74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126</a:t>
            </a:fld>
            <a:endParaRPr kumimoji="0" lang="en-US" altLang="en-US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So what could be the criteria to define classes?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State is observable only with pop 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State: queue is empty/not empty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   sequence is in order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Tag and push: negative, zero, positive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  repeated events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1CE0BD56-7629-47C9-9168-7414D3416D07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127</a:t>
            </a:fld>
            <a:endParaRPr kumimoji="0" lang="en-US" altLang="en-US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Categories are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state: is empty or not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in input are repeated elements (or not, or mixed)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sign of input elements is &gt; 0 (or not, or mixed)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449C86DA-0CB5-42B0-9761-BEB408B07D5F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128</a:t>
            </a:fld>
            <a:endParaRPr kumimoji="0" lang="en-US" altLang="en-US"/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Categories are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state: is empty or not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in input are repeated elements (or not, or mixed)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sign of input elements is &gt; 0 (or not, or mixed)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11DEBF2E-B78B-4E55-952F-876B0FBF6766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131</a:t>
            </a:fld>
            <a:endParaRPr kumimoji="0" lang="en-US" altLang="en-US"/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Specifica di caso di test (ex positivo), caso di test (ex 4)</a:t>
            </a: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Sldie 21 pezze21.ppt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  spec elemento </a:t>
            </a:r>
            <a:r>
              <a:rPr lang="en-US">
                <a:latin typeface="Times New Roman" charset="0"/>
                <a:ea typeface="ＭＳ Ｐゴシック" charset="0"/>
                <a:cs typeface="+mn-cs"/>
                <a:sym typeface="Wingdings" charset="0"/>
              </a:rPr>
              <a:t> modello  spec test  test case  (model based)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spec elemento </a:t>
            </a:r>
            <a:r>
              <a:rPr lang="en-US">
                <a:latin typeface="Times New Roman" charset="0"/>
                <a:ea typeface="ＭＳ Ｐゴシック" charset="0"/>
                <a:cs typeface="+mn-cs"/>
                <a:sym typeface="Wingdings" charset="0"/>
              </a:rPr>
              <a:t> valori rappresentativi  spec test  test case  (combinatorio)</a:t>
            </a: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B7458188-2F1E-452B-AFA5-32087754E5E4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132</a:t>
            </a:fld>
            <a:endParaRPr kumimoji="0" lang="en-US" altLang="en-US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a typeface="MS PGothic" pitchFamily="34" charset="-128"/>
              </a:rPr>
              <a:t>In bb start from spec to write test cases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It is possible that these test cases do not cover all the code (not all the code is executed), for several 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Reasons (code is written after the specs, conditions may have changed, the developer may 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Forget, overlook, completethe specs)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For these reasons it is important to write test cases starting from the code, with goal being,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Execute all code at least once (coverage)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As usual, wb (as bb) does not guarrantee to find all defects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But is another point of view (to write test cases) that can discover other defects (than bb)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Typical defect not found by wb is omission in spec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To find fault conditions are: fault must exist, failure appears 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Executing code does not guarrantee both (but not executing is even worse)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Not all code can be executed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defensive programming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exceptions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riuso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condiz interdip (prima bianco a sx, nero adx, poi piccolo grande- 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Goal – 90% cammini 80% decisions (in some case explain manually why coverage not reached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So measured is coverage in % (because 100% often not reachable)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Cover instructions (nodes)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Cover decisions (edges)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Decisone implica istruz ma non vversa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Cover single condition  (ogni termine vero e falso)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Cover multiple condition (tutte combinazioni vero falso)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in some language (ex C) false at left avoids to evaluate the rest, so not all combination feasible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Fine singoli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Poi path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Coverage trascurabile se n path infinito (o quasi)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Coverage 100% e; ancora niente su test esaustivo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(es scorrere lista grandezza qualsiasi,  scorrere e</a:t>
            </a:r>
            <a:r>
              <a:rPr lang="ja-JP" altLang="en-US">
                <a:ea typeface="MS PGothic" pitchFamily="34" charset="-128"/>
              </a:rPr>
              <a:t>’</a:t>
            </a:r>
            <a:r>
              <a:rPr lang="en-US" altLang="ja-JP">
                <a:ea typeface="MS PGothic" pitchFamily="34" charset="-128"/>
              </a:rPr>
              <a:t>infinitio, mapoi ogni elem di lista ha infiniti valori ..)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Cicli – uno o due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Tool e varie copertura in piu (fare demo?)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Misure di copertura posson un po diverse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Anche coperture di funzioni e file (moduli)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In wb starting point is not specs, but the code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Idea is to make sure that each part of it is executed at least once (and works as expected, at this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Point specs are used)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So what are the structural elements? Imperative Lines of code (no declarative), that are of two types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assignments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control (if then else, switch, loops) 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6A555A08-6B7F-4721-A60C-9AA4A1EC8362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18</a:t>
            </a:fld>
            <a:endParaRPr kumimoji="0" lang="en-US" altLang="en-US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649BFD2-DB1B-4A3C-81ED-E06D8D052E05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133</a:t>
            </a:fld>
            <a:endParaRPr kumimoji="0" lang="en-US" altLang="en-US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Not all code can be executed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defensive programming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exceptions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riuso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condiz interdip (prima bianco a sx, nero adx, poi piccolo grande- 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Goal – 90% cammini 80% decisions (in some case explain manually why coverage not reached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So measured is coverage in % (because 100% often not reachable)</a:t>
            </a:r>
          </a:p>
          <a:p>
            <a:pPr>
              <a:defRPr/>
            </a:pPr>
            <a:endParaRPr lang="en-US" b="1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t-IT" altLang="fr-FR"/>
              <a:t>Consider atomic statements </a:t>
            </a:r>
          </a:p>
          <a:p>
            <a:r>
              <a:rPr lang="it-IT" altLang="fr-FR"/>
              <a:t>No consider compound statments</a:t>
            </a:r>
          </a:p>
          <a:p>
            <a:r>
              <a:rPr lang="it-IT" altLang="fr-FR"/>
              <a:t>No consider LOC</a:t>
            </a:r>
            <a:endParaRPr lang="fr-FR" altLang="fr-FR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5AF99E-868E-45DA-AB05-E66DE4FC34FC}" type="slidenum">
              <a:rPr kumimoji="0" lang="en-US" altLang="fr-FR" smtClean="0"/>
              <a:pPr>
                <a:spcBef>
                  <a:spcPct val="0"/>
                </a:spcBef>
              </a:pPr>
              <a:t>134</a:t>
            </a:fld>
            <a:endParaRPr kumimoji="0" lang="en-US" alt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C37E014F-09DF-45DB-B5C6-0ECA0E8A911A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136</a:t>
            </a:fld>
            <a:endParaRPr kumimoji="0" lang="en-US" altLang="en-US"/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Program can be translated in graph, node = assignment or node= decision, edge = transfer control from node to node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Here 3 nodes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Statement coverage = node coverage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CB22F806-DC94-4FF4-AF98-674D22D98BAD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137</a:t>
            </a:fld>
            <a:endParaRPr kumimoji="0" lang="en-US" altLang="en-US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3C3406C-54A8-4FDF-81A2-D11B3B346E78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138</a:t>
            </a:fld>
            <a:endParaRPr kumimoji="0" lang="en-US" altLang="en-US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316E9B1D-0972-4965-9115-E2F5E90976C9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140</a:t>
            </a:fld>
            <a:endParaRPr kumimoji="0" lang="en-US" altLang="en-US"/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Program can be translated in graph, node = assignment or node= decision, edge = transfer control from node to node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Here 3 nodes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Statement coverage = node coverage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2D5F7E1D-0941-4B3E-80D2-E42AAF2AF1CA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144</a:t>
            </a:fld>
            <a:endParaRPr kumimoji="0" lang="en-US" altLang="en-US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Now lets consider same program written like this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Statement coverage requires only one test case (T2)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But clearly something is missing (trying with positives)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Because in this case we considered the decision only with true, not with false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So this gives reason to define decision coverage</a:t>
            </a: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9E6166CF-AD15-4847-9A21-CCD157E75FF2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145</a:t>
            </a:fld>
            <a:endParaRPr kumimoji="0" lang="en-US" altLang="en-US"/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Decision coverage considers each decision node in the program independently of others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(later path coverage to consider decisionS altogether)</a:t>
            </a: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In this example (comment construction of graph, build it node by node)</a:t>
            </a: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Do nodecoverage T1({1}  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   gives 100% node coverage, but covers completely i&lt;scores.lentth, but not scores&lt;min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  so 50% decision coverage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Do edge coverage T2  {1,2}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 100% decision coverage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   and the 2 are independently considered   </a:t>
            </a: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D07E969F-7634-4E97-BE88-16CB604ABF4F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146</a:t>
            </a:fld>
            <a:endParaRPr kumimoji="0" lang="en-US" altLang="en-US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Just from graph theory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Covering nodes can leave edges out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58A2A7C7-F29B-4066-9211-45CC86A74461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149</a:t>
            </a:fld>
            <a:endParaRPr kumimoji="0" lang="en-US" altLang="en-US"/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a typeface="MS PGothic" pitchFamily="34" charset="-128"/>
              </a:rPr>
              <a:t>Consider this snippet of code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2 test cases give 100% decision coverage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But the decision is made of several terms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Stronger coverages are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simple condition coverage – try each condition at least to true and false (2 in this case) 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multiple – try all combinations (8 in this case)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   with simple, the test cases are not the same as with decision coverage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  decission coverage is OK with T T T   and F T T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32AFC443-876A-4051-9377-4EEB96536B5A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38</a:t>
            </a:fld>
            <a:endParaRPr kumimoji="0" lang="en-US" altLang="en-US"/>
          </a:p>
        </p:txBody>
      </p:sp>
      <p:sp>
        <p:nvSpPr>
          <p:cNvPr id="260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623" tIns="44517" rIns="90623" bIns="44517"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601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5350"/>
            <a:ext cx="4768850" cy="3578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2CF1B080-95B5-4BDC-93E4-FBC45D538A22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150</a:t>
            </a:fld>
            <a:endParaRPr kumimoji="0" lang="en-US" altLang="en-US"/>
          </a:p>
        </p:txBody>
      </p:sp>
      <p:sp>
        <p:nvSpPr>
          <p:cNvPr id="293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Not all test cases may be runnable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 ex C exits as te eftmost is false in an AND condition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13729BE9-EDF7-4C32-80F3-9E6C36BA26C8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151</a:t>
            </a:fld>
            <a:endParaRPr kumimoji="0" lang="en-US" altLang="en-US"/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And not vversa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8AF8741F-7836-4BFF-AF10-F336E6AB5BD4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154</a:t>
            </a:fld>
            <a:endParaRPr kumimoji="0" lang="en-US" altLang="en-US"/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a typeface="MS PGothic" pitchFamily="34" charset="-128"/>
              </a:rPr>
              <a:t>Decisions were considered independently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What is we consier them together? Idea of path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But ..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On the left – 4 paths, feasible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On the right – infinite paths, unfeasible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(consider also ex of average before, scores[] can be infinite length, so unfeasible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  if scores[] limited to length 2, then 4 paths, if 3 then 8 paths etc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E33510D4-ED1C-4424-8FB6-9208A9E2ABE7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159</a:t>
            </a:fld>
            <a:endParaRPr kumimoji="0" lang="en-US" altLang="en-US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Downgrading path coverage to what is manageable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Two subcases</a:t>
            </a: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N path</a:t>
            </a: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 ex in scores/average, limit to 2iterations (length 2) or 3 iterations</a:t>
            </a: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Loopcoverage</a:t>
            </a:r>
          </a:p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BD6F27B5-DDCD-4CFA-94F1-A74071C4F879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160</a:t>
            </a:fld>
            <a:endParaRPr kumimoji="0" lang="en-US" altLang="en-US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AAF9CEB5-5A9A-4C6B-9F11-5A1AA47D5A10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215</a:t>
            </a:fld>
            <a:endParaRPr kumimoji="0" lang="en-US" altLang="en-US"/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Caso di ciclo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312826E4-0823-4EFB-B38A-3CD064EA8971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216</a:t>
            </a:fld>
            <a:endParaRPr kumimoji="0" lang="en-US" altLang="en-US"/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ciclo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69FF7A1A-4292-4F01-BE81-6552E00FD920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243</a:t>
            </a:fld>
            <a:endParaRPr kumimoji="0" lang="en-US" altLang="en-US"/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Functional is the most used, can be applied to all phases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Structural – only to unit (function, class) because of size of code – if 1Mloc (system) in practice unapplicable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Reliability – requires all system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risks –requires all system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Ex of  reliability – apply 1000 test cases, if 2 fail then estimate p(failure) = 2/1000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Reliability – positive view - tries the main function (ex for power plant, produce energy) 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Risks –negative view - tries the main risks (Ex of  power plant, what if no cooling, what if earthquake..)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9011" name="Notes Placehold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Si potrebbe parlare anche del Mutation Testing?</a:t>
            </a:r>
          </a:p>
        </p:txBody>
      </p:sp>
      <p:sp>
        <p:nvSpPr>
          <p:cNvPr id="299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DEE8486F-7812-4723-B31E-75A269A315E9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271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0035" name="Notes Placehold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ea typeface="MS PGothic" pitchFamily="34" charset="-128"/>
              </a:rPr>
              <a:t>Statement deletion.</a:t>
            </a: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Replace each </a:t>
            </a:r>
            <a:r>
              <a:rPr lang="en-US" dirty="0" err="1">
                <a:ea typeface="MS PGothic" pitchFamily="34" charset="-128"/>
              </a:rPr>
              <a:t>boolean</a:t>
            </a:r>
            <a:r>
              <a:rPr lang="en-US" dirty="0">
                <a:ea typeface="MS PGothic" pitchFamily="34" charset="-128"/>
              </a:rPr>
              <a:t> subexpression with </a:t>
            </a:r>
            <a:r>
              <a:rPr lang="en-US" i="1" dirty="0">
                <a:ea typeface="MS PGothic" pitchFamily="34" charset="-128"/>
              </a:rPr>
              <a:t>true</a:t>
            </a:r>
            <a:r>
              <a:rPr lang="en-US" dirty="0">
                <a:ea typeface="MS PGothic" pitchFamily="34" charset="-128"/>
              </a:rPr>
              <a:t> and </a:t>
            </a:r>
            <a:r>
              <a:rPr lang="en-US" i="1" dirty="0">
                <a:ea typeface="MS PGothic" pitchFamily="34" charset="-128"/>
              </a:rPr>
              <a:t>false</a:t>
            </a:r>
            <a:r>
              <a:rPr lang="en-US" dirty="0">
                <a:ea typeface="MS PGothic" pitchFamily="34" charset="-128"/>
              </a:rPr>
              <a:t>.</a:t>
            </a: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Replace each arithmetic operation with another one, e.g. + with *, - and /.</a:t>
            </a: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Replace each </a:t>
            </a:r>
            <a:r>
              <a:rPr lang="en-US" dirty="0" err="1">
                <a:ea typeface="MS PGothic" pitchFamily="34" charset="-128"/>
              </a:rPr>
              <a:t>boolean</a:t>
            </a:r>
            <a:r>
              <a:rPr lang="en-US" dirty="0">
                <a:ea typeface="MS PGothic" pitchFamily="34" charset="-128"/>
              </a:rPr>
              <a:t> relation with another one, e.g. &gt; with &gt;=, == and &lt;=.</a:t>
            </a:r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Replace each variable with another variable declared in the same scope (variable types should be the same).</a:t>
            </a:r>
          </a:p>
          <a:p>
            <a:pPr>
              <a:defRPr/>
            </a:pPr>
            <a:endParaRPr lang="en-US" dirty="0">
              <a:ea typeface="MS PGothic" pitchFamily="34" charset="-128"/>
            </a:endParaRPr>
          </a:p>
        </p:txBody>
      </p:sp>
      <p:sp>
        <p:nvSpPr>
          <p:cNvPr id="300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38A66C9B-5AC4-41B7-A4D2-9499E9FE1147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273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E8336AB2-813D-4FF6-8962-5AD8FD3AAD8A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39</a:t>
            </a:fld>
            <a:endParaRPr kumimoji="0" lang="en-US" altLang="en-US"/>
          </a:p>
        </p:txBody>
      </p:sp>
      <p:sp>
        <p:nvSpPr>
          <p:cNvPr id="261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623" tIns="44517" rIns="90623" bIns="44517"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611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5350"/>
            <a:ext cx="4768850" cy="3578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18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7A12BD1A-2F2F-4ED0-B9C6-EC78AC8B7298}" type="slidenum">
              <a:rPr kumimoji="0" lang="en-GB" altLang="en-US" smtClean="0"/>
              <a:pPr algn="r">
                <a:spcBef>
                  <a:spcPct val="0"/>
                </a:spcBef>
                <a:defRPr/>
              </a:pPr>
              <a:t>274</a:t>
            </a:fld>
            <a:endParaRPr kumimoji="0" lang="en-GB" altLang="en-US"/>
          </a:p>
        </p:txBody>
      </p:sp>
      <p:sp>
        <p:nvSpPr>
          <p:cNvPr id="301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095875" cy="3822700"/>
          </a:xfrm>
          <a:solidFill>
            <a:srgbClr val="FFFFFF"/>
          </a:solidFill>
          <a:ln/>
        </p:spPr>
      </p:sp>
      <p:sp>
        <p:nvSpPr>
          <p:cNvPr id="337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187950" cy="468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30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43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D62EC77-EFED-475C-975F-43F7C6EB5136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279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50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45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681D9CE-B2EC-4A19-810A-866084B5B2E2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280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7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47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E05F205-4229-4C30-8E0F-F1B68782544D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281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91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49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D80F384-388B-4A85-990A-B34213ABC76B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282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12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51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9F725DA-87F0-418F-9EA4-65EBCF62051F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283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32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53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7C8C77B-EFE6-42C0-98B2-2F5FE2657DD9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284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53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55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BF6C9E4-1013-4B73-97E8-4FD9A10154F0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285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73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57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5E3FACB-519A-4D5A-AC0F-84D637E8FCF7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286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94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59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7EB5E76-9FCC-4EC5-956B-B6C2A94C1121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287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05482515-3432-43C4-A0F0-890B70921224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43</a:t>
            </a:fld>
            <a:endParaRPr kumimoji="0" lang="en-US" altLang="en-US"/>
          </a:p>
        </p:txBody>
      </p:sp>
      <p:sp>
        <p:nvSpPr>
          <p:cNvPr id="262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623" tIns="44517" rIns="90623" bIns="44517"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62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5350"/>
            <a:ext cx="4768850" cy="3578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14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61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46DC360-3A02-4D9A-8BAF-16906961000C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288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35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63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38564D3-0975-4A7D-974D-7376B9530C72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289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55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65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3B3150C-1F49-4225-8ADE-D8870F0137EC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290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76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367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03275" indent="-307975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366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319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27263" indent="-246063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844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416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988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56063" indent="-246063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B874B5D-02F4-4FFF-B5C2-BA3CE059D2E3}" type="slidenum">
              <a:rPr kumimoji="0" lang="it-IT" altLang="it-IT" smtClean="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291</a:t>
            </a:fld>
            <a:endParaRPr kumimoji="0" lang="it-IT" altLang="it-IT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14CC0C85-9CAF-4596-AF34-F23C1F96125E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317</a:t>
            </a:fld>
            <a:endParaRPr kumimoji="0" lang="en-US" altLang="en-US"/>
          </a:p>
        </p:txBody>
      </p:sp>
      <p:sp>
        <p:nvSpPr>
          <p:cNvPr id="305155" name="Text Box 2"/>
          <p:cNvSpPr txBox="1">
            <a:spLocks noChangeArrowheads="1"/>
          </p:cNvSpPr>
          <p:nvPr/>
        </p:nvSpPr>
        <p:spPr bwMode="auto">
          <a:xfrm>
            <a:off x="1185863" y="733425"/>
            <a:ext cx="4738687" cy="39036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it-IT"/>
          </a:p>
        </p:txBody>
      </p:sp>
      <p:sp>
        <p:nvSpPr>
          <p:cNvPr id="305156" name="Rectangle 3"/>
          <p:cNvSpPr>
            <a:spLocks noGrp="1" noChangeArrowheads="1"/>
          </p:cNvSpPr>
          <p:nvPr>
            <p:ph type="body"/>
          </p:nvPr>
        </p:nvSpPr>
        <p:spPr>
          <a:xfrm>
            <a:off x="963613" y="4879975"/>
            <a:ext cx="5167312" cy="45339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21C905AE-4927-40EC-B818-C00259BD43D9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318</a:t>
            </a:fld>
            <a:endParaRPr kumimoji="0" lang="en-US" altLang="en-US"/>
          </a:p>
        </p:txBody>
      </p:sp>
      <p:sp>
        <p:nvSpPr>
          <p:cNvPr id="306179" name="Text Box 2"/>
          <p:cNvSpPr txBox="1">
            <a:spLocks noChangeArrowheads="1"/>
          </p:cNvSpPr>
          <p:nvPr/>
        </p:nvSpPr>
        <p:spPr bwMode="auto">
          <a:xfrm>
            <a:off x="1185863" y="733425"/>
            <a:ext cx="4738687" cy="39036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it-IT"/>
          </a:p>
        </p:txBody>
      </p:sp>
      <p:sp>
        <p:nvSpPr>
          <p:cNvPr id="306180" name="Rectangle 3"/>
          <p:cNvSpPr>
            <a:spLocks noGrp="1" noChangeArrowheads="1"/>
          </p:cNvSpPr>
          <p:nvPr>
            <p:ph type="body"/>
          </p:nvPr>
        </p:nvSpPr>
        <p:spPr>
          <a:xfrm>
            <a:off x="963613" y="4879975"/>
            <a:ext cx="5167312" cy="45339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2EE1966B-90F6-42B0-AE9F-AC043E8D5424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319</a:t>
            </a:fld>
            <a:endParaRPr kumimoji="0" lang="en-US" altLang="en-US"/>
          </a:p>
        </p:txBody>
      </p:sp>
      <p:sp>
        <p:nvSpPr>
          <p:cNvPr id="307203" name="Text Box 2"/>
          <p:cNvSpPr txBox="1">
            <a:spLocks noChangeArrowheads="1"/>
          </p:cNvSpPr>
          <p:nvPr/>
        </p:nvSpPr>
        <p:spPr bwMode="auto">
          <a:xfrm>
            <a:off x="1185863" y="733425"/>
            <a:ext cx="4737100" cy="39020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it-IT"/>
          </a:p>
        </p:txBody>
      </p:sp>
      <p:sp>
        <p:nvSpPr>
          <p:cNvPr id="307204" name="Rectangle 3"/>
          <p:cNvSpPr>
            <a:spLocks noGrp="1" noChangeArrowheads="1"/>
          </p:cNvSpPr>
          <p:nvPr>
            <p:ph type="body"/>
          </p:nvPr>
        </p:nvSpPr>
        <p:spPr>
          <a:xfrm>
            <a:off x="963613" y="4879975"/>
            <a:ext cx="5167312" cy="45339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8FFF0A50-B051-43BE-98D8-6CAAB29E0423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44</a:t>
            </a:fld>
            <a:endParaRPr kumimoji="0" lang="en-US" altLang="en-US"/>
          </a:p>
        </p:txBody>
      </p:sp>
      <p:sp>
        <p:nvSpPr>
          <p:cNvPr id="263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623" tIns="44517" rIns="90623" bIns="44517"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63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5350"/>
            <a:ext cx="4768850" cy="3578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5ADECCC4-DC45-4D2B-9A7A-539C20E81622}" type="slidenum">
              <a:rPr kumimoji="0" lang="en-US" altLang="en-US" smtClean="0"/>
              <a:pPr algn="r">
                <a:spcBef>
                  <a:spcPct val="0"/>
                </a:spcBef>
                <a:defRPr/>
              </a:pPr>
              <a:t>54</a:t>
            </a:fld>
            <a:endParaRPr kumimoji="0" lang="en-US" altLang="en-US"/>
          </a:p>
        </p:txBody>
      </p:sp>
      <p:sp>
        <p:nvSpPr>
          <p:cNvPr id="264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623" tIns="44517" rIns="90623" bIns="44517"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641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5350"/>
            <a:ext cx="4768850" cy="3578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15000"/>
            <a:ext cx="8699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group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868988"/>
            <a:ext cx="2743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685800" y="3429000"/>
            <a:ext cx="7772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289560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 noProof="0"/>
              <a:t>Fare clic per modificare lo stile del titolo dello schema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Fare clic per modificare lo stile del sottotitolo dello schema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93911A7-BA0D-45C8-98F6-BF275B1DB7A5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246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EBB05-FBD8-48EB-B4F0-EE2CEBFBCE3C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19306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752F4-754B-42FE-90E3-4405A6558E8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6534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5965A-FDEB-41EF-8F6B-CE4D54AED74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96253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40AFE-5ADE-4888-8A5A-F9D62F856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EB1AF-908F-4F4B-8F20-B74FB2CF4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24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560B5-6B43-441C-9674-A593218E428F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92433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67708-E705-4142-99E0-7E5228262F3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827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33318-9EF1-4611-BCCC-D1B8536D306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44757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706F5-2EF0-4E00-BAC1-E771AA304FA5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5906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8188C-0874-482B-B79C-FD992A41924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78308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2C58C-AD5D-443E-9957-D122FC05B2B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4563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28FC6-DB37-49FE-85F9-2294B330296C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215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60F6F-5916-45BC-9FD4-3F95187CFCBB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51698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80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59765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Lucida Sans Unicod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0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553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4CC275D-4D7F-436B-A8FA-1B0DAB2841B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H="1">
            <a:off x="304800" y="990600"/>
            <a:ext cx="8839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>
            <a:off x="685800" y="6477000"/>
            <a:ext cx="8458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pic>
        <p:nvPicPr>
          <p:cNvPr id="1033" name="Picture 9" descr="group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59488"/>
            <a:ext cx="18288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32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3" r:id="rId13"/>
    <p:sldLayoutId id="214748453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ＭＳ Ｐゴシック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ＭＳ Ｐゴシック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ＭＳ Ｐゴシック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ＭＳ Ｐゴシック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5000"/>
        </a:spcAft>
        <a:buClr>
          <a:srgbClr val="000000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w"/>
        <a:defRPr sz="28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tq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7.emf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V&amp;V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it-IT" dirty="0">
              <a:ea typeface="ＭＳ Ｐゴシック" charset="0"/>
              <a:cs typeface="+mn-cs"/>
            </a:endParaRP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133ED78-4517-4775-9204-BD19457C9271}" type="slidenum">
              <a:rPr lang="it-IT" altLang="fr-F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it-IT" altLang="fr-FR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Lucida Sans Unicode" charset="0"/>
              </a:rPr>
              <a:t>Traceability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1447800"/>
            <a:ext cx="2209800" cy="8382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Lucida Sans Unicode" charset="0"/>
              </a:rPr>
              <a:t>Requirement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1676400"/>
            <a:ext cx="1371600" cy="9906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Design Item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91200" y="2438400"/>
            <a:ext cx="1828800" cy="9906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Code</a:t>
            </a:r>
          </a:p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Fragment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33400" y="3352800"/>
            <a:ext cx="1371600" cy="9144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Use case</a:t>
            </a:r>
          </a:p>
        </p:txBody>
      </p:sp>
      <p:cxnSp>
        <p:nvCxnSpPr>
          <p:cNvPr id="18447" name="Straight Connector 16"/>
          <p:cNvCxnSpPr>
            <a:cxnSpLocks noChangeShapeType="1"/>
          </p:cNvCxnSpPr>
          <p:nvPr/>
        </p:nvCxnSpPr>
        <p:spPr bwMode="auto">
          <a:xfrm rot="5400000">
            <a:off x="895350" y="2609850"/>
            <a:ext cx="10668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ounded Rectangle 18"/>
          <p:cNvSpPr/>
          <p:nvPr/>
        </p:nvSpPr>
        <p:spPr bwMode="auto">
          <a:xfrm>
            <a:off x="1600200" y="5029200"/>
            <a:ext cx="1371600" cy="9144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Lucida Sans Unicode" charset="0"/>
              </a:rPr>
              <a:t>Test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Lucida Sans Unicode" charset="0"/>
              </a:rPr>
              <a:t>case</a:t>
            </a:r>
          </a:p>
        </p:txBody>
      </p:sp>
      <p:cxnSp>
        <p:nvCxnSpPr>
          <p:cNvPr id="18451" name="Shape 20"/>
          <p:cNvCxnSpPr>
            <a:cxnSpLocks noChangeShapeType="1"/>
          </p:cNvCxnSpPr>
          <p:nvPr/>
        </p:nvCxnSpPr>
        <p:spPr bwMode="auto">
          <a:xfrm rot="16200000" flipH="1">
            <a:off x="800100" y="4686300"/>
            <a:ext cx="12192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ounded Rectangle 21"/>
          <p:cNvSpPr/>
          <p:nvPr/>
        </p:nvSpPr>
        <p:spPr bwMode="auto">
          <a:xfrm>
            <a:off x="4267200" y="5105400"/>
            <a:ext cx="1371600" cy="9144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Test result</a:t>
            </a:r>
          </a:p>
        </p:txBody>
      </p:sp>
      <p:cxnSp>
        <p:nvCxnSpPr>
          <p:cNvPr id="18455" name="Straight Connector 23"/>
          <p:cNvCxnSpPr>
            <a:cxnSpLocks noChangeShapeType="1"/>
          </p:cNvCxnSpPr>
          <p:nvPr/>
        </p:nvCxnSpPr>
        <p:spPr bwMode="auto">
          <a:xfrm>
            <a:off x="2971800" y="5486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Straight Connector 26"/>
          <p:cNvCxnSpPr>
            <a:cxnSpLocks noChangeShapeType="1"/>
          </p:cNvCxnSpPr>
          <p:nvPr/>
        </p:nvCxnSpPr>
        <p:spPr bwMode="auto">
          <a:xfrm>
            <a:off x="2743200" y="18669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Connector 27"/>
          <p:cNvCxnSpPr>
            <a:cxnSpLocks noChangeShapeType="1"/>
          </p:cNvCxnSpPr>
          <p:nvPr/>
        </p:nvCxnSpPr>
        <p:spPr bwMode="auto">
          <a:xfrm>
            <a:off x="5105400" y="21717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257800" y="4648200"/>
            <a:ext cx="3230563" cy="2017713"/>
            <a:chOff x="5227207" y="4230263"/>
            <a:chExt cx="3230992" cy="2018137"/>
          </a:xfrm>
        </p:grpSpPr>
        <p:pic>
          <p:nvPicPr>
            <p:cNvPr id="18470" name="Picture 36" descr="AA00273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227207" y="4230263"/>
              <a:ext cx="3230992" cy="201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5333584" y="4876512"/>
              <a:ext cx="1186019" cy="44618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rotWithShape="0">
                <a:srgbClr val="808080">
                  <a:alpha val="42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  <a:cs typeface="Lucida Sans Unicode" charset="0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5pPr>
              <a:lvl6pPr marL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6pPr>
              <a:lvl7pPr marL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7pPr>
              <a:lvl8pPr marL="1371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8pPr>
              <a:lvl9pPr marL="18288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FF6600"/>
                  </a:solidFill>
                  <a:latin typeface="Lucida Sans Unicode" charset="0"/>
                </a:rPr>
                <a:t>Failure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867400" y="-84138"/>
            <a:ext cx="2268538" cy="1839913"/>
            <a:chOff x="5867400" y="-84427"/>
            <a:chExt cx="2268084" cy="1840075"/>
          </a:xfrm>
        </p:grpSpPr>
        <p:sp>
          <p:nvSpPr>
            <p:cNvPr id="64" name="Rounded Rectangular Callout 63"/>
            <p:cNvSpPr/>
            <p:nvPr/>
          </p:nvSpPr>
          <p:spPr bwMode="auto">
            <a:xfrm>
              <a:off x="5867400" y="609600"/>
              <a:ext cx="1981200" cy="1146048"/>
            </a:xfrm>
            <a:prstGeom prst="wedgeRoundRectCallout">
              <a:avLst>
                <a:gd name="adj1" fmla="val 19906"/>
                <a:gd name="adj2" fmla="val 147093"/>
                <a:gd name="adj3" fmla="val 16667"/>
              </a:avLst>
            </a:prstGeom>
            <a:gradFill flip="none" rotWithShape="1">
              <a:gsLst>
                <a:gs pos="0">
                  <a:srgbClr val="CCFF66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222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>
                <a:srgbClr val="000000">
                  <a:alpha val="43000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>
                  <a:cs typeface="Lucida Sans Unicode" pitchFamily="34" charset="0"/>
                </a:rPr>
                <a:t>if( i = j ){</a:t>
              </a:r>
            </a:p>
            <a:p>
              <a:pPr algn="ctr" eaLnBrk="1" hangingPunct="1">
                <a:defRPr/>
              </a:pPr>
              <a:r>
                <a:rPr lang="en-US" sz="2400">
                  <a:cs typeface="Lucida Sans Unicode" pitchFamily="34" charset="0"/>
                </a:rPr>
                <a:t>…</a:t>
              </a:r>
            </a:p>
          </p:txBody>
        </p:sp>
        <p:pic>
          <p:nvPicPr>
            <p:cNvPr id="18469" name="Picture 56" descr="5765831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200227" flipH="1" flipV="1">
              <a:off x="7163288" y="616279"/>
              <a:ext cx="1672901" cy="27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752600" y="2286000"/>
            <a:ext cx="3886200" cy="2819400"/>
            <a:chOff x="1752600" y="2285997"/>
            <a:chExt cx="3886200" cy="2819399"/>
          </a:xfrm>
        </p:grpSpPr>
        <p:sp>
          <p:nvSpPr>
            <p:cNvPr id="67" name="Curved Right Arrow 66"/>
            <p:cNvSpPr/>
            <p:nvPr/>
          </p:nvSpPr>
          <p:spPr bwMode="auto">
            <a:xfrm flipV="1">
              <a:off x="1752600" y="2285997"/>
              <a:ext cx="3886200" cy="2819399"/>
            </a:xfrm>
            <a:prstGeom prst="curvedRightArrow">
              <a:avLst>
                <a:gd name="adj1" fmla="val 8295"/>
                <a:gd name="adj2" fmla="val 15031"/>
                <a:gd name="adj3" fmla="val 15798"/>
              </a:avLst>
            </a:prstGeom>
            <a:gradFill flip="none" rotWithShape="1">
              <a:gsLst>
                <a:gs pos="0">
                  <a:srgbClr val="CCFF66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222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pic>
          <p:nvPicPr>
            <p:cNvPr id="18465" name="Picture 38" descr="TR00303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743200"/>
              <a:ext cx="2040643" cy="219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61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D8E9AA4-06A6-451B-BFF5-B5EED28463BD}" type="slidenum">
              <a:rPr lang="en-GB" altLang="fr-FR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GB" altLang="fr-F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Coverage</a:t>
            </a:r>
            <a:endParaRPr lang="fr-FR" dirty="0">
              <a:ea typeface="MS PGothic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0580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Object tested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Coverage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Integration (some classes)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dependencies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 least one test case per dependency</a:t>
                      </a:r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4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79D0104-4754-4B30-B0D8-C89C0FF4FE5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100</a:t>
            </a:fld>
            <a:endParaRPr lang="it-IT" altLang="fr-FR" sz="12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Coverage</a:t>
            </a:r>
            <a:endParaRPr lang="fr-FR" dirty="0">
              <a:ea typeface="MS PGothic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058024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Object tested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Coverage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System (all</a:t>
                      </a:r>
                      <a:r>
                        <a:rPr lang="it-IT" baseline="0" dirty="0"/>
                        <a:t> </a:t>
                      </a:r>
                      <a:r>
                        <a:rPr lang="it-IT" dirty="0"/>
                        <a:t>classes)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Functional requirements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 least one test case per requirement</a:t>
                      </a:r>
                    </a:p>
                    <a:p>
                      <a:r>
                        <a:rPr lang="it-IT" dirty="0"/>
                        <a:t>(may correspond to testing methods of ‘main’ class at end of integration</a:t>
                      </a:r>
                      <a:r>
                        <a:rPr lang="it-IT" baseline="0" dirty="0"/>
                        <a:t> testing)</a:t>
                      </a:r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Scenarios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 least one test case per scenario</a:t>
                      </a:r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 functional</a:t>
                      </a:r>
                      <a:r>
                        <a:rPr lang="it-IT" baseline="0" dirty="0"/>
                        <a:t> requirements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 least one test case per non functional requirement</a:t>
                      </a:r>
                    </a:p>
                    <a:p>
                      <a:r>
                        <a:rPr lang="it-IT" baseline="0" dirty="0"/>
                        <a:t>(efficiency) </a:t>
                      </a:r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0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0EED9B9-9694-4E1F-A7D4-9E804254D8F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101</a:t>
            </a:fld>
            <a:endParaRPr lang="it-IT" altLang="fr-FR" sz="12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Regression testing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2197100" y="3357563"/>
            <a:ext cx="1511300" cy="720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Run tests </a:t>
            </a: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 flipV="1">
            <a:off x="2989263" y="4078288"/>
            <a:ext cx="0" cy="776287"/>
          </a:xfrm>
          <a:prstGeom prst="line">
            <a:avLst/>
          </a:prstGeom>
          <a:noFill/>
          <a:ln w="12700" cmpd="sng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6375" name="AutoShape 7"/>
          <p:cNvSpPr>
            <a:spLocks noChangeArrowheads="1"/>
          </p:cNvSpPr>
          <p:nvPr/>
        </p:nvSpPr>
        <p:spPr bwMode="auto">
          <a:xfrm>
            <a:off x="2125663" y="4868863"/>
            <a:ext cx="1800225" cy="936625"/>
          </a:xfrm>
          <a:prstGeom prst="foldedCorner">
            <a:avLst>
              <a:gd name="adj" fmla="val 12500"/>
            </a:avLst>
          </a:prstGeom>
          <a:solidFill>
            <a:srgbClr val="DCE6F2"/>
          </a:solidFill>
          <a:ln w="9525">
            <a:solidFill>
              <a:srgbClr val="1F497D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Test suite </a:t>
            </a:r>
          </a:p>
        </p:txBody>
      </p:sp>
      <p:sp>
        <p:nvSpPr>
          <p:cNvPr id="186387" name="AutoShape 19"/>
          <p:cNvSpPr>
            <a:spLocks noChangeArrowheads="1"/>
          </p:cNvSpPr>
          <p:nvPr/>
        </p:nvSpPr>
        <p:spPr bwMode="auto">
          <a:xfrm>
            <a:off x="2125663" y="1701800"/>
            <a:ext cx="1800225" cy="936625"/>
          </a:xfrm>
          <a:prstGeom prst="foldedCorner">
            <a:avLst>
              <a:gd name="adj" fmla="val 12500"/>
            </a:avLst>
          </a:prstGeom>
          <a:solidFill>
            <a:srgbClr val="DCE6F2"/>
          </a:solidFill>
          <a:ln w="9525">
            <a:solidFill>
              <a:srgbClr val="1F497D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Item v. x</a:t>
            </a: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2989263" y="2636838"/>
            <a:ext cx="0" cy="720725"/>
          </a:xfrm>
          <a:prstGeom prst="line">
            <a:avLst/>
          </a:prstGeom>
          <a:noFill/>
          <a:ln w="12700" cmpd="sng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6389" name="AutoShape 21"/>
          <p:cNvSpPr>
            <a:spLocks noChangeArrowheads="1"/>
          </p:cNvSpPr>
          <p:nvPr/>
        </p:nvSpPr>
        <p:spPr bwMode="auto">
          <a:xfrm>
            <a:off x="5076825" y="1701800"/>
            <a:ext cx="1943100" cy="936625"/>
          </a:xfrm>
          <a:prstGeom prst="foldedCorner">
            <a:avLst>
              <a:gd name="adj" fmla="val 12500"/>
            </a:avLst>
          </a:prstGeom>
          <a:solidFill>
            <a:srgbClr val="DCE6F2"/>
          </a:solidFill>
          <a:ln w="9525">
            <a:solidFill>
              <a:srgbClr val="1F497D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Item v. x+1</a:t>
            </a: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5149850" y="3357563"/>
            <a:ext cx="1511300" cy="720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Run tests </a:t>
            </a:r>
          </a:p>
        </p:txBody>
      </p:sp>
      <p:sp>
        <p:nvSpPr>
          <p:cNvPr id="186391" name="Line 23"/>
          <p:cNvSpPr>
            <a:spLocks noChangeShapeType="1"/>
          </p:cNvSpPr>
          <p:nvPr/>
        </p:nvSpPr>
        <p:spPr bwMode="auto">
          <a:xfrm>
            <a:off x="5868988" y="2636838"/>
            <a:ext cx="0" cy="720725"/>
          </a:xfrm>
          <a:prstGeom prst="line">
            <a:avLst/>
          </a:prstGeom>
          <a:noFill/>
          <a:ln w="12700" cmpd="sng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6392" name="Line 24"/>
          <p:cNvSpPr>
            <a:spLocks noChangeShapeType="1"/>
          </p:cNvSpPr>
          <p:nvPr/>
        </p:nvSpPr>
        <p:spPr bwMode="auto">
          <a:xfrm flipV="1">
            <a:off x="3636963" y="4078288"/>
            <a:ext cx="1800225" cy="790575"/>
          </a:xfrm>
          <a:prstGeom prst="line">
            <a:avLst/>
          </a:prstGeom>
          <a:noFill/>
          <a:ln w="12700" cmpd="sng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6393" name="AutoShape 25"/>
          <p:cNvSpPr>
            <a:spLocks noChangeArrowheads="1"/>
          </p:cNvSpPr>
          <p:nvPr/>
        </p:nvSpPr>
        <p:spPr bwMode="auto">
          <a:xfrm>
            <a:off x="4284663" y="2060575"/>
            <a:ext cx="433387" cy="288925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DCE6F2"/>
          </a:solidFill>
          <a:ln w="9525">
            <a:solidFill>
              <a:srgbClr val="1F497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fr-FR" sz="2000"/>
          </a:p>
        </p:txBody>
      </p:sp>
      <p:sp>
        <p:nvSpPr>
          <p:cNvPr id="1310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FA262E1-81D1-452C-A2D8-37192C37829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102</a:t>
            </a:fld>
            <a:endParaRPr lang="it-IT" altLang="fr-FR" sz="1200"/>
          </a:p>
        </p:txBody>
      </p:sp>
    </p:spTree>
    <p:custDataLst>
      <p:tags r:id="rId1"/>
    </p:custDataLst>
  </p:cSld>
  <p:clrMapOvr>
    <a:masterClrMapping/>
  </p:clrMapOvr>
  <p:transition advTm="60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  <p:bldP spid="186375" grpId="0" animBg="1"/>
      <p:bldP spid="186387" grpId="0" animBg="1"/>
      <p:bldP spid="186389" grpId="0" animBg="1"/>
      <p:bldP spid="186390" grpId="0" animBg="1"/>
      <p:bldP spid="18639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Unit test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3312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6BB39B7-18F9-4918-B009-ABECD62E91C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103</a:t>
            </a:fld>
            <a:endParaRPr lang="it-IT" altLang="fr-FR" sz="12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Unit Test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95288" y="4510088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Integrate     units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95288" y="2133600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Design               .            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395288" y="1125538"/>
            <a:ext cx="194468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Requirements   engineering</a:t>
            </a:r>
          </a:p>
        </p:txBody>
      </p:sp>
      <p:sp>
        <p:nvSpPr>
          <p:cNvPr id="80902" name="AutoShape 6"/>
          <p:cNvSpPr>
            <a:spLocks noChangeArrowheads="1"/>
          </p:cNvSpPr>
          <p:nvPr/>
        </p:nvSpPr>
        <p:spPr bwMode="auto">
          <a:xfrm>
            <a:off x="2627313" y="119697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Requirement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>
            <a:off x="2700338" y="23495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80904" name="AutoShape 8"/>
          <p:cNvSpPr>
            <a:spLocks noChangeArrowheads="1"/>
          </p:cNvSpPr>
          <p:nvPr/>
        </p:nvSpPr>
        <p:spPr bwMode="auto">
          <a:xfrm>
            <a:off x="2484438" y="35020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80905" name="AutoShape 9"/>
          <p:cNvSpPr>
            <a:spLocks noChangeArrowheads="1"/>
          </p:cNvSpPr>
          <p:nvPr/>
        </p:nvSpPr>
        <p:spPr bwMode="auto">
          <a:xfrm>
            <a:off x="2843213" y="37179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80906" name="AutoShape 10"/>
          <p:cNvSpPr>
            <a:spLocks noChangeArrowheads="1"/>
          </p:cNvSpPr>
          <p:nvPr/>
        </p:nvSpPr>
        <p:spPr bwMode="auto">
          <a:xfrm>
            <a:off x="2627313" y="4581525"/>
            <a:ext cx="1081087" cy="5032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System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68313" y="3644900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Implement     unit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395288" y="3141663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Implement     unit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4140200" y="4581525"/>
            <a:ext cx="18716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system     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4140200" y="2205038"/>
            <a:ext cx="1871663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             design           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4140200" y="1196975"/>
            <a:ext cx="1944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requirements  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4213225" y="3716338"/>
            <a:ext cx="1871663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unit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4140200" y="3213100"/>
            <a:ext cx="1871663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unit</a:t>
            </a:r>
          </a:p>
        </p:txBody>
      </p:sp>
      <p:sp>
        <p:nvSpPr>
          <p:cNvPr id="80914" name="AutoShape 18"/>
          <p:cNvSpPr>
            <a:spLocks noChangeArrowheads="1"/>
          </p:cNvSpPr>
          <p:nvPr/>
        </p:nvSpPr>
        <p:spPr bwMode="auto">
          <a:xfrm>
            <a:off x="6659563" y="119697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Requirement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80915" name="AutoShape 19"/>
          <p:cNvSpPr>
            <a:spLocks noChangeArrowheads="1"/>
          </p:cNvSpPr>
          <p:nvPr/>
        </p:nvSpPr>
        <p:spPr bwMode="auto">
          <a:xfrm>
            <a:off x="6732588" y="23495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6516688" y="35020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6875463" y="37179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80918" name="AutoShape 22"/>
          <p:cNvSpPr>
            <a:spLocks noChangeArrowheads="1"/>
          </p:cNvSpPr>
          <p:nvPr/>
        </p:nvSpPr>
        <p:spPr bwMode="auto">
          <a:xfrm>
            <a:off x="6659563" y="4581525"/>
            <a:ext cx="1081087" cy="5032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System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>
            <a:off x="2339975" y="14128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3779838" y="14128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80921" name="Line 25"/>
          <p:cNvSpPr>
            <a:spLocks noChangeShapeType="1"/>
          </p:cNvSpPr>
          <p:nvPr/>
        </p:nvSpPr>
        <p:spPr bwMode="auto">
          <a:xfrm>
            <a:off x="6084888" y="14128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 flipH="1">
            <a:off x="2268538" y="1628775"/>
            <a:ext cx="43910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395288" y="5229225"/>
            <a:ext cx="79216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Project management</a:t>
            </a:r>
            <a:br>
              <a:rPr lang="en-US" sz="1600"/>
            </a:br>
            <a:r>
              <a:rPr lang="en-US" sz="1600"/>
              <a:t>Configuration management</a:t>
            </a:r>
            <a:br>
              <a:rPr lang="en-US" sz="1600"/>
            </a:br>
            <a:r>
              <a:rPr lang="en-US" sz="1600"/>
              <a:t>Quality assurance</a:t>
            </a:r>
          </a:p>
        </p:txBody>
      </p:sp>
      <p:sp>
        <p:nvSpPr>
          <p:cNvPr id="80924" name="AutoShape 28"/>
          <p:cNvSpPr>
            <a:spLocks noChangeArrowheads="1"/>
          </p:cNvSpPr>
          <p:nvPr/>
        </p:nvSpPr>
        <p:spPr bwMode="auto">
          <a:xfrm rot="-1453496">
            <a:off x="5724525" y="2924175"/>
            <a:ext cx="1728788" cy="215900"/>
          </a:xfrm>
          <a:prstGeom prst="leftArrow">
            <a:avLst>
              <a:gd name="adj1" fmla="val 50000"/>
              <a:gd name="adj2" fmla="val 20018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341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85749C7-9F45-4E51-88E6-EC156622E7A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104</a:t>
            </a:fld>
            <a:endParaRPr lang="it-IT" altLang="fr-FR" sz="12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Unit test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Test of one </a:t>
            </a:r>
            <a:r>
              <a:rPr lang="it-IT" u="sng" dirty="0">
                <a:ea typeface="MS PGothic" pitchFamily="34" charset="-128"/>
              </a:rPr>
              <a:t>independent</a:t>
            </a:r>
            <a:r>
              <a:rPr lang="it-IT" dirty="0">
                <a:ea typeface="MS PGothic" pitchFamily="34" charset="-128"/>
              </a:rPr>
              <a:t> unit 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Unit: 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function (procedural languages)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class and its methods (oo languages)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55E49F8-DAC0-41C9-A25D-E44DCB9AE35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105</a:t>
            </a:fld>
            <a:endParaRPr lang="it-IT" altLang="fr-FR" sz="12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Unit test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Black box (functional)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Random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Equivalence classes partitioning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Boundary conditions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White Box (structural)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Coverage of structural elements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>
              <a:ea typeface="ＭＳ Ｐゴシック" charset="0"/>
            </a:endParaRPr>
          </a:p>
          <a:p>
            <a:pPr lvl="1" eaLnBrk="1" hangingPunct="1">
              <a:buFont typeface="Wingdings" charset="0"/>
              <a:buChar char="w"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36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01060A2-B1E0-4C69-A476-734B7F7AD7B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>
                <a:ea typeface="MS PGothic" pitchFamily="34" charset="-128"/>
              </a:rPr>
              <a:t>Unit test – black box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382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829B727-E235-4E07-9435-42377535CCE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Random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Function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double squareRoot(double x)</a:t>
            </a: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defRPr/>
            </a:pPr>
            <a:r>
              <a:rPr lang="en-US" altLang="en-US"/>
              <a:t>Extract randomly x</a:t>
            </a:r>
          </a:p>
          <a:p>
            <a:pPr lvl="3" eaLnBrk="1" hangingPunct="1">
              <a:defRPr/>
            </a:pPr>
            <a:r>
              <a:rPr lang="en-US" altLang="en-US"/>
              <a:t>T1 (3.0 ; √3)</a:t>
            </a:r>
          </a:p>
          <a:p>
            <a:pPr lvl="3" eaLnBrk="1" hangingPunct="1">
              <a:defRPr/>
            </a:pPr>
            <a:r>
              <a:rPr lang="en-US" altLang="en-US"/>
              <a:t>T2 (1000.8 ; √1000.8)</a:t>
            </a:r>
          </a:p>
          <a:p>
            <a:pPr lvl="3" eaLnBrk="1" hangingPunct="1">
              <a:defRPr/>
            </a:pPr>
            <a:r>
              <a:rPr lang="en-US" altLang="en-US"/>
              <a:t>T3 (-1223.7; error)</a:t>
            </a:r>
          </a:p>
          <a:p>
            <a:pPr eaLnBrk="1" hangingPunct="1">
              <a:defRPr/>
            </a:pPr>
            <a:r>
              <a:rPr lang="en-US" altLang="en-US"/>
              <a:t>Function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double invert(double x)</a:t>
            </a:r>
          </a:p>
          <a:p>
            <a:pPr lvl="2" eaLnBrk="1" hangingPunct="1">
              <a:defRPr/>
            </a:pPr>
            <a:r>
              <a:rPr lang="en-US" altLang="en-US"/>
              <a:t>Extract randomly x</a:t>
            </a:r>
          </a:p>
          <a:p>
            <a:pPr lvl="3" eaLnBrk="1" hangingPunct="1">
              <a:defRPr/>
            </a:pPr>
            <a:r>
              <a:rPr lang="en-US" altLang="en-US"/>
              <a:t>T1 (1.0 ; 1.0)</a:t>
            </a:r>
          </a:p>
          <a:p>
            <a:pPr lvl="3" eaLnBrk="1" hangingPunct="1">
              <a:defRPr/>
            </a:pPr>
            <a:r>
              <a:rPr lang="en-US" altLang="en-US"/>
              <a:t>T2 (-2.0 ; -0.5)</a:t>
            </a:r>
          </a:p>
          <a:p>
            <a:pPr lvl="1" eaLnBrk="1" hangingPunct="1">
              <a:buFontTx/>
              <a:buNone/>
              <a:defRPr/>
            </a:pPr>
            <a:endParaRPr lang="en-US" altLang="en-US"/>
          </a:p>
          <a:p>
            <a:pPr lvl="3" eaLnBrk="1" hangingPunct="1">
              <a:defRPr/>
            </a:pPr>
            <a:endParaRPr lang="en-US" altLang="en-US"/>
          </a:p>
        </p:txBody>
      </p:sp>
      <p:sp>
        <p:nvSpPr>
          <p:cNvPr id="1392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C0212B7-B007-4898-A0CD-7CBDB90C701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108</a:t>
            </a:fld>
            <a:endParaRPr lang="it-IT" altLang="fr-FR" sz="12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Random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Pros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Indipendent of requirements</a:t>
            </a:r>
          </a:p>
          <a:p>
            <a:pPr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Cons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Requires many test cases (easy to define the inputs, requires Oracle to compute the expected output)</a:t>
            </a:r>
          </a:p>
        </p:txBody>
      </p:sp>
      <p:sp>
        <p:nvSpPr>
          <p:cNvPr id="141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760BCDB-C4E2-4F54-AF87-964C7867A75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109</a:t>
            </a:fld>
            <a:endParaRPr lang="it-IT" altLang="fr-FR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V &amp; V vs. cost of fixing defect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908175" y="2852738"/>
            <a:ext cx="1439863" cy="7207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Design </a:t>
            </a:r>
            <a:br>
              <a:rPr lang="en-US" dirty="0">
                <a:latin typeface="Lucida Sans Unicode" charset="0"/>
                <a:ea typeface="ＭＳ Ｐゴシック" charset="0"/>
              </a:rPr>
            </a:br>
            <a:r>
              <a:rPr lang="en-US" dirty="0">
                <a:latin typeface="Lucida Sans Unicode" charset="0"/>
                <a:ea typeface="ＭＳ Ｐゴシック" charset="0"/>
              </a:rPr>
              <a:t> document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835150" y="1628775"/>
            <a:ext cx="1800225" cy="7207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Requirement  </a:t>
            </a:r>
          </a:p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979613" y="40767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Unit</a:t>
            </a:r>
            <a:r>
              <a:rPr lang="en-US" sz="1200">
                <a:latin typeface="Lucida Sans Unicode" charset="0"/>
                <a:ea typeface="ＭＳ Ｐゴシック" charset="0"/>
              </a:rPr>
              <a:t>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339975" y="4437063"/>
            <a:ext cx="1081088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Unit</a:t>
            </a:r>
            <a:r>
              <a:rPr lang="en-US" sz="1200">
                <a:latin typeface="Lucida Sans Unicode" charset="0"/>
                <a:ea typeface="ＭＳ Ｐゴシック" charset="0"/>
              </a:rPr>
              <a:t>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2122488" y="5300663"/>
            <a:ext cx="1081087" cy="503237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System</a:t>
            </a:r>
            <a:r>
              <a:rPr lang="en-US" sz="1200" dirty="0">
                <a:latin typeface="Lucida Sans Unicode" charset="0"/>
                <a:ea typeface="ＭＳ Ｐゴシック" charset="0"/>
              </a:rPr>
              <a:t> </a:t>
            </a:r>
          </a:p>
          <a:p>
            <a:pPr algn="ctr" eaLnBrk="1" hangingPunct="1">
              <a:defRPr/>
            </a:pPr>
            <a:endParaRPr lang="en-US" sz="1200" dirty="0">
              <a:latin typeface="Lucida Sans Unicode" charset="0"/>
              <a:ea typeface="ＭＳ Ｐゴシック" charset="0"/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2484438" y="2492375"/>
            <a:ext cx="287337" cy="288925"/>
          </a:xfrm>
          <a:prstGeom prst="downArrow">
            <a:avLst>
              <a:gd name="adj1" fmla="val 50000"/>
              <a:gd name="adj2" fmla="val 251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2484438" y="3644900"/>
            <a:ext cx="287337" cy="288925"/>
          </a:xfrm>
          <a:prstGeom prst="downArrow">
            <a:avLst>
              <a:gd name="adj1" fmla="val 50000"/>
              <a:gd name="adj2" fmla="val 251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2484438" y="4941888"/>
            <a:ext cx="287337" cy="288925"/>
          </a:xfrm>
          <a:prstGeom prst="downArrow">
            <a:avLst>
              <a:gd name="adj1" fmla="val 50000"/>
              <a:gd name="adj2" fmla="val 251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4284663" y="1700213"/>
            <a:ext cx="1150937" cy="4033837"/>
          </a:xfrm>
          <a:prstGeom prst="triangle">
            <a:avLst>
              <a:gd name="adj" fmla="val 50000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Cost of fixing</a:t>
            </a:r>
            <a:br>
              <a:rPr lang="en-US">
                <a:latin typeface="Lucida Sans Unicode" charset="0"/>
                <a:ea typeface="ＭＳ Ｐゴシック" charset="0"/>
              </a:rPr>
            </a:br>
            <a:r>
              <a:rPr lang="en-US">
                <a:latin typeface="Lucida Sans Unicode" charset="0"/>
                <a:ea typeface="ＭＳ Ｐゴシック" charset="0"/>
              </a:rPr>
              <a:t> defect</a:t>
            </a:r>
          </a:p>
        </p:txBody>
      </p:sp>
      <p:sp>
        <p:nvSpPr>
          <p:cNvPr id="194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A2207A1-5AB5-49DC-91E2-38E8A4BC639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it-IT" altLang="fr-FR" sz="12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594725" cy="8223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ea typeface="ＭＳ Ｐゴシック" charset="0"/>
                <a:cs typeface="+mj-cs"/>
              </a:rPr>
              <a:t>Equivalence classes partitioning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Divide input space in partitions 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that have similar behavior from point of view of (requirements for) unit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Take one / two test cases per partition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Boundary conditions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Boundary between partitions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Take test cases on the boundary</a:t>
            </a:r>
          </a:p>
        </p:txBody>
      </p:sp>
      <p:sp>
        <p:nvSpPr>
          <p:cNvPr id="142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16DD93B-0A02-4F9C-912C-052601628FA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110</a:t>
            </a:fld>
            <a:endParaRPr lang="it-IT" altLang="fr-FR" sz="12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defTabSz="917575"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Equivalence classes</a:t>
            </a:r>
          </a:p>
        </p:txBody>
      </p:sp>
      <p:pic>
        <p:nvPicPr>
          <p:cNvPr id="87043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925" y="1606550"/>
            <a:ext cx="4056063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4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7F154CD-4420-4202-BAC4-0DCE3B94B21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111</a:t>
            </a:fld>
            <a:endParaRPr lang="it-IT" altLang="fr-FR" sz="1200"/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Equivalence classes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 class corresponds to set of valid or invalid inputs for a </a:t>
            </a:r>
            <a:r>
              <a:rPr lang="en-US" i="1" dirty="0">
                <a:ea typeface="ＭＳ Ｐゴシック" charset="0"/>
                <a:cs typeface="+mn-cs"/>
              </a:rPr>
              <a:t>predicate</a:t>
            </a:r>
            <a:r>
              <a:rPr lang="en-US" dirty="0">
                <a:ea typeface="ＭＳ Ｐゴシック" charset="0"/>
                <a:cs typeface="+mn-cs"/>
              </a:rPr>
              <a:t> on the input variables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If a test in a class has not success the other tests in the same class may have the same behavior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Valid: acceptable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Invalid: not acceptable (produces exception, error)</a:t>
            </a:r>
          </a:p>
        </p:txBody>
      </p:sp>
      <p:sp>
        <p:nvSpPr>
          <p:cNvPr id="146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14DB8A4-5875-4FB5-B243-3ED9E10AB80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112</a:t>
            </a:fld>
            <a:endParaRPr lang="it-IT" altLang="fr-FR" sz="12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4CFC-1424-20AF-C29D-EFDDB032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Criteria, predicates,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10EC-371E-90D9-9B68-1971C69F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Criterion: attribute </a:t>
            </a:r>
          </a:p>
          <a:p>
            <a:r>
              <a:rPr lang="en-GB" dirty="0"/>
              <a:t>Predicate: condition on attribute, defines a partition (== </a:t>
            </a:r>
            <a:r>
              <a:rPr lang="en-GB" dirty="0" err="1"/>
              <a:t>eq</a:t>
            </a:r>
            <a:r>
              <a:rPr lang="en-GB" dirty="0"/>
              <a:t> class) </a:t>
            </a:r>
          </a:p>
          <a:p>
            <a:endParaRPr lang="en-GB" dirty="0"/>
          </a:p>
          <a:p>
            <a:r>
              <a:rPr lang="en-GB" dirty="0"/>
              <a:t>Ex</a:t>
            </a:r>
          </a:p>
          <a:p>
            <a:pPr lvl="1"/>
            <a:r>
              <a:rPr lang="en-GB" dirty="0"/>
              <a:t>Criterion: age</a:t>
            </a:r>
          </a:p>
          <a:p>
            <a:pPr lvl="1"/>
            <a:r>
              <a:rPr lang="en-GB" dirty="0"/>
              <a:t>Predicate: age &gt; 100</a:t>
            </a:r>
          </a:p>
          <a:p>
            <a:pPr marL="457200" lvl="1" indent="0">
              <a:buNone/>
            </a:pPr>
            <a:r>
              <a:rPr lang="en-GB" dirty="0"/>
              <a:t>                  age &lt;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1DA94-FF56-D09D-AC40-23BA6FE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113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55153145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Predicates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Common predicates: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Single value: age = 33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Interval: age between 0 and 200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Boolean: married = true or false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Discrete set: marital status = single, married, divorced</a:t>
            </a:r>
          </a:p>
          <a:p>
            <a:pPr lvl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47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42027B1-4535-4D25-985D-EDB82DD77D8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114</a:t>
            </a:fld>
            <a:endParaRPr lang="it-IT" altLang="fr-FR" sz="12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Predicates and eq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29305"/>
              </p:ext>
            </p:extLst>
          </p:nvPr>
        </p:nvGraphicFramePr>
        <p:xfrm>
          <a:off x="395288" y="981075"/>
          <a:ext cx="8515350" cy="48164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73">
                <a:tc>
                  <a:txBody>
                    <a:bodyPr/>
                    <a:lstStyle/>
                    <a:p>
                      <a:r>
                        <a:rPr lang="en-US" sz="2200" b="0" dirty="0"/>
                        <a:t>Predicates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sz="2200" b="0" dirty="0"/>
                        <a:t>Classes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sz="2200" b="0" dirty="0"/>
                        <a:t>Example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426">
                <a:tc>
                  <a:txBody>
                    <a:bodyPr/>
                    <a:lstStyle/>
                    <a:p>
                      <a:r>
                        <a:rPr lang="en-US" sz="2200" dirty="0"/>
                        <a:t>Single value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Valid</a:t>
                      </a:r>
                      <a:r>
                        <a:rPr lang="en-US" sz="2200" baseline="0" dirty="0"/>
                        <a:t> value, </a:t>
                      </a:r>
                    </a:p>
                    <a:p>
                      <a:r>
                        <a:rPr lang="en-US" sz="2200" baseline="0" dirty="0"/>
                        <a:t>invalid values &lt; value</a:t>
                      </a:r>
                    </a:p>
                    <a:p>
                      <a:r>
                        <a:rPr lang="en-US" sz="2200" baseline="0" dirty="0"/>
                        <a:t>Invalid values &gt; value</a:t>
                      </a:r>
                      <a:endParaRPr lang="en-US" sz="22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Age = 33</a:t>
                      </a:r>
                    </a:p>
                    <a:p>
                      <a:r>
                        <a:rPr lang="en-US" sz="2200" dirty="0"/>
                        <a:t>Age &lt; 33</a:t>
                      </a:r>
                    </a:p>
                    <a:p>
                      <a:r>
                        <a:rPr lang="en-US" sz="2200" dirty="0"/>
                        <a:t>Age</a:t>
                      </a:r>
                      <a:r>
                        <a:rPr lang="en-US" sz="2200" baseline="0" dirty="0"/>
                        <a:t> &gt; 33</a:t>
                      </a:r>
                      <a:endParaRPr lang="en-US" sz="22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426">
                <a:tc>
                  <a:txBody>
                    <a:bodyPr/>
                    <a:lstStyle/>
                    <a:p>
                      <a:r>
                        <a:rPr lang="en-US" sz="2200" dirty="0"/>
                        <a:t>Interval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Inside interval,</a:t>
                      </a:r>
                    </a:p>
                    <a:p>
                      <a:r>
                        <a:rPr lang="en-US" sz="2200" dirty="0"/>
                        <a:t>Outside one side</a:t>
                      </a:r>
                    </a:p>
                    <a:p>
                      <a:r>
                        <a:rPr lang="en-US" sz="2200" dirty="0"/>
                        <a:t>Outside, other side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Age &gt; 0 and age &lt;200</a:t>
                      </a:r>
                    </a:p>
                    <a:p>
                      <a:r>
                        <a:rPr lang="en-US" sz="2200" dirty="0"/>
                        <a:t>Age &gt; 200</a:t>
                      </a:r>
                    </a:p>
                    <a:p>
                      <a:r>
                        <a:rPr lang="en-US" sz="2200" dirty="0"/>
                        <a:t>Age &lt; 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99">
                <a:tc>
                  <a:txBody>
                    <a:bodyPr/>
                    <a:lstStyle/>
                    <a:p>
                      <a:r>
                        <a:rPr lang="en-US" sz="2200" dirty="0"/>
                        <a:t>Boolean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True</a:t>
                      </a:r>
                    </a:p>
                    <a:p>
                      <a:r>
                        <a:rPr lang="en-US" sz="2200" dirty="0"/>
                        <a:t>false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Married = true</a:t>
                      </a:r>
                    </a:p>
                    <a:p>
                      <a:r>
                        <a:rPr lang="en-US" sz="2200" dirty="0"/>
                        <a:t>Married = false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752">
                <a:tc>
                  <a:txBody>
                    <a:bodyPr/>
                    <a:lstStyle/>
                    <a:p>
                      <a:r>
                        <a:rPr lang="en-US" sz="2200" dirty="0"/>
                        <a:t>Discrete set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Each value in set</a:t>
                      </a:r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r>
                        <a:rPr lang="en-US" sz="2200" dirty="0"/>
                        <a:t>One value outside set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Status</a:t>
                      </a:r>
                      <a:r>
                        <a:rPr lang="en-US" sz="2200" baseline="0" dirty="0"/>
                        <a:t> = single</a:t>
                      </a:r>
                    </a:p>
                    <a:p>
                      <a:r>
                        <a:rPr lang="en-US" sz="2200" baseline="0" dirty="0"/>
                        <a:t>Status = married</a:t>
                      </a:r>
                    </a:p>
                    <a:p>
                      <a:r>
                        <a:rPr lang="en-US" sz="2200" baseline="0" dirty="0"/>
                        <a:t>Status = divorced</a:t>
                      </a:r>
                    </a:p>
                    <a:p>
                      <a:r>
                        <a:rPr lang="en-US" sz="2200" baseline="0" dirty="0"/>
                        <a:t>Status = </a:t>
                      </a:r>
                      <a:r>
                        <a:rPr lang="en-US" sz="2200" baseline="0" dirty="0" err="1"/>
                        <a:t>jksfhj</a:t>
                      </a:r>
                      <a:endParaRPr lang="en-US" sz="22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85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DFBEF45-617B-45ED-8762-32B477AD880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115</a:t>
            </a:fld>
            <a:endParaRPr lang="it-IT" altLang="fr-FR" sz="12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Selection of test cases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Every equivalence class must be covered by one test case at least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 test case for each invalid input class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Each test case for valid input classes must cover as many (remaining) valid classes as possible</a:t>
            </a:r>
          </a:p>
        </p:txBody>
      </p:sp>
      <p:sp>
        <p:nvSpPr>
          <p:cNvPr id="1495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7AB5D52-92F6-4A03-8425-477538CCEDD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Equivalence classes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964612" cy="496728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3000" dirty="0"/>
              <a:t>Function double </a:t>
            </a:r>
            <a:r>
              <a:rPr lang="en-US" alt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squareRoot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x);</a:t>
            </a:r>
          </a:p>
          <a:p>
            <a:pPr lvl="1" eaLnBrk="1" hangingPunct="1">
              <a:defRPr/>
            </a:pPr>
            <a:r>
              <a:rPr lang="en-US" altLang="en-US" sz="2600" dirty="0"/>
              <a:t>Criterion: sign of x</a:t>
            </a:r>
          </a:p>
          <a:p>
            <a:pPr lvl="1" eaLnBrk="1" hangingPunct="1">
              <a:defRPr/>
            </a:pPr>
            <a:r>
              <a:rPr lang="en-US" altLang="en-US" sz="2600" dirty="0"/>
              <a:t>Partitions</a:t>
            </a:r>
          </a:p>
          <a:p>
            <a:pPr lvl="2" eaLnBrk="1" hangingPunct="1">
              <a:defRPr/>
            </a:pPr>
            <a:r>
              <a:rPr lang="en-US" altLang="en-US" sz="2200" dirty="0"/>
              <a:t>Sign is positive     T1 (1 ; √1)</a:t>
            </a:r>
          </a:p>
          <a:p>
            <a:pPr lvl="2" eaLnBrk="1" hangingPunct="1">
              <a:defRPr/>
            </a:pPr>
            <a:r>
              <a:rPr lang="en-US" altLang="en-US" sz="2200" dirty="0"/>
              <a:t>Sign is negative    T2 (-1 ; error)</a:t>
            </a:r>
          </a:p>
          <a:p>
            <a:pPr lvl="1" eaLnBrk="1" hangingPunct="1">
              <a:defRPr/>
            </a:pPr>
            <a:r>
              <a:rPr lang="en-US" altLang="en-US" sz="2600" dirty="0"/>
              <a:t>Boundary: zero, infinite</a:t>
            </a:r>
          </a:p>
          <a:p>
            <a:pPr lvl="2" eaLnBrk="1" hangingPunct="1">
              <a:defRPr/>
            </a:pPr>
            <a:r>
              <a:rPr lang="en-US" altLang="en-US" sz="2200" dirty="0"/>
              <a:t>Zero and close  </a:t>
            </a:r>
            <a:br>
              <a:rPr lang="en-US" altLang="en-US" sz="2200" dirty="0"/>
            </a:br>
            <a:r>
              <a:rPr lang="en-US" altLang="en-US" sz="2200" dirty="0"/>
              <a:t>  T3 (0; √0)  T4(0.01; √ 0.01)  T5(-0.01; error)</a:t>
            </a:r>
          </a:p>
          <a:p>
            <a:pPr lvl="2" eaLnBrk="1" hangingPunct="1">
              <a:defRPr/>
            </a:pPr>
            <a:r>
              <a:rPr lang="ja-JP" altLang="en-US" sz="2200" dirty="0"/>
              <a:t>‘</a:t>
            </a:r>
            <a:r>
              <a:rPr lang="en-US" altLang="ja-JP" sz="2200" dirty="0"/>
              <a:t>Infinite</a:t>
            </a:r>
            <a:r>
              <a:rPr lang="ja-JP" altLang="en-US" sz="2200" dirty="0"/>
              <a:t>’</a:t>
            </a:r>
            <a:r>
              <a:rPr lang="en-US" altLang="ja-JP" sz="2200" dirty="0"/>
              <a:t> and close </a:t>
            </a:r>
            <a:br>
              <a:rPr lang="en-US" altLang="ja-JP" sz="2200" dirty="0"/>
            </a:br>
            <a:r>
              <a:rPr lang="en-US" altLang="ja-JP" sz="2200" dirty="0"/>
              <a:t> T6 (</a:t>
            </a:r>
            <a:r>
              <a:rPr lang="en-US" altLang="ja-JP" sz="2200" dirty="0" err="1"/>
              <a:t>maxdouble</a:t>
            </a:r>
            <a:r>
              <a:rPr lang="en-US" altLang="ja-JP" sz="2200" dirty="0"/>
              <a:t>; √ </a:t>
            </a:r>
            <a:r>
              <a:rPr lang="en-US" altLang="ja-JP" sz="2200" dirty="0" err="1"/>
              <a:t>maxdouble</a:t>
            </a:r>
            <a:r>
              <a:rPr lang="en-US" altLang="ja-JP" sz="2200" dirty="0"/>
              <a:t>) T7 (maxdouble+0.01; err)    </a:t>
            </a:r>
            <a:br>
              <a:rPr lang="en-US" altLang="ja-JP" sz="2200" dirty="0"/>
            </a:br>
            <a:r>
              <a:rPr lang="en-US" altLang="ja-JP" sz="2200" dirty="0"/>
              <a:t> T8 (</a:t>
            </a:r>
            <a:r>
              <a:rPr lang="en-US" altLang="ja-JP" sz="2200" dirty="0" err="1"/>
              <a:t>mindouble</a:t>
            </a:r>
            <a:r>
              <a:rPr lang="en-US" altLang="ja-JP" sz="2200" dirty="0"/>
              <a:t>; √ </a:t>
            </a:r>
            <a:r>
              <a:rPr lang="en-US" altLang="ja-JP" sz="2200" dirty="0" err="1"/>
              <a:t>mindouble</a:t>
            </a:r>
            <a:r>
              <a:rPr lang="en-US" altLang="ja-JP" sz="2200" dirty="0"/>
              <a:t>) T7 (mindouble-0.01; err)  </a:t>
            </a:r>
            <a:br>
              <a:rPr lang="en-US" altLang="ja-JP" sz="2200" dirty="0"/>
            </a:br>
            <a:endParaRPr lang="en-US" altLang="en-US" sz="2200" dirty="0"/>
          </a:p>
        </p:txBody>
      </p:sp>
      <p:sp>
        <p:nvSpPr>
          <p:cNvPr id="150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B2EC9D9-97BD-4E1F-97DD-C97D84D517C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0071-0DC5-C680-43E7-6C2A89C7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63EF-4093-5563-7EC7-E06D44F1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 examples considered only one criterion</a:t>
            </a:r>
          </a:p>
          <a:p>
            <a:r>
              <a:rPr lang="en-GB" dirty="0"/>
              <a:t>What if many? </a:t>
            </a:r>
          </a:p>
          <a:p>
            <a:endParaRPr lang="en-GB" dirty="0"/>
          </a:p>
          <a:p>
            <a:r>
              <a:rPr lang="en-GB" dirty="0"/>
              <a:t>Need to consider all combinations of predicates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09330-1B17-DD1F-7EDB-1634969A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118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907862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Equivalence classes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569325" cy="1223963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4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 convert(String s) </a:t>
            </a:r>
            <a:br>
              <a:rPr lang="en-US" sz="2400" b="1">
                <a:latin typeface="Courier New" pitchFamily="49" charset="0"/>
                <a:ea typeface="MS PGothic" pitchFamily="34" charset="-128"/>
                <a:cs typeface="Courier New" pitchFamily="49" charset="0"/>
              </a:rPr>
            </a:br>
            <a:r>
              <a:rPr lang="en-US" sz="2400">
                <a:ea typeface="MS PGothic" pitchFamily="34" charset="-128"/>
              </a:rPr>
              <a:t>converts a sequence of chars (max 6) into an integer number. Negative numbers start with a </a:t>
            </a:r>
            <a:r>
              <a:rPr lang="ja-JP" altLang="en-US" sz="2400">
                <a:ea typeface="MS PGothic" pitchFamily="34" charset="-128"/>
              </a:rPr>
              <a:t>‘</a:t>
            </a:r>
            <a:r>
              <a:rPr lang="en-US" altLang="ja-JP" sz="2400">
                <a:ea typeface="MS PGothic" pitchFamily="34" charset="-128"/>
              </a:rPr>
              <a:t>-</a:t>
            </a:r>
            <a:r>
              <a:rPr lang="ja-JP" altLang="en-US" sz="2400">
                <a:ea typeface="MS PGothic" pitchFamily="34" charset="-128"/>
              </a:rPr>
              <a:t>‘</a:t>
            </a:r>
            <a:r>
              <a:rPr lang="en-US" altLang="ja-JP" sz="2400">
                <a:ea typeface="MS PGothic" pitchFamily="34" charset="-128"/>
              </a:rPr>
              <a:t> </a:t>
            </a:r>
          </a:p>
          <a:p>
            <a:pPr lvl="1" eaLnBrk="1" hangingPunct="1">
              <a:buFontTx/>
              <a:buNone/>
              <a:defRPr/>
            </a:pPr>
            <a:endParaRPr lang="en-US" sz="2400">
              <a:ea typeface="MS PGothic" pitchFamily="34" charset="-128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539750" y="4005263"/>
            <a:ext cx="8229600" cy="24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ctr" eaLnBrk="1" hangingPunct="1">
              <a:spcBef>
                <a:spcPct val="20000"/>
              </a:spcBef>
              <a:defRPr/>
            </a:pPr>
            <a:endParaRPr lang="it-IT" sz="2800">
              <a:latin typeface="Lucida Sans Unicode" charset="0"/>
              <a:ea typeface="ＭＳ Ｐゴシック" charset="0"/>
            </a:endParaRPr>
          </a:p>
        </p:txBody>
      </p:sp>
      <p:graphicFrame>
        <p:nvGraphicFramePr>
          <p:cNvPr id="90158" name="Group 46"/>
          <p:cNvGraphicFramePr>
            <a:graphicFrameLocks noGrp="1"/>
          </p:cNvGraphicFramePr>
          <p:nvPr>
            <p:ph sz="half" idx="2"/>
          </p:nvPr>
        </p:nvGraphicFramePr>
        <p:xfrm>
          <a:off x="250825" y="2555875"/>
          <a:ext cx="8785225" cy="3898901"/>
        </p:xfrm>
        <a:graphic>
          <a:graphicData uri="http://schemas.openxmlformats.org/drawingml/2006/table">
            <a:tbl>
              <a:tblPr/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Criterion to define the class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Equivalence classes and test cases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String represents a well formed integer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T1(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123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; 123)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T2(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1d3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 ; error)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Sign of number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Positive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T1(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123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 ; 123)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Negative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T3(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-123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 ; -123)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Number of characters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&lt;=6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T1(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123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 ; 123)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&gt;6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T4(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1234567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; err)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26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C3D09A3-A346-4D18-B847-2E1D56B8CF1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119</a:t>
            </a:fld>
            <a:endParaRPr lang="it-IT" altLang="fr-FR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Failure, fault, defect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4744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Failure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An execution event where the software behaves in an unexpected way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Fault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The feature of software that causes a failure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May be due to: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>
                <a:ea typeface="ＭＳ Ｐゴシック" charset="0"/>
              </a:rPr>
              <a:t>An error in code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>
                <a:ea typeface="ＭＳ Ｐゴシック" charset="0"/>
              </a:rPr>
              <a:t>Incomplete/incorrect requirements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Defect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Failure or fault</a:t>
            </a: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513F6FF-41D7-4832-8EA5-F664A07A5CD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it-IT" altLang="fr-FR" sz="12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Equiv. classes- combinatorial</a:t>
            </a:r>
          </a:p>
        </p:txBody>
      </p:sp>
      <p:graphicFrame>
        <p:nvGraphicFramePr>
          <p:cNvPr id="91302" name="Group 166"/>
          <p:cNvGraphicFramePr>
            <a:graphicFrameLocks noGrp="1"/>
          </p:cNvGraphicFramePr>
          <p:nvPr>
            <p:ph idx="1"/>
          </p:nvPr>
        </p:nvGraphicFramePr>
        <p:xfrm>
          <a:off x="323850" y="1295400"/>
          <a:ext cx="8712200" cy="5091114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WF integer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sign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 char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yes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Pos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&lt;=6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T1(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123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; 123)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&gt;6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T4(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1234567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; err)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Neg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&lt;=6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T3(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-123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; -123)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&gt;6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T5(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-123456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; err)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Pos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&lt;=6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T2(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1d3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; err)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&gt;6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T6(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1sed345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; err)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Neg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&lt;=6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T7(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-1ed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; err)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&gt;6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T8(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-1ed234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; err)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5871" marR="958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467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2736EED-BFA8-4BA9-9D85-15B05223F99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120</a:t>
            </a:fld>
            <a:endParaRPr lang="it-IT" altLang="fr-FR" sz="12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Boundary - combinatorial</a:t>
            </a:r>
          </a:p>
        </p:txBody>
      </p:sp>
      <p:graphicFrame>
        <p:nvGraphicFramePr>
          <p:cNvPr id="101439" name="Group 63"/>
          <p:cNvGraphicFramePr>
            <a:graphicFrameLocks noGrp="1"/>
          </p:cNvGraphicFramePr>
          <p:nvPr>
            <p:ph idx="1"/>
          </p:nvPr>
        </p:nvGraphicFramePr>
        <p:xfrm>
          <a:off x="323850" y="1055688"/>
          <a:ext cx="8640763" cy="5468940"/>
        </p:xfrm>
        <a:graphic>
          <a:graphicData uri="http://schemas.openxmlformats.org/drawingml/2006/table">
            <a:tbl>
              <a:tblPr/>
              <a:tblGrid>
                <a:gridCol w="21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WF integer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sign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 char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1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yes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Pos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&lt;=6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0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  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999999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6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&gt;6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1000000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9999999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1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Neg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&lt;=6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-0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 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-99999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&gt;6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-999999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1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Pos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&lt;=6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1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&gt;6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      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 (7 blanks)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Neg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&lt;=6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-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511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&gt;6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-      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MS PGothic" pitchFamily="34" charset="-128"/>
                        </a:rPr>
                        <a:t>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280" marR="91280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67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BB05D5F-1016-43F2-BF54-13D4DF42554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121</a:t>
            </a:fld>
            <a:endParaRPr lang="it-IT" altLang="fr-FR" sz="12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Equiv classes and state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When a module has state 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 the state has to be considered to define the partitions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State may be difficult to read/create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Requires a sequence of calls 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58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E99F2AC-49BC-4E84-A780-7739686D791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122</a:t>
            </a:fld>
            <a:endParaRPr lang="it-IT" altLang="fr-FR" sz="12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Equiv classes and state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double Ave3(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Computes average of last three numbers passed, excluding the negative ones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Criteria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state: n elements received 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int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</a:rPr>
              <a:t>: positive, negative </a:t>
            </a:r>
          </a:p>
        </p:txBody>
      </p:sp>
      <p:sp>
        <p:nvSpPr>
          <p:cNvPr id="160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F770D50-8908-4459-97FC-C9A27FC5B55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123</a:t>
            </a:fld>
            <a:endParaRPr lang="it-IT" altLang="fr-FR" sz="12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Equiv classes and state</a:t>
            </a:r>
          </a:p>
        </p:txBody>
      </p:sp>
      <p:graphicFrame>
        <p:nvGraphicFramePr>
          <p:cNvPr id="126019" name="Group 67"/>
          <p:cNvGraphicFramePr>
            <a:graphicFrameLocks noGrp="1"/>
          </p:cNvGraphicFramePr>
          <p:nvPr>
            <p:ph idx="1"/>
          </p:nvPr>
        </p:nvGraphicFramePr>
        <p:xfrm>
          <a:off x="539750" y="1181100"/>
          <a:ext cx="8229600" cy="52006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 elements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</a:p>
                  </a:txBody>
                  <a:tcPr marL="109273" marR="109273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T1(10; 10)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T2(-10; ?)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Pos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T3(10,20 ; 15)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4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T4(-10,-20; ?)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T5(10,2,6; 6)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T6(-10,-2,-6; ?)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T7(1,2,3,4; 2.5)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2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T8(-1,-2,-3,-4; ?)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9273" marR="109273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183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A051EF3-B919-4D49-BA76-5287391970F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124</a:t>
            </a:fld>
            <a:endParaRPr lang="it-IT" altLang="fr-FR" sz="12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of OO classes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Have state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Many functions to be tested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Identify criteria and equivalence classes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Apply them to each function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638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FFC2216-EB1A-4ED7-BC12-23C860FAB0A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125</a:t>
            </a:fld>
            <a:endParaRPr lang="it-IT" altLang="fr-FR" sz="12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of OO classes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645525" cy="489585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//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receives and stores events, with time tag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public class 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EventsQueue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public void reset();   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// cancels all events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public void push(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timeTag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) </a:t>
            </a:r>
            <a:br>
              <a:rPr lang="en-US" sz="2400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					throws 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InvalidTag</a:t>
            </a:r>
            <a:endParaRPr lang="en-US" sz="2400" b="1" dirty="0"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	   // discards events with negative or zero time tag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    // and with time tag already existing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it-IT" sz="2400" b="1" dirty="0">
                <a:latin typeface="Courier New"/>
                <a:ea typeface="ＭＳ Ｐゴシック" charset="0"/>
                <a:cs typeface="Courier New"/>
              </a:rPr>
              <a:t>public </a:t>
            </a:r>
            <a:r>
              <a:rPr lang="it-IT" sz="2400" b="1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it-IT" sz="2400" b="1" dirty="0">
                <a:latin typeface="Courier New"/>
                <a:ea typeface="ＭＳ Ｐゴシック" charset="0"/>
                <a:cs typeface="Courier New"/>
              </a:rPr>
              <a:t> pop() </a:t>
            </a:r>
            <a:r>
              <a:rPr lang="it-IT" sz="2400" b="1" dirty="0" err="1">
                <a:latin typeface="Courier New"/>
                <a:ea typeface="ＭＳ Ｐゴシック" charset="0"/>
                <a:cs typeface="Courier New"/>
              </a:rPr>
              <a:t>throws</a:t>
            </a:r>
            <a:r>
              <a:rPr lang="it-IT" sz="2400" b="1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it-IT" sz="2400" b="1" dirty="0" err="1">
                <a:latin typeface="Courier New"/>
                <a:ea typeface="ＭＳ Ｐゴシック" charset="0"/>
                <a:cs typeface="Courier New"/>
              </a:rPr>
              <a:t>EmptyQueue</a:t>
            </a:r>
            <a:endParaRPr lang="it-IT" sz="2400" b="1" dirty="0"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     // </a:t>
            </a:r>
            <a:r>
              <a:rPr lang="it-IT" sz="2400" b="1" dirty="0" err="1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returns</a:t>
            </a: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and </a:t>
            </a:r>
            <a:r>
              <a:rPr lang="it-IT" sz="2400" b="1" dirty="0" err="1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cancels</a:t>
            </a: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</a:t>
            </a:r>
            <a:r>
              <a:rPr lang="it-IT" sz="2400" b="1" dirty="0" err="1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event</a:t>
            </a: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with </a:t>
            </a:r>
            <a:r>
              <a:rPr lang="it-IT" sz="2400" b="1" dirty="0" err="1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lower</a:t>
            </a: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time </a:t>
            </a:r>
            <a:r>
              <a:rPr lang="it-IT" sz="2400" b="1" dirty="0" err="1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tag</a:t>
            </a:r>
            <a:endParaRPr lang="it-IT" sz="2400" b="1" dirty="0">
              <a:solidFill>
                <a:schemeClr val="accent3">
                  <a:lumMod val="50000"/>
                </a:schemeClr>
              </a:solidFill>
              <a:ea typeface="ＭＳ Ｐゴシック" charset="0"/>
              <a:cs typeface="Courier New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     // </a:t>
            </a:r>
            <a:r>
              <a:rPr lang="it-IT" sz="2400" b="1" dirty="0" err="1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raises</a:t>
            </a: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</a:t>
            </a:r>
            <a:r>
              <a:rPr lang="it-IT" sz="2400" b="1" dirty="0" err="1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exception</a:t>
            </a: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</a:t>
            </a:r>
            <a:r>
              <a:rPr lang="it-IT" sz="2400" b="1" dirty="0" err="1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if</a:t>
            </a: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</a:t>
            </a:r>
            <a:r>
              <a:rPr lang="it-IT" sz="2400" b="1" dirty="0" err="1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queue</a:t>
            </a: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 </a:t>
            </a:r>
            <a:r>
              <a:rPr lang="it-IT" sz="2400" b="1" dirty="0" err="1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Courier New"/>
              </a:rPr>
              <a:t>empty</a:t>
            </a:r>
            <a:endParaRPr lang="it-IT" sz="2400" b="1" dirty="0">
              <a:solidFill>
                <a:schemeClr val="accent3">
                  <a:lumMod val="50000"/>
                </a:schemeClr>
              </a:solidFill>
              <a:ea typeface="ＭＳ Ｐゴシック" charset="0"/>
              <a:cs typeface="Courier New"/>
            </a:endParaRPr>
          </a:p>
          <a:p>
            <a:pPr eaLnBrk="1" hangingPunct="1">
              <a:buFontTx/>
              <a:buNone/>
              <a:defRPr/>
            </a:pPr>
            <a:r>
              <a:rPr lang="it-IT" sz="2400" b="1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2400" b="1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648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390A97A-EB5E-4CAF-AF3F-6BAB3202AF1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71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of OO classes</a:t>
            </a:r>
          </a:p>
        </p:txBody>
      </p:sp>
      <p:graphicFrame>
        <p:nvGraphicFramePr>
          <p:cNvPr id="134225" name="Group 81"/>
          <p:cNvGraphicFramePr>
            <a:graphicFrameLocks noGrp="1"/>
          </p:cNvGraphicFramePr>
          <p:nvPr>
            <p:ph type="tbl" idx="1"/>
          </p:nvPr>
        </p:nvGraphicFramePr>
        <p:xfrm>
          <a:off x="539750" y="1368425"/>
          <a:ext cx="8229600" cy="54451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Empty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Repeated elements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Sign &gt;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Test case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Reset();  Push(10); Push(10);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Pop()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10;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Pop();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EmptyQueue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Reset();Push(-10); Push(-10);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Pop();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EmptyQueue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1431" name="Rectangle 55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08050"/>
            <a:ext cx="82296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Function push()</a:t>
            </a:r>
          </a:p>
        </p:txBody>
      </p:sp>
      <p:sp>
        <p:nvSpPr>
          <p:cNvPr id="1669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AEC0C37-79D8-4939-A9EC-1DFEA809A0AA}" type="slidenum">
              <a:rPr lang="en-US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127</a:t>
            </a:fld>
            <a:endParaRPr lang="en-US" altLang="fr-FR" sz="12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of OO classes</a:t>
            </a:r>
          </a:p>
        </p:txBody>
      </p:sp>
      <p:graphicFrame>
        <p:nvGraphicFramePr>
          <p:cNvPr id="123429" name="Group 549"/>
          <p:cNvGraphicFramePr>
            <a:graphicFrameLocks noGrp="1"/>
          </p:cNvGraphicFramePr>
          <p:nvPr>
            <p:ph type="tbl" idx="1"/>
          </p:nvPr>
        </p:nvGraphicFramePr>
        <p:xfrm>
          <a:off x="395288" y="1549400"/>
          <a:ext cx="8229600" cy="52641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0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Empty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Repeated elements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Sign &gt;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Test cases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4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59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reset();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pop() 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EmptyQueue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4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455" name="Rectangle 541"/>
          <p:cNvSpPr>
            <a:spLocks noGrp="1" noChangeArrowheads="1"/>
          </p:cNvSpPr>
          <p:nvPr>
            <p:ph type="body" idx="4294967295"/>
          </p:nvPr>
        </p:nvSpPr>
        <p:spPr>
          <a:xfrm>
            <a:off x="230188" y="1052513"/>
            <a:ext cx="82296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Function reset()</a:t>
            </a:r>
          </a:p>
        </p:txBody>
      </p:sp>
      <p:sp>
        <p:nvSpPr>
          <p:cNvPr id="1690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9598D13-7684-4D03-BE54-1D9B05699673}" type="slidenum">
              <a:rPr lang="en-US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128</a:t>
            </a:fld>
            <a:endParaRPr lang="en-US" altLang="fr-FR" sz="12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Unit test black box - summary</a:t>
            </a:r>
          </a:p>
        </p:txBody>
      </p:sp>
      <p:sp>
        <p:nvSpPr>
          <p:cNvPr id="10342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Functional test of units (functions, classes) generates test cases starting from the specification of the unit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Key techniques are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Random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Equivalence classes partitioning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Boundary conditions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710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029836F-42E7-468D-AC3F-8D9F96FA83F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129</a:t>
            </a:fld>
            <a:endParaRPr lang="it-IT" altLang="fr-FR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Failure fault defect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016125" y="4370388"/>
            <a:ext cx="830263" cy="5556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fr-FR" sz="200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124075" y="4437063"/>
            <a:ext cx="509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Fault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4814888" y="4370388"/>
            <a:ext cx="1982787" cy="5556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fr-FR" sz="2000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4945063" y="4437063"/>
            <a:ext cx="698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Failure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3830638" y="4475163"/>
            <a:ext cx="9842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 flipH="1">
            <a:off x="2846388" y="4475163"/>
            <a:ext cx="9842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3543300" y="4178300"/>
            <a:ext cx="723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1800" i="1">
                <a:solidFill>
                  <a:srgbClr val="000000"/>
                </a:solidFill>
                <a:latin typeface="Arial" panose="020B0604020202020204" pitchFamily="34" charset="0"/>
              </a:rPr>
              <a:t>causes</a:t>
            </a:r>
            <a:endParaRPr lang="en-US" altLang="fr-FR" sz="2400">
              <a:latin typeface="Times New Roman" panose="02020603050405020304" pitchFamily="18" charset="0"/>
            </a:endParaRPr>
          </a:p>
        </p:txBody>
      </p:sp>
      <p:sp>
        <p:nvSpPr>
          <p:cNvPr id="27658" name="Rectangle 14"/>
          <p:cNvSpPr>
            <a:spLocks noChangeArrowheads="1"/>
          </p:cNvSpPr>
          <p:nvPr/>
        </p:nvSpPr>
        <p:spPr bwMode="auto">
          <a:xfrm>
            <a:off x="2916238" y="4581525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1, *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27659" name="Rectangle 15"/>
          <p:cNvSpPr>
            <a:spLocks noChangeArrowheads="1"/>
          </p:cNvSpPr>
          <p:nvPr/>
        </p:nvSpPr>
        <p:spPr bwMode="auto">
          <a:xfrm>
            <a:off x="4284663" y="4625975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0,*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27660" name="Rectangle 17"/>
          <p:cNvSpPr>
            <a:spLocks noChangeArrowheads="1"/>
          </p:cNvSpPr>
          <p:nvPr/>
        </p:nvSpPr>
        <p:spPr bwMode="auto">
          <a:xfrm>
            <a:off x="3492500" y="2708275"/>
            <a:ext cx="830263" cy="5556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fr-FR" sz="2000"/>
          </a:p>
        </p:txBody>
      </p:sp>
      <p:sp>
        <p:nvSpPr>
          <p:cNvPr id="27661" name="Rectangle 19"/>
          <p:cNvSpPr>
            <a:spLocks noChangeArrowheads="1"/>
          </p:cNvSpPr>
          <p:nvPr/>
        </p:nvSpPr>
        <p:spPr bwMode="auto">
          <a:xfrm>
            <a:off x="3565525" y="2852738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Defect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484438" y="3789363"/>
            <a:ext cx="3167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399" name="Line 21"/>
          <p:cNvSpPr>
            <a:spLocks noChangeShapeType="1"/>
          </p:cNvSpPr>
          <p:nvPr/>
        </p:nvSpPr>
        <p:spPr bwMode="auto">
          <a:xfrm>
            <a:off x="2484438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5651500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401" name="AutoShape 23"/>
          <p:cNvSpPr>
            <a:spLocks noChangeArrowheads="1"/>
          </p:cNvSpPr>
          <p:nvPr/>
        </p:nvSpPr>
        <p:spPr bwMode="auto">
          <a:xfrm>
            <a:off x="3779838" y="3284538"/>
            <a:ext cx="215900" cy="288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 </a:t>
            </a:r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3924300" y="35734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76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161494-2C5B-4144-B449-A30715651FA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it-IT" altLang="fr-FR" sz="12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Unit test - White box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7203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2604F6A-1AAA-44D9-A367-2C5BB68D8E0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130</a:t>
            </a:fld>
            <a:endParaRPr lang="it-IT" altLang="fr-FR" sz="12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Unit test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Black box (functional)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Random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Equivalence classes partitioning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White Box (structural)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Coverage of structural elements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Statement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Decision, condition (simple, multiple)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Path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Loop</a:t>
            </a:r>
          </a:p>
        </p:txBody>
      </p:sp>
      <p:sp>
        <p:nvSpPr>
          <p:cNvPr id="1730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F30B521-A00A-4EE3-85EC-02294C9D72C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131</a:t>
            </a:fld>
            <a:endParaRPr lang="it-IT" altLang="fr-FR" sz="12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Statement coverage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double abs(double x){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  if (x&gt;=0) then return x;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               else return -x;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}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3132138" y="4076700"/>
            <a:ext cx="167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/>
              <a:t>statements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H="1" flipV="1">
            <a:off x="1908175" y="2349500"/>
            <a:ext cx="129540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V="1">
            <a:off x="3708400" y="2276475"/>
            <a:ext cx="358775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V="1">
            <a:off x="3924300" y="3068638"/>
            <a:ext cx="4318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311275" y="4960938"/>
            <a:ext cx="541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Two test cases to cover all statements T1(  1;  1)</a:t>
            </a:r>
          </a:p>
          <a:p>
            <a:pPr algn="ctr" eaLnBrk="1" hangingPunct="1">
              <a:defRPr/>
            </a:pPr>
            <a:r>
              <a:rPr lang="en-US"/>
              <a:t>                                                                   T2( -1; 1)</a:t>
            </a:r>
          </a:p>
        </p:txBody>
      </p:sp>
      <p:sp>
        <p:nvSpPr>
          <p:cNvPr id="1751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DBB77BA-2A2E-43E1-9D74-1DB99EE8417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132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4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Statement coverage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Try to execute all statements in the program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Measure: 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 statement coverage = 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       #statements covered/ #statements</a:t>
            </a:r>
          </a:p>
        </p:txBody>
      </p:sp>
      <p:sp>
        <p:nvSpPr>
          <p:cNvPr id="1771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0359C37-1CCB-42E5-9E57-C1FB1024ABE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133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Problem: statement?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611188" y="981075"/>
            <a:ext cx="8424862" cy="48006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double abs(double x){ 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if (x&gt;=0) then return x; 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             else return -x;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}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double abs(double x){ 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if (x&gt;=0) then return x; 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             else return -x;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}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double abs(double x){ 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if (x&gt;=0) then return x; else return -x;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}</a:t>
            </a:r>
          </a:p>
          <a:p>
            <a:pPr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792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8DAA1C6-6B4B-4D94-ADA1-1D68C0FBD16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134</a:t>
            </a:fld>
            <a:endParaRPr lang="it-IT" altLang="fr-FR" sz="12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Transform program in control flow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Node: 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atomic instruction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decision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Edge: transfer of control</a:t>
            </a:r>
          </a:p>
          <a:p>
            <a:pPr lvl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and basic blocks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Nodes can be collapsed in basic blocks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A basic block has only one entry point at initial instruction and one exit point at final instruction</a:t>
            </a:r>
          </a:p>
        </p:txBody>
      </p:sp>
      <p:sp>
        <p:nvSpPr>
          <p:cNvPr id="1812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78F5A8B-FD67-4504-9B8E-35B57DED63F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135</a:t>
            </a:fld>
            <a:endParaRPr lang="it-IT" altLang="fr-FR" sz="12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Control flow graph</a:t>
            </a:r>
          </a:p>
        </p:txBody>
      </p:sp>
      <p:sp>
        <p:nvSpPr>
          <p:cNvPr id="138244" name="Oval 4"/>
          <p:cNvSpPr>
            <a:spLocks noChangeArrowheads="1"/>
          </p:cNvSpPr>
          <p:nvPr/>
        </p:nvSpPr>
        <p:spPr bwMode="auto">
          <a:xfrm>
            <a:off x="4427538" y="3054350"/>
            <a:ext cx="1298575" cy="10080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x&gt;= 0</a:t>
            </a:r>
          </a:p>
        </p:txBody>
      </p:sp>
      <p:sp>
        <p:nvSpPr>
          <p:cNvPr id="138245" name="Oval 5"/>
          <p:cNvSpPr>
            <a:spLocks noChangeArrowheads="1"/>
          </p:cNvSpPr>
          <p:nvPr/>
        </p:nvSpPr>
        <p:spPr bwMode="auto">
          <a:xfrm>
            <a:off x="5580063" y="4205288"/>
            <a:ext cx="1298575" cy="10080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return -x</a:t>
            </a:r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3132138" y="4205288"/>
            <a:ext cx="1298575" cy="10080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return x</a:t>
            </a:r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 flipH="1">
            <a:off x="4211638" y="3846513"/>
            <a:ext cx="36195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5510213" y="3917950"/>
            <a:ext cx="28575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5075238" y="25495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1625" name="Rectangle 14"/>
          <p:cNvSpPr>
            <a:spLocks noChangeArrowheads="1"/>
          </p:cNvSpPr>
          <p:nvPr/>
        </p:nvSpPr>
        <p:spPr bwMode="auto">
          <a:xfrm>
            <a:off x="0" y="1125538"/>
            <a:ext cx="47879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 eaLnBrk="1" hangingPunct="1">
              <a:defRPr/>
            </a:pPr>
            <a:r>
              <a:rPr lang="en-US" sz="2400">
                <a:latin typeface="Lucida Sans Unicode" charset="0"/>
                <a:ea typeface="ＭＳ Ｐゴシック" charset="0"/>
              </a:rPr>
              <a:t>double abs(double x){ </a:t>
            </a:r>
          </a:p>
          <a:p>
            <a:pPr lvl="1" algn="ctr" eaLnBrk="1" hangingPunct="1">
              <a:defRPr/>
            </a:pPr>
            <a:r>
              <a:rPr lang="en-US" sz="2400">
                <a:latin typeface="Lucida Sans Unicode" charset="0"/>
                <a:ea typeface="ＭＳ Ｐゴシック" charset="0"/>
              </a:rPr>
              <a:t>  if (x&gt;=0) then return x; </a:t>
            </a:r>
          </a:p>
          <a:p>
            <a:pPr lvl="1" algn="ctr" eaLnBrk="1" hangingPunct="1">
              <a:defRPr/>
            </a:pPr>
            <a:r>
              <a:rPr lang="en-US" sz="2400">
                <a:latin typeface="Lucida Sans Unicode" charset="0"/>
                <a:ea typeface="ＭＳ Ｐゴシック" charset="0"/>
              </a:rPr>
              <a:t>               else return -x;</a:t>
            </a:r>
          </a:p>
          <a:p>
            <a:pPr lvl="1" algn="ctr" eaLnBrk="1" hangingPunct="1">
              <a:defRPr/>
            </a:pPr>
            <a:r>
              <a:rPr lang="en-US" sz="2400">
                <a:latin typeface="Lucida Sans Unicode" charset="0"/>
                <a:ea typeface="ＭＳ Ｐゴシック" charset="0"/>
              </a:rPr>
              <a:t>}</a:t>
            </a:r>
          </a:p>
        </p:txBody>
      </p:sp>
      <p:sp>
        <p:nvSpPr>
          <p:cNvPr id="1822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AFF8BA7-4A17-4C08-8000-880D2E3DF8A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136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5" grpId="0" animBg="1"/>
      <p:bldP spid="13824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Control flow graph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179388" y="1052513"/>
            <a:ext cx="5761037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float </a:t>
            </a:r>
            <a:r>
              <a:rPr lang="en-US" dirty="0" err="1">
                <a:ea typeface="MS PGothic" pitchFamily="34" charset="-128"/>
              </a:rPr>
              <a:t>homeworkAverage</a:t>
            </a:r>
            <a:r>
              <a:rPr lang="en-US" dirty="0">
                <a:ea typeface="MS PGothic" pitchFamily="34" charset="-128"/>
              </a:rPr>
              <a:t>(float[] scores) { 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float min = 99999;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float total = 0;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for (</a:t>
            </a:r>
            <a:r>
              <a:rPr lang="en-US" dirty="0" err="1">
                <a:ea typeface="MS PGothic" pitchFamily="34" charset="-128"/>
              </a:rPr>
              <a:t>int</a:t>
            </a:r>
            <a:r>
              <a:rPr lang="en-US" dirty="0">
                <a:ea typeface="MS PGothic" pitchFamily="34" charset="-128"/>
              </a:rPr>
              <a:t>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 = 0;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 &lt; </a:t>
            </a:r>
            <a:r>
              <a:rPr lang="en-US" dirty="0" err="1">
                <a:ea typeface="MS PGothic" pitchFamily="34" charset="-128"/>
              </a:rPr>
              <a:t>scores.length</a:t>
            </a:r>
            <a:r>
              <a:rPr lang="en-US" dirty="0">
                <a:ea typeface="MS PGothic" pitchFamily="34" charset="-128"/>
              </a:rPr>
              <a:t>;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b="1" dirty="0">
                <a:ea typeface="MS PGothic" pitchFamily="34" charset="-128"/>
              </a:rPr>
              <a:t>++){</a:t>
            </a:r>
          </a:p>
          <a:p>
            <a:pPr eaLnBrk="1" hangingPunct="1">
              <a:defRPr/>
            </a:pPr>
            <a:r>
              <a:rPr lang="en-US" b="1" dirty="0">
                <a:ea typeface="MS PGothic" pitchFamily="34" charset="-128"/>
              </a:rPr>
              <a:t>      if (scores[</a:t>
            </a:r>
            <a:r>
              <a:rPr lang="en-US" b="1" dirty="0" err="1">
                <a:ea typeface="MS PGothic" pitchFamily="34" charset="-128"/>
              </a:rPr>
              <a:t>i</a:t>
            </a:r>
            <a:r>
              <a:rPr lang="en-US" b="1" dirty="0">
                <a:ea typeface="MS PGothic" pitchFamily="34" charset="-128"/>
              </a:rPr>
              <a:t>] &lt; min)</a:t>
            </a:r>
          </a:p>
          <a:p>
            <a:pPr eaLnBrk="1" hangingPunct="1">
              <a:defRPr/>
            </a:pPr>
            <a:r>
              <a:rPr lang="en-US" b="1" dirty="0">
                <a:ea typeface="MS PGothic" pitchFamily="34" charset="-128"/>
              </a:rPr>
              <a:t>        min = scores[</a:t>
            </a:r>
            <a:r>
              <a:rPr lang="en-US" b="1" dirty="0" err="1">
                <a:ea typeface="MS PGothic" pitchFamily="34" charset="-128"/>
              </a:rPr>
              <a:t>i</a:t>
            </a:r>
            <a:r>
              <a:rPr lang="en-US" b="1" dirty="0">
                <a:ea typeface="MS PGothic" pitchFamily="34" charset="-128"/>
              </a:rPr>
              <a:t>];</a:t>
            </a:r>
          </a:p>
          <a:p>
            <a:pPr eaLnBrk="1" hangingPunct="1">
              <a:defRPr/>
            </a:pPr>
            <a:r>
              <a:rPr lang="en-US" b="1" dirty="0">
                <a:ea typeface="MS PGothic" pitchFamily="34" charset="-128"/>
              </a:rPr>
              <a:t>      total += scores[</a:t>
            </a:r>
            <a:r>
              <a:rPr lang="en-US" b="1" dirty="0" err="1">
                <a:ea typeface="MS PGothic" pitchFamily="34" charset="-128"/>
              </a:rPr>
              <a:t>i</a:t>
            </a:r>
            <a:r>
              <a:rPr lang="en-US" b="1" dirty="0">
                <a:ea typeface="MS PGothic" pitchFamily="34" charset="-128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}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total = total – min;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return total / (</a:t>
            </a:r>
            <a:r>
              <a:rPr lang="en-US" dirty="0" err="1">
                <a:ea typeface="MS PGothic" pitchFamily="34" charset="-128"/>
              </a:rPr>
              <a:t>scores.length</a:t>
            </a:r>
            <a:r>
              <a:rPr lang="en-US" dirty="0">
                <a:ea typeface="MS PGothic" pitchFamily="34" charset="-128"/>
              </a:rPr>
              <a:t> – 1);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}</a:t>
            </a:r>
          </a:p>
        </p:txBody>
      </p:sp>
      <p:sp>
        <p:nvSpPr>
          <p:cNvPr id="184324" name="Oval 5"/>
          <p:cNvSpPr>
            <a:spLocks noChangeArrowheads="1"/>
          </p:cNvSpPr>
          <p:nvPr/>
        </p:nvSpPr>
        <p:spPr bwMode="auto">
          <a:xfrm>
            <a:off x="6156325" y="333375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min=9999</a:t>
            </a: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6732588" y="0"/>
            <a:ext cx="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4326" name="Oval 7"/>
          <p:cNvSpPr>
            <a:spLocks noChangeArrowheads="1"/>
          </p:cNvSpPr>
          <p:nvPr/>
        </p:nvSpPr>
        <p:spPr bwMode="auto">
          <a:xfrm>
            <a:off x="6156325" y="1196975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total=0</a:t>
            </a:r>
          </a:p>
        </p:txBody>
      </p:sp>
      <p:sp>
        <p:nvSpPr>
          <p:cNvPr id="184327" name="Oval 8"/>
          <p:cNvSpPr>
            <a:spLocks noChangeArrowheads="1"/>
          </p:cNvSpPr>
          <p:nvPr/>
        </p:nvSpPr>
        <p:spPr bwMode="auto">
          <a:xfrm>
            <a:off x="6227763" y="2060575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i=0</a:t>
            </a:r>
          </a:p>
        </p:txBody>
      </p:sp>
      <p:sp>
        <p:nvSpPr>
          <p:cNvPr id="184328" name="Oval 9"/>
          <p:cNvSpPr>
            <a:spLocks noChangeArrowheads="1"/>
          </p:cNvSpPr>
          <p:nvPr/>
        </p:nvSpPr>
        <p:spPr bwMode="auto">
          <a:xfrm>
            <a:off x="6156325" y="2997200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i&lt;scores.length</a:t>
            </a:r>
          </a:p>
        </p:txBody>
      </p:sp>
      <p:sp>
        <p:nvSpPr>
          <p:cNvPr id="184329" name="Oval 10"/>
          <p:cNvSpPr>
            <a:spLocks noChangeArrowheads="1"/>
          </p:cNvSpPr>
          <p:nvPr/>
        </p:nvSpPr>
        <p:spPr bwMode="auto">
          <a:xfrm>
            <a:off x="6227763" y="4005263"/>
            <a:ext cx="1152525" cy="7921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scores[i]&lt;min</a:t>
            </a:r>
          </a:p>
        </p:txBody>
      </p:sp>
      <p:sp>
        <p:nvSpPr>
          <p:cNvPr id="184330" name="Oval 11"/>
          <p:cNvSpPr>
            <a:spLocks noChangeArrowheads="1"/>
          </p:cNvSpPr>
          <p:nvPr/>
        </p:nvSpPr>
        <p:spPr bwMode="auto">
          <a:xfrm>
            <a:off x="7308850" y="4724400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min=scores[i]</a:t>
            </a:r>
          </a:p>
        </p:txBody>
      </p:sp>
      <p:sp>
        <p:nvSpPr>
          <p:cNvPr id="184331" name="Oval 12"/>
          <p:cNvSpPr>
            <a:spLocks noChangeArrowheads="1"/>
          </p:cNvSpPr>
          <p:nvPr/>
        </p:nvSpPr>
        <p:spPr bwMode="auto">
          <a:xfrm>
            <a:off x="6300788" y="5373688"/>
            <a:ext cx="1152525" cy="7921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total+=scores[i]</a:t>
            </a:r>
          </a:p>
        </p:txBody>
      </p:sp>
      <p:sp>
        <p:nvSpPr>
          <p:cNvPr id="184332" name="Oval 13"/>
          <p:cNvSpPr>
            <a:spLocks noChangeArrowheads="1"/>
          </p:cNvSpPr>
          <p:nvPr/>
        </p:nvSpPr>
        <p:spPr bwMode="auto">
          <a:xfrm>
            <a:off x="4787900" y="4652963"/>
            <a:ext cx="1152525" cy="7921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i++</a:t>
            </a:r>
          </a:p>
        </p:txBody>
      </p:sp>
      <p:sp>
        <p:nvSpPr>
          <p:cNvPr id="112653" name="Line 14"/>
          <p:cNvSpPr>
            <a:spLocks noChangeShapeType="1"/>
          </p:cNvSpPr>
          <p:nvPr/>
        </p:nvSpPr>
        <p:spPr bwMode="auto">
          <a:xfrm>
            <a:off x="6732588" y="11255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2654" name="Line 15"/>
          <p:cNvSpPr>
            <a:spLocks noChangeShapeType="1"/>
          </p:cNvSpPr>
          <p:nvPr/>
        </p:nvSpPr>
        <p:spPr bwMode="auto">
          <a:xfrm>
            <a:off x="6732588" y="19891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2655" name="Line 16"/>
          <p:cNvSpPr>
            <a:spLocks noChangeShapeType="1"/>
          </p:cNvSpPr>
          <p:nvPr/>
        </p:nvSpPr>
        <p:spPr bwMode="auto">
          <a:xfrm>
            <a:off x="6732588" y="28527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2656" name="Line 17"/>
          <p:cNvSpPr>
            <a:spLocks noChangeShapeType="1"/>
          </p:cNvSpPr>
          <p:nvPr/>
        </p:nvSpPr>
        <p:spPr bwMode="auto">
          <a:xfrm>
            <a:off x="6732588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2657" name="Line 18"/>
          <p:cNvSpPr>
            <a:spLocks noChangeShapeType="1"/>
          </p:cNvSpPr>
          <p:nvPr/>
        </p:nvSpPr>
        <p:spPr bwMode="auto">
          <a:xfrm>
            <a:off x="6804025" y="47974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2658" name="Line 19"/>
          <p:cNvSpPr>
            <a:spLocks noChangeShapeType="1"/>
          </p:cNvSpPr>
          <p:nvPr/>
        </p:nvSpPr>
        <p:spPr bwMode="auto">
          <a:xfrm>
            <a:off x="7235825" y="46529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2659" name="Line 20"/>
          <p:cNvSpPr>
            <a:spLocks noChangeShapeType="1"/>
          </p:cNvSpPr>
          <p:nvPr/>
        </p:nvSpPr>
        <p:spPr bwMode="auto">
          <a:xfrm flipH="1">
            <a:off x="7380288" y="544512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2660" name="Line 21"/>
          <p:cNvSpPr>
            <a:spLocks noChangeShapeType="1"/>
          </p:cNvSpPr>
          <p:nvPr/>
        </p:nvSpPr>
        <p:spPr bwMode="auto">
          <a:xfrm flipH="1" flipV="1">
            <a:off x="5867400" y="5300663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2661" name="Line 22"/>
          <p:cNvSpPr>
            <a:spLocks noChangeShapeType="1"/>
          </p:cNvSpPr>
          <p:nvPr/>
        </p:nvSpPr>
        <p:spPr bwMode="auto">
          <a:xfrm flipV="1">
            <a:off x="5508625" y="3644900"/>
            <a:ext cx="7921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4342" name="Text Box 23"/>
          <p:cNvSpPr txBox="1">
            <a:spLocks noChangeArrowheads="1"/>
          </p:cNvSpPr>
          <p:nvPr/>
        </p:nvSpPr>
        <p:spPr bwMode="auto">
          <a:xfrm>
            <a:off x="6784975" y="37369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true</a:t>
            </a:r>
          </a:p>
        </p:txBody>
      </p:sp>
      <p:sp>
        <p:nvSpPr>
          <p:cNvPr id="184343" name="Text Box 24"/>
          <p:cNvSpPr txBox="1">
            <a:spLocks noChangeArrowheads="1"/>
          </p:cNvSpPr>
          <p:nvPr/>
        </p:nvSpPr>
        <p:spPr bwMode="auto">
          <a:xfrm>
            <a:off x="7451725" y="4437063"/>
            <a:ext cx="79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true</a:t>
            </a:r>
          </a:p>
        </p:txBody>
      </p:sp>
      <p:sp>
        <p:nvSpPr>
          <p:cNvPr id="184344" name="Oval 25"/>
          <p:cNvSpPr>
            <a:spLocks noChangeArrowheads="1"/>
          </p:cNvSpPr>
          <p:nvPr/>
        </p:nvSpPr>
        <p:spPr bwMode="auto">
          <a:xfrm>
            <a:off x="3059113" y="4797425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total=total-min</a:t>
            </a:r>
          </a:p>
        </p:txBody>
      </p:sp>
      <p:sp>
        <p:nvSpPr>
          <p:cNvPr id="184345" name="Oval 26"/>
          <p:cNvSpPr>
            <a:spLocks noChangeArrowheads="1"/>
          </p:cNvSpPr>
          <p:nvPr/>
        </p:nvSpPr>
        <p:spPr bwMode="auto">
          <a:xfrm>
            <a:off x="3059113" y="5734050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return</a:t>
            </a:r>
          </a:p>
        </p:txBody>
      </p:sp>
      <p:sp>
        <p:nvSpPr>
          <p:cNvPr id="112666" name="Line 27"/>
          <p:cNvSpPr>
            <a:spLocks noChangeShapeType="1"/>
          </p:cNvSpPr>
          <p:nvPr/>
        </p:nvSpPr>
        <p:spPr bwMode="auto">
          <a:xfrm flipH="1">
            <a:off x="3635375" y="3500438"/>
            <a:ext cx="252095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2667" name="Line 28"/>
          <p:cNvSpPr>
            <a:spLocks noChangeShapeType="1"/>
          </p:cNvSpPr>
          <p:nvPr/>
        </p:nvSpPr>
        <p:spPr bwMode="auto">
          <a:xfrm>
            <a:off x="3635375" y="55895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4348" name="TextBox 1"/>
          <p:cNvSpPr txBox="1">
            <a:spLocks noChangeArrowheads="1"/>
          </p:cNvSpPr>
          <p:nvPr/>
        </p:nvSpPr>
        <p:spPr bwMode="auto">
          <a:xfrm>
            <a:off x="-11113" y="4597400"/>
            <a:ext cx="3017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it-IT" altLang="fr-FR" sz="2000"/>
              <a:t>T1: input: scores[10.0]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it-IT" altLang="fr-FR" sz="2000"/>
              <a:t>Exp Output: 10.0</a:t>
            </a:r>
          </a:p>
        </p:txBody>
      </p:sp>
      <p:sp>
        <p:nvSpPr>
          <p:cNvPr id="1843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BEA2D1-44F0-4397-95B4-F6A95180F25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Basic blocks</a:t>
            </a:r>
          </a:p>
        </p:txBody>
      </p:sp>
      <p:sp>
        <p:nvSpPr>
          <p:cNvPr id="114691" name="Rectangle 4"/>
          <p:cNvSpPr>
            <a:spLocks noChangeArrowheads="1"/>
          </p:cNvSpPr>
          <p:nvPr/>
        </p:nvSpPr>
        <p:spPr bwMode="auto">
          <a:xfrm>
            <a:off x="179388" y="1052513"/>
            <a:ext cx="5761037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float </a:t>
            </a:r>
            <a:r>
              <a:rPr lang="en-US" dirty="0" err="1">
                <a:ea typeface="MS PGothic" pitchFamily="34" charset="-128"/>
              </a:rPr>
              <a:t>homeworkAverage</a:t>
            </a:r>
            <a:r>
              <a:rPr lang="en-US" dirty="0">
                <a:ea typeface="MS PGothic" pitchFamily="34" charset="-128"/>
              </a:rPr>
              <a:t>(float[] scores) { 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float min = 99999;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float total = 0;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for (</a:t>
            </a:r>
            <a:r>
              <a:rPr lang="en-US" dirty="0" err="1">
                <a:ea typeface="MS PGothic" pitchFamily="34" charset="-128"/>
              </a:rPr>
              <a:t>int</a:t>
            </a:r>
            <a:r>
              <a:rPr lang="en-US" dirty="0">
                <a:ea typeface="MS PGothic" pitchFamily="34" charset="-128"/>
              </a:rPr>
              <a:t>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 = 0;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 &lt; </a:t>
            </a:r>
            <a:r>
              <a:rPr lang="en-US" dirty="0" err="1">
                <a:ea typeface="MS PGothic" pitchFamily="34" charset="-128"/>
              </a:rPr>
              <a:t>scores.length</a:t>
            </a:r>
            <a:r>
              <a:rPr lang="en-US" dirty="0">
                <a:ea typeface="MS PGothic" pitchFamily="34" charset="-128"/>
              </a:rPr>
              <a:t>;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++){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  if (scores[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] &lt; min)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    min = scores[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  total += scores[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}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total = total – min;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return total / (</a:t>
            </a:r>
            <a:r>
              <a:rPr lang="en-US" dirty="0" err="1">
                <a:ea typeface="MS PGothic" pitchFamily="34" charset="-128"/>
              </a:rPr>
              <a:t>scores.length</a:t>
            </a:r>
            <a:r>
              <a:rPr lang="en-US" dirty="0">
                <a:ea typeface="MS PGothic" pitchFamily="34" charset="-128"/>
              </a:rPr>
              <a:t> – 1);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}</a:t>
            </a:r>
          </a:p>
        </p:txBody>
      </p:sp>
      <p:sp>
        <p:nvSpPr>
          <p:cNvPr id="186372" name="Oval 8"/>
          <p:cNvSpPr>
            <a:spLocks noChangeArrowheads="1"/>
          </p:cNvSpPr>
          <p:nvPr/>
        </p:nvSpPr>
        <p:spPr bwMode="auto">
          <a:xfrm>
            <a:off x="5724525" y="1341438"/>
            <a:ext cx="2035175" cy="1511300"/>
          </a:xfrm>
          <a:prstGeom prst="ellipse">
            <a:avLst/>
          </a:prstGeom>
          <a:solidFill>
            <a:srgbClr val="92D050"/>
          </a:solidFill>
          <a:ln w="9525" cmpd="tri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min = 99999</a:t>
            </a:r>
            <a:br>
              <a:rPr lang="en-US" altLang="fr-FR" sz="2000"/>
            </a:br>
            <a:r>
              <a:rPr lang="en-US" altLang="fr-FR" sz="2000"/>
              <a:t>total= 0</a:t>
            </a:r>
            <a:br>
              <a:rPr lang="en-US" altLang="fr-FR" sz="2000"/>
            </a:br>
            <a:r>
              <a:rPr lang="en-US" altLang="fr-FR" sz="2000"/>
              <a:t>i=0</a:t>
            </a:r>
          </a:p>
        </p:txBody>
      </p:sp>
      <p:sp>
        <p:nvSpPr>
          <p:cNvPr id="114693" name="Oval 9"/>
          <p:cNvSpPr>
            <a:spLocks noChangeArrowheads="1"/>
          </p:cNvSpPr>
          <p:nvPr/>
        </p:nvSpPr>
        <p:spPr bwMode="auto">
          <a:xfrm>
            <a:off x="6156325" y="2997200"/>
            <a:ext cx="1152525" cy="792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 err="1">
                <a:latin typeface="Lucida Sans Unicode" charset="0"/>
                <a:ea typeface="ＭＳ Ｐゴシック" charset="0"/>
              </a:rPr>
              <a:t>i</a:t>
            </a:r>
            <a:r>
              <a:rPr lang="en-US" dirty="0">
                <a:latin typeface="Lucida Sans Unicode" charset="0"/>
                <a:ea typeface="ＭＳ Ｐゴシック" charset="0"/>
              </a:rPr>
              <a:t>&lt;</a:t>
            </a:r>
            <a:r>
              <a:rPr lang="en-US" dirty="0" err="1">
                <a:latin typeface="Lucida Sans Unicode" charset="0"/>
                <a:ea typeface="ＭＳ Ｐゴシック" charset="0"/>
              </a:rPr>
              <a:t>scores.length</a:t>
            </a:r>
            <a:endParaRPr lang="en-US" dirty="0">
              <a:latin typeface="Lucida Sans Unicode" charset="0"/>
              <a:ea typeface="ＭＳ Ｐゴシック" charset="0"/>
            </a:endParaRPr>
          </a:p>
        </p:txBody>
      </p:sp>
      <p:sp>
        <p:nvSpPr>
          <p:cNvPr id="114694" name="Oval 10"/>
          <p:cNvSpPr>
            <a:spLocks noChangeArrowheads="1"/>
          </p:cNvSpPr>
          <p:nvPr/>
        </p:nvSpPr>
        <p:spPr bwMode="auto">
          <a:xfrm>
            <a:off x="6227763" y="4005263"/>
            <a:ext cx="1152525" cy="7921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scores[</a:t>
            </a:r>
            <a:r>
              <a:rPr lang="en-US" dirty="0" err="1">
                <a:latin typeface="Lucida Sans Unicode" charset="0"/>
                <a:ea typeface="ＭＳ Ｐゴシック" charset="0"/>
              </a:rPr>
              <a:t>i</a:t>
            </a:r>
            <a:r>
              <a:rPr lang="en-US" dirty="0">
                <a:latin typeface="Lucida Sans Unicode" charset="0"/>
                <a:ea typeface="ＭＳ Ｐゴシック" charset="0"/>
              </a:rPr>
              <a:t>]&lt;min</a:t>
            </a:r>
          </a:p>
        </p:txBody>
      </p:sp>
      <p:sp>
        <p:nvSpPr>
          <p:cNvPr id="114695" name="Oval 11"/>
          <p:cNvSpPr>
            <a:spLocks noChangeArrowheads="1"/>
          </p:cNvSpPr>
          <p:nvPr/>
        </p:nvSpPr>
        <p:spPr bwMode="auto">
          <a:xfrm>
            <a:off x="7308850" y="4724400"/>
            <a:ext cx="1152525" cy="792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min=scores[</a:t>
            </a:r>
            <a:r>
              <a:rPr lang="en-US" dirty="0" err="1">
                <a:latin typeface="Lucida Sans Unicode" charset="0"/>
                <a:ea typeface="ＭＳ Ｐゴシック" charset="0"/>
              </a:rPr>
              <a:t>i</a:t>
            </a:r>
            <a:r>
              <a:rPr lang="en-US" dirty="0">
                <a:latin typeface="Lucida Sans Unicode" charset="0"/>
                <a:ea typeface="ＭＳ Ｐゴシック" charset="0"/>
              </a:rPr>
              <a:t>]</a:t>
            </a:r>
          </a:p>
        </p:txBody>
      </p:sp>
      <p:sp>
        <p:nvSpPr>
          <p:cNvPr id="114696" name="Oval 12"/>
          <p:cNvSpPr>
            <a:spLocks noChangeArrowheads="1"/>
          </p:cNvSpPr>
          <p:nvPr/>
        </p:nvSpPr>
        <p:spPr bwMode="auto">
          <a:xfrm>
            <a:off x="6300788" y="5410200"/>
            <a:ext cx="1152525" cy="755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total+=scores[</a:t>
            </a:r>
            <a:r>
              <a:rPr lang="en-US" dirty="0" err="1">
                <a:latin typeface="Lucida Sans Unicode" charset="0"/>
                <a:ea typeface="ＭＳ Ｐゴシック" charset="0"/>
              </a:rPr>
              <a:t>i</a:t>
            </a:r>
            <a:r>
              <a:rPr lang="en-US" dirty="0">
                <a:latin typeface="Lucida Sans Unicode" charset="0"/>
                <a:ea typeface="ＭＳ Ｐゴシック" charset="0"/>
              </a:rPr>
              <a:t>]</a:t>
            </a:r>
          </a:p>
        </p:txBody>
      </p:sp>
      <p:sp>
        <p:nvSpPr>
          <p:cNvPr id="114697" name="Oval 13"/>
          <p:cNvSpPr>
            <a:spLocks noChangeArrowheads="1"/>
          </p:cNvSpPr>
          <p:nvPr/>
        </p:nvSpPr>
        <p:spPr bwMode="auto">
          <a:xfrm>
            <a:off x="4787900" y="4652963"/>
            <a:ext cx="1152525" cy="7921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 err="1">
                <a:latin typeface="Lucida Sans Unicode" charset="0"/>
                <a:ea typeface="ＭＳ Ｐゴシック" charset="0"/>
              </a:rPr>
              <a:t>i</a:t>
            </a:r>
            <a:r>
              <a:rPr lang="en-US" dirty="0">
                <a:latin typeface="Lucida Sans Unicode" charset="0"/>
                <a:ea typeface="ＭＳ Ｐゴシック" charset="0"/>
              </a:rPr>
              <a:t>++</a:t>
            </a:r>
          </a:p>
        </p:txBody>
      </p:sp>
      <p:sp>
        <p:nvSpPr>
          <p:cNvPr id="114698" name="Line 15"/>
          <p:cNvSpPr>
            <a:spLocks noChangeShapeType="1"/>
          </p:cNvSpPr>
          <p:nvPr/>
        </p:nvSpPr>
        <p:spPr bwMode="auto">
          <a:xfrm>
            <a:off x="6732588" y="909638"/>
            <a:ext cx="95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4699" name="Line 16"/>
          <p:cNvSpPr>
            <a:spLocks noChangeShapeType="1"/>
          </p:cNvSpPr>
          <p:nvPr/>
        </p:nvSpPr>
        <p:spPr bwMode="auto">
          <a:xfrm>
            <a:off x="6732588" y="28527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4700" name="Line 17"/>
          <p:cNvSpPr>
            <a:spLocks noChangeShapeType="1"/>
          </p:cNvSpPr>
          <p:nvPr/>
        </p:nvSpPr>
        <p:spPr bwMode="auto">
          <a:xfrm>
            <a:off x="6732588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4701" name="Line 18"/>
          <p:cNvSpPr>
            <a:spLocks noChangeShapeType="1"/>
          </p:cNvSpPr>
          <p:nvPr/>
        </p:nvSpPr>
        <p:spPr bwMode="auto">
          <a:xfrm>
            <a:off x="6804025" y="47974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4702" name="Line 19"/>
          <p:cNvSpPr>
            <a:spLocks noChangeShapeType="1"/>
          </p:cNvSpPr>
          <p:nvPr/>
        </p:nvSpPr>
        <p:spPr bwMode="auto">
          <a:xfrm>
            <a:off x="7235825" y="46529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4703" name="Line 20"/>
          <p:cNvSpPr>
            <a:spLocks noChangeShapeType="1"/>
          </p:cNvSpPr>
          <p:nvPr/>
        </p:nvSpPr>
        <p:spPr bwMode="auto">
          <a:xfrm flipH="1">
            <a:off x="7380288" y="544512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4704" name="Line 21"/>
          <p:cNvSpPr>
            <a:spLocks noChangeShapeType="1"/>
          </p:cNvSpPr>
          <p:nvPr/>
        </p:nvSpPr>
        <p:spPr bwMode="auto">
          <a:xfrm flipH="1" flipV="1">
            <a:off x="5867400" y="5300663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4705" name="Line 22"/>
          <p:cNvSpPr>
            <a:spLocks noChangeShapeType="1"/>
          </p:cNvSpPr>
          <p:nvPr/>
        </p:nvSpPr>
        <p:spPr bwMode="auto">
          <a:xfrm flipV="1">
            <a:off x="5508625" y="3644900"/>
            <a:ext cx="7921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4706" name="Text Box 23"/>
          <p:cNvSpPr txBox="1">
            <a:spLocks noChangeArrowheads="1"/>
          </p:cNvSpPr>
          <p:nvPr/>
        </p:nvSpPr>
        <p:spPr bwMode="auto">
          <a:xfrm>
            <a:off x="6784975" y="37369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true</a:t>
            </a:r>
          </a:p>
        </p:txBody>
      </p:sp>
      <p:sp>
        <p:nvSpPr>
          <p:cNvPr id="114707" name="Text Box 24"/>
          <p:cNvSpPr txBox="1">
            <a:spLocks noChangeArrowheads="1"/>
          </p:cNvSpPr>
          <p:nvPr/>
        </p:nvSpPr>
        <p:spPr bwMode="auto">
          <a:xfrm>
            <a:off x="7451725" y="4437063"/>
            <a:ext cx="8651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true</a:t>
            </a:r>
          </a:p>
        </p:txBody>
      </p:sp>
      <p:sp>
        <p:nvSpPr>
          <p:cNvPr id="186388" name="Oval 26"/>
          <p:cNvSpPr>
            <a:spLocks noChangeArrowheads="1"/>
          </p:cNvSpPr>
          <p:nvPr/>
        </p:nvSpPr>
        <p:spPr bwMode="auto">
          <a:xfrm>
            <a:off x="2124075" y="4813300"/>
            <a:ext cx="2376488" cy="135255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total=total-min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return</a:t>
            </a:r>
          </a:p>
        </p:txBody>
      </p:sp>
      <p:sp>
        <p:nvSpPr>
          <p:cNvPr id="114709" name="Line 27"/>
          <p:cNvSpPr>
            <a:spLocks noChangeShapeType="1"/>
          </p:cNvSpPr>
          <p:nvPr/>
        </p:nvSpPr>
        <p:spPr bwMode="auto">
          <a:xfrm flipH="1">
            <a:off x="3311525" y="3500438"/>
            <a:ext cx="2844800" cy="1312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6390" name="TextBox 1"/>
          <p:cNvSpPr txBox="1">
            <a:spLocks noChangeArrowheads="1"/>
          </p:cNvSpPr>
          <p:nvPr/>
        </p:nvSpPr>
        <p:spPr bwMode="auto">
          <a:xfrm>
            <a:off x="-458788" y="4535488"/>
            <a:ext cx="30210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it-IT" altLang="fr-FR" sz="2000"/>
              <a:t>T1(scores[10.0] ; 10.0)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fr-FR" sz="2000"/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it-IT" altLang="fr-FR" sz="2000"/>
              <a:t>100% node </a:t>
            </a:r>
            <a:br>
              <a:rPr lang="it-IT" altLang="fr-FR" sz="2000"/>
            </a:br>
            <a:r>
              <a:rPr lang="it-IT" altLang="fr-FR" sz="2000"/>
              <a:t>coverage</a:t>
            </a:r>
            <a:endParaRPr lang="fr-FR" altLang="fr-FR" sz="2000"/>
          </a:p>
        </p:txBody>
      </p:sp>
      <p:sp>
        <p:nvSpPr>
          <p:cNvPr id="1863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D92DA0B-2238-4899-84BA-61EA2C6794F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138</a:t>
            </a:fld>
            <a:endParaRPr lang="it-IT" altLang="fr-FR" sz="12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ea typeface="ＭＳ Ｐゴシック" charset="0"/>
                <a:cs typeface="+mj-cs"/>
              </a:rPr>
              <a:t>Measure: Node coverage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it-IT">
                <a:ea typeface="ＭＳ Ｐゴシック" charset="0"/>
                <a:cs typeface="+mn-cs"/>
              </a:rPr>
              <a:t>Node coverage = number of nodes executed / total number of nodes</a:t>
            </a:r>
          </a:p>
          <a:p>
            <a:pPr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it-IT">
                <a:ea typeface="ＭＳ Ｐゴシック" charset="0"/>
                <a:cs typeface="+mn-cs"/>
              </a:rPr>
              <a:t>For each test</a:t>
            </a:r>
          </a:p>
          <a:p>
            <a:pPr>
              <a:buFont typeface="Wingdings" charset="0"/>
              <a:buChar char="§"/>
              <a:defRPr/>
            </a:pPr>
            <a:r>
              <a:rPr lang="it-IT">
                <a:ea typeface="ＭＳ Ｐゴシック" charset="0"/>
                <a:cs typeface="+mn-cs"/>
              </a:rPr>
              <a:t>Cumulative: for a test suite</a:t>
            </a:r>
          </a:p>
        </p:txBody>
      </p:sp>
      <p:sp>
        <p:nvSpPr>
          <p:cNvPr id="1884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E169E65-F00E-4930-835E-98FDE5774F3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139</a:t>
            </a:fld>
            <a:endParaRPr lang="it-IT" altLang="fr-FR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ea typeface="ＭＳ Ｐゴシック" charset="0"/>
                <a:cs typeface="+mj-cs"/>
              </a:rPr>
              <a:t>Bicycle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569325" cy="48006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Failure                        Requirements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User falls down         R1 transport person                  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R1 not satisfied</a:t>
            </a:r>
          </a:p>
          <a:p>
            <a:pPr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Why?             </a:t>
            </a:r>
          </a:p>
          <a:p>
            <a:pPr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w"/>
              <a:defRPr/>
            </a:pPr>
            <a:endParaRPr lang="it-IT" dirty="0">
              <a:ea typeface="ＭＳ Ｐゴシック" charset="0"/>
            </a:endParaRP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A6BDBDE-E2C7-434D-B07B-21F3ECA26C0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it-IT" altLang="fr-FR" sz="12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Node coverage</a:t>
            </a:r>
          </a:p>
        </p:txBody>
      </p:sp>
      <p:sp>
        <p:nvSpPr>
          <p:cNvPr id="138244" name="Oval 4"/>
          <p:cNvSpPr>
            <a:spLocks noChangeArrowheads="1"/>
          </p:cNvSpPr>
          <p:nvPr/>
        </p:nvSpPr>
        <p:spPr bwMode="auto">
          <a:xfrm>
            <a:off x="5572125" y="2487613"/>
            <a:ext cx="1296988" cy="10080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x&gt;= 0</a:t>
            </a:r>
          </a:p>
        </p:txBody>
      </p:sp>
      <p:sp>
        <p:nvSpPr>
          <p:cNvPr id="138245" name="Oval 5"/>
          <p:cNvSpPr>
            <a:spLocks noChangeArrowheads="1"/>
          </p:cNvSpPr>
          <p:nvPr/>
        </p:nvSpPr>
        <p:spPr bwMode="auto">
          <a:xfrm>
            <a:off x="6724650" y="3638550"/>
            <a:ext cx="1296988" cy="10080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return -x</a:t>
            </a:r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4276725" y="3638550"/>
            <a:ext cx="1296988" cy="10080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return x</a:t>
            </a:r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 flipH="1">
            <a:off x="5356225" y="3279775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6653213" y="3351213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5005388" y="4791075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T1 (1; 1)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5003800" y="515778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T2 (-1; 1)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592138" y="5853113"/>
            <a:ext cx="4229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Statement coverage = node coverage</a:t>
            </a:r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6219825" y="1982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10604" name="Rectangle 14"/>
          <p:cNvSpPr>
            <a:spLocks noChangeArrowheads="1"/>
          </p:cNvSpPr>
          <p:nvPr/>
        </p:nvSpPr>
        <p:spPr bwMode="auto">
          <a:xfrm>
            <a:off x="0" y="1125538"/>
            <a:ext cx="47164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defRPr/>
            </a:pPr>
            <a:r>
              <a:rPr lang="en-US" sz="2400">
                <a:latin typeface="Lucida Sans Unicode" charset="0"/>
                <a:ea typeface="ＭＳ Ｐゴシック" charset="0"/>
              </a:rPr>
              <a:t>double abs(double x){ </a:t>
            </a:r>
          </a:p>
          <a:p>
            <a:pPr lvl="1" eaLnBrk="1" hangingPunct="1">
              <a:defRPr/>
            </a:pPr>
            <a:r>
              <a:rPr lang="en-US" sz="2400">
                <a:latin typeface="Lucida Sans Unicode" charset="0"/>
                <a:ea typeface="ＭＳ Ｐゴシック" charset="0"/>
              </a:rPr>
              <a:t>  if (x&gt;=0) then return x; </a:t>
            </a:r>
          </a:p>
          <a:p>
            <a:pPr lvl="1" eaLnBrk="1" hangingPunct="1">
              <a:defRPr/>
            </a:pPr>
            <a:r>
              <a:rPr lang="en-US" sz="2400">
                <a:latin typeface="Lucida Sans Unicode" charset="0"/>
                <a:ea typeface="ＭＳ Ｐゴシック" charset="0"/>
              </a:rPr>
              <a:t>               else return -x;</a:t>
            </a:r>
          </a:p>
          <a:p>
            <a:pPr lvl="1" algn="ctr" eaLnBrk="1" hangingPunct="1">
              <a:defRPr/>
            </a:pPr>
            <a:r>
              <a:rPr lang="en-US" sz="2400">
                <a:latin typeface="Lucida Sans Unicode" charset="0"/>
                <a:ea typeface="ＭＳ Ｐゴシック" charset="0"/>
              </a:rPr>
              <a:t>}</a:t>
            </a:r>
          </a:p>
        </p:txBody>
      </p:sp>
      <p:sp>
        <p:nvSpPr>
          <p:cNvPr id="1894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A25A53D-0444-4BB7-BD93-AD0798986D0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140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5" grpId="0" animBg="1"/>
      <p:bldP spid="138246" grpId="0" animBg="1"/>
      <p:bldP spid="138249" grpId="0"/>
      <p:bldP spid="138250" grpId="0"/>
      <p:bldP spid="138251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Statement coverage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Node coverage ⇔ Statement coverage</a:t>
            </a:r>
          </a:p>
          <a:p>
            <a:pPr>
              <a:defRPr/>
            </a:pPr>
            <a:r>
              <a:rPr lang="en-US" altLang="en-US"/>
              <a:t>Basic block cov ⇔ Statement coverage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1914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96DCE5C-AC18-4B0D-94BF-2648C96E7FD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141</a:t>
            </a:fld>
            <a:endParaRPr lang="it-IT" altLang="fr-FR" sz="12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Decision coverage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Try to cover all decisions in the program with true and false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 decision: </a:t>
            </a:r>
            <a:r>
              <a:rPr lang="en-US" dirty="0" err="1">
                <a:ea typeface="ＭＳ Ｐゴシック" charset="0"/>
                <a:cs typeface="+mn-cs"/>
              </a:rPr>
              <a:t>boolean</a:t>
            </a:r>
            <a:r>
              <a:rPr lang="en-US" dirty="0">
                <a:ea typeface="ＭＳ Ｐゴシック" charset="0"/>
                <a:cs typeface="+mn-cs"/>
              </a:rPr>
              <a:t> expression 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Measure: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decision coverage =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    #decisions covered/ #decisions</a:t>
            </a:r>
          </a:p>
        </p:txBody>
      </p:sp>
      <p:sp>
        <p:nvSpPr>
          <p:cNvPr id="1925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0DB421F-A0C3-457A-9AA0-138E0C30E4B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142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Decision coverage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Edge coverage ⇔ Decision coverage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1935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927350E-1CE2-47CB-B614-914E1873D39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143</a:t>
            </a:fld>
            <a:endParaRPr lang="it-IT" altLang="fr-FR" sz="12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Edge coverage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double abs(double x){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  if (x &lt; 0) then x = -x;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  return x;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}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5435600" y="2492375"/>
            <a:ext cx="1296988" cy="10080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X &lt; 0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6588125" y="3643313"/>
            <a:ext cx="1296988" cy="10080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x = -x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5508625" y="4868863"/>
            <a:ext cx="1296988" cy="10080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return x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flipH="1">
            <a:off x="6588125" y="4581525"/>
            <a:ext cx="288925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>
            <a:off x="6516688" y="33559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6084888" y="35004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1347788" y="4797425"/>
            <a:ext cx="13938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T1 ( 1 ;1)</a:t>
            </a:r>
          </a:p>
          <a:p>
            <a:pPr algn="ctr" eaLnBrk="1" hangingPunct="1">
              <a:defRPr/>
            </a:pPr>
            <a:r>
              <a:rPr lang="en-US"/>
              <a:t>T2 (-1; 1)</a:t>
            </a:r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>
            <a:off x="6084888" y="19161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945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2C3D51F-5293-49A8-927A-AF69D4EC798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144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68" grpId="0" animBg="1"/>
      <p:bldP spid="139269" grpId="0" animBg="1"/>
      <p:bldP spid="139270" grpId="0" animBg="1"/>
      <p:bldP spid="13927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it-IT">
              <a:ea typeface="ＭＳ Ｐゴシック" charset="0"/>
              <a:cs typeface="+mj-cs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79388" y="1052513"/>
            <a:ext cx="5761037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float </a:t>
            </a:r>
            <a:r>
              <a:rPr lang="en-US" dirty="0" err="1">
                <a:ea typeface="MS PGothic" pitchFamily="34" charset="-128"/>
              </a:rPr>
              <a:t>homeworkAverage</a:t>
            </a:r>
            <a:r>
              <a:rPr lang="en-US" dirty="0">
                <a:ea typeface="MS PGothic" pitchFamily="34" charset="-128"/>
              </a:rPr>
              <a:t>(float[] scores) { 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float min = 99999;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float total = 0;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for (</a:t>
            </a:r>
            <a:r>
              <a:rPr lang="en-US" dirty="0" err="1">
                <a:ea typeface="MS PGothic" pitchFamily="34" charset="-128"/>
              </a:rPr>
              <a:t>int</a:t>
            </a:r>
            <a:r>
              <a:rPr lang="en-US" dirty="0">
                <a:ea typeface="MS PGothic" pitchFamily="34" charset="-128"/>
              </a:rPr>
              <a:t>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 = 0;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 &lt; </a:t>
            </a:r>
            <a:r>
              <a:rPr lang="en-US" dirty="0" err="1">
                <a:ea typeface="MS PGothic" pitchFamily="34" charset="-128"/>
              </a:rPr>
              <a:t>scores.length</a:t>
            </a:r>
            <a:r>
              <a:rPr lang="en-US" dirty="0">
                <a:ea typeface="MS PGothic" pitchFamily="34" charset="-128"/>
              </a:rPr>
              <a:t>;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++){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  if (scores[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] &lt; min)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    min = scores[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  total += scores[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}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total = total – min;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return total / (</a:t>
            </a:r>
            <a:r>
              <a:rPr lang="en-US" dirty="0" err="1">
                <a:ea typeface="MS PGothic" pitchFamily="34" charset="-128"/>
              </a:rPr>
              <a:t>scores.length</a:t>
            </a:r>
            <a:r>
              <a:rPr lang="en-US" dirty="0">
                <a:ea typeface="MS PGothic" pitchFamily="34" charset="-128"/>
              </a:rPr>
              <a:t> – 1);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}</a:t>
            </a:r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6156325" y="333375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min=9999</a:t>
            </a:r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6732588" y="0"/>
            <a:ext cx="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6156325" y="1196975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total=0</a:t>
            </a:r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6156325" y="2060575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i=0</a:t>
            </a:r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6156325" y="2997200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i&lt;scores.length</a:t>
            </a:r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6227763" y="4005263"/>
            <a:ext cx="1152525" cy="7921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scores[i]&lt;min</a:t>
            </a:r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7308850" y="4724400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min=scores[i]</a:t>
            </a:r>
          </a:p>
        </p:txBody>
      </p:sp>
      <p:sp>
        <p:nvSpPr>
          <p:cNvPr id="144396" name="Oval 12"/>
          <p:cNvSpPr>
            <a:spLocks noChangeArrowheads="1"/>
          </p:cNvSpPr>
          <p:nvPr/>
        </p:nvSpPr>
        <p:spPr bwMode="auto">
          <a:xfrm>
            <a:off x="6300788" y="5373688"/>
            <a:ext cx="1152525" cy="7921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total+=scores[i]</a:t>
            </a:r>
          </a:p>
        </p:txBody>
      </p:sp>
      <p:sp>
        <p:nvSpPr>
          <p:cNvPr id="144397" name="Oval 13"/>
          <p:cNvSpPr>
            <a:spLocks noChangeArrowheads="1"/>
          </p:cNvSpPr>
          <p:nvPr/>
        </p:nvSpPr>
        <p:spPr bwMode="auto">
          <a:xfrm>
            <a:off x="4787900" y="4652963"/>
            <a:ext cx="1152525" cy="7921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i++</a:t>
            </a:r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6732588" y="11255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399" name="Line 15"/>
          <p:cNvSpPr>
            <a:spLocks noChangeShapeType="1"/>
          </p:cNvSpPr>
          <p:nvPr/>
        </p:nvSpPr>
        <p:spPr bwMode="auto">
          <a:xfrm>
            <a:off x="6732588" y="19891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400" name="Line 16"/>
          <p:cNvSpPr>
            <a:spLocks noChangeShapeType="1"/>
          </p:cNvSpPr>
          <p:nvPr/>
        </p:nvSpPr>
        <p:spPr bwMode="auto">
          <a:xfrm>
            <a:off x="6732588" y="28527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401" name="Line 17"/>
          <p:cNvSpPr>
            <a:spLocks noChangeShapeType="1"/>
          </p:cNvSpPr>
          <p:nvPr/>
        </p:nvSpPr>
        <p:spPr bwMode="auto">
          <a:xfrm>
            <a:off x="6732588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>
            <a:off x="6804025" y="47974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403" name="Line 19"/>
          <p:cNvSpPr>
            <a:spLocks noChangeShapeType="1"/>
          </p:cNvSpPr>
          <p:nvPr/>
        </p:nvSpPr>
        <p:spPr bwMode="auto">
          <a:xfrm>
            <a:off x="7235825" y="46529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404" name="Line 20"/>
          <p:cNvSpPr>
            <a:spLocks noChangeShapeType="1"/>
          </p:cNvSpPr>
          <p:nvPr/>
        </p:nvSpPr>
        <p:spPr bwMode="auto">
          <a:xfrm flipH="1">
            <a:off x="7380288" y="544512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 flipH="1" flipV="1">
            <a:off x="5867400" y="5300663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 flipV="1">
            <a:off x="5508625" y="3644900"/>
            <a:ext cx="7921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6784975" y="37369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true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7451725" y="443706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true</a:t>
            </a:r>
          </a:p>
        </p:txBody>
      </p:sp>
      <p:sp>
        <p:nvSpPr>
          <p:cNvPr id="144409" name="Oval 25"/>
          <p:cNvSpPr>
            <a:spLocks noChangeArrowheads="1"/>
          </p:cNvSpPr>
          <p:nvPr/>
        </p:nvSpPr>
        <p:spPr bwMode="auto">
          <a:xfrm>
            <a:off x="3059113" y="4797425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total=total-min</a:t>
            </a:r>
          </a:p>
        </p:txBody>
      </p:sp>
      <p:sp>
        <p:nvSpPr>
          <p:cNvPr id="144410" name="Oval 26"/>
          <p:cNvSpPr>
            <a:spLocks noChangeArrowheads="1"/>
          </p:cNvSpPr>
          <p:nvPr/>
        </p:nvSpPr>
        <p:spPr bwMode="auto">
          <a:xfrm>
            <a:off x="3059113" y="5734050"/>
            <a:ext cx="1152525" cy="7921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return</a:t>
            </a:r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H="1">
            <a:off x="3635375" y="3500438"/>
            <a:ext cx="252095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>
            <a:off x="3635375" y="55895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303213" y="55372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T1({1}; 1)</a:t>
            </a:r>
          </a:p>
        </p:txBody>
      </p:sp>
      <p:sp>
        <p:nvSpPr>
          <p:cNvPr id="144414" name="Text Box 30"/>
          <p:cNvSpPr txBox="1">
            <a:spLocks noChangeArrowheads="1"/>
          </p:cNvSpPr>
          <p:nvPr/>
        </p:nvSpPr>
        <p:spPr bwMode="auto">
          <a:xfrm>
            <a:off x="323850" y="6021388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T2({1,2}; 1.5)</a:t>
            </a:r>
          </a:p>
        </p:txBody>
      </p:sp>
      <p:sp>
        <p:nvSpPr>
          <p:cNvPr id="19663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30769E8-2345-40EF-A2A9-677428866FE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145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  <p:bldP spid="144389" grpId="0" animBg="1"/>
      <p:bldP spid="144391" grpId="0" animBg="1"/>
      <p:bldP spid="144392" grpId="0" animBg="1"/>
      <p:bldP spid="144393" grpId="0" animBg="1"/>
      <p:bldP spid="144394" grpId="0" animBg="1"/>
      <p:bldP spid="144395" grpId="0" animBg="1"/>
      <p:bldP spid="144396" grpId="0" animBg="1"/>
      <p:bldP spid="144397" grpId="0" animBg="1"/>
      <p:bldP spid="144407" grpId="0"/>
      <p:bldP spid="144408" grpId="0"/>
      <p:bldP spid="144409" grpId="0" animBg="1"/>
      <p:bldP spid="144410" grpId="0" animBg="1"/>
      <p:bldP spid="144413" grpId="0"/>
      <p:bldP spid="144414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Relations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Edge coverage implies node coverage	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     not viceversa</a:t>
            </a:r>
          </a:p>
        </p:txBody>
      </p:sp>
      <p:sp>
        <p:nvSpPr>
          <p:cNvPr id="1986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E3A3E76-0147-4FF3-A259-D6CE085A056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Condition coverage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>
                <a:ea typeface="MS PGothic" pitchFamily="34" charset="-128"/>
              </a:rPr>
              <a:t>A decision can be made of a combination of terms (== conditions)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it-IT" dirty="0">
              <a:ea typeface="MS PGothic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>
                <a:ea typeface="ＭＳ Ｐゴシック" charset="0"/>
              </a:rPr>
              <a:t>Ex: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 err="1">
                <a:ea typeface="ＭＳ Ｐゴシック" charset="0"/>
              </a:rPr>
              <a:t>boolean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isMarried</a:t>
            </a:r>
            <a:r>
              <a:rPr lang="en-US" sz="2800" dirty="0">
                <a:ea typeface="ＭＳ Ｐゴシック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boolean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isRetired</a:t>
            </a:r>
            <a:r>
              <a:rPr lang="en-US" sz="2800" dirty="0">
                <a:ea typeface="ＭＳ Ｐゴシック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int</a:t>
            </a:r>
            <a:r>
              <a:rPr lang="en-US" sz="2800" dirty="0">
                <a:ea typeface="ＭＳ Ｐゴシック" charset="0"/>
              </a:rPr>
              <a:t> age;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>
                <a:ea typeface="ＭＳ Ｐゴシック" charset="0"/>
              </a:rPr>
              <a:t> if (age&gt;60 and </a:t>
            </a:r>
            <a:r>
              <a:rPr lang="en-US" sz="2800" dirty="0" err="1">
                <a:ea typeface="ＭＳ Ｐゴシック" charset="0"/>
              </a:rPr>
              <a:t>isRetired</a:t>
            </a:r>
            <a:r>
              <a:rPr lang="en-US" sz="2800" dirty="0">
                <a:ea typeface="ＭＳ Ｐゴシック" charset="0"/>
              </a:rPr>
              <a:t> or </a:t>
            </a:r>
            <a:r>
              <a:rPr lang="en-US" sz="2800" dirty="0" err="1">
                <a:ea typeface="ＭＳ Ｐゴシック" charset="0"/>
              </a:rPr>
              <a:t>isMarried</a:t>
            </a:r>
            <a:r>
              <a:rPr lang="en-US" sz="2800" dirty="0">
                <a:ea typeface="ＭＳ Ｐゴシック" charset="0"/>
              </a:rPr>
              <a:t>)</a:t>
            </a:r>
          </a:p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1CE328A-4EFA-417B-9F44-4E846D8CC1F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Condition coverage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26450" cy="4800600"/>
          </a:xfrm>
        </p:spPr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Simple condition coverage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Each condition set at least once to T and F</a:t>
            </a:r>
          </a:p>
          <a:p>
            <a:pPr lvl="1"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Multiple condition coverage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All combinations T/F are tried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CEBB1D0-1ACA-4952-9769-5E1E585BEC8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148</a:t>
            </a:fld>
            <a:endParaRPr lang="it-IT" altLang="fr-FR" sz="12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Simple condition coverage</a:t>
            </a:r>
          </a:p>
        </p:txBody>
      </p:sp>
      <p:graphicFrame>
        <p:nvGraphicFramePr>
          <p:cNvPr id="147544" name="Group 88"/>
          <p:cNvGraphicFramePr>
            <a:graphicFrameLocks noGrp="1"/>
          </p:cNvGraphicFramePr>
          <p:nvPr>
            <p:ph sz="quarter" idx="2"/>
          </p:nvPr>
        </p:nvGraphicFramePr>
        <p:xfrm>
          <a:off x="1692275" y="4365625"/>
          <a:ext cx="6911975" cy="1346200"/>
        </p:xfrm>
        <a:graphic>
          <a:graphicData uri="http://schemas.openxmlformats.org/drawingml/2006/table">
            <a:tbl>
              <a:tblPr/>
              <a:tblGrid>
                <a:gridCol w="14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 case</a:t>
                      </a:r>
                    </a:p>
                  </a:txBody>
                  <a:tcPr marL="91430" marR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age&gt;60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isRetired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isMarried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T1</a:t>
                      </a:r>
                    </a:p>
                  </a:txBody>
                  <a:tcPr marL="91430" marR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T2</a:t>
                      </a:r>
                    </a:p>
                  </a:txBody>
                  <a:tcPr marL="91430" marR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882" name="Rectangle 4"/>
          <p:cNvSpPr>
            <a:spLocks noChangeArrowheads="1"/>
          </p:cNvSpPr>
          <p:nvPr/>
        </p:nvSpPr>
        <p:spPr bwMode="auto">
          <a:xfrm>
            <a:off x="0" y="1052513"/>
            <a:ext cx="7164388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{ </a:t>
            </a:r>
          </a:p>
          <a:p>
            <a:pPr eaLnBrk="1" hangingPunct="1"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  </a:t>
            </a:r>
            <a:r>
              <a:rPr lang="en-US" sz="2400" dirty="0" err="1">
                <a:latin typeface="Lucida Sans Unicode" charset="0"/>
                <a:ea typeface="ＭＳ Ｐゴシック" charset="0"/>
              </a:rPr>
              <a:t>boolean</a:t>
            </a:r>
            <a:r>
              <a:rPr lang="en-US" sz="2400" dirty="0">
                <a:latin typeface="Lucida Sans Unicode" charset="0"/>
                <a:ea typeface="ＭＳ Ｐゴシック" charset="0"/>
              </a:rPr>
              <a:t> </a:t>
            </a:r>
            <a:r>
              <a:rPr lang="en-US" sz="2400" dirty="0" err="1">
                <a:latin typeface="Lucida Sans Unicode" charset="0"/>
                <a:ea typeface="ＭＳ Ｐゴシック" charset="0"/>
              </a:rPr>
              <a:t>isMarried</a:t>
            </a:r>
            <a:r>
              <a:rPr lang="en-US" sz="2400" dirty="0">
                <a:latin typeface="Lucida Sans Unicode" charset="0"/>
                <a:ea typeface="ＭＳ Ｐゴシック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  </a:t>
            </a:r>
            <a:r>
              <a:rPr lang="en-US" sz="2400" dirty="0" err="1">
                <a:latin typeface="Lucida Sans Unicode" charset="0"/>
                <a:ea typeface="ＭＳ Ｐゴシック" charset="0"/>
              </a:rPr>
              <a:t>boolean</a:t>
            </a:r>
            <a:r>
              <a:rPr lang="en-US" sz="2400" dirty="0">
                <a:latin typeface="Lucida Sans Unicode" charset="0"/>
                <a:ea typeface="ＭＳ Ｐゴシック" charset="0"/>
              </a:rPr>
              <a:t> </a:t>
            </a:r>
            <a:r>
              <a:rPr lang="en-US" sz="2400" dirty="0" err="1">
                <a:latin typeface="Lucida Sans Unicode" charset="0"/>
                <a:ea typeface="ＭＳ Ｐゴシック" charset="0"/>
              </a:rPr>
              <a:t>isRetired</a:t>
            </a:r>
            <a:r>
              <a:rPr lang="en-US" sz="2400" dirty="0">
                <a:latin typeface="Lucida Sans Unicode" charset="0"/>
                <a:ea typeface="ＭＳ Ｐゴシック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  </a:t>
            </a:r>
            <a:r>
              <a:rPr lang="en-US" sz="2400" dirty="0" err="1">
                <a:latin typeface="Lucida Sans Unicode" charset="0"/>
                <a:ea typeface="ＭＳ Ｐゴシック" charset="0"/>
              </a:rPr>
              <a:t>int</a:t>
            </a:r>
            <a:r>
              <a:rPr lang="en-US" sz="2400" dirty="0">
                <a:latin typeface="Lucida Sans Unicode" charset="0"/>
                <a:ea typeface="ＭＳ Ｐゴシック" charset="0"/>
              </a:rPr>
              <a:t> age;</a:t>
            </a:r>
          </a:p>
          <a:p>
            <a:pPr eaLnBrk="1" hangingPunct="1"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  if (age&gt;60 and </a:t>
            </a:r>
            <a:r>
              <a:rPr lang="en-US" sz="2400" dirty="0" err="1">
                <a:latin typeface="Lucida Sans Unicode" charset="0"/>
                <a:ea typeface="ＭＳ Ｐゴシック" charset="0"/>
              </a:rPr>
              <a:t>isRetired</a:t>
            </a:r>
            <a:r>
              <a:rPr lang="en-US" sz="2400" dirty="0">
                <a:latin typeface="Lucida Sans Unicode" charset="0"/>
                <a:ea typeface="ＭＳ Ｐゴシック" charset="0"/>
              </a:rPr>
              <a:t> or </a:t>
            </a:r>
            <a:r>
              <a:rPr lang="en-US" sz="2400" dirty="0" err="1">
                <a:latin typeface="Lucida Sans Unicode" charset="0"/>
                <a:ea typeface="ＭＳ Ｐゴシック" charset="0"/>
              </a:rPr>
              <a:t>isMarried</a:t>
            </a:r>
            <a:r>
              <a:rPr lang="en-US" sz="2400" dirty="0">
                <a:latin typeface="Lucida Sans Unicode" charset="0"/>
                <a:ea typeface="ＭＳ Ｐゴシック" charset="0"/>
              </a:rPr>
              <a:t>)</a:t>
            </a:r>
          </a:p>
          <a:p>
            <a:pPr eaLnBrk="1" hangingPunct="1"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           </a:t>
            </a:r>
            <a:r>
              <a:rPr lang="en-US" sz="2400" dirty="0" err="1">
                <a:latin typeface="Lucida Sans Unicode" charset="0"/>
                <a:ea typeface="ＭＳ Ｐゴシック" charset="0"/>
              </a:rPr>
              <a:t>discountRate</a:t>
            </a:r>
            <a:r>
              <a:rPr lang="en-US" sz="2400" dirty="0">
                <a:latin typeface="Lucida Sans Unicode" charset="0"/>
                <a:ea typeface="ＭＳ Ｐゴシック" charset="0"/>
              </a:rPr>
              <a:t> = 30;</a:t>
            </a:r>
          </a:p>
          <a:p>
            <a:pPr eaLnBrk="1" hangingPunct="1"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  else </a:t>
            </a:r>
            <a:r>
              <a:rPr lang="en-US" dirty="0">
                <a:latin typeface="Lucida Sans Unicode" charset="0"/>
                <a:ea typeface="ＭＳ Ｐゴシック" charset="0"/>
              </a:rPr>
              <a:t> </a:t>
            </a:r>
            <a:r>
              <a:rPr lang="en-US" sz="2400" dirty="0" err="1">
                <a:latin typeface="Lucida Sans Unicode" charset="0"/>
                <a:ea typeface="ＭＳ Ｐゴシック" charset="0"/>
              </a:rPr>
              <a:t>discountRate</a:t>
            </a:r>
            <a:r>
              <a:rPr lang="en-US" sz="2400" dirty="0">
                <a:latin typeface="Lucida Sans Unicode" charset="0"/>
                <a:ea typeface="ＭＳ Ｐゴシック" charset="0"/>
              </a:rPr>
              <a:t> = 10;</a:t>
            </a:r>
            <a:endParaRPr lang="en-US" sz="2800" dirty="0">
              <a:latin typeface="Lucida Sans Unicode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}</a:t>
            </a:r>
          </a:p>
        </p:txBody>
      </p:sp>
      <p:sp>
        <p:nvSpPr>
          <p:cNvPr id="2027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88DCBA9-4F0C-4983-BFAF-478C9E897F77}" type="slidenum">
              <a:rPr lang="en-US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149</a:t>
            </a:fld>
            <a:endParaRPr lang="en-US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Bicycle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95400"/>
            <a:ext cx="8712200" cy="48006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</a:rPr>
              <a:t>Fault				</a:t>
            </a:r>
          </a:p>
          <a:p>
            <a:pPr lvl="2">
              <a:buFont typeface="Wingdings" charset="0"/>
              <a:buChar char="w"/>
              <a:defRPr/>
            </a:pPr>
            <a:r>
              <a:rPr lang="it-IT" dirty="0" err="1">
                <a:ea typeface="ＭＳ Ｐゴシック" charset="0"/>
              </a:rPr>
              <a:t>where</a:t>
            </a:r>
            <a:r>
              <a:rPr lang="it-IT" dirty="0">
                <a:ea typeface="ＭＳ Ｐゴシック" charset="0"/>
              </a:rPr>
              <a:t> the </a:t>
            </a:r>
            <a:r>
              <a:rPr lang="it-IT" dirty="0" err="1">
                <a:ea typeface="ＭＳ Ｐゴシック" charset="0"/>
              </a:rPr>
              <a:t>failure</a:t>
            </a:r>
            <a:r>
              <a:rPr lang="it-IT" dirty="0">
                <a:ea typeface="ＭＳ Ｐゴシック" charset="0"/>
              </a:rPr>
              <a:t> </a:t>
            </a:r>
            <a:r>
              <a:rPr lang="it-IT" dirty="0" err="1">
                <a:ea typeface="ＭＳ Ｐゴシック" charset="0"/>
              </a:rPr>
              <a:t>comes</a:t>
            </a:r>
            <a:r>
              <a:rPr lang="it-IT" dirty="0">
                <a:ea typeface="ＭＳ Ｐゴシック" charset="0"/>
              </a:rPr>
              <a:t> from?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 err="1">
                <a:ea typeface="ＭＳ Ｐゴシック" charset="0"/>
              </a:rPr>
              <a:t>Handlebar</a:t>
            </a:r>
            <a:r>
              <a:rPr lang="it-IT" dirty="0">
                <a:ea typeface="ＭＳ Ｐゴシック" charset="0"/>
              </a:rPr>
              <a:t> ill mounted? (implementation pb)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Saddle too high? (configuration pb)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Wheels too far apart? (design </a:t>
            </a:r>
            <a:r>
              <a:rPr lang="it-IT" dirty="0" err="1">
                <a:ea typeface="ＭＳ Ｐゴシック" charset="0"/>
              </a:rPr>
              <a:t>problem</a:t>
            </a:r>
            <a:r>
              <a:rPr lang="it-IT" dirty="0">
                <a:ea typeface="ＭＳ Ｐゴシック" charset="0"/>
              </a:rPr>
              <a:t>)</a:t>
            </a:r>
          </a:p>
          <a:p>
            <a:pPr lvl="1">
              <a:buFont typeface="Wingdings" charset="0"/>
              <a:buChar char="w"/>
              <a:defRPr/>
            </a:pPr>
            <a:endParaRPr lang="it-IT" dirty="0">
              <a:ea typeface="ＭＳ Ｐゴシック" charset="0"/>
            </a:endParaRP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User </a:t>
            </a:r>
            <a:r>
              <a:rPr lang="it-IT" dirty="0" err="1">
                <a:ea typeface="ＭＳ Ｐゴシック" charset="0"/>
              </a:rPr>
              <a:t>cannot</a:t>
            </a:r>
            <a:r>
              <a:rPr lang="it-IT" dirty="0">
                <a:ea typeface="ＭＳ Ｐゴシック" charset="0"/>
              </a:rPr>
              <a:t> bike? (</a:t>
            </a:r>
            <a:r>
              <a:rPr lang="it-IT" dirty="0" err="1">
                <a:ea typeface="ＭＳ Ｐゴシック" charset="0"/>
              </a:rPr>
              <a:t>not</a:t>
            </a:r>
            <a:r>
              <a:rPr lang="it-IT" dirty="0">
                <a:ea typeface="ＭＳ Ｐゴシック" charset="0"/>
              </a:rPr>
              <a:t> a </a:t>
            </a:r>
            <a:r>
              <a:rPr lang="it-IT" dirty="0" err="1">
                <a:ea typeface="ＭＳ Ｐゴシック" charset="0"/>
              </a:rPr>
              <a:t>bycicle</a:t>
            </a:r>
            <a:r>
              <a:rPr lang="it-IT" dirty="0">
                <a:ea typeface="ＭＳ Ｐゴシック" charset="0"/>
              </a:rPr>
              <a:t> </a:t>
            </a:r>
            <a:r>
              <a:rPr lang="it-IT" dirty="0" err="1">
                <a:ea typeface="ＭＳ Ｐゴシック" charset="0"/>
              </a:rPr>
              <a:t>failure</a:t>
            </a:r>
            <a:r>
              <a:rPr lang="it-IT" dirty="0">
                <a:ea typeface="ＭＳ Ｐゴシック" charset="0"/>
              </a:rPr>
              <a:t>)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 err="1">
                <a:ea typeface="ＭＳ Ｐゴシック" charset="0"/>
              </a:rPr>
              <a:t>Pothole</a:t>
            </a:r>
            <a:r>
              <a:rPr lang="it-IT" dirty="0">
                <a:ea typeface="ＭＳ Ｐゴシック" charset="0"/>
              </a:rPr>
              <a:t> in the road? (</a:t>
            </a:r>
            <a:r>
              <a:rPr lang="it-IT" dirty="0" err="1">
                <a:ea typeface="ＭＳ Ｐゴシック" charset="0"/>
              </a:rPr>
              <a:t>not</a:t>
            </a:r>
            <a:r>
              <a:rPr lang="it-IT" dirty="0">
                <a:ea typeface="ＭＳ Ｐゴシック" charset="0"/>
              </a:rPr>
              <a:t> a </a:t>
            </a:r>
            <a:r>
              <a:rPr lang="it-IT" dirty="0" err="1">
                <a:ea typeface="ＭＳ Ｐゴシック" charset="0"/>
              </a:rPr>
              <a:t>bycicle</a:t>
            </a:r>
            <a:r>
              <a:rPr lang="it-IT" dirty="0">
                <a:ea typeface="ＭＳ Ｐゴシック" charset="0"/>
              </a:rPr>
              <a:t> </a:t>
            </a:r>
            <a:r>
              <a:rPr lang="it-IT" dirty="0" err="1">
                <a:ea typeface="ＭＳ Ｐゴシック" charset="0"/>
              </a:rPr>
              <a:t>failure</a:t>
            </a:r>
            <a:r>
              <a:rPr lang="it-IT" dirty="0">
                <a:ea typeface="ＭＳ Ｐゴシック" charset="0"/>
              </a:rPr>
              <a:t>)</a:t>
            </a:r>
          </a:p>
          <a:p>
            <a:pPr marL="457200" lvl="1" indent="0">
              <a:buNone/>
              <a:defRPr/>
            </a:pPr>
            <a:endParaRPr lang="it-IT" dirty="0">
              <a:ea typeface="ＭＳ Ｐゴシック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6F3728E-F28F-48FB-8433-BC2CEB6F8F70}" type="slidenum">
              <a:rPr lang="it-IT" altLang="en-US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it-IT" altLang="en-US" sz="120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Multiple condition coverage</a:t>
            </a:r>
          </a:p>
        </p:txBody>
      </p:sp>
      <p:graphicFrame>
        <p:nvGraphicFramePr>
          <p:cNvPr id="157778" name="Group 82"/>
          <p:cNvGraphicFramePr>
            <a:graphicFrameLocks noGrp="1"/>
          </p:cNvGraphicFramePr>
          <p:nvPr>
            <p:ph sz="quarter" idx="2"/>
          </p:nvPr>
        </p:nvGraphicFramePr>
        <p:xfrm>
          <a:off x="1979613" y="3213100"/>
          <a:ext cx="7164387" cy="3452814"/>
        </p:xfrm>
        <a:graphic>
          <a:graphicData uri="http://schemas.openxmlformats.org/drawingml/2006/table">
            <a:tbl>
              <a:tblPr/>
              <a:tblGrid>
                <a:gridCol w="155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  case</a:t>
                      </a:r>
                    </a:p>
                  </a:txBody>
                  <a:tcPr marL="91445" marR="91445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age&gt;60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isRetired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isMarried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T1</a:t>
                      </a:r>
                    </a:p>
                  </a:txBody>
                  <a:tcPr marL="91445" marR="91445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T2</a:t>
                      </a:r>
                    </a:p>
                  </a:txBody>
                  <a:tcPr marL="91445" marR="91445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T3</a:t>
                      </a:r>
                    </a:p>
                  </a:txBody>
                  <a:tcPr marL="91445" marR="91445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T4</a:t>
                      </a:r>
                    </a:p>
                  </a:txBody>
                  <a:tcPr marL="91445" marR="91445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T5</a:t>
                      </a:r>
                    </a:p>
                  </a:txBody>
                  <a:tcPr marL="91445" marR="91445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T6</a:t>
                      </a:r>
                    </a:p>
                  </a:txBody>
                  <a:tcPr marL="91445" marR="91445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T7</a:t>
                      </a:r>
                    </a:p>
                  </a:txBody>
                  <a:tcPr marL="91445" marR="91445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T8</a:t>
                      </a:r>
                    </a:p>
                  </a:txBody>
                  <a:tcPr marL="91445" marR="91445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946" name="Rectangle 26"/>
          <p:cNvSpPr>
            <a:spLocks noChangeArrowheads="1"/>
          </p:cNvSpPr>
          <p:nvPr/>
        </p:nvSpPr>
        <p:spPr bwMode="auto">
          <a:xfrm>
            <a:off x="0" y="1052513"/>
            <a:ext cx="71643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{ </a:t>
            </a:r>
          </a:p>
          <a:p>
            <a:pPr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  boolean isMarried;</a:t>
            </a:r>
          </a:p>
          <a:p>
            <a:pPr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  boolean isRetired;</a:t>
            </a:r>
          </a:p>
          <a:p>
            <a:pPr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  int age;</a:t>
            </a:r>
          </a:p>
          <a:p>
            <a:pPr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  if (age&gt;60 and isRetired or isMarried)</a:t>
            </a:r>
          </a:p>
          <a:p>
            <a:pPr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           discountRate = 30;</a:t>
            </a:r>
          </a:p>
          <a:p>
            <a:pPr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  else  discountRate = 10;</a:t>
            </a:r>
            <a:endParaRPr lang="en-US" sz="2400">
              <a:latin typeface="Lucida Sans Unicode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}</a:t>
            </a:r>
          </a:p>
        </p:txBody>
      </p:sp>
      <p:sp>
        <p:nvSpPr>
          <p:cNvPr id="204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0591D1-ECB0-4DFA-AC97-D4D429C3D919}" type="slidenum">
              <a:rPr lang="en-US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150</a:t>
            </a:fld>
            <a:endParaRPr lang="en-US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Relations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Multiple condition coverage 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				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				Simple condition coverage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Decision coverage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Statement coverage</a:t>
            </a:r>
          </a:p>
        </p:txBody>
      </p:sp>
      <p:sp>
        <p:nvSpPr>
          <p:cNvPr id="123908" name="Down Arrow 1"/>
          <p:cNvSpPr>
            <a:spLocks noChangeArrowheads="1"/>
          </p:cNvSpPr>
          <p:nvPr/>
        </p:nvSpPr>
        <p:spPr bwMode="auto">
          <a:xfrm>
            <a:off x="1403350" y="1844675"/>
            <a:ext cx="288925" cy="1800225"/>
          </a:xfrm>
          <a:prstGeom prst="downArrow">
            <a:avLst>
              <a:gd name="adj1" fmla="val 50000"/>
              <a:gd name="adj2" fmla="val 49846"/>
            </a:avLst>
          </a:prstGeom>
          <a:solidFill>
            <a:srgbClr val="FF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23909" name="Down Arrow 4"/>
          <p:cNvSpPr>
            <a:spLocks noChangeArrowheads="1"/>
          </p:cNvSpPr>
          <p:nvPr/>
        </p:nvSpPr>
        <p:spPr bwMode="auto">
          <a:xfrm>
            <a:off x="4284663" y="1781175"/>
            <a:ext cx="287337" cy="711200"/>
          </a:xfrm>
          <a:prstGeom prst="downArrow">
            <a:avLst>
              <a:gd name="adj1" fmla="val 50000"/>
              <a:gd name="adj2" fmla="val 50087"/>
            </a:avLst>
          </a:prstGeom>
          <a:solidFill>
            <a:srgbClr val="FF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23910" name="Down Arrow 5"/>
          <p:cNvSpPr>
            <a:spLocks noChangeArrowheads="1"/>
          </p:cNvSpPr>
          <p:nvPr/>
        </p:nvSpPr>
        <p:spPr bwMode="auto">
          <a:xfrm>
            <a:off x="1403350" y="4292600"/>
            <a:ext cx="288925" cy="712788"/>
          </a:xfrm>
          <a:prstGeom prst="downArrow">
            <a:avLst>
              <a:gd name="adj1" fmla="val 50000"/>
              <a:gd name="adj2" fmla="val 49923"/>
            </a:avLst>
          </a:prstGeom>
          <a:solidFill>
            <a:srgbClr val="FF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23911" name="Down Arrow 6"/>
          <p:cNvSpPr>
            <a:spLocks noChangeArrowheads="1"/>
          </p:cNvSpPr>
          <p:nvPr/>
        </p:nvSpPr>
        <p:spPr bwMode="auto">
          <a:xfrm>
            <a:off x="3697288" y="3068638"/>
            <a:ext cx="287337" cy="711200"/>
          </a:xfrm>
          <a:prstGeom prst="downArrow">
            <a:avLst>
              <a:gd name="adj1" fmla="val 50000"/>
              <a:gd name="adj2" fmla="val 50087"/>
            </a:avLst>
          </a:prstGeom>
          <a:solidFill>
            <a:srgbClr val="FF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cxnSp>
        <p:nvCxnSpPr>
          <p:cNvPr id="123912" name="Straight Connector 3"/>
          <p:cNvCxnSpPr>
            <a:cxnSpLocks noChangeShapeType="1"/>
          </p:cNvCxnSpPr>
          <p:nvPr/>
        </p:nvCxnSpPr>
        <p:spPr bwMode="auto">
          <a:xfrm>
            <a:off x="3419475" y="3068638"/>
            <a:ext cx="8651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913" name="Straight Connector 8"/>
          <p:cNvCxnSpPr>
            <a:cxnSpLocks noChangeShapeType="1"/>
          </p:cNvCxnSpPr>
          <p:nvPr/>
        </p:nvCxnSpPr>
        <p:spPr bwMode="auto">
          <a:xfrm flipV="1">
            <a:off x="3419475" y="3068638"/>
            <a:ext cx="8651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68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298506D-119F-4BC4-A805-DE5833C39D2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151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it-IT">
              <a:ea typeface="ＭＳ Ｐゴシック" charset="0"/>
              <a:cs typeface="+mj-cs"/>
            </a:endParaRP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>
          <a:xfrm>
            <a:off x="539750" y="692150"/>
            <a:ext cx="8229600" cy="48006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T2 and T7 provide simple condition  coverage, but no decision coverage</a:t>
            </a:r>
          </a:p>
        </p:txBody>
      </p:sp>
      <p:graphicFrame>
        <p:nvGraphicFramePr>
          <p:cNvPr id="4" name="Group 82"/>
          <p:cNvGraphicFramePr>
            <a:graphicFrameLocks/>
          </p:cNvGraphicFramePr>
          <p:nvPr/>
        </p:nvGraphicFramePr>
        <p:xfrm>
          <a:off x="1116013" y="1268413"/>
          <a:ext cx="7272336" cy="3452814"/>
        </p:xfrm>
        <a:graphic>
          <a:graphicData uri="http://schemas.openxmlformats.org/drawingml/2006/table">
            <a:tbl>
              <a:tblPr/>
              <a:tblGrid>
                <a:gridCol w="1461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  case</a:t>
                      </a:r>
                    </a:p>
                  </a:txBody>
                  <a:tcPr marL="91434" marR="9143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age&gt;60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isRetired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isMarried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T1</a:t>
                      </a:r>
                    </a:p>
                  </a:txBody>
                  <a:tcPr marL="91434" marR="9143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T2</a:t>
                      </a:r>
                    </a:p>
                  </a:txBody>
                  <a:tcPr marL="91434" marR="9143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T3</a:t>
                      </a:r>
                    </a:p>
                  </a:txBody>
                  <a:tcPr marL="91434" marR="9143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T4</a:t>
                      </a:r>
                    </a:p>
                  </a:txBody>
                  <a:tcPr marL="91434" marR="9143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T5</a:t>
                      </a:r>
                    </a:p>
                  </a:txBody>
                  <a:tcPr marL="91434" marR="9143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T6</a:t>
                      </a:r>
                    </a:p>
                  </a:txBody>
                  <a:tcPr marL="91434" marR="9143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T7</a:t>
                      </a:r>
                    </a:p>
                  </a:txBody>
                  <a:tcPr marL="91434" marR="9143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T8</a:t>
                      </a:r>
                    </a:p>
                  </a:txBody>
                  <a:tcPr marL="91434" marR="9143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89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196A66C-E752-44F6-B41F-7A771E55CB8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152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CB5F-C085-1C3C-474C-BDA62A5A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B10C-80FC-CFB2-788D-548A3A3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T1 and T8 achieve both 	</a:t>
            </a:r>
          </a:p>
          <a:p>
            <a:pPr lvl="1"/>
            <a:r>
              <a:rPr lang="en-GB" dirty="0"/>
              <a:t>Simple condition coverage</a:t>
            </a:r>
          </a:p>
          <a:p>
            <a:pPr lvl="1"/>
            <a:r>
              <a:rPr lang="en-GB" dirty="0"/>
              <a:t>Decision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69426-FA74-04EA-BFD1-45CD2AD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153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1572185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Path coverage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Path = sequence of nodes in a graph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select test cases such that every path in the graph is visited </a:t>
            </a:r>
          </a:p>
        </p:txBody>
      </p:sp>
      <p:sp>
        <p:nvSpPr>
          <p:cNvPr id="2099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7BE84D6-BD32-4FE2-859E-ADC73DF4461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154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Path coverage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6410325" cy="48006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Ex. 4 paths in this simple graph 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1,2,3,4,5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1,3,5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1,3,4,5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1,2,3,5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>
              <a:ea typeface="ＭＳ Ｐゴシック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11972" name="Oval 4"/>
          <p:cNvSpPr>
            <a:spLocks noChangeArrowheads="1"/>
          </p:cNvSpPr>
          <p:nvPr/>
        </p:nvSpPr>
        <p:spPr bwMode="auto">
          <a:xfrm>
            <a:off x="7092950" y="2349500"/>
            <a:ext cx="647700" cy="5762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1</a:t>
            </a:r>
          </a:p>
        </p:txBody>
      </p:sp>
      <p:sp>
        <p:nvSpPr>
          <p:cNvPr id="126981" name="Line 8"/>
          <p:cNvSpPr>
            <a:spLocks noChangeShapeType="1"/>
          </p:cNvSpPr>
          <p:nvPr/>
        </p:nvSpPr>
        <p:spPr bwMode="auto">
          <a:xfrm flipH="1">
            <a:off x="6732588" y="2852738"/>
            <a:ext cx="5762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6982" name="Line 9"/>
          <p:cNvSpPr>
            <a:spLocks noChangeShapeType="1"/>
          </p:cNvSpPr>
          <p:nvPr/>
        </p:nvSpPr>
        <p:spPr bwMode="auto">
          <a:xfrm>
            <a:off x="7453313" y="2925763"/>
            <a:ext cx="714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6983" name="Line 10"/>
          <p:cNvSpPr>
            <a:spLocks noChangeShapeType="1"/>
          </p:cNvSpPr>
          <p:nvPr/>
        </p:nvSpPr>
        <p:spPr bwMode="auto">
          <a:xfrm>
            <a:off x="6804025" y="3717925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6984" name="Line 12"/>
          <p:cNvSpPr>
            <a:spLocks noChangeShapeType="1"/>
          </p:cNvSpPr>
          <p:nvPr/>
        </p:nvSpPr>
        <p:spPr bwMode="auto">
          <a:xfrm flipH="1">
            <a:off x="6804025" y="4437063"/>
            <a:ext cx="5762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6985" name="Line 13"/>
          <p:cNvSpPr>
            <a:spLocks noChangeShapeType="1"/>
          </p:cNvSpPr>
          <p:nvPr/>
        </p:nvSpPr>
        <p:spPr bwMode="auto">
          <a:xfrm>
            <a:off x="6877050" y="53736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6986" name="Line 14"/>
          <p:cNvSpPr>
            <a:spLocks noChangeShapeType="1"/>
          </p:cNvSpPr>
          <p:nvPr/>
        </p:nvSpPr>
        <p:spPr bwMode="auto">
          <a:xfrm>
            <a:off x="7596188" y="4437063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11979" name="Oval 16"/>
          <p:cNvSpPr>
            <a:spLocks noChangeArrowheads="1"/>
          </p:cNvSpPr>
          <p:nvPr/>
        </p:nvSpPr>
        <p:spPr bwMode="auto">
          <a:xfrm>
            <a:off x="7308850" y="5518150"/>
            <a:ext cx="647700" cy="5762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5</a:t>
            </a:r>
          </a:p>
        </p:txBody>
      </p:sp>
      <p:sp>
        <p:nvSpPr>
          <p:cNvPr id="211980" name="Oval 17"/>
          <p:cNvSpPr>
            <a:spLocks noChangeArrowheads="1"/>
          </p:cNvSpPr>
          <p:nvPr/>
        </p:nvSpPr>
        <p:spPr bwMode="auto">
          <a:xfrm>
            <a:off x="7237413" y="3862388"/>
            <a:ext cx="647700" cy="576262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3</a:t>
            </a:r>
          </a:p>
        </p:txBody>
      </p:sp>
      <p:sp>
        <p:nvSpPr>
          <p:cNvPr id="211981" name="Oval 18"/>
          <p:cNvSpPr>
            <a:spLocks noChangeArrowheads="1"/>
          </p:cNvSpPr>
          <p:nvPr/>
        </p:nvSpPr>
        <p:spPr bwMode="auto">
          <a:xfrm>
            <a:off x="6229350" y="3213100"/>
            <a:ext cx="647700" cy="5762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2</a:t>
            </a:r>
          </a:p>
        </p:txBody>
      </p:sp>
      <p:sp>
        <p:nvSpPr>
          <p:cNvPr id="211982" name="Oval 19"/>
          <p:cNvSpPr>
            <a:spLocks noChangeArrowheads="1"/>
          </p:cNvSpPr>
          <p:nvPr/>
        </p:nvSpPr>
        <p:spPr bwMode="auto">
          <a:xfrm>
            <a:off x="6300788" y="4797425"/>
            <a:ext cx="647700" cy="576263"/>
          </a:xfrm>
          <a:prstGeom prst="ellipse">
            <a:avLst/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4</a:t>
            </a:r>
          </a:p>
        </p:txBody>
      </p:sp>
      <p:sp>
        <p:nvSpPr>
          <p:cNvPr id="126991" name="Line 20"/>
          <p:cNvSpPr>
            <a:spLocks noChangeShapeType="1"/>
          </p:cNvSpPr>
          <p:nvPr/>
        </p:nvSpPr>
        <p:spPr bwMode="auto">
          <a:xfrm>
            <a:off x="7451725" y="1773238"/>
            <a:ext cx="1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119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BF0CE27-1CEC-4FE8-84B7-35DF82F43BF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155</a:t>
            </a:fld>
            <a:endParaRPr lang="it-IT" altLang="fr-FR" sz="120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Path coverage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330825" cy="48006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Combinatorial explosion with cycle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1,3,5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1,3,5,1,3,5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1,3,5,1,3,5,1,3,5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Etc ..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Npaths = 4</a:t>
            </a:r>
            <a:r>
              <a:rPr lang="en-US" baseline="30000">
                <a:ea typeface="ＭＳ Ｐゴシック" charset="0"/>
              </a:rPr>
              <a:t>nloops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>
              <a:ea typeface="ＭＳ Ｐゴシック" charset="0"/>
            </a:endParaRPr>
          </a:p>
          <a:p>
            <a:pPr lvl="1" eaLnBrk="1" hangingPunct="1">
              <a:buFont typeface="Wingdings" charset="0"/>
              <a:buChar char="w"/>
              <a:defRPr/>
            </a:pPr>
            <a:endParaRPr lang="en-US">
              <a:ea typeface="ＭＳ Ｐゴシック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28004" name="Oval 4"/>
          <p:cNvSpPr>
            <a:spLocks noChangeArrowheads="1"/>
          </p:cNvSpPr>
          <p:nvPr/>
        </p:nvSpPr>
        <p:spPr bwMode="auto">
          <a:xfrm>
            <a:off x="7092950" y="2349500"/>
            <a:ext cx="647700" cy="576263"/>
          </a:xfrm>
          <a:prstGeom prst="ellipse">
            <a:avLst/>
          </a:prstGeom>
          <a:solidFill>
            <a:srgbClr val="FF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1</a:t>
            </a: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 flipH="1">
            <a:off x="6732588" y="2852738"/>
            <a:ext cx="5762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7453313" y="2925763"/>
            <a:ext cx="714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6804025" y="3717925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6804025" y="4437063"/>
            <a:ext cx="5762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6877050" y="53736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7596188" y="4437063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7308850" y="5518150"/>
            <a:ext cx="647700" cy="576263"/>
          </a:xfrm>
          <a:prstGeom prst="ellipse">
            <a:avLst/>
          </a:prstGeom>
          <a:solidFill>
            <a:srgbClr val="FF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5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7237413" y="3862388"/>
            <a:ext cx="647700" cy="576262"/>
          </a:xfrm>
          <a:prstGeom prst="ellipse">
            <a:avLst/>
          </a:prstGeom>
          <a:solidFill>
            <a:srgbClr val="FF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3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6229350" y="3213100"/>
            <a:ext cx="647700" cy="576263"/>
          </a:xfrm>
          <a:prstGeom prst="ellipse">
            <a:avLst/>
          </a:prstGeom>
          <a:solidFill>
            <a:srgbClr val="FF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2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6300788" y="4797425"/>
            <a:ext cx="647700" cy="576263"/>
          </a:xfrm>
          <a:prstGeom prst="ellipse">
            <a:avLst/>
          </a:prstGeom>
          <a:solidFill>
            <a:srgbClr val="FF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4</a:t>
            </a:r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7451725" y="1773238"/>
            <a:ext cx="1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 flipV="1">
            <a:off x="7812088" y="4292600"/>
            <a:ext cx="93662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H="1" flipV="1">
            <a:off x="7740650" y="2636838"/>
            <a:ext cx="1008063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130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E9ECF72-CADB-4C1A-A271-31749EDAC43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Path coverage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In most cases unfeasible if graph is cyclic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Approximations</a:t>
            </a:r>
          </a:p>
          <a:p>
            <a:pPr lvl="1" eaLnBrk="1" hangingPunct="1">
              <a:defRPr/>
            </a:pPr>
            <a:r>
              <a:rPr lang="en-US" dirty="0">
                <a:ea typeface="MS PGothic" pitchFamily="34" charset="-128"/>
              </a:rPr>
              <a:t>Path–n</a:t>
            </a:r>
          </a:p>
          <a:p>
            <a:pPr lvl="2" eaLnBrk="1" hangingPunct="1">
              <a:defRPr/>
            </a:pPr>
            <a:r>
              <a:rPr lang="en-US" dirty="0">
                <a:ea typeface="MS PGothic" pitchFamily="34" charset="-128"/>
              </a:rPr>
              <a:t>Path-4 == loop 0 to 4 times in each loop</a:t>
            </a:r>
          </a:p>
          <a:p>
            <a:pPr lvl="1" eaLnBrk="1" hangingPunct="1">
              <a:defRPr/>
            </a:pPr>
            <a:r>
              <a:rPr lang="en-US" dirty="0">
                <a:ea typeface="MS PGothic" pitchFamily="34" charset="-128"/>
              </a:rPr>
              <a:t>Loop coverage</a:t>
            </a:r>
          </a:p>
          <a:p>
            <a:pPr lvl="2" eaLnBrk="1" hangingPunct="1">
              <a:defRPr/>
            </a:pPr>
            <a:r>
              <a:rPr lang="en-US" dirty="0">
                <a:ea typeface="MS PGothic" pitchFamily="34" charset="-128"/>
              </a:rPr>
              <a:t>In each loop cycle 0, 1 , &gt;1 times</a:t>
            </a:r>
          </a:p>
        </p:txBody>
      </p:sp>
      <p:sp>
        <p:nvSpPr>
          <p:cNvPr id="2140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CF897FB-5555-4FBB-B2F9-D26383F5A24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Loop coverage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select test cases such that every loop boundary and interior is tested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Boundary: 0 iterations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Interior: 1 iteration and &gt; 1 iterations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Coverage formula: x/3 </a:t>
            </a:r>
          </a:p>
        </p:txBody>
      </p:sp>
      <p:sp>
        <p:nvSpPr>
          <p:cNvPr id="2150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B690C25-AF6E-4AD8-A788-C39C2373B9F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158</a:t>
            </a:fld>
            <a:endParaRPr lang="it-IT" altLang="fr-FR" sz="120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Loop coverage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Consider each loop (for, while) separately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Write 3 test cases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No enter the loop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Cycle once in the loop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Cycle more than once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160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EA75E64-7AE3-4089-889F-A33F1E2B36B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159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Insertion / removal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Defect is characterized by  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Insertion activity (phase)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Removal activity (phase)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403350" y="4508500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451725" y="4724400"/>
            <a:ext cx="730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time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547813" y="3573463"/>
            <a:ext cx="9366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5219700" y="4581525"/>
            <a:ext cx="9366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500563" y="4868863"/>
            <a:ext cx="116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removal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643063" y="3357563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insertion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V="1">
            <a:off x="3779838" y="35004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906838" y="3357563"/>
            <a:ext cx="1209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discover</a:t>
            </a:r>
          </a:p>
        </p:txBody>
      </p:sp>
      <p:sp>
        <p:nvSpPr>
          <p:cNvPr id="286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C314717-6584-440F-BF63-6C445A3C179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Loop coverage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179388" y="1052513"/>
            <a:ext cx="5329237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float </a:t>
            </a:r>
            <a:r>
              <a:rPr lang="en-US" dirty="0" err="1">
                <a:ea typeface="MS PGothic" pitchFamily="34" charset="-128"/>
              </a:rPr>
              <a:t>homeworkAverage</a:t>
            </a:r>
            <a:r>
              <a:rPr lang="en-US" dirty="0">
                <a:ea typeface="MS PGothic" pitchFamily="34" charset="-128"/>
              </a:rPr>
              <a:t>(float[] scores) { 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float min = 99999;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float total = 0;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for (</a:t>
            </a:r>
            <a:r>
              <a:rPr lang="en-US" dirty="0" err="1">
                <a:ea typeface="MS PGothic" pitchFamily="34" charset="-128"/>
              </a:rPr>
              <a:t>int</a:t>
            </a:r>
            <a:r>
              <a:rPr lang="en-US" dirty="0">
                <a:ea typeface="MS PGothic" pitchFamily="34" charset="-128"/>
              </a:rPr>
              <a:t>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 = 0;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 &lt; </a:t>
            </a:r>
            <a:r>
              <a:rPr lang="en-US" dirty="0" err="1">
                <a:ea typeface="MS PGothic" pitchFamily="34" charset="-128"/>
              </a:rPr>
              <a:t>scores.length</a:t>
            </a:r>
            <a:r>
              <a:rPr lang="en-US" dirty="0">
                <a:ea typeface="MS PGothic" pitchFamily="34" charset="-128"/>
              </a:rPr>
              <a:t>; 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++){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  if (scores[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] &lt; min)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    min = scores[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  total += scores[</a:t>
            </a:r>
            <a:r>
              <a:rPr lang="en-US" dirty="0" err="1">
                <a:ea typeface="MS PGothic" pitchFamily="34" charset="-128"/>
              </a:rPr>
              <a:t>i</a:t>
            </a:r>
            <a:r>
              <a:rPr lang="en-US" dirty="0">
                <a:ea typeface="MS PGothic" pitchFamily="34" charset="-128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}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 total = total – min;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  return total / (</a:t>
            </a:r>
            <a:r>
              <a:rPr lang="en-US" dirty="0" err="1">
                <a:ea typeface="MS PGothic" pitchFamily="34" charset="-128"/>
              </a:rPr>
              <a:t>scores.length</a:t>
            </a:r>
            <a:r>
              <a:rPr lang="en-US" dirty="0">
                <a:ea typeface="MS PGothic" pitchFamily="34" charset="-128"/>
              </a:rPr>
              <a:t> – 1);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 }</a:t>
            </a:r>
          </a:p>
        </p:txBody>
      </p:sp>
      <p:sp>
        <p:nvSpPr>
          <p:cNvPr id="167940" name="Oval 4"/>
          <p:cNvSpPr>
            <a:spLocks noChangeArrowheads="1"/>
          </p:cNvSpPr>
          <p:nvPr/>
        </p:nvSpPr>
        <p:spPr bwMode="auto">
          <a:xfrm>
            <a:off x="6156325" y="333375"/>
            <a:ext cx="1152525" cy="792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min=9999</a:t>
            </a: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6732588" y="0"/>
            <a:ext cx="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42" name="Oval 6"/>
          <p:cNvSpPr>
            <a:spLocks noChangeArrowheads="1"/>
          </p:cNvSpPr>
          <p:nvPr/>
        </p:nvSpPr>
        <p:spPr bwMode="auto">
          <a:xfrm>
            <a:off x="6156325" y="1196975"/>
            <a:ext cx="1152525" cy="792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total=0</a:t>
            </a:r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6156325" y="2060575"/>
            <a:ext cx="1152525" cy="792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i=0</a:t>
            </a:r>
          </a:p>
        </p:txBody>
      </p:sp>
      <p:sp>
        <p:nvSpPr>
          <p:cNvPr id="167944" name="Oval 8"/>
          <p:cNvSpPr>
            <a:spLocks noChangeArrowheads="1"/>
          </p:cNvSpPr>
          <p:nvPr/>
        </p:nvSpPr>
        <p:spPr bwMode="auto">
          <a:xfrm>
            <a:off x="6156325" y="2997200"/>
            <a:ext cx="1152525" cy="792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i&lt;scores.length</a:t>
            </a:r>
          </a:p>
        </p:txBody>
      </p:sp>
      <p:sp>
        <p:nvSpPr>
          <p:cNvPr id="167945" name="Oval 9"/>
          <p:cNvSpPr>
            <a:spLocks noChangeArrowheads="1"/>
          </p:cNvSpPr>
          <p:nvPr/>
        </p:nvSpPr>
        <p:spPr bwMode="auto">
          <a:xfrm>
            <a:off x="6227763" y="4005263"/>
            <a:ext cx="1152525" cy="7921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scores[i]&lt;min</a:t>
            </a:r>
          </a:p>
        </p:txBody>
      </p:sp>
      <p:sp>
        <p:nvSpPr>
          <p:cNvPr id="167946" name="Oval 10"/>
          <p:cNvSpPr>
            <a:spLocks noChangeArrowheads="1"/>
          </p:cNvSpPr>
          <p:nvPr/>
        </p:nvSpPr>
        <p:spPr bwMode="auto">
          <a:xfrm>
            <a:off x="7308850" y="4724400"/>
            <a:ext cx="1152525" cy="792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min=scores[i]</a:t>
            </a:r>
          </a:p>
        </p:txBody>
      </p:sp>
      <p:sp>
        <p:nvSpPr>
          <p:cNvPr id="167947" name="Oval 11"/>
          <p:cNvSpPr>
            <a:spLocks noChangeArrowheads="1"/>
          </p:cNvSpPr>
          <p:nvPr/>
        </p:nvSpPr>
        <p:spPr bwMode="auto">
          <a:xfrm>
            <a:off x="6300788" y="5373688"/>
            <a:ext cx="1152525" cy="7921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total+=scores[i]</a:t>
            </a:r>
          </a:p>
        </p:txBody>
      </p: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4787900" y="4652963"/>
            <a:ext cx="1152525" cy="7921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i++</a:t>
            </a: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6732588" y="11255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6732588" y="19891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6732588" y="28527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>
            <a:off x="6732588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>
            <a:off x="6804025" y="47974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7235825" y="46529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 flipH="1">
            <a:off x="7380288" y="544512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 flipH="1" flipV="1">
            <a:off x="5867400" y="5300663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 flipV="1">
            <a:off x="5508625" y="3644900"/>
            <a:ext cx="7921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6784975" y="37369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true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7164388" y="45085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/>
              <a:t>true</a:t>
            </a:r>
          </a:p>
        </p:txBody>
      </p:sp>
      <p:sp>
        <p:nvSpPr>
          <p:cNvPr id="167960" name="Oval 24"/>
          <p:cNvSpPr>
            <a:spLocks noChangeArrowheads="1"/>
          </p:cNvSpPr>
          <p:nvPr/>
        </p:nvSpPr>
        <p:spPr bwMode="auto">
          <a:xfrm>
            <a:off x="3059113" y="4797425"/>
            <a:ext cx="1152525" cy="792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total=total-min</a:t>
            </a:r>
          </a:p>
        </p:txBody>
      </p:sp>
      <p:sp>
        <p:nvSpPr>
          <p:cNvPr id="167961" name="Oval 25"/>
          <p:cNvSpPr>
            <a:spLocks noChangeArrowheads="1"/>
          </p:cNvSpPr>
          <p:nvPr/>
        </p:nvSpPr>
        <p:spPr bwMode="auto">
          <a:xfrm>
            <a:off x="3059113" y="5734050"/>
            <a:ext cx="1152525" cy="792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return</a:t>
            </a:r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 flipH="1">
            <a:off x="3635375" y="3500438"/>
            <a:ext cx="252095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63" name="Line 27"/>
          <p:cNvSpPr>
            <a:spLocks noChangeShapeType="1"/>
          </p:cNvSpPr>
          <p:nvPr/>
        </p:nvSpPr>
        <p:spPr bwMode="auto">
          <a:xfrm>
            <a:off x="3635375" y="55895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7964" name="Text Box 28"/>
          <p:cNvSpPr txBox="1">
            <a:spLocks noChangeArrowheads="1"/>
          </p:cNvSpPr>
          <p:nvPr/>
        </p:nvSpPr>
        <p:spPr bwMode="auto">
          <a:xfrm>
            <a:off x="150813" y="4613275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T1({1}; 1) loops 1</a:t>
            </a:r>
          </a:p>
        </p:txBody>
      </p:sp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227013" y="5024438"/>
            <a:ext cx="261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T2({1,2,3}; 2)  loops &gt;1</a:t>
            </a:r>
          </a:p>
        </p:txBody>
      </p:sp>
      <p:sp>
        <p:nvSpPr>
          <p:cNvPr id="167966" name="Text Box 30"/>
          <p:cNvSpPr txBox="1">
            <a:spLocks noChangeArrowheads="1"/>
          </p:cNvSpPr>
          <p:nvPr/>
        </p:nvSpPr>
        <p:spPr bwMode="auto">
          <a:xfrm>
            <a:off x="109538" y="5465763"/>
            <a:ext cx="205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T3({};  ?)  loops 0</a:t>
            </a:r>
          </a:p>
        </p:txBody>
      </p:sp>
      <p:sp>
        <p:nvSpPr>
          <p:cNvPr id="2181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865B5CC-5FD6-425B-97B6-EF61FCC27A2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160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6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6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/>
      <p:bldP spid="167940" grpId="0" animBg="1"/>
      <p:bldP spid="167942" grpId="0" animBg="1"/>
      <p:bldP spid="167943" grpId="0" animBg="1"/>
      <p:bldP spid="167944" grpId="0" animBg="1"/>
      <p:bldP spid="167945" grpId="0" animBg="1"/>
      <p:bldP spid="167946" grpId="0" animBg="1"/>
      <p:bldP spid="167947" grpId="0" animBg="1"/>
      <p:bldP spid="167948" grpId="0" animBg="1"/>
      <p:bldP spid="167958" grpId="0"/>
      <p:bldP spid="167959" grpId="0"/>
      <p:bldP spid="167960" grpId="0" animBg="1"/>
      <p:bldP spid="167961" grpId="0" animBg="1"/>
      <p:bldP spid="167964" grpId="0"/>
      <p:bldP spid="167965" grpId="0"/>
      <p:bldP spid="167966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Tools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To write and run test cases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Ex JUnit , Jest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To compute coverage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Ex. </a:t>
            </a:r>
            <a:r>
              <a:rPr lang="en-US" dirty="0" err="1">
                <a:ea typeface="ＭＳ Ｐゴシック" charset="0"/>
              </a:rPr>
              <a:t>Cobertura</a:t>
            </a:r>
            <a:r>
              <a:rPr lang="en-US" dirty="0">
                <a:ea typeface="ＭＳ Ｐゴシック" charset="0"/>
              </a:rPr>
              <a:t>, Clover, </a:t>
            </a:r>
            <a:r>
              <a:rPr lang="en-US" dirty="0" err="1">
                <a:ea typeface="ＭＳ Ｐゴシック" charset="0"/>
              </a:rPr>
              <a:t>Jacoco</a:t>
            </a:r>
            <a:r>
              <a:rPr lang="en-US" dirty="0">
                <a:ea typeface="ＭＳ Ｐゴシック" charset="0"/>
              </a:rPr>
              <a:t>, Jest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201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C7F8260-E3DD-4BFB-941A-EEA90815B3A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161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JUnit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1075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118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D7A18BA-F9F3-497A-AD5E-7880DCBB9D0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162</a:t>
            </a:fld>
            <a:endParaRPr lang="it-IT" altLang="fr-FR" sz="120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Cobertura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1484313"/>
            <a:ext cx="9144000" cy="57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22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63C85E9-404A-4CD5-9BB5-56E6CD6DA92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163</a:t>
            </a:fld>
            <a:endParaRPr lang="it-IT" altLang="fr-FR" sz="120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Summary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Structural / white box testing starts from the code, and uses several coverage objectives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Statements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Decisions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Conditions (simple, multiple)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Path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Loop</a:t>
            </a:r>
          </a:p>
        </p:txBody>
      </p:sp>
      <p:sp>
        <p:nvSpPr>
          <p:cNvPr id="2232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D1F64E3-EABC-4680-B5B5-805F8FE3B05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164</a:t>
            </a:fld>
            <a:endParaRPr lang="it-IT" altLang="fr-FR" sz="120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Summary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White box testing is typically made in the development environment and supported by tools to compute coverage </a:t>
            </a:r>
          </a:p>
        </p:txBody>
      </p:sp>
      <p:sp>
        <p:nvSpPr>
          <p:cNvPr id="2242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9BAF6AE-1565-4036-8402-B8EECE48B64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165</a:t>
            </a:fld>
            <a:endParaRPr lang="it-IT" altLang="fr-FR" sz="120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Integration test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</p:txBody>
      </p:sp>
      <p:sp>
        <p:nvSpPr>
          <p:cNvPr id="2252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B86ED1F-4FCD-4768-9BF8-805FDB87F8D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Integration test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95288" y="4510088"/>
            <a:ext cx="1871662" cy="5905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Integrate     units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395288" y="2133600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Design               .            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95288" y="1125538"/>
            <a:ext cx="194468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Requirements   engineering</a:t>
            </a:r>
          </a:p>
        </p:txBody>
      </p:sp>
      <p:sp>
        <p:nvSpPr>
          <p:cNvPr id="145414" name="AutoShape 6"/>
          <p:cNvSpPr>
            <a:spLocks noChangeArrowheads="1"/>
          </p:cNvSpPr>
          <p:nvPr/>
        </p:nvSpPr>
        <p:spPr bwMode="auto">
          <a:xfrm>
            <a:off x="2627313" y="119697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Requirement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145415" name="AutoShape 7"/>
          <p:cNvSpPr>
            <a:spLocks noChangeArrowheads="1"/>
          </p:cNvSpPr>
          <p:nvPr/>
        </p:nvSpPr>
        <p:spPr bwMode="auto">
          <a:xfrm>
            <a:off x="2700338" y="23495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>
            <a:off x="2484438" y="35020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45417" name="AutoShape 9"/>
          <p:cNvSpPr>
            <a:spLocks noChangeArrowheads="1"/>
          </p:cNvSpPr>
          <p:nvPr/>
        </p:nvSpPr>
        <p:spPr bwMode="auto">
          <a:xfrm>
            <a:off x="2843213" y="37179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45418" name="AutoShape 10"/>
          <p:cNvSpPr>
            <a:spLocks noChangeArrowheads="1"/>
          </p:cNvSpPr>
          <p:nvPr/>
        </p:nvSpPr>
        <p:spPr bwMode="auto">
          <a:xfrm>
            <a:off x="2627313" y="4581525"/>
            <a:ext cx="1081087" cy="5032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System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468313" y="3644900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Implement     unit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395288" y="3141663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Implement     unit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4140200" y="4581525"/>
            <a:ext cx="18716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system     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4140200" y="2205038"/>
            <a:ext cx="1871663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             design           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4140200" y="1196975"/>
            <a:ext cx="1944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requirements  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4213225" y="3716338"/>
            <a:ext cx="1871663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unit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4140200" y="3213100"/>
            <a:ext cx="1871663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unit</a:t>
            </a:r>
          </a:p>
        </p:txBody>
      </p:sp>
      <p:sp>
        <p:nvSpPr>
          <p:cNvPr id="145426" name="AutoShape 18"/>
          <p:cNvSpPr>
            <a:spLocks noChangeArrowheads="1"/>
          </p:cNvSpPr>
          <p:nvPr/>
        </p:nvSpPr>
        <p:spPr bwMode="auto">
          <a:xfrm>
            <a:off x="6659563" y="119697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Requirement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145427" name="AutoShape 19"/>
          <p:cNvSpPr>
            <a:spLocks noChangeArrowheads="1"/>
          </p:cNvSpPr>
          <p:nvPr/>
        </p:nvSpPr>
        <p:spPr bwMode="auto">
          <a:xfrm>
            <a:off x="6732588" y="23495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145428" name="AutoShape 20"/>
          <p:cNvSpPr>
            <a:spLocks noChangeArrowheads="1"/>
          </p:cNvSpPr>
          <p:nvPr/>
        </p:nvSpPr>
        <p:spPr bwMode="auto">
          <a:xfrm>
            <a:off x="6516688" y="35020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45429" name="AutoShape 21"/>
          <p:cNvSpPr>
            <a:spLocks noChangeArrowheads="1"/>
          </p:cNvSpPr>
          <p:nvPr/>
        </p:nvSpPr>
        <p:spPr bwMode="auto">
          <a:xfrm>
            <a:off x="6875463" y="37179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45430" name="AutoShape 22"/>
          <p:cNvSpPr>
            <a:spLocks noChangeArrowheads="1"/>
          </p:cNvSpPr>
          <p:nvPr/>
        </p:nvSpPr>
        <p:spPr bwMode="auto">
          <a:xfrm>
            <a:off x="6659563" y="4581525"/>
            <a:ext cx="1081087" cy="5032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System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>
            <a:off x="2339975" y="14128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5432" name="Line 24"/>
          <p:cNvSpPr>
            <a:spLocks noChangeShapeType="1"/>
          </p:cNvSpPr>
          <p:nvPr/>
        </p:nvSpPr>
        <p:spPr bwMode="auto">
          <a:xfrm>
            <a:off x="3779838" y="14128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>
            <a:off x="6084888" y="14128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 flipH="1">
            <a:off x="2268538" y="1628775"/>
            <a:ext cx="43910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395288" y="5229225"/>
            <a:ext cx="79216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Project management</a:t>
            </a:r>
            <a:br>
              <a:rPr lang="en-US" sz="1600"/>
            </a:br>
            <a:r>
              <a:rPr lang="en-US" sz="1600"/>
              <a:t>Configuration management</a:t>
            </a:r>
            <a:br>
              <a:rPr lang="en-US" sz="1600"/>
            </a:br>
            <a:r>
              <a:rPr lang="en-US" sz="1600"/>
              <a:t>Quality assurance</a:t>
            </a:r>
          </a:p>
        </p:txBody>
      </p:sp>
      <p:sp>
        <p:nvSpPr>
          <p:cNvPr id="145436" name="AutoShape 28"/>
          <p:cNvSpPr>
            <a:spLocks noChangeArrowheads="1"/>
          </p:cNvSpPr>
          <p:nvPr/>
        </p:nvSpPr>
        <p:spPr bwMode="auto">
          <a:xfrm rot="-1453496">
            <a:off x="5724525" y="2924175"/>
            <a:ext cx="1728788" cy="215900"/>
          </a:xfrm>
          <a:prstGeom prst="leftArrow">
            <a:avLst>
              <a:gd name="adj1" fmla="val 50000"/>
              <a:gd name="adj2" fmla="val 20018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45437" name="AutoShape 32"/>
          <p:cNvSpPr>
            <a:spLocks noChangeArrowheads="1"/>
          </p:cNvSpPr>
          <p:nvPr/>
        </p:nvSpPr>
        <p:spPr bwMode="auto">
          <a:xfrm rot="-1453496">
            <a:off x="2051050" y="4149725"/>
            <a:ext cx="1728788" cy="215900"/>
          </a:xfrm>
          <a:prstGeom prst="leftArrow">
            <a:avLst>
              <a:gd name="adj1" fmla="val 50000"/>
              <a:gd name="adj2" fmla="val 20018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2633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35DF103-5A99-4919-891C-9F4350C0580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Integration test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Test of some </a:t>
            </a:r>
            <a:r>
              <a:rPr lang="it-IT" u="sng" dirty="0">
                <a:ea typeface="MS PGothic" pitchFamily="34" charset="-128"/>
              </a:rPr>
              <a:t>dependent</a:t>
            </a:r>
            <a:r>
              <a:rPr lang="it-IT" dirty="0">
                <a:ea typeface="MS PGothic" pitchFamily="34" charset="-128"/>
              </a:rPr>
              <a:t> units 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Unit: 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function (procedural languages)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class and its methods (oo languages)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C49FB38-0BB4-408B-B61F-D65CB2A638E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168</a:t>
            </a:fld>
            <a:endParaRPr lang="it-IT" altLang="fr-FR" sz="120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The problem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Some units need others.</a:t>
            </a:r>
            <a:br>
              <a:rPr lang="en-US" dirty="0">
                <a:ea typeface="ＭＳ Ｐゴシック" charset="0"/>
                <a:cs typeface="+mn-cs"/>
              </a:rPr>
            </a:br>
            <a:r>
              <a:rPr lang="en-US" dirty="0">
                <a:ea typeface="ＭＳ Ｐゴシック" charset="0"/>
                <a:cs typeface="+mn-cs"/>
              </a:rPr>
              <a:t> How to test them? </a:t>
            </a:r>
          </a:p>
        </p:txBody>
      </p:sp>
      <p:sp>
        <p:nvSpPr>
          <p:cNvPr id="2283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38309EE-308C-4B37-B391-17E74171187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169</a:t>
            </a:fld>
            <a:endParaRPr lang="it-IT" altLang="fr-FR" sz="1200"/>
          </a:p>
        </p:txBody>
      </p:sp>
      <p:pic>
        <p:nvPicPr>
          <p:cNvPr id="2283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52513"/>
            <a:ext cx="22955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Basic goal of VV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Minimize number of defects inserted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Cannot be zero due to inherent complexity of software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Maximize number of defects discovered and removed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Minimize time span between insertion and discover and removal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3D64AA1-FA3C-4877-BE7F-9290174209D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The dependency graph</a:t>
            </a:r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0" y="2060575"/>
            <a:ext cx="5111750" cy="34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function1() {  //some code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                      call function2();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                      call function3();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                  // some other code}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function2() {  //some code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2400" dirty="0">
                <a:latin typeface="Lucida Sans Unicode" charset="0"/>
                <a:ea typeface="ＭＳ Ｐゴシック" charset="0"/>
              </a:rPr>
              <a:t>                      call function4();}</a:t>
            </a:r>
          </a:p>
        </p:txBody>
      </p:sp>
      <p:sp>
        <p:nvSpPr>
          <p:cNvPr id="147460" name="Rectangle 5"/>
          <p:cNvSpPr>
            <a:spLocks noChangeArrowheads="1"/>
          </p:cNvSpPr>
          <p:nvPr/>
        </p:nvSpPr>
        <p:spPr bwMode="auto">
          <a:xfrm>
            <a:off x="7380288" y="177323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function1</a:t>
            </a:r>
          </a:p>
        </p:txBody>
      </p:sp>
      <p:sp>
        <p:nvSpPr>
          <p:cNvPr id="147461" name="Rectangle 6"/>
          <p:cNvSpPr>
            <a:spLocks noChangeArrowheads="1"/>
          </p:cNvSpPr>
          <p:nvPr/>
        </p:nvSpPr>
        <p:spPr bwMode="auto">
          <a:xfrm>
            <a:off x="5868988" y="3646488"/>
            <a:ext cx="1441450" cy="863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function2</a:t>
            </a:r>
          </a:p>
        </p:txBody>
      </p:sp>
      <p:sp>
        <p:nvSpPr>
          <p:cNvPr id="147462" name="Rectangle 7"/>
          <p:cNvSpPr>
            <a:spLocks noChangeArrowheads="1"/>
          </p:cNvSpPr>
          <p:nvPr/>
        </p:nvSpPr>
        <p:spPr bwMode="auto">
          <a:xfrm>
            <a:off x="7597775" y="364648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function3</a:t>
            </a:r>
          </a:p>
        </p:txBody>
      </p:sp>
      <p:sp>
        <p:nvSpPr>
          <p:cNvPr id="147463" name="Rectangle 8"/>
          <p:cNvSpPr>
            <a:spLocks noChangeArrowheads="1"/>
          </p:cNvSpPr>
          <p:nvPr/>
        </p:nvSpPr>
        <p:spPr bwMode="auto">
          <a:xfrm>
            <a:off x="5795963" y="551815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147464" name="Line 9"/>
          <p:cNvSpPr>
            <a:spLocks noChangeShapeType="1"/>
          </p:cNvSpPr>
          <p:nvPr/>
        </p:nvSpPr>
        <p:spPr bwMode="auto">
          <a:xfrm flipH="1">
            <a:off x="6470200" y="2636838"/>
            <a:ext cx="115252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7465" name="Line 10"/>
          <p:cNvSpPr>
            <a:spLocks noChangeShapeType="1"/>
          </p:cNvSpPr>
          <p:nvPr/>
        </p:nvSpPr>
        <p:spPr bwMode="auto">
          <a:xfrm>
            <a:off x="8101013" y="2636838"/>
            <a:ext cx="2159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7466" name="Line 11"/>
          <p:cNvSpPr>
            <a:spLocks noChangeShapeType="1"/>
          </p:cNvSpPr>
          <p:nvPr/>
        </p:nvSpPr>
        <p:spPr bwMode="auto">
          <a:xfrm>
            <a:off x="6588125" y="451008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29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0354563-E92B-4EEF-9946-E36B6707366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170</a:t>
            </a:fld>
            <a:endParaRPr lang="it-IT" altLang="fr-FR" sz="120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The problem -2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5041900" cy="5256212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Function3, function4 have no dependency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Unit test techniques can be applied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Function1, function2 have dependencies, how to test them?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7380288" y="177323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function1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5868988" y="3646488"/>
            <a:ext cx="1441450" cy="863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function2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7597775" y="364648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function3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5795963" y="551815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 flipH="1">
            <a:off x="6472539" y="2636838"/>
            <a:ext cx="115252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>
            <a:off x="8101013" y="2636838"/>
            <a:ext cx="2159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>
            <a:off x="6588125" y="451008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3041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C7F8838-8862-4A85-9E44-15975019A4A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171</a:t>
            </a:fld>
            <a:endParaRPr lang="it-IT" altLang="fr-FR" sz="120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643438" y="3716338"/>
            <a:ext cx="936625" cy="576262"/>
          </a:xfrm>
          <a:prstGeom prst="rightArrow">
            <a:avLst>
              <a:gd name="adj1" fmla="val 50000"/>
              <a:gd name="adj2" fmla="val 4063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975350" y="1895669"/>
            <a:ext cx="936625" cy="576262"/>
          </a:xfrm>
          <a:prstGeom prst="rightArrow">
            <a:avLst>
              <a:gd name="adj1" fmla="val 50000"/>
              <a:gd name="adj2" fmla="val 4063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In fact two (related) problems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How to test ‘independently’ a function that has dependencies? 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Ex Function1()</a:t>
            </a:r>
          </a:p>
          <a:p>
            <a:pPr lvl="1"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How to test the dependency?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7F9CF5E-98DC-4138-87D2-951F6EE4919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172</a:t>
            </a:fld>
            <a:endParaRPr lang="it-IT" altLang="fr-FR" sz="120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205038"/>
            <a:ext cx="8610600" cy="914400"/>
          </a:xfrm>
        </p:spPr>
        <p:txBody>
          <a:bodyPr/>
          <a:lstStyle/>
          <a:p>
            <a:pPr>
              <a:defRPr/>
            </a:pPr>
            <a:r>
              <a:rPr lang="it-IT" sz="4000" dirty="0">
                <a:ea typeface="MS PGothic" pitchFamily="34" charset="-128"/>
              </a:rPr>
              <a:t>Test independently a function with dependencies</a:t>
            </a:r>
            <a:endParaRPr lang="fr-FR" sz="4000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2324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266C679-647C-4815-8690-E2FE5D7D55E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173</a:t>
            </a:fld>
            <a:endParaRPr lang="it-IT" altLang="fr-FR" sz="120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Technique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Stubs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Try to eliminate the dependency using substitutes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B43F7BE-03D2-46BA-B2EB-0DF8DA071AD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174</a:t>
            </a:fld>
            <a:endParaRPr lang="it-IT" altLang="fr-FR" sz="120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" y="-31750"/>
            <a:ext cx="8610600" cy="914400"/>
          </a:xfrm>
        </p:spPr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858838"/>
            <a:ext cx="8229600" cy="4800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>
                <a:ea typeface="MS PGothic" pitchFamily="34" charset="-128"/>
              </a:rPr>
              <a:t>Goal: test function2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79613" y="1484313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function1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468313" y="3357563"/>
            <a:ext cx="1441450" cy="863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function2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97100" y="3357563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5288" y="5229225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1116013" y="2347913"/>
            <a:ext cx="115252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700338" y="2347913"/>
            <a:ext cx="2159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187450" y="42211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34507" name="Rectangle 4"/>
          <p:cNvSpPr>
            <a:spLocks noChangeArrowheads="1"/>
          </p:cNvSpPr>
          <p:nvPr/>
        </p:nvSpPr>
        <p:spPr bwMode="auto">
          <a:xfrm>
            <a:off x="6300788" y="1520825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f2 driver</a:t>
            </a:r>
          </a:p>
        </p:txBody>
      </p:sp>
      <p:sp>
        <p:nvSpPr>
          <p:cNvPr id="234508" name="Rectangle 5"/>
          <p:cNvSpPr>
            <a:spLocks noChangeArrowheads="1"/>
          </p:cNvSpPr>
          <p:nvPr/>
        </p:nvSpPr>
        <p:spPr bwMode="auto">
          <a:xfrm>
            <a:off x="6373813" y="3394075"/>
            <a:ext cx="1441450" cy="863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function2</a:t>
            </a:r>
          </a:p>
        </p:txBody>
      </p:sp>
      <p:sp>
        <p:nvSpPr>
          <p:cNvPr id="234509" name="Rectangle 7"/>
          <p:cNvSpPr>
            <a:spLocks noChangeArrowheads="1"/>
          </p:cNvSpPr>
          <p:nvPr/>
        </p:nvSpPr>
        <p:spPr bwMode="auto">
          <a:xfrm>
            <a:off x="6300788" y="5265738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f4 stub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H="1">
            <a:off x="7021513" y="2384425"/>
            <a:ext cx="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7092950" y="42576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34512" name="Right Arrow 24"/>
          <p:cNvSpPr>
            <a:spLocks noChangeArrowheads="1"/>
          </p:cNvSpPr>
          <p:nvPr/>
        </p:nvSpPr>
        <p:spPr bwMode="auto">
          <a:xfrm>
            <a:off x="4140200" y="3573463"/>
            <a:ext cx="1584325" cy="647700"/>
          </a:xfrm>
          <a:prstGeom prst="rightArrow">
            <a:avLst>
              <a:gd name="adj1" fmla="val 50000"/>
              <a:gd name="adj2" fmla="val 50077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2000"/>
          </a:p>
        </p:txBody>
      </p:sp>
      <p:sp>
        <p:nvSpPr>
          <p:cNvPr id="2345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4F1A964-D45C-4324-AD19-D42AEFB4BEB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175</a:t>
            </a:fld>
            <a:endParaRPr lang="it-IT" altLang="fr-FR" sz="120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Stub, driver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Driver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Unit (function or class) developed to pilot another unit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Stub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Unit developed to substitute another unit (fake  unit)</a:t>
            </a:r>
          </a:p>
          <a:p>
            <a:pPr lvl="2" eaLnBrk="1" hangingPunct="1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Also called mock ups, mocks</a:t>
            </a:r>
          </a:p>
        </p:txBody>
      </p:sp>
      <p:sp>
        <p:nvSpPr>
          <p:cNvPr id="2355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A1672BE-B828-483B-BC40-E548B914E6B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Ex. driver (JUnit) 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663" y="2057400"/>
            <a:ext cx="4859337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public class Converter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400" dirty="0">
              <a:ea typeface="ＭＳ Ｐゴシック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public </a:t>
            </a:r>
            <a:r>
              <a:rPr lang="en-US" sz="1400" dirty="0" err="1">
                <a:ea typeface="ＭＳ Ｐゴシック" charset="0"/>
                <a:cs typeface="+mn-cs"/>
              </a:rPr>
              <a:t>int</a:t>
            </a:r>
            <a:r>
              <a:rPr lang="en-US" sz="1400" dirty="0">
                <a:ea typeface="ＭＳ Ｐゴシック" charset="0"/>
                <a:cs typeface="+mn-cs"/>
              </a:rPr>
              <a:t> convert(char[] </a:t>
            </a:r>
            <a:r>
              <a:rPr lang="en-US" sz="1400" dirty="0" err="1">
                <a:ea typeface="ＭＳ Ｐゴシック" charset="0"/>
                <a:cs typeface="+mn-cs"/>
              </a:rPr>
              <a:t>str</a:t>
            </a:r>
            <a:r>
              <a:rPr lang="en-US" sz="1400" dirty="0">
                <a:ea typeface="ＭＳ Ｐゴシック" charset="0"/>
                <a:cs typeface="+mn-cs"/>
              </a:rPr>
              <a:t>) throws Exception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if (</a:t>
            </a:r>
            <a:r>
              <a:rPr lang="en-US" sz="1400" dirty="0" err="1">
                <a:ea typeface="ＭＳ Ｐゴシック" charset="0"/>
                <a:cs typeface="+mn-cs"/>
              </a:rPr>
              <a:t>str.length</a:t>
            </a:r>
            <a:r>
              <a:rPr lang="en-US" sz="1400" dirty="0">
                <a:ea typeface="ＭＳ Ｐゴシック" charset="0"/>
                <a:cs typeface="+mn-cs"/>
              </a:rPr>
              <a:t> &gt; 6)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	throw new Exception();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</a:t>
            </a:r>
            <a:r>
              <a:rPr lang="en-US" sz="1400" dirty="0" err="1">
                <a:ea typeface="ＭＳ Ｐゴシック" charset="0"/>
                <a:cs typeface="+mn-cs"/>
              </a:rPr>
              <a:t>int</a:t>
            </a:r>
            <a:r>
              <a:rPr lang="en-US" sz="1400" dirty="0">
                <a:ea typeface="ＭＳ Ｐゴシック" charset="0"/>
                <a:cs typeface="+mn-cs"/>
              </a:rPr>
              <a:t> number =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</a:t>
            </a:r>
            <a:r>
              <a:rPr lang="en-US" sz="1400" dirty="0" err="1">
                <a:ea typeface="ＭＳ Ｐゴシック" charset="0"/>
                <a:cs typeface="+mn-cs"/>
              </a:rPr>
              <a:t>int</a:t>
            </a:r>
            <a:r>
              <a:rPr lang="en-US" sz="1400" dirty="0">
                <a:ea typeface="ＭＳ Ｐゴシック" charset="0"/>
                <a:cs typeface="+mn-cs"/>
              </a:rPr>
              <a:t> digit;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</a:t>
            </a:r>
            <a:r>
              <a:rPr lang="en-US" sz="1400" dirty="0" err="1">
                <a:ea typeface="ＭＳ Ｐゴシック" charset="0"/>
                <a:cs typeface="+mn-cs"/>
              </a:rPr>
              <a:t>int</a:t>
            </a:r>
            <a:r>
              <a:rPr lang="en-US" sz="1400" dirty="0">
                <a:ea typeface="ＭＳ Ｐゴシック" charset="0"/>
                <a:cs typeface="+mn-cs"/>
              </a:rPr>
              <a:t> i =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if (</a:t>
            </a:r>
            <a:r>
              <a:rPr lang="en-US" sz="1400" dirty="0" err="1">
                <a:ea typeface="ＭＳ Ｐゴシック" charset="0"/>
                <a:cs typeface="+mn-cs"/>
              </a:rPr>
              <a:t>str</a:t>
            </a:r>
            <a:r>
              <a:rPr lang="en-US" sz="1400" dirty="0">
                <a:ea typeface="ＭＳ Ｐゴシック" charset="0"/>
                <a:cs typeface="+mn-cs"/>
              </a:rPr>
              <a:t>[0] == '-')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	i = 1;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for (; i &lt; </a:t>
            </a:r>
            <a:r>
              <a:rPr lang="en-US" sz="1400" dirty="0" err="1">
                <a:ea typeface="ＭＳ Ｐゴシック" charset="0"/>
                <a:cs typeface="+mn-cs"/>
              </a:rPr>
              <a:t>str.length</a:t>
            </a:r>
            <a:r>
              <a:rPr lang="en-US" sz="1400" dirty="0">
                <a:ea typeface="ＭＳ Ｐゴシック" charset="0"/>
                <a:cs typeface="+mn-cs"/>
              </a:rPr>
              <a:t>; i++)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	digit = </a:t>
            </a:r>
            <a:r>
              <a:rPr lang="en-US" sz="1400" dirty="0" err="1">
                <a:ea typeface="ＭＳ Ｐゴシック" charset="0"/>
                <a:cs typeface="+mn-cs"/>
              </a:rPr>
              <a:t>str</a:t>
            </a:r>
            <a:r>
              <a:rPr lang="en-US" sz="1400" dirty="0">
                <a:ea typeface="ＭＳ Ｐゴシック" charset="0"/>
                <a:cs typeface="+mn-cs"/>
              </a:rPr>
              <a:t>[i] - '0';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	number = number * 10 + digit;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if (</a:t>
            </a:r>
            <a:r>
              <a:rPr lang="en-US" sz="1400" dirty="0" err="1">
                <a:ea typeface="ＭＳ Ｐゴシック" charset="0"/>
                <a:cs typeface="+mn-cs"/>
              </a:rPr>
              <a:t>str</a:t>
            </a:r>
            <a:r>
              <a:rPr lang="en-US" sz="1400" dirty="0">
                <a:ea typeface="ＭＳ Ｐゴシック" charset="0"/>
                <a:cs typeface="+mn-cs"/>
              </a:rPr>
              <a:t>[0] == '-')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	number = -number;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if (number &gt; 32767 || number &lt; -32768)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	throw new Exception();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	return number;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>
                <a:ea typeface="ＭＳ Ｐゴシック" charset="0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400" dirty="0">
              <a:ea typeface="ＭＳ Ｐゴシック" charset="0"/>
              <a:cs typeface="+mn-cs"/>
            </a:endParaRPr>
          </a:p>
        </p:txBody>
      </p:sp>
      <p:sp>
        <p:nvSpPr>
          <p:cNvPr id="157700" name="Rectangle 7"/>
          <p:cNvSpPr>
            <a:spLocks noChangeArrowheads="1"/>
          </p:cNvSpPr>
          <p:nvPr/>
        </p:nvSpPr>
        <p:spPr bwMode="auto">
          <a:xfrm>
            <a:off x="0" y="908050"/>
            <a:ext cx="4211638" cy="280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public class </a:t>
            </a:r>
            <a:r>
              <a:rPr lang="en-US" sz="1400" dirty="0" err="1">
                <a:latin typeface="Lucida Sans Unicode" charset="0"/>
                <a:ea typeface="ＭＳ Ｐゴシック" charset="0"/>
              </a:rPr>
              <a:t>ConverterTest</a:t>
            </a:r>
            <a:r>
              <a:rPr lang="en-US" sz="1400" dirty="0">
                <a:latin typeface="Lucida Sans Unicode" charset="0"/>
                <a:ea typeface="ＭＳ Ｐゴシック" charset="0"/>
              </a:rPr>
              <a:t> extends </a:t>
            </a:r>
            <a:r>
              <a:rPr lang="en-US" sz="1400" dirty="0" err="1">
                <a:latin typeface="Lucida Sans Unicode" charset="0"/>
                <a:ea typeface="ＭＳ Ｐゴシック" charset="0"/>
              </a:rPr>
              <a:t>TestCase</a:t>
            </a:r>
            <a:r>
              <a:rPr lang="en-US" sz="1400" dirty="0">
                <a:latin typeface="Lucida Sans Unicode" charset="0"/>
                <a:ea typeface="ＭＳ Ｐゴシック" charset="0"/>
              </a:rPr>
              <a:t>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public void </a:t>
            </a:r>
            <a:r>
              <a:rPr lang="en-US" sz="1400" dirty="0" err="1">
                <a:latin typeface="Lucida Sans Unicode" charset="0"/>
                <a:ea typeface="ＭＳ Ｐゴシック" charset="0"/>
              </a:rPr>
              <a:t>testOne</a:t>
            </a:r>
            <a:r>
              <a:rPr lang="en-US" sz="1400" dirty="0">
                <a:latin typeface="Lucida Sans Unicode" charset="0"/>
                <a:ea typeface="ＭＳ Ｐゴシック" charset="0"/>
              </a:rPr>
              <a:t>(){		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	Converter c = new Converter();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	char [] </a:t>
            </a:r>
            <a:r>
              <a:rPr lang="en-US" sz="1400" dirty="0" err="1">
                <a:latin typeface="Lucida Sans Unicode" charset="0"/>
                <a:ea typeface="ＭＳ Ｐゴシック" charset="0"/>
              </a:rPr>
              <a:t>str</a:t>
            </a:r>
            <a:r>
              <a:rPr lang="en-US" sz="1400" dirty="0">
                <a:latin typeface="Lucida Sans Unicode" charset="0"/>
                <a:ea typeface="ＭＳ Ｐゴシック" charset="0"/>
              </a:rPr>
              <a:t> = {'1', '2','3','4','5','6', '7'};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	try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		</a:t>
            </a:r>
            <a:r>
              <a:rPr lang="en-US" sz="1400" dirty="0" err="1">
                <a:latin typeface="Lucida Sans Unicode" charset="0"/>
                <a:ea typeface="ＭＳ Ｐゴシック" charset="0"/>
              </a:rPr>
              <a:t>c.convert</a:t>
            </a:r>
            <a:r>
              <a:rPr lang="en-US" sz="1400" dirty="0">
                <a:latin typeface="Lucida Sans Unicode" charset="0"/>
                <a:ea typeface="ＭＳ Ｐゴシック" charset="0"/>
              </a:rPr>
              <a:t>(</a:t>
            </a:r>
            <a:r>
              <a:rPr lang="en-US" sz="1400" dirty="0" err="1">
                <a:latin typeface="Lucida Sans Unicode" charset="0"/>
                <a:ea typeface="ＭＳ Ｐゴシック" charset="0"/>
              </a:rPr>
              <a:t>str</a:t>
            </a:r>
            <a:r>
              <a:rPr lang="en-US" sz="1400" dirty="0">
                <a:latin typeface="Lucida Sans Unicode" charset="0"/>
                <a:ea typeface="ＭＳ Ｐゴシック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		fail();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	} catch (Exception e)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	   </a:t>
            </a:r>
            <a:r>
              <a:rPr lang="en-US" sz="1400" dirty="0" err="1">
                <a:latin typeface="Lucida Sans Unicode" charset="0"/>
                <a:ea typeface="ＭＳ Ｐゴシック" charset="0"/>
              </a:rPr>
              <a:t>assertTrue</a:t>
            </a:r>
            <a:r>
              <a:rPr lang="en-US" sz="1400" dirty="0">
                <a:latin typeface="Lucida Sans Unicode" charset="0"/>
                <a:ea typeface="ＭＳ Ｐゴシック" charset="0"/>
              </a:rPr>
              <a:t>(true);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	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400" dirty="0">
                <a:latin typeface="Lucida Sans Unicode" charset="0"/>
                <a:ea typeface="ＭＳ Ｐゴシック" charset="0"/>
              </a:rPr>
              <a:t>	}	}</a:t>
            </a:r>
          </a:p>
        </p:txBody>
      </p:sp>
      <p:sp>
        <p:nvSpPr>
          <p:cNvPr id="157701" name="Line 8"/>
          <p:cNvSpPr>
            <a:spLocks noChangeShapeType="1"/>
          </p:cNvSpPr>
          <p:nvPr/>
        </p:nvSpPr>
        <p:spPr bwMode="auto">
          <a:xfrm>
            <a:off x="2268538" y="3716338"/>
            <a:ext cx="20161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3655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A12B75C-A921-4405-AA06-B703A9ACA1D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Stub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Must be simpler than unit substituted (trade off between simplicity and functionality)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Ex. unit = function to compute social security number from name/family name etc.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Stub = returns always same </a:t>
            </a:r>
            <a:r>
              <a:rPr lang="en-US" sz="2400" dirty="0" err="1">
                <a:ea typeface="ＭＳ Ｐゴシック" charset="0"/>
              </a:rPr>
              <a:t>ssn</a:t>
            </a:r>
            <a:endParaRPr lang="en-US" sz="2400" dirty="0">
              <a:ea typeface="ＭＳ Ｐゴシック" charset="0"/>
            </a:endParaRPr>
          </a:p>
          <a:p>
            <a:pPr lvl="1" eaLnBrk="1" hangingPunct="1">
              <a:buFont typeface="Wingdings" charset="0"/>
              <a:buChar char="w"/>
              <a:defRPr/>
            </a:pPr>
            <a:endParaRPr lang="en-US" sz="2400" dirty="0">
              <a:ea typeface="ＭＳ Ｐゴシック" charset="0"/>
            </a:endParaRP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Ex. unit = catalog of products, contains thousands of them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Stub. Contains 3 products, returns one of them </a:t>
            </a:r>
          </a:p>
        </p:txBody>
      </p:sp>
      <p:sp>
        <p:nvSpPr>
          <p:cNvPr id="2375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AF114B0-DAC5-49E5-8214-89B9ACCB97D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178</a:t>
            </a:fld>
            <a:endParaRPr lang="it-IT" altLang="fr-FR" sz="120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238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9D79E4A-92A8-4F88-87AD-FD571943BC2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179</a:t>
            </a:fld>
            <a:endParaRPr lang="it-IT" altLang="fr-FR" sz="1200"/>
          </a:p>
        </p:txBody>
      </p:sp>
      <p:pic>
        <p:nvPicPr>
          <p:cNvPr id="2385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981075"/>
            <a:ext cx="2227262" cy="53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859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908050"/>
            <a:ext cx="2195512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598" name="Right Arrow 4"/>
          <p:cNvSpPr>
            <a:spLocks noChangeArrowheads="1"/>
          </p:cNvSpPr>
          <p:nvPr/>
        </p:nvSpPr>
        <p:spPr bwMode="auto">
          <a:xfrm>
            <a:off x="3708400" y="2852738"/>
            <a:ext cx="1655763" cy="933450"/>
          </a:xfrm>
          <a:prstGeom prst="rightArrow">
            <a:avLst>
              <a:gd name="adj1" fmla="val 50000"/>
              <a:gd name="adj2" fmla="val 49987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ea typeface="MS PGothic" pitchFamily="34" charset="-128"/>
              </a:rPr>
              <a:t>Insertion/removal by phase – typical scenario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79512" y="1988840"/>
          <a:ext cx="8964488" cy="3410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66D2D69-296A-4483-9DDA-9B11D63128E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it-IT" altLang="fr-FR" sz="120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Stub, embedded systems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Substitues sensors / actuators with pure software units</a:t>
            </a:r>
          </a:p>
          <a:p>
            <a:pPr>
              <a:defRPr/>
            </a:pPr>
            <a:endParaRPr lang="it-IT" dirty="0">
              <a:ea typeface="MS PGothic" pitchFamily="34" charset="-128"/>
            </a:endParaRP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Ex, heating control system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Temperature sensor stub, rain sensor stub etc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7BD47B7-8200-4400-992D-F0B2DC5FC46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180</a:t>
            </a:fld>
            <a:endParaRPr lang="it-IT" altLang="fr-FR" sz="120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205038"/>
            <a:ext cx="8610600" cy="914400"/>
          </a:xfrm>
        </p:spPr>
        <p:txBody>
          <a:bodyPr/>
          <a:lstStyle/>
          <a:p>
            <a:pPr>
              <a:defRPr/>
            </a:pPr>
            <a:r>
              <a:rPr lang="it-IT" sz="4000" dirty="0">
                <a:ea typeface="MS PGothic" pitchFamily="34" charset="-128"/>
              </a:rPr>
              <a:t>Test dependencies between functions</a:t>
            </a:r>
            <a:endParaRPr lang="fr-FR" sz="4000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2406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2AE6927-D3BF-49F1-80E9-C3B37484EF1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181</a:t>
            </a:fld>
            <a:endParaRPr lang="it-IT" altLang="fr-FR" sz="120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Dependency defect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Two units work perfectly when isolated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Defect happens when connected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0D9144B-8FCE-45AF-B0CD-E5F169B5612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182</a:t>
            </a:fld>
            <a:endParaRPr lang="it-IT" altLang="fr-FR" sz="120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Ex. Dependency defect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ea typeface="MS PGothic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Class Person{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    public Person(String surname, String name){}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ea typeface="MS PGothic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main()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    new Person(</a:t>
            </a:r>
            <a:r>
              <a:rPr lang="ja-JP" altLang="en-US" sz="2400" dirty="0">
                <a:ea typeface="MS PGothic" pitchFamily="34" charset="-128"/>
              </a:rPr>
              <a:t>“</a:t>
            </a:r>
            <a:r>
              <a:rPr lang="en-US" altLang="ja-JP" sz="2400" dirty="0">
                <a:ea typeface="MS PGothic" pitchFamily="34" charset="-128"/>
              </a:rPr>
              <a:t>John</a:t>
            </a:r>
            <a:r>
              <a:rPr lang="ja-JP" altLang="en-US" sz="2400" dirty="0">
                <a:ea typeface="MS PGothic" pitchFamily="34" charset="-128"/>
              </a:rPr>
              <a:t>”</a:t>
            </a:r>
            <a:r>
              <a:rPr lang="en-US" altLang="ja-JP" sz="2400" dirty="0">
                <a:ea typeface="MS PGothic" pitchFamily="34" charset="-128"/>
              </a:rPr>
              <a:t>, </a:t>
            </a:r>
            <a:r>
              <a:rPr lang="ja-JP" altLang="en-US" sz="2400" dirty="0">
                <a:ea typeface="MS PGothic" pitchFamily="34" charset="-128"/>
              </a:rPr>
              <a:t>“</a:t>
            </a:r>
            <a:r>
              <a:rPr lang="en-US" altLang="ja-JP" sz="2400" dirty="0">
                <a:ea typeface="MS PGothic" pitchFamily="34" charset="-128"/>
              </a:rPr>
              <a:t>Wright</a:t>
            </a:r>
            <a:r>
              <a:rPr lang="ja-JP" altLang="en-US" sz="2400" dirty="0">
                <a:ea typeface="MS PGothic" pitchFamily="34" charset="-128"/>
              </a:rPr>
              <a:t>”</a:t>
            </a:r>
            <a:r>
              <a:rPr lang="en-US" altLang="ja-JP" sz="2400" dirty="0">
                <a:ea typeface="MS PGothic" pitchFamily="34" charset="-128"/>
              </a:rPr>
              <a:t>)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ea typeface="MS PGothic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>
              <a:ea typeface="MS PGothic" pitchFamily="34" charset="-128"/>
            </a:endParaRPr>
          </a:p>
        </p:txBody>
      </p:sp>
      <p:cxnSp>
        <p:nvCxnSpPr>
          <p:cNvPr id="242692" name="Straight Arrow Connector 2"/>
          <p:cNvCxnSpPr>
            <a:cxnSpLocks noChangeShapeType="1"/>
          </p:cNvCxnSpPr>
          <p:nvPr/>
        </p:nvCxnSpPr>
        <p:spPr bwMode="auto">
          <a:xfrm flipV="1">
            <a:off x="3492500" y="2852738"/>
            <a:ext cx="3167063" cy="10810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693" name="Straight Arrow Connector 5"/>
          <p:cNvCxnSpPr>
            <a:cxnSpLocks noChangeShapeType="1"/>
          </p:cNvCxnSpPr>
          <p:nvPr/>
        </p:nvCxnSpPr>
        <p:spPr bwMode="auto">
          <a:xfrm flipH="1" flipV="1">
            <a:off x="4716463" y="2565400"/>
            <a:ext cx="142875" cy="1520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26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6890B66-C1DA-4579-871E-5F0BFC0E1C4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183</a:t>
            </a:fld>
            <a:endParaRPr lang="it-IT" altLang="fr-FR" sz="120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Ex. Dependency defect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ea typeface="MS PGothic" pitchFamily="34" charset="-128"/>
              </a:rPr>
              <a:t>triangleSurface</a:t>
            </a:r>
            <a:r>
              <a:rPr lang="en-US" sz="2400" dirty="0">
                <a:ea typeface="MS PGothic" pitchFamily="34" charset="-128"/>
              </a:rPr>
              <a:t>( float height, float base){}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ea typeface="MS PGothic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main()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 </a:t>
            </a:r>
            <a:r>
              <a:rPr lang="en-US" sz="2400" dirty="0" err="1">
                <a:ea typeface="MS PGothic" pitchFamily="34" charset="-128"/>
              </a:rPr>
              <a:t>triangleSurface</a:t>
            </a:r>
            <a:r>
              <a:rPr lang="en-US" sz="2400" dirty="0">
                <a:ea typeface="MS PGothic" pitchFamily="34" charset="-128"/>
              </a:rPr>
              <a:t>(10, 4); // </a:t>
            </a:r>
            <a:r>
              <a:rPr lang="en-US" sz="2400" dirty="0" err="1">
                <a:ea typeface="MS PGothic" pitchFamily="34" charset="-128"/>
              </a:rPr>
              <a:t>int</a:t>
            </a:r>
            <a:r>
              <a:rPr lang="en-US" sz="2400" dirty="0">
                <a:ea typeface="MS PGothic" pitchFamily="34" charset="-128"/>
              </a:rPr>
              <a:t> instead of float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 </a:t>
            </a:r>
            <a:r>
              <a:rPr lang="en-US" sz="2400" dirty="0" err="1">
                <a:ea typeface="MS PGothic" pitchFamily="34" charset="-128"/>
              </a:rPr>
              <a:t>triangleSurface</a:t>
            </a:r>
            <a:r>
              <a:rPr lang="en-US" sz="2400" dirty="0">
                <a:ea typeface="MS PGothic" pitchFamily="34" charset="-128"/>
              </a:rPr>
              <a:t>(3.1, 4.2); // exchanged base (3.1)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                                       // and height  (4.2)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 </a:t>
            </a:r>
            <a:endParaRPr lang="en-US" altLang="ja-JP" sz="2400" dirty="0">
              <a:ea typeface="MS PGothic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MS PGothic" pitchFamily="34" charset="-128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ea typeface="MS PGothic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>
              <a:ea typeface="MS PGothic" pitchFamily="34" charset="-128"/>
            </a:endParaRPr>
          </a:p>
        </p:txBody>
      </p:sp>
      <p:sp>
        <p:nvSpPr>
          <p:cNvPr id="2437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CA73BB3-F40F-485C-ABB4-AC6F53ECFA2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184</a:t>
            </a:fld>
            <a:endParaRPr lang="it-IT" altLang="fr-FR" sz="120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Ex Dependency defect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The Mars polar lander case (1999)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it-IT" dirty="0">
              <a:ea typeface="MS PGothic" pitchFamily="34" charset="-128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042988" y="2133600"/>
            <a:ext cx="644525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fr-FR" sz="2000" dirty="0"/>
              <a:t>double function( double </a:t>
            </a:r>
            <a:r>
              <a:rPr lang="en-US" altLang="fr-FR" sz="2000" dirty="0" err="1"/>
              <a:t>metricMeasure</a:t>
            </a:r>
            <a:r>
              <a:rPr lang="en-US" altLang="fr-FR" sz="2000" dirty="0"/>
              <a:t>){}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lang="en-US" altLang="fr-FR" sz="20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fr-FR" sz="2000" dirty="0"/>
              <a:t>main() {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fr-FR" sz="2000" dirty="0"/>
              <a:t>     double </a:t>
            </a:r>
            <a:r>
              <a:rPr lang="en-US" altLang="fr-FR" sz="2000" dirty="0" err="1"/>
              <a:t>imperialMeasure</a:t>
            </a:r>
            <a:r>
              <a:rPr lang="en-US" altLang="fr-FR" sz="2000" dirty="0"/>
              <a:t>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lang="en-US" altLang="fr-FR" sz="20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fr-FR" sz="2000" dirty="0"/>
              <a:t>           function( </a:t>
            </a:r>
            <a:r>
              <a:rPr lang="en-US" altLang="fr-FR" sz="2000" dirty="0" err="1"/>
              <a:t>imperialMeasure</a:t>
            </a:r>
            <a:r>
              <a:rPr lang="en-US" altLang="fr-FR" sz="2000" dirty="0"/>
              <a:t>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fr-FR" sz="2000" dirty="0"/>
              <a:t> 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fr-FR" sz="2000" dirty="0"/>
              <a:t>}</a:t>
            </a:r>
          </a:p>
        </p:txBody>
      </p:sp>
      <p:cxnSp>
        <p:nvCxnSpPr>
          <p:cNvPr id="244741" name="Straight Arrow Connector 4"/>
          <p:cNvCxnSpPr>
            <a:cxnSpLocks noChangeShapeType="1"/>
          </p:cNvCxnSpPr>
          <p:nvPr/>
        </p:nvCxnSpPr>
        <p:spPr bwMode="auto">
          <a:xfrm flipH="1">
            <a:off x="4716463" y="2492375"/>
            <a:ext cx="431800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663" y="4868863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it-IT" sz="2800" kern="0" dirty="0"/>
              <a:t>UK team develops unit assuming metric input</a:t>
            </a:r>
          </a:p>
          <a:p>
            <a:pPr>
              <a:defRPr/>
            </a:pPr>
            <a:r>
              <a:rPr lang="it-IT" sz="2800" kern="0" dirty="0"/>
              <a:t>US team calls unit assuming imperial input</a:t>
            </a:r>
          </a:p>
          <a:p>
            <a:pPr>
              <a:defRPr/>
            </a:pPr>
            <a:r>
              <a:rPr lang="it-IT" sz="2800" kern="0" dirty="0"/>
              <a:t>Difference is small, noticed only at ‘landing’</a:t>
            </a:r>
          </a:p>
          <a:p>
            <a:pPr marL="0" indent="0">
              <a:buFont typeface="Wingdings" pitchFamily="2" charset="2"/>
              <a:buNone/>
              <a:defRPr/>
            </a:pPr>
            <a:endParaRPr lang="it-IT" kern="0" dirty="0"/>
          </a:p>
        </p:txBody>
      </p:sp>
      <p:sp>
        <p:nvSpPr>
          <p:cNvPr id="2447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F076F03-1BD8-47D5-8560-1CBDFB89D76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185</a:t>
            </a:fld>
            <a:endParaRPr lang="it-IT" altLang="fr-FR" sz="120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Technique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Two units are tested in isolation first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Integrate them, test again 	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Focus on the dependency</a:t>
            </a:r>
          </a:p>
          <a:p>
            <a:pPr lvl="1"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In case of more units, integrate incrementally </a:t>
            </a:r>
          </a:p>
          <a:p>
            <a:pPr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In any case, avoid BIG BANG integration</a:t>
            </a:r>
          </a:p>
          <a:p>
            <a:pPr>
              <a:defRPr/>
            </a:pPr>
            <a:endParaRPr lang="it-IT" dirty="0">
              <a:ea typeface="MS PGothic" pitchFamily="34" charset="-128"/>
            </a:endParaRPr>
          </a:p>
        </p:txBody>
      </p:sp>
      <p:sp>
        <p:nvSpPr>
          <p:cNvPr id="245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C63EE6D-F4D2-4A6D-B042-B55A9B4FB6E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" y="-31750"/>
            <a:ext cx="8610600" cy="914400"/>
          </a:xfrm>
        </p:spPr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858838"/>
            <a:ext cx="8229600" cy="4800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>
                <a:ea typeface="MS PGothic" pitchFamily="34" charset="-128"/>
              </a:rPr>
              <a:t>Goal: test dependency function2-function4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06813" y="146843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function1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2195513" y="3341688"/>
            <a:ext cx="144145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function2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24300" y="334168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22488" y="521335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843213" y="2332038"/>
            <a:ext cx="115252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427538" y="2332038"/>
            <a:ext cx="2159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914650" y="420528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6795" name="Right Arrow 24"/>
          <p:cNvSpPr>
            <a:spLocks noChangeArrowheads="1"/>
          </p:cNvSpPr>
          <p:nvPr/>
        </p:nvSpPr>
        <p:spPr bwMode="auto">
          <a:xfrm rot="10800000">
            <a:off x="3303588" y="4384675"/>
            <a:ext cx="1584325" cy="647700"/>
          </a:xfrm>
          <a:prstGeom prst="rightArrow">
            <a:avLst>
              <a:gd name="adj1" fmla="val 50000"/>
              <a:gd name="adj2" fmla="val 50077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2000"/>
          </a:p>
        </p:txBody>
      </p:sp>
      <p:sp>
        <p:nvSpPr>
          <p:cNvPr id="246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9221E46-C9D4-4D1B-8C4E-D07C99C4564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>
                <a:ea typeface="MS PGothic" pitchFamily="34" charset="-128"/>
              </a:rPr>
              <a:t>1 test function4 (unit test)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>
                <a:ea typeface="MS PGothic" pitchFamily="34" charset="-128"/>
              </a:rPr>
              <a:t>2 test function 2, with stub for function4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47812" name="Rectangle 5"/>
          <p:cNvSpPr>
            <a:spLocks noChangeArrowheads="1"/>
          </p:cNvSpPr>
          <p:nvPr/>
        </p:nvSpPr>
        <p:spPr bwMode="auto">
          <a:xfrm>
            <a:off x="5462588" y="3213100"/>
            <a:ext cx="144145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function2</a:t>
            </a:r>
          </a:p>
        </p:txBody>
      </p:sp>
      <p:sp>
        <p:nvSpPr>
          <p:cNvPr id="247813" name="Rectangle 7"/>
          <p:cNvSpPr>
            <a:spLocks noChangeArrowheads="1"/>
          </p:cNvSpPr>
          <p:nvPr/>
        </p:nvSpPr>
        <p:spPr bwMode="auto">
          <a:xfrm>
            <a:off x="5389563" y="5084763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f4 stub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181725" y="40767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7815" name="Right Arrow 8"/>
          <p:cNvSpPr>
            <a:spLocks noChangeArrowheads="1"/>
          </p:cNvSpPr>
          <p:nvPr/>
        </p:nvSpPr>
        <p:spPr bwMode="auto">
          <a:xfrm rot="10800000">
            <a:off x="7334250" y="3321050"/>
            <a:ext cx="1584325" cy="647700"/>
          </a:xfrm>
          <a:prstGeom prst="rightArrow">
            <a:avLst>
              <a:gd name="adj1" fmla="val 50000"/>
              <a:gd name="adj2" fmla="val 50077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2000"/>
          </a:p>
        </p:txBody>
      </p:sp>
      <p:sp>
        <p:nvSpPr>
          <p:cNvPr id="2478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65E4AC5-6817-45CF-8B3F-4D2DAD5B63B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188</a:t>
            </a:fld>
            <a:endParaRPr lang="it-IT" altLang="fr-FR" sz="1200"/>
          </a:p>
        </p:txBody>
      </p:sp>
      <p:sp>
        <p:nvSpPr>
          <p:cNvPr id="247817" name="Rectangle 5"/>
          <p:cNvSpPr>
            <a:spLocks noChangeArrowheads="1"/>
          </p:cNvSpPr>
          <p:nvPr/>
        </p:nvSpPr>
        <p:spPr bwMode="auto">
          <a:xfrm>
            <a:off x="1403350" y="5053013"/>
            <a:ext cx="144145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function4</a:t>
            </a:r>
          </a:p>
        </p:txBody>
      </p:sp>
      <p:sp>
        <p:nvSpPr>
          <p:cNvPr id="247818" name="Rectangle 7"/>
          <p:cNvSpPr>
            <a:spLocks noChangeArrowheads="1"/>
          </p:cNvSpPr>
          <p:nvPr/>
        </p:nvSpPr>
        <p:spPr bwMode="auto">
          <a:xfrm>
            <a:off x="1417638" y="3200400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f4 driver</a:t>
            </a:r>
          </a:p>
        </p:txBody>
      </p:sp>
      <p:cxnSp>
        <p:nvCxnSpPr>
          <p:cNvPr id="247819" name="Straight Arrow Connector 4"/>
          <p:cNvCxnSpPr>
            <a:cxnSpLocks noChangeShapeType="1"/>
            <a:stCxn id="247818" idx="2"/>
            <a:endCxn id="247817" idx="0"/>
          </p:cNvCxnSpPr>
          <p:nvPr/>
        </p:nvCxnSpPr>
        <p:spPr bwMode="auto">
          <a:xfrm flipH="1">
            <a:off x="2124075" y="4064000"/>
            <a:ext cx="14288" cy="989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7820" name="Rectangle 7"/>
          <p:cNvSpPr>
            <a:spLocks noChangeArrowheads="1"/>
          </p:cNvSpPr>
          <p:nvPr/>
        </p:nvSpPr>
        <p:spPr bwMode="auto">
          <a:xfrm>
            <a:off x="7189788" y="2060575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f2 driver</a:t>
            </a:r>
          </a:p>
        </p:txBody>
      </p:sp>
      <p:cxnSp>
        <p:nvCxnSpPr>
          <p:cNvPr id="247821" name="Straight Arrow Connector 8"/>
          <p:cNvCxnSpPr>
            <a:cxnSpLocks noChangeShapeType="1"/>
          </p:cNvCxnSpPr>
          <p:nvPr/>
        </p:nvCxnSpPr>
        <p:spPr bwMode="auto">
          <a:xfrm flipH="1">
            <a:off x="6399213" y="2924175"/>
            <a:ext cx="1008062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7822" name="Right Arrow 8"/>
          <p:cNvSpPr>
            <a:spLocks noChangeArrowheads="1"/>
          </p:cNvSpPr>
          <p:nvPr/>
        </p:nvSpPr>
        <p:spPr bwMode="auto">
          <a:xfrm rot="10800000">
            <a:off x="2987675" y="5160963"/>
            <a:ext cx="1584325" cy="647700"/>
          </a:xfrm>
          <a:prstGeom prst="rightArrow">
            <a:avLst>
              <a:gd name="adj1" fmla="val 50000"/>
              <a:gd name="adj2" fmla="val 50077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200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>
                <a:ea typeface="MS PGothic" pitchFamily="34" charset="-128"/>
              </a:rPr>
              <a:t>3 integrate function 2 and 4, test the dependency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48836" name="Rectangle 5"/>
          <p:cNvSpPr>
            <a:spLocks noChangeArrowheads="1"/>
          </p:cNvSpPr>
          <p:nvPr/>
        </p:nvSpPr>
        <p:spPr bwMode="auto">
          <a:xfrm>
            <a:off x="3276600" y="3213100"/>
            <a:ext cx="144145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function2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03575" y="5084763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995738" y="40767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8839" name="Right Arrow 6"/>
          <p:cNvSpPr>
            <a:spLocks noChangeArrowheads="1"/>
          </p:cNvSpPr>
          <p:nvPr/>
        </p:nvSpPr>
        <p:spPr bwMode="auto">
          <a:xfrm rot="10800000">
            <a:off x="4500563" y="4256088"/>
            <a:ext cx="1584325" cy="649287"/>
          </a:xfrm>
          <a:prstGeom prst="rightArrow">
            <a:avLst>
              <a:gd name="adj1" fmla="val 50000"/>
              <a:gd name="adj2" fmla="val 49954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2000"/>
          </a:p>
        </p:txBody>
      </p:sp>
      <p:sp>
        <p:nvSpPr>
          <p:cNvPr id="2488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BCD7681-2132-4FFB-BE18-501080D7D4D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189</a:t>
            </a:fld>
            <a:endParaRPr lang="it-IT" altLang="fr-FR" sz="1200"/>
          </a:p>
        </p:txBody>
      </p:sp>
      <p:sp>
        <p:nvSpPr>
          <p:cNvPr id="248841" name="Rectangle 7"/>
          <p:cNvSpPr>
            <a:spLocks noChangeArrowheads="1"/>
          </p:cNvSpPr>
          <p:nvPr/>
        </p:nvSpPr>
        <p:spPr bwMode="auto">
          <a:xfrm>
            <a:off x="5435600" y="1916113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f2 driver</a:t>
            </a:r>
          </a:p>
        </p:txBody>
      </p:sp>
      <p:cxnSp>
        <p:nvCxnSpPr>
          <p:cNvPr id="248842" name="Straight Arrow Connector 6"/>
          <p:cNvCxnSpPr>
            <a:cxnSpLocks noChangeShapeType="1"/>
            <a:endCxn id="248836" idx="0"/>
          </p:cNvCxnSpPr>
          <p:nvPr/>
        </p:nvCxnSpPr>
        <p:spPr bwMode="auto">
          <a:xfrm flipH="1">
            <a:off x="3997325" y="2779713"/>
            <a:ext cx="1654175" cy="433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Rework Problem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100">
                <a:ea typeface="ＭＳ Ｐゴシック" charset="0"/>
                <a:cs typeface="+mn-cs"/>
              </a:rPr>
              <a:t>The longer the delay insert-remove, the higher the cost of removing defect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100">
                <a:ea typeface="ＭＳ Ｐゴシック" charset="0"/>
                <a:cs typeface="+mn-cs"/>
              </a:rPr>
              <a:t>Avoidable rework accounts for 40-50% of development </a:t>
            </a:r>
            <a:br>
              <a:rPr lang="en-US" sz="2100">
                <a:ea typeface="ＭＳ Ｐゴシック" charset="0"/>
                <a:cs typeface="+mn-cs"/>
              </a:rPr>
            </a:br>
            <a:r>
              <a:rPr lang="en-US" sz="2100">
                <a:ea typeface="ＭＳ Ｐゴシック" charset="0"/>
                <a:cs typeface="+mn-cs"/>
              </a:rPr>
              <a:t>[Boehm, 1987; Boehm&amp;Basili, 2001]</a:t>
            </a:r>
          </a:p>
          <a:p>
            <a:pPr marL="692150" lvl="1" indent="-347663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sz="1900">
                <a:ea typeface="ＭＳ Ｐゴシック" charset="0"/>
              </a:rPr>
              <a:t>More recent data available at www.cebase.org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000250" y="2586038"/>
          <a:ext cx="6943725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42770" imgH="3919404" progId="Excel.Chart.8">
                  <p:embed/>
                </p:oleObj>
              </mc:Choice>
              <mc:Fallback>
                <p:oleObj r:id="rId2" imgW="6942770" imgH="3919404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586038"/>
                        <a:ext cx="6943725" cy="391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E347B58-3487-4DEF-9E23-6323D2AF223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it-IT" altLang="fr-FR" sz="120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it-IT" dirty="0">
                <a:ea typeface="MS PGothic" pitchFamily="34" charset="-128"/>
              </a:rPr>
              <a:t>Other simpler option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1 test function4 (unit test)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2 integrate function2, test both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971550" y="5038725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249861" name="Right Arrow 4"/>
          <p:cNvSpPr>
            <a:spLocks noChangeArrowheads="1"/>
          </p:cNvSpPr>
          <p:nvPr/>
        </p:nvSpPr>
        <p:spPr bwMode="auto">
          <a:xfrm rot="10800000">
            <a:off x="2700338" y="5146675"/>
            <a:ext cx="1584325" cy="647700"/>
          </a:xfrm>
          <a:prstGeom prst="rightArrow">
            <a:avLst>
              <a:gd name="adj1" fmla="val 50000"/>
              <a:gd name="adj2" fmla="val 50077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2000"/>
          </a:p>
        </p:txBody>
      </p:sp>
      <p:sp>
        <p:nvSpPr>
          <p:cNvPr id="249862" name="Rectangle 5"/>
          <p:cNvSpPr>
            <a:spLocks noChangeArrowheads="1"/>
          </p:cNvSpPr>
          <p:nvPr/>
        </p:nvSpPr>
        <p:spPr bwMode="auto">
          <a:xfrm>
            <a:off x="5291138" y="3213101"/>
            <a:ext cx="144145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function2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19700" y="5089525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011863" y="40814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9865" name="Right Arrow 8"/>
          <p:cNvSpPr>
            <a:spLocks noChangeArrowheads="1"/>
          </p:cNvSpPr>
          <p:nvPr/>
        </p:nvSpPr>
        <p:spPr bwMode="auto">
          <a:xfrm rot="10800000">
            <a:off x="6516688" y="4260850"/>
            <a:ext cx="1584325" cy="647700"/>
          </a:xfrm>
          <a:prstGeom prst="rightArrow">
            <a:avLst>
              <a:gd name="adj1" fmla="val 50000"/>
              <a:gd name="adj2" fmla="val 50077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2000"/>
          </a:p>
        </p:txBody>
      </p:sp>
      <p:sp>
        <p:nvSpPr>
          <p:cNvPr id="249866" name="Right Arrow 9"/>
          <p:cNvSpPr>
            <a:spLocks noChangeArrowheads="1"/>
          </p:cNvSpPr>
          <p:nvPr/>
        </p:nvSpPr>
        <p:spPr bwMode="auto">
          <a:xfrm rot="10800000">
            <a:off x="6948488" y="3324225"/>
            <a:ext cx="1584325" cy="649288"/>
          </a:xfrm>
          <a:prstGeom prst="rightArrow">
            <a:avLst>
              <a:gd name="adj1" fmla="val 50000"/>
              <a:gd name="adj2" fmla="val 49954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2000"/>
          </a:p>
        </p:txBody>
      </p:sp>
      <p:sp>
        <p:nvSpPr>
          <p:cNvPr id="249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63270EA-E0A8-4336-BC46-63C77AAFE58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190</a:t>
            </a:fld>
            <a:endParaRPr lang="it-IT" altLang="fr-FR" sz="1200"/>
          </a:p>
        </p:txBody>
      </p:sp>
      <p:sp>
        <p:nvSpPr>
          <p:cNvPr id="249868" name="Rectangle 7"/>
          <p:cNvSpPr>
            <a:spLocks noChangeArrowheads="1"/>
          </p:cNvSpPr>
          <p:nvPr/>
        </p:nvSpPr>
        <p:spPr bwMode="auto">
          <a:xfrm>
            <a:off x="1042988" y="3200400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f4 driver</a:t>
            </a:r>
          </a:p>
        </p:txBody>
      </p:sp>
      <p:cxnSp>
        <p:nvCxnSpPr>
          <p:cNvPr id="249869" name="Straight Arrow Connector 12"/>
          <p:cNvCxnSpPr>
            <a:cxnSpLocks noChangeShapeType="1"/>
            <a:stCxn id="249868" idx="2"/>
          </p:cNvCxnSpPr>
          <p:nvPr/>
        </p:nvCxnSpPr>
        <p:spPr bwMode="auto">
          <a:xfrm flipH="1">
            <a:off x="1751013" y="4064000"/>
            <a:ext cx="12700" cy="989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70" name="Rectangle 7"/>
          <p:cNvSpPr>
            <a:spLocks noChangeArrowheads="1"/>
          </p:cNvSpPr>
          <p:nvPr/>
        </p:nvSpPr>
        <p:spPr bwMode="auto">
          <a:xfrm>
            <a:off x="7454900" y="1916113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f2 driver</a:t>
            </a:r>
          </a:p>
        </p:txBody>
      </p:sp>
      <p:cxnSp>
        <p:nvCxnSpPr>
          <p:cNvPr id="249871" name="Straight Arrow Connector 14"/>
          <p:cNvCxnSpPr>
            <a:cxnSpLocks noChangeShapeType="1"/>
          </p:cNvCxnSpPr>
          <p:nvPr/>
        </p:nvCxnSpPr>
        <p:spPr bwMode="auto">
          <a:xfrm flipH="1">
            <a:off x="6016625" y="2779713"/>
            <a:ext cx="1655763" cy="433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Incremental integration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Goal: 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Add one unit at a time, test the partial aggregate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Pro: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Defects found, most likely, come by last unit/interaction added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Con: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More tests to write, stubs/drivers to write</a:t>
            </a:r>
          </a:p>
          <a:p>
            <a:pPr lvl="2" eaLnBrk="1" hangingPunct="1"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508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34BCBDC-059A-48F7-A49C-4C761A7E695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191</a:t>
            </a:fld>
            <a:endParaRPr lang="it-IT" altLang="fr-FR" sz="120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Incremental integration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Top down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Bottom up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Defined relatively to the dependency graph</a:t>
            </a:r>
          </a:p>
        </p:txBody>
      </p:sp>
      <p:sp>
        <p:nvSpPr>
          <p:cNvPr id="2519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5B72476-D881-4A90-BE08-5FB08FCB2E2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192</a:t>
            </a:fld>
            <a:endParaRPr lang="it-IT" altLang="fr-FR" sz="120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06813" y="146843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function1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2195513" y="3341688"/>
            <a:ext cx="144145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function2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24300" y="334168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22488" y="521335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843213" y="2332038"/>
            <a:ext cx="115252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427538" y="2332038"/>
            <a:ext cx="2159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914650" y="420528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52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C8C448B-566C-4E4E-AF58-D0241D26EA3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193</a:t>
            </a:fld>
            <a:endParaRPr lang="it-IT" altLang="fr-FR" sz="120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>
                <a:ea typeface="ＭＳ Ｐゴシック" charset="0"/>
                <a:cs typeface="+mj-cs"/>
              </a:rPr>
              <a:t>Bottom up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244600"/>
            <a:ext cx="3455987" cy="48006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Step 1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function4, function3 have no dependencies. Test them in isolation (unit test)</a:t>
            </a:r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3905250" y="321310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function3</a:t>
            </a:r>
          </a:p>
        </p:txBody>
      </p:sp>
      <p:sp>
        <p:nvSpPr>
          <p:cNvPr id="153605" name="Rectangle 7"/>
          <p:cNvSpPr>
            <a:spLocks noChangeArrowheads="1"/>
          </p:cNvSpPr>
          <p:nvPr/>
        </p:nvSpPr>
        <p:spPr bwMode="auto">
          <a:xfrm>
            <a:off x="2103438" y="5084763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253958" name="Rectangle 11"/>
          <p:cNvSpPr>
            <a:spLocks noChangeArrowheads="1"/>
          </p:cNvSpPr>
          <p:nvPr/>
        </p:nvSpPr>
        <p:spPr bwMode="auto">
          <a:xfrm>
            <a:off x="-57150" y="4724400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Test cases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function4</a:t>
            </a:r>
          </a:p>
        </p:txBody>
      </p:sp>
      <p:sp>
        <p:nvSpPr>
          <p:cNvPr id="253959" name="Rectangle 12"/>
          <p:cNvSpPr>
            <a:spLocks noChangeArrowheads="1"/>
          </p:cNvSpPr>
          <p:nvPr/>
        </p:nvSpPr>
        <p:spPr bwMode="auto">
          <a:xfrm>
            <a:off x="1743075" y="2779713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Test cases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function3</a:t>
            </a:r>
          </a:p>
        </p:txBody>
      </p:sp>
      <p:sp>
        <p:nvSpPr>
          <p:cNvPr id="153608" name="Line 13"/>
          <p:cNvSpPr>
            <a:spLocks noChangeShapeType="1"/>
          </p:cNvSpPr>
          <p:nvPr/>
        </p:nvSpPr>
        <p:spPr bwMode="auto">
          <a:xfrm>
            <a:off x="3184525" y="3355975"/>
            <a:ext cx="7191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3609" name="Line 14"/>
          <p:cNvSpPr>
            <a:spLocks noChangeShapeType="1"/>
          </p:cNvSpPr>
          <p:nvPr/>
        </p:nvSpPr>
        <p:spPr bwMode="auto">
          <a:xfrm>
            <a:off x="1384300" y="5227638"/>
            <a:ext cx="7191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539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5CF27C3-0347-480C-89D3-D6154393EB3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194</a:t>
            </a:fld>
            <a:endParaRPr lang="it-IT" altLang="fr-FR" sz="120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it-IT">
              <a:ea typeface="ＭＳ Ｐゴシック" charset="0"/>
              <a:cs typeface="+mj-cs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5976937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MS PGothic" pitchFamily="34" charset="-128"/>
              </a:rPr>
              <a:t>Step 2</a:t>
            </a:r>
          </a:p>
          <a:p>
            <a:pPr lvl="1" eaLnBrk="1" hangingPunct="1">
              <a:defRPr/>
            </a:pPr>
            <a:r>
              <a:rPr lang="en-US">
                <a:ea typeface="MS PGothic" pitchFamily="34" charset="-128"/>
              </a:rPr>
              <a:t>Test function2+function4 as-if they were one unit</a:t>
            </a:r>
          </a:p>
          <a:p>
            <a:pPr lvl="1" eaLnBrk="1" hangingPunct="1">
              <a:defRPr/>
            </a:pPr>
            <a:r>
              <a:rPr lang="en-US">
                <a:ea typeface="MS PGothic" pitchFamily="34" charset="-128"/>
              </a:rPr>
              <a:t>if defect is found, it should come </a:t>
            </a:r>
          </a:p>
          <a:p>
            <a:pPr lvl="2" eaLnBrk="1" hangingPunct="1">
              <a:defRPr/>
            </a:pPr>
            <a:r>
              <a:rPr lang="en-US">
                <a:ea typeface="MS PGothic" pitchFamily="34" charset="-128"/>
              </a:rPr>
              <a:t>from function2 or </a:t>
            </a:r>
          </a:p>
          <a:p>
            <a:pPr lvl="2" eaLnBrk="1" hangingPunct="1">
              <a:defRPr/>
            </a:pPr>
            <a:r>
              <a:rPr lang="en-US">
                <a:ea typeface="MS PGothic" pitchFamily="34" charset="-128"/>
              </a:rPr>
              <a:t>from interaction function1-function4</a:t>
            </a:r>
          </a:p>
          <a:p>
            <a:pPr lvl="2" eaLnBrk="1" hangingPunct="1">
              <a:defRPr/>
            </a:pPr>
            <a:r>
              <a:rPr lang="en-US">
                <a:ea typeface="MS PGothic" pitchFamily="34" charset="-128"/>
              </a:rPr>
              <a:t>Not from function 4, that is now </a:t>
            </a:r>
            <a:r>
              <a:rPr lang="ja-JP" altLang="en-US">
                <a:ea typeface="MS PGothic" pitchFamily="34" charset="-128"/>
              </a:rPr>
              <a:t>‘</a:t>
            </a:r>
            <a:r>
              <a:rPr lang="en-US" altLang="ja-JP">
                <a:ea typeface="MS PGothic" pitchFamily="34" charset="-128"/>
              </a:rPr>
              <a:t>trusted</a:t>
            </a:r>
            <a:r>
              <a:rPr lang="ja-JP" altLang="en-US">
                <a:ea typeface="MS PGothic" pitchFamily="34" charset="-128"/>
              </a:rPr>
              <a:t>’</a:t>
            </a:r>
            <a:endParaRPr lang="en-US">
              <a:ea typeface="MS PGothic" pitchFamily="34" charset="-128"/>
            </a:endParaRPr>
          </a:p>
        </p:txBody>
      </p:sp>
      <p:sp>
        <p:nvSpPr>
          <p:cNvPr id="154628" name="Rectangle 5"/>
          <p:cNvSpPr>
            <a:spLocks noChangeArrowheads="1"/>
          </p:cNvSpPr>
          <p:nvPr/>
        </p:nvSpPr>
        <p:spPr bwMode="auto">
          <a:xfrm>
            <a:off x="6370638" y="3646488"/>
            <a:ext cx="1441450" cy="863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function2</a:t>
            </a:r>
          </a:p>
        </p:txBody>
      </p:sp>
      <p:sp>
        <p:nvSpPr>
          <p:cNvPr id="154629" name="Rectangle 7"/>
          <p:cNvSpPr>
            <a:spLocks noChangeArrowheads="1"/>
          </p:cNvSpPr>
          <p:nvPr/>
        </p:nvSpPr>
        <p:spPr bwMode="auto">
          <a:xfrm>
            <a:off x="6297613" y="551815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154630" name="Line 10"/>
          <p:cNvSpPr>
            <a:spLocks noChangeShapeType="1"/>
          </p:cNvSpPr>
          <p:nvPr/>
        </p:nvSpPr>
        <p:spPr bwMode="auto">
          <a:xfrm>
            <a:off x="7089775" y="451008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4631" name="AutoShape 11"/>
          <p:cNvSpPr>
            <a:spLocks noChangeArrowheads="1"/>
          </p:cNvSpPr>
          <p:nvPr/>
        </p:nvSpPr>
        <p:spPr bwMode="auto">
          <a:xfrm>
            <a:off x="8172450" y="3860800"/>
            <a:ext cx="720725" cy="576263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54632" name="AutoShape 12"/>
          <p:cNvSpPr>
            <a:spLocks noChangeArrowheads="1"/>
          </p:cNvSpPr>
          <p:nvPr/>
        </p:nvSpPr>
        <p:spPr bwMode="auto">
          <a:xfrm>
            <a:off x="7380288" y="4724400"/>
            <a:ext cx="720725" cy="576263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54985" name="Rectangle 13"/>
          <p:cNvSpPr>
            <a:spLocks noChangeArrowheads="1"/>
          </p:cNvSpPr>
          <p:nvPr/>
        </p:nvSpPr>
        <p:spPr bwMode="auto">
          <a:xfrm>
            <a:off x="6084888" y="1916113"/>
            <a:ext cx="172720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Test cases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Function2+4</a:t>
            </a:r>
          </a:p>
        </p:txBody>
      </p:sp>
      <p:sp>
        <p:nvSpPr>
          <p:cNvPr id="154634" name="Line 14"/>
          <p:cNvSpPr>
            <a:spLocks noChangeShapeType="1"/>
          </p:cNvSpPr>
          <p:nvPr/>
        </p:nvSpPr>
        <p:spPr bwMode="auto">
          <a:xfrm>
            <a:off x="7019925" y="2781300"/>
            <a:ext cx="1444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549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21847C3-BA10-4D6C-8175-C9885EBEFC5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195</a:t>
            </a:fld>
            <a:endParaRPr lang="it-IT" altLang="fr-FR" sz="120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it-IT">
              <a:ea typeface="ＭＳ Ｐゴシック" charset="0"/>
              <a:cs typeface="+mj-cs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11492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MS PGothic" pitchFamily="34" charset="-128"/>
              </a:rPr>
              <a:t>Step 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MS PGothic" pitchFamily="34" charset="-128"/>
              </a:rPr>
              <a:t>Test all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MS PGothic" pitchFamily="34" charset="-128"/>
              </a:rPr>
              <a:t>if defect is found, it should come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ea typeface="MS PGothic" pitchFamily="34" charset="-128"/>
              </a:rPr>
              <a:t>from function1 or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ea typeface="MS PGothic" pitchFamily="34" charset="-128"/>
              </a:rPr>
              <a:t>from interaction function1-function2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ea typeface="MS PGothic" pitchFamily="34" charset="-128"/>
              </a:rPr>
              <a:t>from interaction function1-function3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ea typeface="MS PGothic" pitchFamily="34" charset="-128"/>
              </a:rPr>
              <a:t>Not from function 2+4, and function3, that are now </a:t>
            </a:r>
            <a:r>
              <a:rPr lang="ja-JP" altLang="en-US" dirty="0">
                <a:ea typeface="MS PGothic" pitchFamily="34" charset="-128"/>
              </a:rPr>
              <a:t>‘</a:t>
            </a:r>
            <a:r>
              <a:rPr lang="en-US" altLang="ja-JP" dirty="0">
                <a:ea typeface="MS PGothic" pitchFamily="34" charset="-128"/>
              </a:rPr>
              <a:t>trusted</a:t>
            </a:r>
            <a:r>
              <a:rPr lang="ja-JP" altLang="en-US" dirty="0">
                <a:ea typeface="MS PGothic" pitchFamily="34" charset="-128"/>
              </a:rPr>
              <a:t>’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7380288" y="177323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function1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868988" y="3646488"/>
            <a:ext cx="1441450" cy="863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function2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7597775" y="364648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function3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795963" y="551815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H="1">
            <a:off x="6516688" y="2636838"/>
            <a:ext cx="115252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8101013" y="2636838"/>
            <a:ext cx="2159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>
            <a:off x="6588125" y="451008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59" name="AutoShape 11"/>
          <p:cNvSpPr>
            <a:spLocks noChangeArrowheads="1"/>
          </p:cNvSpPr>
          <p:nvPr/>
        </p:nvSpPr>
        <p:spPr bwMode="auto">
          <a:xfrm rot="10800000">
            <a:off x="6011863" y="2781300"/>
            <a:ext cx="720725" cy="576263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55660" name="AutoShape 13"/>
          <p:cNvSpPr>
            <a:spLocks noChangeArrowheads="1"/>
          </p:cNvSpPr>
          <p:nvPr/>
        </p:nvSpPr>
        <p:spPr bwMode="auto">
          <a:xfrm>
            <a:off x="8316913" y="2852738"/>
            <a:ext cx="720725" cy="576262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55661" name="AutoShape 14"/>
          <p:cNvSpPr>
            <a:spLocks noChangeArrowheads="1"/>
          </p:cNvSpPr>
          <p:nvPr/>
        </p:nvSpPr>
        <p:spPr bwMode="auto">
          <a:xfrm rot="10800000">
            <a:off x="6300788" y="1989138"/>
            <a:ext cx="720725" cy="576262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56014" name="Rectangle 15"/>
          <p:cNvSpPr>
            <a:spLocks noChangeArrowheads="1"/>
          </p:cNvSpPr>
          <p:nvPr/>
        </p:nvSpPr>
        <p:spPr bwMode="auto">
          <a:xfrm>
            <a:off x="5219700" y="1052513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Test cases</a:t>
            </a:r>
          </a:p>
        </p:txBody>
      </p:sp>
      <p:sp>
        <p:nvSpPr>
          <p:cNvPr id="155663" name="Line 16"/>
          <p:cNvSpPr>
            <a:spLocks noChangeShapeType="1"/>
          </p:cNvSpPr>
          <p:nvPr/>
        </p:nvSpPr>
        <p:spPr bwMode="auto">
          <a:xfrm>
            <a:off x="6659563" y="1341438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560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1EE4926-8ECE-481D-B6FA-EEE1529B05B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>
                <a:ea typeface="ＭＳ Ｐゴシック" charset="0"/>
                <a:cs typeface="+mj-cs"/>
              </a:rPr>
              <a:t>Top down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11492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MS PGothic" pitchFamily="34" charset="-128"/>
              </a:rPr>
              <a:t>Step 1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4887913" y="176530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function1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3376613" y="3638550"/>
            <a:ext cx="1441450" cy="86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f2 stub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5105400" y="3638550"/>
            <a:ext cx="1441450" cy="86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f3 stub</a:t>
            </a:r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H="1">
            <a:off x="4024313" y="2628900"/>
            <a:ext cx="115252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5608638" y="2628900"/>
            <a:ext cx="2159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61" name="AutoShape 14"/>
          <p:cNvSpPr>
            <a:spLocks noChangeArrowheads="1"/>
          </p:cNvSpPr>
          <p:nvPr/>
        </p:nvSpPr>
        <p:spPr bwMode="auto">
          <a:xfrm rot="10800000">
            <a:off x="3808413" y="1981200"/>
            <a:ext cx="720725" cy="576263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57034" name="Rectangle 15"/>
          <p:cNvSpPr>
            <a:spLocks noChangeArrowheads="1"/>
          </p:cNvSpPr>
          <p:nvPr/>
        </p:nvSpPr>
        <p:spPr bwMode="auto">
          <a:xfrm>
            <a:off x="2727325" y="1044575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Test cases</a:t>
            </a:r>
          </a:p>
        </p:txBody>
      </p:sp>
      <p:sp>
        <p:nvSpPr>
          <p:cNvPr id="155663" name="Line 16"/>
          <p:cNvSpPr>
            <a:spLocks noChangeShapeType="1"/>
          </p:cNvSpPr>
          <p:nvPr/>
        </p:nvSpPr>
        <p:spPr bwMode="auto">
          <a:xfrm>
            <a:off x="4167188" y="1333500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570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9EA797E-C704-4E0A-B209-A6A35B6983A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>
                <a:ea typeface="ＭＳ Ｐゴシック" charset="0"/>
                <a:cs typeface="+mj-cs"/>
              </a:rPr>
              <a:t>Top down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11492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MS PGothic" pitchFamily="34" charset="-128"/>
              </a:rPr>
              <a:t>Step 2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4745038" y="177800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function1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233738" y="3651250"/>
            <a:ext cx="1441450" cy="863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function2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4962525" y="365125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function3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3160713" y="5522913"/>
            <a:ext cx="1441450" cy="86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f4 stub</a:t>
            </a:r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H="1">
            <a:off x="3881438" y="2641600"/>
            <a:ext cx="115252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5465763" y="2641600"/>
            <a:ext cx="2159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>
            <a:off x="3952875" y="451485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59" name="AutoShape 11"/>
          <p:cNvSpPr>
            <a:spLocks noChangeArrowheads="1"/>
          </p:cNvSpPr>
          <p:nvPr/>
        </p:nvSpPr>
        <p:spPr bwMode="auto">
          <a:xfrm rot="10800000">
            <a:off x="3376613" y="2786063"/>
            <a:ext cx="720725" cy="576262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55660" name="AutoShape 13"/>
          <p:cNvSpPr>
            <a:spLocks noChangeArrowheads="1"/>
          </p:cNvSpPr>
          <p:nvPr/>
        </p:nvSpPr>
        <p:spPr bwMode="auto">
          <a:xfrm>
            <a:off x="5681663" y="2857500"/>
            <a:ext cx="720725" cy="576263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58061" name="Rectangle 15"/>
          <p:cNvSpPr>
            <a:spLocks noChangeArrowheads="1"/>
          </p:cNvSpPr>
          <p:nvPr/>
        </p:nvSpPr>
        <p:spPr bwMode="auto">
          <a:xfrm>
            <a:off x="2584450" y="1057275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Test cases</a:t>
            </a:r>
          </a:p>
        </p:txBody>
      </p:sp>
      <p:sp>
        <p:nvSpPr>
          <p:cNvPr id="155663" name="Line 16"/>
          <p:cNvSpPr>
            <a:spLocks noChangeShapeType="1"/>
          </p:cNvSpPr>
          <p:nvPr/>
        </p:nvSpPr>
        <p:spPr bwMode="auto">
          <a:xfrm>
            <a:off x="4024313" y="1346200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 rot="10800000">
            <a:off x="2224088" y="3795713"/>
            <a:ext cx="720725" cy="576262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580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0CF8769-AD05-4568-B552-4E7B991B00B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198</a:t>
            </a:fld>
            <a:endParaRPr lang="it-IT" altLang="fr-FR" sz="120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>
                <a:ea typeface="ＭＳ Ｐゴシック" charset="0"/>
                <a:cs typeface="+mj-cs"/>
              </a:rPr>
              <a:t>Top down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11492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MS PGothic" pitchFamily="34" charset="-128"/>
              </a:rPr>
              <a:t>Step 3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4745038" y="177800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function1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233738" y="3651250"/>
            <a:ext cx="1441450" cy="863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function2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4962525" y="3651250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function3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160713" y="5522913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H="1">
            <a:off x="3881438" y="2641600"/>
            <a:ext cx="115252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5465763" y="2641600"/>
            <a:ext cx="2159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>
            <a:off x="3952875" y="451485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55659" name="AutoShape 11"/>
          <p:cNvSpPr>
            <a:spLocks noChangeArrowheads="1"/>
          </p:cNvSpPr>
          <p:nvPr/>
        </p:nvSpPr>
        <p:spPr bwMode="auto">
          <a:xfrm rot="10800000">
            <a:off x="2124075" y="5667375"/>
            <a:ext cx="720725" cy="576263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55660" name="AutoShape 13"/>
          <p:cNvSpPr>
            <a:spLocks noChangeArrowheads="1"/>
          </p:cNvSpPr>
          <p:nvPr/>
        </p:nvSpPr>
        <p:spPr bwMode="auto">
          <a:xfrm>
            <a:off x="4240213" y="4730750"/>
            <a:ext cx="720725" cy="576263"/>
          </a:xfrm>
          <a:prstGeom prst="leftArrow">
            <a:avLst>
              <a:gd name="adj1" fmla="val 50000"/>
              <a:gd name="adj2" fmla="val 31267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59085" name="Rectangle 15"/>
          <p:cNvSpPr>
            <a:spLocks noChangeArrowheads="1"/>
          </p:cNvSpPr>
          <p:nvPr/>
        </p:nvSpPr>
        <p:spPr bwMode="auto">
          <a:xfrm>
            <a:off x="2584450" y="1057275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>
                <a:latin typeface="Tahoma" panose="020B0604030504040204" pitchFamily="34" charset="0"/>
              </a:rPr>
              <a:t>Test cases</a:t>
            </a:r>
          </a:p>
        </p:txBody>
      </p:sp>
      <p:sp>
        <p:nvSpPr>
          <p:cNvPr id="155663" name="Line 16"/>
          <p:cNvSpPr>
            <a:spLocks noChangeShapeType="1"/>
          </p:cNvSpPr>
          <p:nvPr/>
        </p:nvSpPr>
        <p:spPr bwMode="auto">
          <a:xfrm>
            <a:off x="4024313" y="1346200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590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EB0A71D-5EFD-414C-A069-026CDE3497C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365125"/>
            <a:ext cx="5815013" cy="590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t-IT">
                <a:ea typeface="MS PGothic" pitchFamily="34" charset="-128"/>
              </a:rPr>
              <a:t>Main  Phases</a:t>
            </a:r>
            <a:endParaRPr lang="it-IT" altLang="it-IT">
              <a:ea typeface="MS PGothic" pitchFamily="34" charset="-128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52413" y="1052513"/>
            <a:ext cx="3587750" cy="1038225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Development</a:t>
            </a:r>
            <a:endParaRPr lang="it-IT" altLang="it-IT" sz="2000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3509963" y="2090738"/>
            <a:ext cx="1195387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deployment</a:t>
            </a:r>
            <a:endParaRPr lang="it-IT" altLang="it-IT" sz="20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438650" y="3005138"/>
            <a:ext cx="3355975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Operation</a:t>
            </a:r>
            <a:endParaRPr lang="it-IT" altLang="it-IT" sz="2000"/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>
            <a:off x="252413" y="5943600"/>
            <a:ext cx="7977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7385050" y="5562600"/>
            <a:ext cx="70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b="1">
                <a:latin typeface="Century Schoolbook" panose="02040604050505020304" pitchFamily="18" charset="0"/>
              </a:rPr>
              <a:t>t</a:t>
            </a:r>
            <a:endParaRPr lang="it-IT" altLang="it-IT" sz="2000" b="1">
              <a:latin typeface="Century Schoolbook" panose="02040604050505020304" pitchFamily="18" charset="0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37113" y="4833938"/>
            <a:ext cx="2725737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Maintenance</a:t>
            </a:r>
            <a:endParaRPr lang="it-IT" altLang="it-IT" sz="2000"/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7772400" y="3919538"/>
            <a:ext cx="1195388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retirement</a:t>
            </a:r>
            <a:endParaRPr lang="it-IT" altLang="it-IT" sz="2000"/>
          </a:p>
        </p:txBody>
      </p:sp>
      <p:sp>
        <p:nvSpPr>
          <p:cNvPr id="82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F6C4CDD-452C-42F4-B8DD-8ABE1C9A6C6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3354-90DB-8886-9108-CACBEA35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Cost of </a:t>
            </a:r>
            <a:r>
              <a:rPr lang="it-IT" sz="3600" dirty="0" err="1"/>
              <a:t>quality</a:t>
            </a:r>
            <a:r>
              <a:rPr lang="it-IT" sz="3600" dirty="0"/>
              <a:t> vs cost of non </a:t>
            </a:r>
            <a:r>
              <a:rPr lang="it-IT" sz="3600" dirty="0" err="1"/>
              <a:t>quality</a:t>
            </a:r>
            <a:endParaRPr lang="it-I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AF912-4921-3A07-25E7-71159603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20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8DEA0-FA60-69E3-0405-68DD230302AE}"/>
              </a:ext>
            </a:extLst>
          </p:cNvPr>
          <p:cNvSpPr/>
          <p:nvPr/>
        </p:nvSpPr>
        <p:spPr bwMode="auto">
          <a:xfrm>
            <a:off x="1875136" y="1931036"/>
            <a:ext cx="2304256" cy="792088"/>
          </a:xfrm>
          <a:prstGeom prst="rect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8A15D-02D7-0891-ABE2-A47B62A2D6A1}"/>
              </a:ext>
            </a:extLst>
          </p:cNvPr>
          <p:cNvSpPr/>
          <p:nvPr/>
        </p:nvSpPr>
        <p:spPr bwMode="auto">
          <a:xfrm>
            <a:off x="4683448" y="3011156"/>
            <a:ext cx="2304256" cy="792088"/>
          </a:xfrm>
          <a:prstGeom prst="rect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Operation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2C5DC-0C86-EB2C-76FB-D591E23F8878}"/>
              </a:ext>
            </a:extLst>
          </p:cNvPr>
          <p:cNvSpPr/>
          <p:nvPr/>
        </p:nvSpPr>
        <p:spPr bwMode="auto">
          <a:xfrm>
            <a:off x="4683448" y="3948612"/>
            <a:ext cx="2304256" cy="792088"/>
          </a:xfrm>
          <a:prstGeom prst="rect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Maintenance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9DD14-E3C1-E140-710A-6D1024791FA6}"/>
              </a:ext>
            </a:extLst>
          </p:cNvPr>
          <p:cNvSpPr txBox="1"/>
          <p:nvPr/>
        </p:nvSpPr>
        <p:spPr>
          <a:xfrm>
            <a:off x="4755456" y="225913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deployment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2FADAE-E3F6-C45A-9FA9-237F4CB73C80}"/>
              </a:ext>
            </a:extLst>
          </p:cNvPr>
          <p:cNvCxnSpPr/>
          <p:nvPr/>
        </p:nvCxnSpPr>
        <p:spPr bwMode="auto">
          <a:xfrm>
            <a:off x="4179392" y="2507100"/>
            <a:ext cx="504056" cy="504056"/>
          </a:xfrm>
          <a:prstGeom prst="straightConnector1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D48EB-D437-2945-33CA-4276E71881EF}"/>
              </a:ext>
            </a:extLst>
          </p:cNvPr>
          <p:cNvCxnSpPr/>
          <p:nvPr/>
        </p:nvCxnSpPr>
        <p:spPr bwMode="auto">
          <a:xfrm>
            <a:off x="4395416" y="1572348"/>
            <a:ext cx="0" cy="3744416"/>
          </a:xfrm>
          <a:prstGeom prst="line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5B05D5-3840-06C5-BB6D-35CF99ADDB6E}"/>
              </a:ext>
            </a:extLst>
          </p:cNvPr>
          <p:cNvCxnSpPr/>
          <p:nvPr/>
        </p:nvCxnSpPr>
        <p:spPr bwMode="auto">
          <a:xfrm>
            <a:off x="1371080" y="5316764"/>
            <a:ext cx="2880320" cy="0"/>
          </a:xfrm>
          <a:prstGeom prst="straightConnector1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2F17F-2CE3-4F97-7E77-521A3C2DCB9A}"/>
              </a:ext>
            </a:extLst>
          </p:cNvPr>
          <p:cNvCxnSpPr/>
          <p:nvPr/>
        </p:nvCxnSpPr>
        <p:spPr bwMode="auto">
          <a:xfrm>
            <a:off x="4539432" y="5316764"/>
            <a:ext cx="2880320" cy="0"/>
          </a:xfrm>
          <a:prstGeom prst="straightConnector1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EFAEE3-87AA-C080-5388-4B663336065C}"/>
              </a:ext>
            </a:extLst>
          </p:cNvPr>
          <p:cNvSpPr txBox="1"/>
          <p:nvPr/>
        </p:nvSpPr>
        <p:spPr>
          <a:xfrm>
            <a:off x="4742065" y="4981077"/>
            <a:ext cx="282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Cost of non </a:t>
            </a:r>
            <a:r>
              <a:rPr lang="it-IT" dirty="0" err="1"/>
              <a:t>quality</a:t>
            </a:r>
            <a:br>
              <a:rPr lang="it-IT" dirty="0"/>
            </a:br>
            <a:r>
              <a:rPr lang="it-IT" dirty="0"/>
              <a:t>     (</a:t>
            </a:r>
            <a:r>
              <a:rPr lang="it-IT" dirty="0" err="1"/>
              <a:t>defect</a:t>
            </a:r>
            <a:r>
              <a:rPr lang="it-IT" dirty="0"/>
              <a:t> fixing)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3F7E1-423B-4499-878F-6325B0D42E38}"/>
              </a:ext>
            </a:extLst>
          </p:cNvPr>
          <p:cNvSpPr txBox="1"/>
          <p:nvPr/>
        </p:nvSpPr>
        <p:spPr>
          <a:xfrm>
            <a:off x="1875136" y="4981077"/>
            <a:ext cx="239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Cost of </a:t>
            </a:r>
            <a:r>
              <a:rPr lang="it-IT" dirty="0" err="1"/>
              <a:t>quality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all</a:t>
            </a:r>
            <a:r>
              <a:rPr lang="it-IT" dirty="0"/>
              <a:t> V&amp;V activities)</a:t>
            </a:r>
          </a:p>
        </p:txBody>
      </p:sp>
    </p:spTree>
    <p:extLst>
      <p:ext uri="{BB962C8B-B14F-4D97-AF65-F5344CB8AC3E}">
        <p14:creationId xmlns:p14="http://schemas.microsoft.com/office/powerpoint/2010/main" val="103952983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Top-down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48006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Pros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Allows early detection of architectural flaws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 limited working system is available early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Requires the definition of stubs for all lower level units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Suitable only for top-down development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Lower levels not directly observable</a:t>
            </a:r>
          </a:p>
        </p:txBody>
      </p:sp>
      <p:sp>
        <p:nvSpPr>
          <p:cNvPr id="260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EFD2831-7C73-4C26-A439-D950281831A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Bottom-up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Pros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Testing can start early in the development process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Lower levels are directly observable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Cons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Requires the definition of drivers for all lower level units</a:t>
            </a:r>
          </a:p>
        </p:txBody>
      </p:sp>
      <p:sp>
        <p:nvSpPr>
          <p:cNvPr id="261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5762B70-0D35-4842-9733-72BF60CF1C3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201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In practice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Incremental integration is a mix of top down and bottom up, trying to 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Minimize stubs creation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Compromise with availability of units 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(units are developed in an order suitable to the integration sequence decided)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62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12F4590-E70C-4EB0-A6CC-9CE55D3A80C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Big bang integration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3530600" cy="48006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All functions are developed 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Test is applied directly to the aggregate as-if it were a single unit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49508" name="Rectangle 16"/>
          <p:cNvSpPr>
            <a:spLocks noChangeArrowheads="1"/>
          </p:cNvSpPr>
          <p:nvPr/>
        </p:nvSpPr>
        <p:spPr bwMode="auto">
          <a:xfrm>
            <a:off x="7164388" y="1628775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function1</a:t>
            </a:r>
          </a:p>
        </p:txBody>
      </p:sp>
      <p:sp>
        <p:nvSpPr>
          <p:cNvPr id="149509" name="Rectangle 17"/>
          <p:cNvSpPr>
            <a:spLocks noChangeArrowheads="1"/>
          </p:cNvSpPr>
          <p:nvPr/>
        </p:nvSpPr>
        <p:spPr bwMode="auto">
          <a:xfrm>
            <a:off x="5653088" y="3502025"/>
            <a:ext cx="1441450" cy="863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function2</a:t>
            </a:r>
          </a:p>
        </p:txBody>
      </p:sp>
      <p:sp>
        <p:nvSpPr>
          <p:cNvPr id="149510" name="Rectangle 18"/>
          <p:cNvSpPr>
            <a:spLocks noChangeArrowheads="1"/>
          </p:cNvSpPr>
          <p:nvPr/>
        </p:nvSpPr>
        <p:spPr bwMode="auto">
          <a:xfrm>
            <a:off x="7381875" y="3502025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function3</a:t>
            </a:r>
          </a:p>
        </p:txBody>
      </p:sp>
      <p:sp>
        <p:nvSpPr>
          <p:cNvPr id="149511" name="Rectangle 19"/>
          <p:cNvSpPr>
            <a:spLocks noChangeArrowheads="1"/>
          </p:cNvSpPr>
          <p:nvPr/>
        </p:nvSpPr>
        <p:spPr bwMode="auto">
          <a:xfrm>
            <a:off x="5580063" y="5373688"/>
            <a:ext cx="1441450" cy="863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</a:rPr>
              <a:t>function4</a:t>
            </a:r>
          </a:p>
        </p:txBody>
      </p:sp>
      <p:sp>
        <p:nvSpPr>
          <p:cNvPr id="149512" name="Line 20"/>
          <p:cNvSpPr>
            <a:spLocks noChangeShapeType="1"/>
          </p:cNvSpPr>
          <p:nvPr/>
        </p:nvSpPr>
        <p:spPr bwMode="auto">
          <a:xfrm flipH="1">
            <a:off x="6300788" y="2492375"/>
            <a:ext cx="115252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9513" name="Line 21"/>
          <p:cNvSpPr>
            <a:spLocks noChangeShapeType="1"/>
          </p:cNvSpPr>
          <p:nvPr/>
        </p:nvSpPr>
        <p:spPr bwMode="auto">
          <a:xfrm>
            <a:off x="7885113" y="2492375"/>
            <a:ext cx="2159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9514" name="Line 22"/>
          <p:cNvSpPr>
            <a:spLocks noChangeShapeType="1"/>
          </p:cNvSpPr>
          <p:nvPr/>
        </p:nvSpPr>
        <p:spPr bwMode="auto">
          <a:xfrm>
            <a:off x="6372225" y="43656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9515" name="Rectangle 23"/>
          <p:cNvSpPr>
            <a:spLocks noChangeArrowheads="1"/>
          </p:cNvSpPr>
          <p:nvPr/>
        </p:nvSpPr>
        <p:spPr bwMode="auto">
          <a:xfrm>
            <a:off x="5508625" y="1341438"/>
            <a:ext cx="3419475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63180" name="Rectangle 24"/>
          <p:cNvSpPr>
            <a:spLocks noChangeArrowheads="1"/>
          </p:cNvSpPr>
          <p:nvPr/>
        </p:nvSpPr>
        <p:spPr bwMode="auto">
          <a:xfrm>
            <a:off x="3635375" y="1484313"/>
            <a:ext cx="144145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400" dirty="0">
                <a:latin typeface="Tahoma" panose="020B0604030504040204" pitchFamily="34" charset="0"/>
              </a:rPr>
              <a:t>Test cases</a:t>
            </a:r>
          </a:p>
        </p:txBody>
      </p:sp>
      <p:sp>
        <p:nvSpPr>
          <p:cNvPr id="149517" name="Line 25"/>
          <p:cNvSpPr>
            <a:spLocks noChangeShapeType="1"/>
          </p:cNvSpPr>
          <p:nvPr/>
        </p:nvSpPr>
        <p:spPr bwMode="auto">
          <a:xfrm>
            <a:off x="5076825" y="1844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9518" name="Line 26"/>
          <p:cNvSpPr>
            <a:spLocks noChangeShapeType="1"/>
          </p:cNvSpPr>
          <p:nvPr/>
        </p:nvSpPr>
        <p:spPr bwMode="auto">
          <a:xfrm>
            <a:off x="5508625" y="1844675"/>
            <a:ext cx="16557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631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8D6B17E-A5C5-4498-92D8-D9E2D86EB8B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203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Problems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When a defect is found, how to locate it?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Could be generated </a:t>
            </a:r>
          </a:p>
          <a:p>
            <a:pPr lvl="2" eaLnBrk="1" hangingPunct="1">
              <a:defRPr/>
            </a:pPr>
            <a:r>
              <a:rPr lang="en-US">
                <a:ea typeface="ＭＳ Ｐゴシック" charset="0"/>
              </a:rPr>
              <a:t>by any function </a:t>
            </a:r>
          </a:p>
          <a:p>
            <a:pPr lvl="3" eaLnBrk="1" hangingPunct="1">
              <a:defRPr/>
            </a:pPr>
            <a:r>
              <a:rPr lang="en-US">
                <a:ea typeface="ＭＳ Ｐゴシック" charset="0"/>
              </a:rPr>
              <a:t>function1, 2, 3, 4</a:t>
            </a:r>
          </a:p>
          <a:p>
            <a:pPr lvl="2" eaLnBrk="1" hangingPunct="1">
              <a:defRPr/>
            </a:pPr>
            <a:r>
              <a:rPr lang="en-US">
                <a:ea typeface="ＭＳ Ｐゴシック" charset="0"/>
              </a:rPr>
              <a:t>by any interaction </a:t>
            </a:r>
          </a:p>
          <a:p>
            <a:pPr lvl="3" eaLnBrk="1" hangingPunct="1">
              <a:defRPr/>
            </a:pPr>
            <a:r>
              <a:rPr lang="en-US">
                <a:ea typeface="ＭＳ Ｐゴシック" charset="0"/>
              </a:rPr>
              <a:t>function1 to function2, function1 to function3, function2 to function4</a:t>
            </a:r>
          </a:p>
          <a:p>
            <a:pPr lvl="3" eaLnBrk="1" hangingPunct="1">
              <a:defRPr/>
            </a:pPr>
            <a:r>
              <a:rPr lang="en-US">
                <a:ea typeface="ＭＳ Ｐゴシック" charset="0"/>
              </a:rPr>
              <a:t>Interaction problems: bad parameter passed, parameter passed in wrong order, in wrong timing</a:t>
            </a:r>
          </a:p>
        </p:txBody>
      </p:sp>
      <p:sp>
        <p:nvSpPr>
          <p:cNvPr id="264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038D247-BD22-4D55-9AC0-24ED56DB1AC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204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Example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>
                <a:ea typeface="MS PGothic" pitchFamily="34" charset="-128"/>
              </a:rPr>
              <a:t>A company has employees and departments, each employee belongs to a department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>
                <a:ea typeface="MS PGothic" pitchFamily="34" charset="-128"/>
              </a:rPr>
              <a:t>Payroll</a:t>
            </a:r>
          </a:p>
          <a:p>
            <a:pPr marL="381000" lvl="1" indent="-190500" eaLnBrk="1" hangingPunct="1">
              <a:lnSpc>
                <a:spcPct val="80000"/>
              </a:lnSpc>
              <a:defRPr/>
            </a:pPr>
            <a:r>
              <a:rPr lang="en-US" sz="1600">
                <a:ea typeface="MS PGothic" pitchFamily="34" charset="-128"/>
              </a:rPr>
              <a:t>salary(ID) – returns salary given employee ID</a:t>
            </a:r>
          </a:p>
          <a:p>
            <a:pPr marL="381000" lvl="1" indent="-190500" eaLnBrk="1" hangingPunct="1">
              <a:lnSpc>
                <a:spcPct val="80000"/>
              </a:lnSpc>
              <a:defRPr/>
            </a:pPr>
            <a:r>
              <a:rPr lang="en-US" sz="1600">
                <a:ea typeface="MS PGothic" pitchFamily="34" charset="-128"/>
              </a:rPr>
              <a:t>bonus(amount) – gives bonus </a:t>
            </a:r>
            <a:r>
              <a:rPr lang="ja-JP" altLang="en-US" sz="1600">
                <a:ea typeface="MS PGothic" pitchFamily="34" charset="-128"/>
              </a:rPr>
              <a:t>‘</a:t>
            </a:r>
            <a:r>
              <a:rPr lang="en-US" altLang="ja-JP" sz="1600">
                <a:ea typeface="MS PGothic" pitchFamily="34" charset="-128"/>
              </a:rPr>
              <a:t>amount</a:t>
            </a:r>
            <a:r>
              <a:rPr lang="ja-JP" altLang="en-US" sz="1600">
                <a:ea typeface="MS PGothic" pitchFamily="34" charset="-128"/>
              </a:rPr>
              <a:t>’</a:t>
            </a:r>
            <a:r>
              <a:rPr lang="en-US" altLang="ja-JP" sz="1600">
                <a:ea typeface="MS PGothic" pitchFamily="34" charset="-128"/>
              </a:rPr>
              <a:t> to employees with higher sales record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>
                <a:ea typeface="MS PGothic" pitchFamily="34" charset="-128"/>
              </a:rPr>
              <a:t>Employee</a:t>
            </a:r>
          </a:p>
          <a:p>
            <a:pPr marL="381000" lvl="1" indent="-190500" eaLnBrk="1" hangingPunct="1">
              <a:lnSpc>
                <a:spcPct val="80000"/>
              </a:lnSpc>
              <a:defRPr/>
            </a:pPr>
            <a:r>
              <a:rPr lang="en-US" sz="1600">
                <a:ea typeface="MS PGothic" pitchFamily="34" charset="-128"/>
              </a:rPr>
              <a:t>name, surname, ID, salary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>
                <a:ea typeface="MS PGothic" pitchFamily="34" charset="-128"/>
              </a:rPr>
              <a:t>Department</a:t>
            </a:r>
          </a:p>
          <a:p>
            <a:pPr marL="381000" lvl="1" indent="-190500" eaLnBrk="1" hangingPunct="1">
              <a:lnSpc>
                <a:spcPct val="80000"/>
              </a:lnSpc>
              <a:defRPr/>
            </a:pPr>
            <a:r>
              <a:rPr lang="en-US" sz="1600">
                <a:ea typeface="MS PGothic" pitchFamily="34" charset="-128"/>
              </a:rPr>
              <a:t>name, id, salesPerYear</a:t>
            </a:r>
          </a:p>
          <a:p>
            <a:pPr marL="381000" lvl="1" indent="-190500" eaLnBrk="1" hangingPunct="1">
              <a:lnSpc>
                <a:spcPct val="80000"/>
              </a:lnSpc>
              <a:defRPr/>
            </a:pPr>
            <a:r>
              <a:rPr lang="en-US" sz="1600">
                <a:ea typeface="MS PGothic" pitchFamily="34" charset="-128"/>
              </a:rPr>
              <a:t>addEmployee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>
                <a:ea typeface="MS PGothic" pitchFamily="34" charset="-128"/>
              </a:rPr>
              <a:t>Employees</a:t>
            </a:r>
          </a:p>
          <a:p>
            <a:pPr marL="381000" lvl="1" indent="-190500" eaLnBrk="1" hangingPunct="1">
              <a:lnSpc>
                <a:spcPct val="80000"/>
              </a:lnSpc>
              <a:defRPr/>
            </a:pPr>
            <a:r>
              <a:rPr lang="en-US" sz="1600">
                <a:ea typeface="MS PGothic" pitchFamily="34" charset="-128"/>
              </a:rPr>
              <a:t>add employee </a:t>
            </a:r>
          </a:p>
          <a:p>
            <a:pPr marL="381000" lvl="1" indent="-190500" eaLnBrk="1" hangingPunct="1">
              <a:lnSpc>
                <a:spcPct val="80000"/>
              </a:lnSpc>
              <a:defRPr/>
            </a:pPr>
            <a:r>
              <a:rPr lang="en-US" sz="1600">
                <a:ea typeface="MS PGothic" pitchFamily="34" charset="-128"/>
              </a:rPr>
              <a:t>search employee, returns employee given ID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sz="1800">
                <a:ea typeface="MS PGothic" pitchFamily="34" charset="-128"/>
              </a:rPr>
              <a:t>Departments</a:t>
            </a:r>
          </a:p>
          <a:p>
            <a:pPr marL="381000" lvl="1" indent="-190500" eaLnBrk="1" hangingPunct="1">
              <a:lnSpc>
                <a:spcPct val="80000"/>
              </a:lnSpc>
              <a:defRPr/>
            </a:pPr>
            <a:r>
              <a:rPr lang="en-US" sz="1600">
                <a:ea typeface="MS PGothic" pitchFamily="34" charset="-128"/>
              </a:rPr>
              <a:t>add department</a:t>
            </a:r>
          </a:p>
          <a:p>
            <a:pPr marL="381000" lvl="1" indent="-190500" eaLnBrk="1" hangingPunct="1">
              <a:lnSpc>
                <a:spcPct val="80000"/>
              </a:lnSpc>
              <a:defRPr/>
            </a:pPr>
            <a:r>
              <a:rPr lang="en-US" sz="1600">
                <a:ea typeface="MS PGothic" pitchFamily="34" charset="-128"/>
              </a:rPr>
              <a:t>search department, returns department given ID</a:t>
            </a:r>
          </a:p>
        </p:txBody>
      </p:sp>
      <p:sp>
        <p:nvSpPr>
          <p:cNvPr id="2652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8ECD9F8-3929-4091-B14C-D99AA13E495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205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Class diagram (1)</a:t>
            </a:r>
          </a:p>
        </p:txBody>
      </p:sp>
      <p:pic>
        <p:nvPicPr>
          <p:cNvPr id="16998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92275" y="1238250"/>
            <a:ext cx="5135563" cy="4919663"/>
          </a:xfrm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662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4A8C5EB-02D3-4C2E-A82E-8F551118A0A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206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Dependencies (1)</a:t>
            </a:r>
          </a:p>
        </p:txBody>
      </p:sp>
      <p:pic>
        <p:nvPicPr>
          <p:cNvPr id="1710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1541463"/>
            <a:ext cx="5078412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72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58DF3C1-A8E5-43E3-AE7B-2284FC2C0E4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Integration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Bottom up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Employee  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Employees     Department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Departments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Payroll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endParaRPr lang="en-US">
              <a:ea typeface="ＭＳ Ｐゴシック" charset="0"/>
            </a:endParaRPr>
          </a:p>
          <a:p>
            <a:pPr marL="0" indent="0"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Top Down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Payroll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Departments, Employees</a:t>
            </a:r>
          </a:p>
        </p:txBody>
      </p:sp>
      <p:sp>
        <p:nvSpPr>
          <p:cNvPr id="2682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C69E60B-FC40-4B0E-8950-863329F6974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BU - 1</a:t>
            </a:r>
          </a:p>
        </p:txBody>
      </p:sp>
      <p:pic>
        <p:nvPicPr>
          <p:cNvPr id="1730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276475"/>
            <a:ext cx="1763713" cy="318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9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90592BA-528B-4D87-8996-412A6A8E67F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3354-90DB-8886-9108-CACBEA35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Who </a:t>
            </a:r>
            <a:r>
              <a:rPr lang="it-IT" sz="3600" dirty="0" err="1"/>
              <a:t>pays</a:t>
            </a:r>
            <a:r>
              <a:rPr lang="it-IT" sz="36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AF912-4921-3A07-25E7-71159603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21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8DEA0-FA60-69E3-0405-68DD230302AE}"/>
              </a:ext>
            </a:extLst>
          </p:cNvPr>
          <p:cNvSpPr/>
          <p:nvPr/>
        </p:nvSpPr>
        <p:spPr bwMode="auto">
          <a:xfrm>
            <a:off x="1875136" y="1931036"/>
            <a:ext cx="2304256" cy="792088"/>
          </a:xfrm>
          <a:prstGeom prst="rect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8A15D-02D7-0891-ABE2-A47B62A2D6A1}"/>
              </a:ext>
            </a:extLst>
          </p:cNvPr>
          <p:cNvSpPr/>
          <p:nvPr/>
        </p:nvSpPr>
        <p:spPr bwMode="auto">
          <a:xfrm>
            <a:off x="4683448" y="3011156"/>
            <a:ext cx="2304256" cy="792088"/>
          </a:xfrm>
          <a:prstGeom prst="rect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Operation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2C5DC-0C86-EB2C-76FB-D591E23F8878}"/>
              </a:ext>
            </a:extLst>
          </p:cNvPr>
          <p:cNvSpPr/>
          <p:nvPr/>
        </p:nvSpPr>
        <p:spPr bwMode="auto">
          <a:xfrm>
            <a:off x="4683448" y="3948612"/>
            <a:ext cx="2304256" cy="792088"/>
          </a:xfrm>
          <a:prstGeom prst="rect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Maintenance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9DD14-E3C1-E140-710A-6D1024791FA6}"/>
              </a:ext>
            </a:extLst>
          </p:cNvPr>
          <p:cNvSpPr txBox="1"/>
          <p:nvPr/>
        </p:nvSpPr>
        <p:spPr>
          <a:xfrm>
            <a:off x="4755456" y="225913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deployment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2FADAE-E3F6-C45A-9FA9-237F4CB73C80}"/>
              </a:ext>
            </a:extLst>
          </p:cNvPr>
          <p:cNvCxnSpPr/>
          <p:nvPr/>
        </p:nvCxnSpPr>
        <p:spPr bwMode="auto">
          <a:xfrm>
            <a:off x="4179392" y="2507100"/>
            <a:ext cx="504056" cy="504056"/>
          </a:xfrm>
          <a:prstGeom prst="straightConnector1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D48EB-D437-2945-33CA-4276E71881EF}"/>
              </a:ext>
            </a:extLst>
          </p:cNvPr>
          <p:cNvCxnSpPr/>
          <p:nvPr/>
        </p:nvCxnSpPr>
        <p:spPr bwMode="auto">
          <a:xfrm>
            <a:off x="4395416" y="1572348"/>
            <a:ext cx="0" cy="3744416"/>
          </a:xfrm>
          <a:prstGeom prst="line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5B05D5-3840-06C5-BB6D-35CF99ADDB6E}"/>
              </a:ext>
            </a:extLst>
          </p:cNvPr>
          <p:cNvCxnSpPr/>
          <p:nvPr/>
        </p:nvCxnSpPr>
        <p:spPr bwMode="auto">
          <a:xfrm>
            <a:off x="1371080" y="5316764"/>
            <a:ext cx="2880320" cy="0"/>
          </a:xfrm>
          <a:prstGeom prst="straightConnector1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2F17F-2CE3-4F97-7E77-521A3C2DCB9A}"/>
              </a:ext>
            </a:extLst>
          </p:cNvPr>
          <p:cNvCxnSpPr/>
          <p:nvPr/>
        </p:nvCxnSpPr>
        <p:spPr bwMode="auto">
          <a:xfrm>
            <a:off x="4539432" y="5316764"/>
            <a:ext cx="2880320" cy="0"/>
          </a:xfrm>
          <a:prstGeom prst="straightConnector1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EFAEE3-87AA-C080-5388-4B663336065C}"/>
              </a:ext>
            </a:extLst>
          </p:cNvPr>
          <p:cNvSpPr txBox="1"/>
          <p:nvPr/>
        </p:nvSpPr>
        <p:spPr>
          <a:xfrm>
            <a:off x="4742065" y="4981077"/>
            <a:ext cx="282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Cost of non </a:t>
            </a:r>
            <a:r>
              <a:rPr lang="it-IT" dirty="0" err="1"/>
              <a:t>quality</a:t>
            </a:r>
            <a:br>
              <a:rPr lang="it-IT" dirty="0"/>
            </a:br>
            <a:r>
              <a:rPr lang="it-IT" dirty="0"/>
              <a:t>     (</a:t>
            </a:r>
            <a:r>
              <a:rPr lang="it-IT" dirty="0" err="1"/>
              <a:t>defect</a:t>
            </a:r>
            <a:r>
              <a:rPr lang="it-IT" dirty="0"/>
              <a:t> fixing)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3F7E1-423B-4499-878F-6325B0D42E38}"/>
              </a:ext>
            </a:extLst>
          </p:cNvPr>
          <p:cNvSpPr txBox="1"/>
          <p:nvPr/>
        </p:nvSpPr>
        <p:spPr>
          <a:xfrm>
            <a:off x="1875136" y="4981077"/>
            <a:ext cx="239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Cost of </a:t>
            </a:r>
            <a:r>
              <a:rPr lang="it-IT" dirty="0" err="1"/>
              <a:t>quality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all</a:t>
            </a:r>
            <a:r>
              <a:rPr lang="it-IT" dirty="0"/>
              <a:t> V&amp;V activities)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5DA86E99-8971-390B-9E9B-07D4F7634CB0}"/>
              </a:ext>
            </a:extLst>
          </p:cNvPr>
          <p:cNvSpPr/>
          <p:nvPr/>
        </p:nvSpPr>
        <p:spPr bwMode="auto">
          <a:xfrm>
            <a:off x="1505196" y="5668671"/>
            <a:ext cx="2304256" cy="936103"/>
          </a:xfrm>
          <a:prstGeom prst="cloud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Developer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pays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0A0FACE-D791-1D4F-8DB4-8347904987A0}"/>
              </a:ext>
            </a:extLst>
          </p:cNvPr>
          <p:cNvSpPr/>
          <p:nvPr/>
        </p:nvSpPr>
        <p:spPr bwMode="auto">
          <a:xfrm>
            <a:off x="4286149" y="5668672"/>
            <a:ext cx="4935982" cy="936103"/>
          </a:xfrm>
          <a:prstGeom prst="cloud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Developer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pays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 (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warranty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period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)</a:t>
            </a:r>
            <a:b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</a:b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User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pays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 (after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warranty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rPr>
              <a:t>period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0000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BU - 2</a:t>
            </a:r>
          </a:p>
        </p:txBody>
      </p:sp>
      <p:pic>
        <p:nvPicPr>
          <p:cNvPr id="17408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2349500"/>
            <a:ext cx="4714875" cy="295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0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36A6FAD-9C60-4361-B11D-554977F799E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pitchFamily="34" charset="-128"/>
              </a:rPr>
              <a:t>BU – 3</a:t>
            </a:r>
          </a:p>
        </p:txBody>
      </p:sp>
      <p:pic>
        <p:nvPicPr>
          <p:cNvPr id="1751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268413"/>
            <a:ext cx="5078413" cy="463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1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0581024-B205-4649-A2E3-7581128F03D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211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BU - 4</a:t>
            </a:r>
          </a:p>
        </p:txBody>
      </p:sp>
      <p:pic>
        <p:nvPicPr>
          <p:cNvPr id="17613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1196975"/>
            <a:ext cx="6142037" cy="4802188"/>
          </a:xfrm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72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D94CCCE-EA8E-4767-8385-300DB3263A9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pitchFamily="34" charset="-128"/>
              </a:rPr>
              <a:t>TD – 1</a:t>
            </a:r>
          </a:p>
        </p:txBody>
      </p:sp>
      <p:pic>
        <p:nvPicPr>
          <p:cNvPr id="1771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1412875"/>
            <a:ext cx="5884862" cy="317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3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2EB18F-923E-4782-ACB0-534E754B215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213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TD - 2 </a:t>
            </a:r>
          </a:p>
        </p:txBody>
      </p:sp>
      <p:sp>
        <p:nvSpPr>
          <p:cNvPr id="178179" name="Rectangle 4"/>
          <p:cNvSpPr>
            <a:spLocks noChangeArrowheads="1"/>
          </p:cNvSpPr>
          <p:nvPr/>
        </p:nvSpPr>
        <p:spPr bwMode="auto">
          <a:xfrm>
            <a:off x="-252413" y="2636838"/>
            <a:ext cx="3995738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000000"/>
              </a:buClr>
              <a:buFont typeface="Wingdings" charset="0"/>
              <a:buNone/>
              <a:defRPr/>
            </a:pPr>
            <a:endParaRPr lang="en-US" sz="2800">
              <a:latin typeface="Lucida Sans Unicode" charset="0"/>
              <a:ea typeface="ＭＳ Ｐゴシック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2400">
                <a:latin typeface="Lucida Sans Unicode" charset="0"/>
                <a:ea typeface="ＭＳ Ｐゴシック" charset="0"/>
              </a:rPr>
              <a:t>StubDepartment, StubEmployee probably useless, have similar complexity of Department and Employee</a:t>
            </a:r>
          </a:p>
        </p:txBody>
      </p:sp>
      <p:pic>
        <p:nvPicPr>
          <p:cNvPr id="17818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1489075"/>
            <a:ext cx="5859463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443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84CDF31-443A-48A1-A88D-54F9A38117D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214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Class Diagram (2)</a:t>
            </a:r>
          </a:p>
        </p:txBody>
      </p:sp>
      <p:sp>
        <p:nvSpPr>
          <p:cNvPr id="179203" name="AutoShape 4"/>
          <p:cNvSpPr>
            <a:spLocks noChangeArrowheads="1"/>
          </p:cNvSpPr>
          <p:nvPr/>
        </p:nvSpPr>
        <p:spPr bwMode="auto">
          <a:xfrm>
            <a:off x="7092950" y="5445125"/>
            <a:ext cx="1568450" cy="292100"/>
          </a:xfrm>
          <a:prstGeom prst="leftArrow">
            <a:avLst>
              <a:gd name="adj1" fmla="val 50000"/>
              <a:gd name="adj2" fmla="val 134239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pic>
        <p:nvPicPr>
          <p:cNvPr id="179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1125538"/>
            <a:ext cx="5253038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546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15CA780-0BBA-4E13-B6F0-65D67494395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215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Dependencies (2)</a:t>
            </a:r>
          </a:p>
        </p:txBody>
      </p:sp>
      <p:sp>
        <p:nvSpPr>
          <p:cNvPr id="180227" name="AutoShape 4"/>
          <p:cNvSpPr>
            <a:spLocks noChangeArrowheads="1"/>
          </p:cNvSpPr>
          <p:nvPr/>
        </p:nvSpPr>
        <p:spPr bwMode="auto">
          <a:xfrm>
            <a:off x="3708400" y="5013325"/>
            <a:ext cx="363538" cy="808038"/>
          </a:xfrm>
          <a:prstGeom prst="upArrow">
            <a:avLst>
              <a:gd name="adj1" fmla="val 50000"/>
              <a:gd name="adj2" fmla="val 55568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pic>
        <p:nvPicPr>
          <p:cNvPr id="18022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1125538"/>
            <a:ext cx="4986338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75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E21C967-EDF0-42ED-86AA-7912B959630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216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Integration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537450" cy="4667250"/>
          </a:xfrm>
        </p:spPr>
        <p:txBody>
          <a:bodyPr/>
          <a:lstStyle/>
          <a:p>
            <a:pPr marL="723900" lvl="1" indent="-533400" eaLnBrk="1" hangingPunct="1">
              <a:buFont typeface="Wingdings" charset="0"/>
              <a:buAutoNum type="arabicPeriod"/>
              <a:defRPr/>
            </a:pPr>
            <a:r>
              <a:rPr lang="en-US">
                <a:ea typeface="ＭＳ Ｐゴシック" charset="0"/>
              </a:rPr>
              <a:t>Consider classes with dependency loop as single class</a:t>
            </a:r>
          </a:p>
          <a:p>
            <a:pPr marL="1028700" lvl="2" indent="-457200" eaLnBrk="1" hangingPunct="1">
              <a:buFont typeface="Wingdings" charset="0"/>
              <a:buNone/>
              <a:defRPr/>
            </a:pPr>
            <a:r>
              <a:rPr lang="en-US">
                <a:ea typeface="ＭＳ Ｐゴシック" charset="0"/>
              </a:rPr>
              <a:t>Not feasible if large/complex classes</a:t>
            </a:r>
          </a:p>
          <a:p>
            <a:pPr marL="723900" lvl="1" indent="-533400" eaLnBrk="1" hangingPunct="1">
              <a:buFont typeface="Wingdings" charset="0"/>
              <a:buAutoNum type="arabicPeriod"/>
              <a:defRPr/>
            </a:pPr>
            <a:r>
              <a:rPr lang="en-US">
                <a:ea typeface="ＭＳ Ｐゴシック" charset="0"/>
              </a:rPr>
              <a:t>Change design, split loop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2859088" y="3130550"/>
            <a:ext cx="1208087" cy="6619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Arial" charset="0"/>
              </a:rPr>
              <a:t>                                       </a:t>
            </a:r>
          </a:p>
          <a:p>
            <a:pPr algn="ctr">
              <a:spcBef>
                <a:spcPct val="50000"/>
              </a:spcBef>
              <a:defRPr/>
            </a:pPr>
            <a:endParaRPr lang="en-US" sz="1400" b="1">
              <a:latin typeface="Arial" charset="0"/>
            </a:endParaRPr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4067175" y="329565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5003800" y="3141663"/>
            <a:ext cx="1208088" cy="6619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Arial" charset="0"/>
              </a:rPr>
              <a:t>                                       </a:t>
            </a:r>
          </a:p>
          <a:p>
            <a:pPr algn="ctr">
              <a:spcBef>
                <a:spcPct val="50000"/>
              </a:spcBef>
              <a:defRPr/>
            </a:pPr>
            <a:endParaRPr lang="en-US" sz="1400" b="1">
              <a:latin typeface="Arial" charset="0"/>
            </a:endParaRPr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 flipH="1" flipV="1">
            <a:off x="4067175" y="360045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2859088" y="5737225"/>
            <a:ext cx="1208087" cy="6619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Arial" charset="0"/>
              </a:rPr>
              <a:t>                                       </a:t>
            </a:r>
          </a:p>
          <a:p>
            <a:pPr algn="ctr">
              <a:spcBef>
                <a:spcPct val="50000"/>
              </a:spcBef>
              <a:defRPr/>
            </a:pPr>
            <a:endParaRPr lang="en-US" sz="1400" b="1">
              <a:latin typeface="Arial" charset="0"/>
            </a:endParaRP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5003800" y="5737225"/>
            <a:ext cx="1208088" cy="6619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Arial" charset="0"/>
              </a:rPr>
              <a:t>                                       </a:t>
            </a:r>
          </a:p>
          <a:p>
            <a:pPr algn="ctr">
              <a:spcBef>
                <a:spcPct val="50000"/>
              </a:spcBef>
              <a:defRPr/>
            </a:pPr>
            <a:endParaRPr lang="en-US" sz="1400" b="1">
              <a:latin typeface="Arial" charset="0"/>
            </a:endParaRP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3995738" y="4797425"/>
            <a:ext cx="1208087" cy="6619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Arial" charset="0"/>
              </a:rPr>
              <a:t>                                       </a:t>
            </a:r>
          </a:p>
          <a:p>
            <a:pPr algn="ctr">
              <a:spcBef>
                <a:spcPct val="50000"/>
              </a:spcBef>
              <a:defRPr/>
            </a:pPr>
            <a:endParaRPr lang="en-US" sz="1400" b="1">
              <a:latin typeface="Arial" charset="0"/>
            </a:endParaRPr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 flipH="1">
            <a:off x="3573463" y="5459413"/>
            <a:ext cx="422275" cy="277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5203825" y="5459413"/>
            <a:ext cx="339725" cy="277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1261" name="AutoShape 13"/>
          <p:cNvSpPr>
            <a:spLocks noChangeArrowheads="1"/>
          </p:cNvSpPr>
          <p:nvPr/>
        </p:nvSpPr>
        <p:spPr bwMode="auto">
          <a:xfrm>
            <a:off x="4552950" y="4008438"/>
            <a:ext cx="315913" cy="469900"/>
          </a:xfrm>
          <a:prstGeom prst="downArrow">
            <a:avLst>
              <a:gd name="adj1" fmla="val 50000"/>
              <a:gd name="adj2" fmla="val 37186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795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6791F9D-5955-4442-8DE8-FB374CC7878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Case 1 - BU</a:t>
            </a:r>
          </a:p>
        </p:txBody>
      </p:sp>
      <p:sp>
        <p:nvSpPr>
          <p:cNvPr id="182275" name="Rectangle 4"/>
          <p:cNvSpPr>
            <a:spLocks noChangeArrowheads="1"/>
          </p:cNvSpPr>
          <p:nvPr/>
        </p:nvSpPr>
        <p:spPr bwMode="auto">
          <a:xfrm>
            <a:off x="2268538" y="2636838"/>
            <a:ext cx="5829300" cy="1625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82276" name="Rectangle 5"/>
          <p:cNvSpPr>
            <a:spLocks noChangeArrowheads="1"/>
          </p:cNvSpPr>
          <p:nvPr/>
        </p:nvSpPr>
        <p:spPr bwMode="auto">
          <a:xfrm>
            <a:off x="692150" y="4583113"/>
            <a:ext cx="75374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000000"/>
              </a:buClr>
              <a:buFont typeface="Wingdings" charset="0"/>
              <a:buChar char="w"/>
              <a:defRPr/>
            </a:pPr>
            <a:r>
              <a:rPr lang="en-US" sz="2800">
                <a:latin typeface="Lucida Sans Unicode" charset="0"/>
                <a:ea typeface="ＭＳ Ｐゴシック" charset="0"/>
              </a:rPr>
              <a:t>Next steps as for BU case</a:t>
            </a:r>
            <a:br>
              <a:rPr lang="en-US" sz="2800">
                <a:latin typeface="Lucida Sans Unicode" charset="0"/>
                <a:ea typeface="ＭＳ Ｐゴシック" charset="0"/>
              </a:rPr>
            </a:br>
            <a:endParaRPr lang="en-US" sz="2800">
              <a:latin typeface="Lucida Sans Unicode" charset="0"/>
              <a:ea typeface="ＭＳ Ｐゴシック" charset="0"/>
            </a:endParaRPr>
          </a:p>
        </p:txBody>
      </p:sp>
      <p:pic>
        <p:nvPicPr>
          <p:cNvPr id="18227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1196975"/>
            <a:ext cx="5275262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805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CA53AF9-C913-470E-83E7-244F8318A8F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sz="4000" dirty="0">
                <a:ea typeface="MS PGothic" pitchFamily="34" charset="-128"/>
              </a:rPr>
              <a:t>Hw sw integration (embedded sw)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it-IT" dirty="0">
                <a:ea typeface="MS PGothic" pitchFamily="34" charset="-128"/>
              </a:rPr>
              <a:t>Test software units with stubs replacing hardware (actuators, sensors)  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it-IT" dirty="0">
                <a:ea typeface="MS PGothic" pitchFamily="34" charset="-128"/>
              </a:rPr>
              <a:t>     ex: sensor temperature </a:t>
            </a:r>
            <a:r>
              <a:rPr lang="it-IT" dirty="0">
                <a:ea typeface="MS PGothic" pitchFamily="34" charset="-128"/>
                <a:sym typeface="Wingdings" pitchFamily="2" charset="2"/>
              </a:rPr>
              <a:t> sw stub</a:t>
            </a:r>
            <a:r>
              <a:rPr lang="it-IT" dirty="0">
                <a:ea typeface="MS PGothic" pitchFamily="34" charset="-128"/>
              </a:rPr>
              <a:t>       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it-IT" dirty="0">
                <a:ea typeface="MS PGothic" pitchFamily="34" charset="-128"/>
              </a:rPr>
              <a:t>     development environment  (ex MS Windows on Intel cpu)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it-IT" dirty="0">
                <a:ea typeface="MS PGothic" pitchFamily="34" charset="-128"/>
              </a:rPr>
              <a:t>Integrate software + hardware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it-IT" dirty="0">
                <a:ea typeface="MS PGothic" pitchFamily="34" charset="-128"/>
              </a:rPr>
              <a:t>        target environment (ex Android on ARM device)</a:t>
            </a:r>
          </a:p>
        </p:txBody>
      </p:sp>
      <p:sp>
        <p:nvSpPr>
          <p:cNvPr id="28160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4F65649-6EA0-4038-8C42-3E0A1CEB23D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219</a:t>
            </a:fld>
            <a:endParaRPr lang="it-IT" altLang="fr-FR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BB0A-B8F7-725E-3E84-E0CFBE3F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pays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6BFA-6891-DE1C-996B-82A79E1D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28700"/>
            <a:ext cx="8229600" cy="4800600"/>
          </a:xfrm>
        </p:spPr>
        <p:txBody>
          <a:bodyPr/>
          <a:lstStyle/>
          <a:p>
            <a:r>
              <a:rPr lang="it-IT" dirty="0"/>
              <a:t>Non </a:t>
            </a:r>
            <a:r>
              <a:rPr lang="it-IT" dirty="0" err="1"/>
              <a:t>quality</a:t>
            </a:r>
            <a:r>
              <a:rPr lang="it-IT" dirty="0"/>
              <a:t> can be a </a:t>
            </a:r>
            <a:r>
              <a:rPr lang="it-IT" dirty="0" err="1"/>
              <a:t>profitable</a:t>
            </a:r>
            <a:r>
              <a:rPr lang="it-IT" dirty="0"/>
              <a:t> </a:t>
            </a:r>
            <a:r>
              <a:rPr lang="it-IT" dirty="0" err="1"/>
              <a:t>bargain</a:t>
            </a:r>
            <a:r>
              <a:rPr lang="it-IT" dirty="0"/>
              <a:t> for developer </a:t>
            </a:r>
            <a:r>
              <a:rPr lang="it-IT" dirty="0" err="1"/>
              <a:t>if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the one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pays</a:t>
            </a:r>
            <a:r>
              <a:rPr lang="it-IT" dirty="0"/>
              <a:t> for </a:t>
            </a:r>
            <a:r>
              <a:rPr lang="it-IT" dirty="0" err="1"/>
              <a:t>it</a:t>
            </a:r>
            <a:r>
              <a:rPr lang="it-IT" dirty="0"/>
              <a:t>	</a:t>
            </a:r>
          </a:p>
          <a:p>
            <a:pPr lvl="1"/>
            <a:r>
              <a:rPr lang="it-IT" dirty="0"/>
              <a:t>See </a:t>
            </a:r>
            <a:r>
              <a:rPr lang="it-IT" dirty="0" err="1"/>
              <a:t>also</a:t>
            </a:r>
            <a:r>
              <a:rPr lang="it-IT" dirty="0"/>
              <a:t> lock in: </a:t>
            </a:r>
          </a:p>
          <a:p>
            <a:pPr lvl="2"/>
            <a:r>
              <a:rPr lang="it-IT" dirty="0"/>
              <a:t>Cost to switch from one </a:t>
            </a:r>
            <a:r>
              <a:rPr lang="it-IT" dirty="0" err="1"/>
              <a:t>vendor</a:t>
            </a:r>
            <a:r>
              <a:rPr lang="it-IT" dirty="0"/>
              <a:t> (developer) 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high for the user, so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forced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developer</a:t>
            </a:r>
          </a:p>
          <a:p>
            <a:r>
              <a:rPr lang="it-IT" dirty="0" err="1"/>
              <a:t>Deciding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(user or developer)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for a </a:t>
            </a:r>
            <a:r>
              <a:rPr lang="it-IT" dirty="0" err="1"/>
              <a:t>defect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, </a:t>
            </a:r>
            <a:r>
              <a:rPr lang="it-IT" dirty="0" err="1"/>
              <a:t>typically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152DA-79D3-136A-5B7A-5E1C33D5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22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8638783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it-IT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Usually writing stubs for sensors / actuators implies defining a simulated / emulated model of the context of the sw application (as defined by context diagram and system design)</a:t>
            </a:r>
          </a:p>
        </p:txBody>
      </p:sp>
      <p:sp>
        <p:nvSpPr>
          <p:cNvPr id="282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29D793B-D431-483F-97A0-56E2CADDAAF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System test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sp>
        <p:nvSpPr>
          <p:cNvPr id="2836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8A2DFE4-4900-42C5-890A-F44B420ABD9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221</a:t>
            </a:fld>
            <a:endParaRPr lang="it-IT" altLang="fr-FR" sz="1200"/>
          </a:p>
        </p:txBody>
      </p:sp>
      <p:pic>
        <p:nvPicPr>
          <p:cNvPr id="283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942975"/>
            <a:ext cx="78740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System test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395288" y="4510088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Integrate     units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395288" y="2133600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Design               .            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95288" y="1125538"/>
            <a:ext cx="194468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Requirements   engineering</a:t>
            </a: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auto">
          <a:xfrm>
            <a:off x="2627313" y="119697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Requirement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>
            <a:off x="2700338" y="23495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184328" name="AutoShape 8"/>
          <p:cNvSpPr>
            <a:spLocks noChangeArrowheads="1"/>
          </p:cNvSpPr>
          <p:nvPr/>
        </p:nvSpPr>
        <p:spPr bwMode="auto">
          <a:xfrm>
            <a:off x="2484438" y="35020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84329" name="AutoShape 9"/>
          <p:cNvSpPr>
            <a:spLocks noChangeArrowheads="1"/>
          </p:cNvSpPr>
          <p:nvPr/>
        </p:nvSpPr>
        <p:spPr bwMode="auto">
          <a:xfrm>
            <a:off x="2843213" y="37179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84330" name="AutoShape 10"/>
          <p:cNvSpPr>
            <a:spLocks noChangeArrowheads="1"/>
          </p:cNvSpPr>
          <p:nvPr/>
        </p:nvSpPr>
        <p:spPr bwMode="auto">
          <a:xfrm>
            <a:off x="2627313" y="4581525"/>
            <a:ext cx="1081087" cy="5032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System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468313" y="3644900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Implement     unit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395288" y="3141663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Implement     unit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4140200" y="4581525"/>
            <a:ext cx="1871663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system    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4140200" y="2205038"/>
            <a:ext cx="1871663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             design           </a:t>
            </a:r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4140200" y="1196975"/>
            <a:ext cx="1944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requirements  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4213225" y="3716338"/>
            <a:ext cx="18716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unit</a:t>
            </a:r>
          </a:p>
        </p:txBody>
      </p:sp>
      <p:sp>
        <p:nvSpPr>
          <p:cNvPr id="184337" name="Text Box 17"/>
          <p:cNvSpPr txBox="1">
            <a:spLocks noChangeArrowheads="1"/>
          </p:cNvSpPr>
          <p:nvPr/>
        </p:nvSpPr>
        <p:spPr bwMode="auto">
          <a:xfrm>
            <a:off x="4140200" y="3213100"/>
            <a:ext cx="18716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unit</a:t>
            </a:r>
          </a:p>
        </p:txBody>
      </p:sp>
      <p:sp>
        <p:nvSpPr>
          <p:cNvPr id="184338" name="AutoShape 18"/>
          <p:cNvSpPr>
            <a:spLocks noChangeArrowheads="1"/>
          </p:cNvSpPr>
          <p:nvPr/>
        </p:nvSpPr>
        <p:spPr bwMode="auto">
          <a:xfrm>
            <a:off x="6659563" y="119697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Requirement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184339" name="AutoShape 19"/>
          <p:cNvSpPr>
            <a:spLocks noChangeArrowheads="1"/>
          </p:cNvSpPr>
          <p:nvPr/>
        </p:nvSpPr>
        <p:spPr bwMode="auto">
          <a:xfrm>
            <a:off x="6732588" y="23495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184340" name="AutoShape 20"/>
          <p:cNvSpPr>
            <a:spLocks noChangeArrowheads="1"/>
          </p:cNvSpPr>
          <p:nvPr/>
        </p:nvSpPr>
        <p:spPr bwMode="auto">
          <a:xfrm>
            <a:off x="6516688" y="35020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84341" name="AutoShape 21"/>
          <p:cNvSpPr>
            <a:spLocks noChangeArrowheads="1"/>
          </p:cNvSpPr>
          <p:nvPr/>
        </p:nvSpPr>
        <p:spPr bwMode="auto">
          <a:xfrm>
            <a:off x="6875463" y="37179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84342" name="AutoShape 22"/>
          <p:cNvSpPr>
            <a:spLocks noChangeArrowheads="1"/>
          </p:cNvSpPr>
          <p:nvPr/>
        </p:nvSpPr>
        <p:spPr bwMode="auto">
          <a:xfrm>
            <a:off x="6659563" y="4581525"/>
            <a:ext cx="1081087" cy="5032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System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2339975" y="14128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3779838" y="14128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6084888" y="14128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4346" name="Line 26"/>
          <p:cNvSpPr>
            <a:spLocks noChangeShapeType="1"/>
          </p:cNvSpPr>
          <p:nvPr/>
        </p:nvSpPr>
        <p:spPr bwMode="auto">
          <a:xfrm flipH="1">
            <a:off x="2268538" y="1628775"/>
            <a:ext cx="43910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395288" y="5229225"/>
            <a:ext cx="79216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Project management</a:t>
            </a:r>
            <a:br>
              <a:rPr lang="en-US" sz="1600"/>
            </a:br>
            <a:r>
              <a:rPr lang="en-US" sz="1600"/>
              <a:t>Configuration management</a:t>
            </a:r>
            <a:br>
              <a:rPr lang="en-US" sz="1600"/>
            </a:br>
            <a:r>
              <a:rPr lang="en-US" sz="1600"/>
              <a:t>Quality assurance</a:t>
            </a:r>
          </a:p>
        </p:txBody>
      </p:sp>
      <p:sp>
        <p:nvSpPr>
          <p:cNvPr id="184348" name="AutoShape 28"/>
          <p:cNvSpPr>
            <a:spLocks noChangeArrowheads="1"/>
          </p:cNvSpPr>
          <p:nvPr/>
        </p:nvSpPr>
        <p:spPr bwMode="auto">
          <a:xfrm rot="-1453496">
            <a:off x="5867400" y="4221163"/>
            <a:ext cx="1728788" cy="215900"/>
          </a:xfrm>
          <a:prstGeom prst="leftArrow">
            <a:avLst>
              <a:gd name="adj1" fmla="val 50000"/>
              <a:gd name="adj2" fmla="val 20018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847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24FB87A-F8DE-4598-8C6F-CDEF099CCAB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System test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Test of </a:t>
            </a:r>
            <a:r>
              <a:rPr lang="it-IT" u="sng" dirty="0">
                <a:ea typeface="MS PGothic" pitchFamily="34" charset="-128"/>
              </a:rPr>
              <a:t>all </a:t>
            </a:r>
            <a:r>
              <a:rPr lang="it-IT" dirty="0">
                <a:ea typeface="MS PGothic" pitchFamily="34" charset="-128"/>
              </a:rPr>
              <a:t>units composing an application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Unit: 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function (procedural languages)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class and its methods (oo languages)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85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56C24E5-0E5E-4CA6-941F-78AC7055B9D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223</a:t>
            </a:fld>
            <a:endParaRPr lang="it-IT" altLang="fr-FR" sz="120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System test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n-cs"/>
              </a:rPr>
              <a:t>Focuses on 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Functional properties (functional test) 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Aka last stage of integration testing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Non functional properties ( ..</a:t>
            </a:r>
            <a:r>
              <a:rPr lang="en-US" dirty="0" err="1">
                <a:ea typeface="ＭＳ Ｐゴシック" charset="0"/>
                <a:cs typeface="+mn-cs"/>
              </a:rPr>
              <a:t>ilities</a:t>
            </a:r>
            <a:r>
              <a:rPr lang="en-US" dirty="0">
                <a:ea typeface="ＭＳ Ｐゴシック" charset="0"/>
                <a:cs typeface="+mn-cs"/>
              </a:rPr>
              <a:t>)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Considers different platforms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Development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Production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Considers different players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Developers / testers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End users</a:t>
            </a:r>
          </a:p>
          <a:p>
            <a:pPr lvl="1"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lvl="1"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86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81E44-4F25-4D28-B797-D42CFDD2D64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224</a:t>
            </a:fld>
            <a:endParaRPr lang="it-IT" altLang="fr-FR" sz="120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08275"/>
            <a:ext cx="8610600" cy="914400"/>
          </a:xfrm>
        </p:spPr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System test and platforms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287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B05CC0D-3CFA-4979-A406-B4D98012899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225</a:t>
            </a:fld>
            <a:endParaRPr lang="it-IT" altLang="fr-FR" sz="1200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The platform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a typeface="MS PGothic" pitchFamily="34" charset="-128"/>
              </a:rPr>
              <a:t>Environment where an application runs, defined by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pitchFamily="34" charset="-128"/>
              </a:rPr>
              <a:t>Operating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pitchFamily="34" charset="-128"/>
              </a:rPr>
              <a:t>Database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pitchFamily="34" charset="-128"/>
              </a:rPr>
              <a:t>Network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pitchFamily="34" charset="-128"/>
              </a:rPr>
              <a:t>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pitchFamily="34" charset="-128"/>
              </a:rPr>
              <a:t>CPU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pitchFamily="34" charset="-128"/>
              </a:rPr>
              <a:t>Libraries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pitchFamily="34" charset="-128"/>
              </a:rPr>
              <a:t>Other applications installed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pitchFamily="34" charset="-128"/>
              </a:rPr>
              <a:t>Other users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pitchFamily="34" charset="-128"/>
              </a:rPr>
              <a:t>…</a:t>
            </a:r>
          </a:p>
        </p:txBody>
      </p:sp>
      <p:sp>
        <p:nvSpPr>
          <p:cNvPr id="288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D2CCEA9-6DAE-4C7C-ABE1-F32F51CB592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226</a:t>
            </a:fld>
            <a:endParaRPr lang="it-IT" altLang="fr-FR" sz="1200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Platform and test	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An element (system, unit, ..) can be tested 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Target / operation / production platform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Where the element will run for day by day use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u="sng" dirty="0">
                <a:ea typeface="ＭＳ Ｐゴシック" charset="0"/>
              </a:rPr>
              <a:t>Cannot</a:t>
            </a:r>
            <a:r>
              <a:rPr lang="en-US" dirty="0">
                <a:ea typeface="ＭＳ Ｐゴシック" charset="0"/>
              </a:rPr>
              <a:t> be used for development 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Risk of corrupting data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Availability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Development platform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Where the element is developed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Cannot be (in most cases) equal to the target platform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89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0E0F532-3EBA-46B4-B45B-A02C773FE4B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Platforms, examples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Embedded system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ABS for car, heating control system, mobile phone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Development platform is typically PC, external devices simulated/emulated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Information system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Bank account management, student enrollment management	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Development platform is PC or workstation, database replicated in simplified form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908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BB649F8-4C2D-4BDA-9F4E-6932EFFB4CB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sz="3600" dirty="0">
                <a:ea typeface="MS PGothic" pitchFamily="34" charset="-128"/>
              </a:rPr>
              <a:t>What can change in 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Who performs it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End user  (beta testing)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Developer 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On what platform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Development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 Target</a:t>
            </a:r>
          </a:p>
        </p:txBody>
      </p:sp>
      <p:sp>
        <p:nvSpPr>
          <p:cNvPr id="291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DAFD77D-75DB-4822-AB54-24858AADBD2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>
            <a:extLst>
              <a:ext uri="{FF2B5EF4-FFF2-40B4-BE49-F238E27FC236}">
                <a16:creationId xmlns:a16="http://schemas.microsoft.com/office/drawing/2014/main" id="{F32B4A5A-15BA-C4AA-412D-02779E462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Technical debt</a:t>
            </a:r>
          </a:p>
        </p:txBody>
      </p:sp>
      <p:sp>
        <p:nvSpPr>
          <p:cNvPr id="189443" name="Content Placeholder 2">
            <a:extLst>
              <a:ext uri="{FF2B5EF4-FFF2-40B4-BE49-F238E27FC236}">
                <a16:creationId xmlns:a16="http://schemas.microsoft.com/office/drawing/2014/main" id="{144E2B5B-ADE6-3526-BE26-FF436FBDB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Concept to define the trade off quality vs non quality</a:t>
            </a:r>
          </a:p>
          <a:p>
            <a:endParaRPr lang="en-GB" altLang="it-IT"/>
          </a:p>
          <a:p>
            <a:r>
              <a:rPr lang="en-GB" altLang="it-IT"/>
              <a:t>Debt: money borrowed today, returned in the future, </a:t>
            </a:r>
            <a:r>
              <a:rPr lang="en-GB" altLang="it-IT" u="sng"/>
              <a:t>plus interest</a:t>
            </a:r>
          </a:p>
          <a:p>
            <a:r>
              <a:rPr lang="en-GB" altLang="it-IT" i="1"/>
              <a:t>Technical debt</a:t>
            </a:r>
            <a:r>
              <a:rPr lang="en-GB" altLang="it-IT"/>
              <a:t>: effort not spent today, to be spent tomorrow, </a:t>
            </a:r>
            <a:r>
              <a:rPr lang="en-GB" altLang="it-IT" u="sng"/>
              <a:t>plus interest</a:t>
            </a:r>
          </a:p>
        </p:txBody>
      </p:sp>
    </p:spTree>
    <p:extLst>
      <p:ext uri="{BB962C8B-B14F-4D97-AF65-F5344CB8AC3E}">
        <p14:creationId xmlns:p14="http://schemas.microsoft.com/office/powerpoint/2010/main" val="119637812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08275"/>
            <a:ext cx="8610600" cy="914400"/>
          </a:xfrm>
        </p:spPr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System test and players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292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01C85CF-96E3-4A46-BAB8-1F712B1A827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System test and players</a:t>
            </a:r>
          </a:p>
        </p:txBody>
      </p:sp>
      <p:sp>
        <p:nvSpPr>
          <p:cNvPr id="190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Developer, development platform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Developer, target platform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End user, development platform</a:t>
            </a:r>
          </a:p>
          <a:p>
            <a:pPr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End user, target platform</a:t>
            </a:r>
          </a:p>
        </p:txBody>
      </p:sp>
      <p:sp>
        <p:nvSpPr>
          <p:cNvPr id="2938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E7DFFA-907A-485B-AD4E-F7B009957B1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231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125538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System test performed by end users is also called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Acceptance testing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Context: custom development, acquirer formally accepts the system, if test is positive project ends, payments can proceed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Test cases: written by acquirer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Beta testing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Context: mass market products, subset of end users tries the product before mass market release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Test cases: informal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64D05ED-F432-4E8D-9CB8-03D8D13CF02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08275"/>
            <a:ext cx="8610600" cy="914400"/>
          </a:xfrm>
        </p:spPr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System test and test types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295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C7F32F4-846E-4BA5-866E-CAC12F8EDB6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233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System test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Test of functional properties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Test of non functional properties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2969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4E81E69-9AFF-43E3-8DD8-9414DE3D217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234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System test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Test of functional properties (or functional requirements)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Starting point is requirements document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Coverage of functional requirements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Coverage of use cases / scenarios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 sz="2400" dirty="0">
              <a:ea typeface="ＭＳ Ｐゴシック" charset="0"/>
            </a:endParaRP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Consider usage profile (the most common, typical ways of using the system)</a:t>
            </a:r>
          </a:p>
          <a:p>
            <a:pPr lvl="2" eaLnBrk="1" hangingPunct="1">
              <a:defRPr/>
            </a:pPr>
            <a:r>
              <a:rPr lang="en-US" sz="2000" dirty="0" err="1">
                <a:ea typeface="ＭＳ Ｐゴシック" charset="0"/>
              </a:rPr>
              <a:t>Cfr</a:t>
            </a:r>
            <a:r>
              <a:rPr lang="en-US" sz="2000" dirty="0">
                <a:ea typeface="ＭＳ Ｐゴシック" charset="0"/>
              </a:rPr>
              <a:t>. Unit and integration test, goal is coverage, using all functions, all code.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2979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52E80EE-51E6-45C0-B966-FEF6F23DE8E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235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Usage profiles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Not all functions / use cases are equal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In many commercial products end users use 5-10% of all available functions</a:t>
            </a:r>
          </a:p>
          <a:p>
            <a:pPr lvl="1"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Test more / test first the functions that are used more</a:t>
            </a:r>
          </a:p>
          <a:p>
            <a:pPr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299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22CDBAE-BCD1-490A-98C8-3CC5D6D4676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236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Usage profile</a:t>
            </a:r>
            <a:endParaRPr lang="fr-FR" dirty="0">
              <a:ea typeface="MS PGothic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1050" y="2133600"/>
          <a:ext cx="4013200" cy="211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111">
                <a:tc>
                  <a:txBody>
                    <a:bodyPr/>
                    <a:lstStyle/>
                    <a:p>
                      <a:r>
                        <a:rPr lang="it-IT" sz="1800" dirty="0"/>
                        <a:t>Function / scenario</a:t>
                      </a:r>
                      <a:endParaRPr lang="fr-FR" sz="1800" dirty="0"/>
                    </a:p>
                  </a:txBody>
                  <a:tcPr marL="91469" marR="91469" marT="45693" marB="45693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Frequency of usage</a:t>
                      </a:r>
                      <a:endParaRPr lang="fr-FR" sz="1800" dirty="0"/>
                    </a:p>
                  </a:txBody>
                  <a:tcPr marL="91469" marR="91469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55">
                <a:tc>
                  <a:txBody>
                    <a:bodyPr/>
                    <a:lstStyle/>
                    <a:p>
                      <a:r>
                        <a:rPr lang="it-IT" sz="1800" dirty="0"/>
                        <a:t>F1</a:t>
                      </a:r>
                      <a:endParaRPr lang="fr-FR" sz="1800" dirty="0"/>
                    </a:p>
                  </a:txBody>
                  <a:tcPr marL="91469" marR="91469" marT="45693" marB="45693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  <a:endParaRPr lang="fr-FR" sz="1800" dirty="0"/>
                    </a:p>
                  </a:txBody>
                  <a:tcPr marL="91469" marR="91469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55">
                <a:tc>
                  <a:txBody>
                    <a:bodyPr/>
                    <a:lstStyle/>
                    <a:p>
                      <a:r>
                        <a:rPr lang="it-IT" sz="1800" dirty="0"/>
                        <a:t>F2</a:t>
                      </a:r>
                      <a:endParaRPr lang="fr-FR" sz="1800" dirty="0"/>
                    </a:p>
                  </a:txBody>
                  <a:tcPr marL="91469" marR="91469" marT="45693" marB="45693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  <a:endParaRPr lang="fr-FR" sz="1800" dirty="0"/>
                    </a:p>
                  </a:txBody>
                  <a:tcPr marL="91469" marR="91469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755">
                <a:tc>
                  <a:txBody>
                    <a:bodyPr/>
                    <a:lstStyle/>
                    <a:p>
                      <a:r>
                        <a:rPr lang="it-IT" sz="1800" dirty="0"/>
                        <a:t>F3</a:t>
                      </a:r>
                      <a:endParaRPr lang="fr-FR" sz="1800" dirty="0"/>
                    </a:p>
                  </a:txBody>
                  <a:tcPr marL="91469" marR="91469" marT="45693" marB="45693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80</a:t>
                      </a:r>
                      <a:endParaRPr lang="fr-FR" sz="1800" dirty="0"/>
                    </a:p>
                  </a:txBody>
                  <a:tcPr marL="91469" marR="91469"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005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C53A9A9-3C32-4885-81F6-7176A8852E2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User profiles</a:t>
            </a:r>
            <a:endParaRPr lang="fr-FR" dirty="0">
              <a:ea typeface="MS PGothic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27313" y="1196975"/>
          <a:ext cx="4011612" cy="225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551">
                <a:tc>
                  <a:txBody>
                    <a:bodyPr/>
                    <a:lstStyle/>
                    <a:p>
                      <a:r>
                        <a:rPr lang="it-IT" sz="1800" dirty="0"/>
                        <a:t>Advanced</a:t>
                      </a:r>
                      <a:r>
                        <a:rPr lang="it-IT" sz="1800" baseline="0" dirty="0"/>
                        <a:t> user profile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Function / scenario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Frequency of usage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F2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F3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60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627313" y="3789363"/>
          <a:ext cx="4011612" cy="225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550">
                <a:tc>
                  <a:txBody>
                    <a:bodyPr/>
                    <a:lstStyle/>
                    <a:p>
                      <a:r>
                        <a:rPr lang="it-IT" sz="1800" dirty="0"/>
                        <a:t>Beginner </a:t>
                      </a:r>
                      <a:r>
                        <a:rPr lang="it-IT" sz="1800" baseline="0" dirty="0"/>
                        <a:t>user profile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Function / scenario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Frequency of usage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F2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F3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90</a:t>
                      </a:r>
                      <a:endParaRPr lang="fr-FR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11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BFEFCBF-4636-440E-B992-7E602246BB7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System test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Test of non functional requirements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Non functional properties are usually system, (emerging) properties. In many cases only testable when system is available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See efficiency, reliability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3020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7E150D8-907D-40D7-9BBF-AFE5C61C421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>
            <a:extLst>
              <a:ext uri="{FF2B5EF4-FFF2-40B4-BE49-F238E27FC236}">
                <a16:creationId xmlns:a16="http://schemas.microsoft.com/office/drawing/2014/main" id="{5BB221E2-C54E-A4EB-426E-FBF463984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4BF4-641A-4BEA-83CC-4FAAFC4C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Ex: </a:t>
            </a:r>
          </a:p>
          <a:p>
            <a:pPr lvl="1">
              <a:defRPr/>
            </a:pPr>
            <a:r>
              <a:rPr lang="en-GB" dirty="0"/>
              <a:t>Variables with non meaningful names</a:t>
            </a:r>
          </a:p>
          <a:p>
            <a:pPr lvl="2">
              <a:defRPr/>
            </a:pPr>
            <a:r>
              <a:rPr lang="en-GB" dirty="0"/>
              <a:t>Int a, int aa, int </a:t>
            </a:r>
            <a:r>
              <a:rPr lang="en-GB" dirty="0" err="1"/>
              <a:t>aaa</a:t>
            </a:r>
            <a:endParaRPr lang="en-GB" dirty="0"/>
          </a:p>
          <a:p>
            <a:pPr marL="914400" lvl="2" indent="0">
              <a:buFontTx/>
              <a:buNone/>
              <a:defRPr/>
            </a:pPr>
            <a:r>
              <a:rPr lang="en-GB" dirty="0"/>
              <a:t>Fast to write today, but what do they actually represent ? Understanding the program will be much harder later </a:t>
            </a:r>
          </a:p>
          <a:p>
            <a:pPr lvl="1">
              <a:defRPr/>
            </a:pPr>
            <a:r>
              <a:rPr lang="en-GB" dirty="0"/>
              <a:t>Code clones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GB" dirty="0"/>
              <a:t>	</a:t>
            </a:r>
            <a:r>
              <a:rPr lang="en-GB" sz="2400" dirty="0"/>
              <a:t>Faster to do cut and paste today instead of defining a function. Will require more effort in maintenance later (ex fix defect 3 times, if code was cloned 3 times)</a:t>
            </a:r>
            <a:endParaRPr lang="en-GB" dirty="0"/>
          </a:p>
          <a:p>
            <a:pPr lvl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11018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Non functional properties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b="1" dirty="0">
                <a:ea typeface="ＭＳ Ｐゴシック" charset="0"/>
                <a:cs typeface="+mn-cs"/>
              </a:rPr>
              <a:t>Usability, reliability, portability, maintainability, efficiency (see ISO 9126)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b="1" dirty="0">
                <a:ea typeface="ＭＳ Ｐゴシック" charset="0"/>
                <a:cs typeface="+mn-cs"/>
              </a:rPr>
              <a:t>Configuration: </a:t>
            </a:r>
            <a:r>
              <a:rPr lang="en-US" sz="2800" dirty="0">
                <a:ea typeface="ＭＳ Ｐゴシック" charset="0"/>
                <a:cs typeface="+mn-cs"/>
              </a:rPr>
              <a:t>the commands and mechanisms to change the system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b="1" dirty="0">
                <a:ea typeface="ＭＳ Ｐゴシック" charset="0"/>
                <a:cs typeface="+mn-cs"/>
              </a:rPr>
              <a:t>Recovery: </a:t>
            </a:r>
            <a:r>
              <a:rPr lang="en-US" sz="2800" dirty="0">
                <a:ea typeface="ＭＳ Ｐゴシック" charset="0"/>
                <a:cs typeface="+mn-cs"/>
              </a:rPr>
              <a:t> the capability of the system to react to catastrophic events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b="1" dirty="0">
                <a:ea typeface="ＭＳ Ｐゴシック" charset="0"/>
                <a:cs typeface="+mn-cs"/>
              </a:rPr>
              <a:t>Stress: </a:t>
            </a:r>
            <a:r>
              <a:rPr lang="en-US" sz="2800" dirty="0">
                <a:ea typeface="ＭＳ Ｐゴシック" charset="0"/>
                <a:cs typeface="+mn-cs"/>
              </a:rPr>
              <a:t> reliability of the system under limit conditions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b="1" dirty="0">
                <a:ea typeface="ＭＳ Ｐゴシック" charset="0"/>
                <a:cs typeface="+mn-cs"/>
              </a:rPr>
              <a:t>Security: </a:t>
            </a:r>
            <a:r>
              <a:rPr lang="en-US" sz="2800" dirty="0">
                <a:ea typeface="ＭＳ Ｐゴシック" charset="0"/>
                <a:cs typeface="+mn-cs"/>
              </a:rPr>
              <a:t>resilience to non authorized accesses</a:t>
            </a:r>
            <a:endParaRPr lang="en-US" sz="2800" b="1" dirty="0">
              <a:ea typeface="ＭＳ Ｐゴシック" charset="0"/>
              <a:cs typeface="+mn-cs"/>
            </a:endParaRPr>
          </a:p>
        </p:txBody>
      </p:sp>
      <p:sp>
        <p:nvSpPr>
          <p:cNvPr id="303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8A73FCA-C408-4041-963C-69A3D9501E2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System test - variants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Acceptance testing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>
                <a:ea typeface="ＭＳ Ｐゴシック" charset="0"/>
              </a:rPr>
              <a:t>Data and test cases provided by the customer, on target platform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Beta-testing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>
                <a:ea typeface="ＭＳ Ｐゴシック" charset="0"/>
              </a:rPr>
              <a:t>Selected group of potential customers</a:t>
            </a:r>
          </a:p>
        </p:txBody>
      </p:sp>
      <p:sp>
        <p:nvSpPr>
          <p:cNvPr id="3041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7CE9498-7E43-49A3-8E9D-83F15567143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241</a:t>
            </a:fld>
            <a:endParaRPr lang="it-IT" altLang="fr-FR" sz="1200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Test, in summary</a:t>
            </a:r>
          </a:p>
        </p:txBody>
      </p:sp>
      <p:graphicFrame>
        <p:nvGraphicFramePr>
          <p:cNvPr id="695416" name="Group 1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1522208"/>
              </p:ext>
            </p:extLst>
          </p:nvPr>
        </p:nvGraphicFramePr>
        <p:xfrm>
          <a:off x="323850" y="1341438"/>
          <a:ext cx="8280400" cy="5759411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8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Functional/non functional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Who tests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Platform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Techniques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Unit test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Functional / structural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Developer or test group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development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BB, WB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8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Integration test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Functional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Developer or test group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development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Incremental TD or BU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6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System test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Functional + non functional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Developeror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  test group or user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development, target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Requirement coverage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Use cases coverage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Nf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 properties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51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9016CB3-D9F7-4A3D-9861-56ADE448158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Testing classification (2)</a:t>
            </a:r>
          </a:p>
        </p:txBody>
      </p:sp>
      <p:graphicFrame>
        <p:nvGraphicFramePr>
          <p:cNvPr id="84070" name="Group 1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717171"/>
              </p:ext>
            </p:extLst>
          </p:nvPr>
        </p:nvGraphicFramePr>
        <p:xfrm>
          <a:off x="755650" y="1330325"/>
          <a:ext cx="7705725" cy="5249863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Phase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Unit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Integration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System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Functional / black box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Structural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white box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dependencies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Reliability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8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Risks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62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C7C336F-4A36-48FD-827E-A2E4EA636426}" type="slidenum">
              <a:rPr lang="en-US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243</a:t>
            </a:fld>
            <a:endParaRPr lang="en-US" altLang="fr-FR" sz="1200"/>
          </a:p>
        </p:txBody>
      </p:sp>
    </p:spTree>
  </p:cSld>
  <p:clrMapOvr>
    <a:masterClrMapping/>
  </p:clrMapOvr>
  <p:transition advTm="656"/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ea typeface="ＭＳ Ｐゴシック" charset="0"/>
                <a:cs typeface="+mj-cs"/>
              </a:rPr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Entities considered by at least one test case / total entities</a:t>
            </a:r>
          </a:p>
          <a:p>
            <a:pPr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‘Entity’  depends on type of test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Test cases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Requirement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Function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Structural element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Statement, decision, module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082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57DD24B-86D0-4547-B717-4D1F469714A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244</a:t>
            </a:fld>
            <a:endParaRPr lang="it-IT" altLang="fr-FR" sz="1200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Coverage</a:t>
            </a:r>
            <a:endParaRPr lang="fr-FR" dirty="0">
              <a:ea typeface="MS PGothic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538184"/>
              </p:ext>
            </p:extLst>
          </p:nvPr>
        </p:nvGraphicFramePr>
        <p:xfrm>
          <a:off x="609600" y="1295400"/>
          <a:ext cx="7058025" cy="485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548">
                <a:tc>
                  <a:txBody>
                    <a:bodyPr/>
                    <a:lstStyle/>
                    <a:p>
                      <a:r>
                        <a:rPr lang="it-IT" sz="1800" dirty="0"/>
                        <a:t>Object tested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Coverage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32">
                <a:tc>
                  <a:txBody>
                    <a:bodyPr/>
                    <a:lstStyle/>
                    <a:p>
                      <a:r>
                        <a:rPr lang="it-IT" sz="1800" dirty="0"/>
                        <a:t>Unit (class)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Methods / </a:t>
                      </a:r>
                      <a:r>
                        <a:rPr lang="it-IT" sz="1800" dirty="0" err="1"/>
                        <a:t>functions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Consider methods of the class</a:t>
                      </a:r>
                    </a:p>
                    <a:p>
                      <a:r>
                        <a:rPr lang="it-IT" sz="1800" dirty="0"/>
                        <a:t>At least one test case per method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632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Black</a:t>
                      </a:r>
                      <a:r>
                        <a:rPr lang="it-IT" sz="1800" baseline="0" dirty="0"/>
                        <a:t> box, partitions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Consider a method</a:t>
                      </a:r>
                    </a:p>
                    <a:p>
                      <a:r>
                        <a:rPr lang="it-IT" sz="1800" dirty="0"/>
                        <a:t>Define</a:t>
                      </a:r>
                      <a:r>
                        <a:rPr lang="it-IT" sz="1800" baseline="0" dirty="0"/>
                        <a:t> partitions</a:t>
                      </a:r>
                      <a:endParaRPr lang="it-IT" sz="1800" dirty="0"/>
                    </a:p>
                    <a:p>
                      <a:r>
                        <a:rPr lang="it-IT" sz="1800" dirty="0"/>
                        <a:t>One test case per partition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15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Black box, boundary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Define</a:t>
                      </a:r>
                      <a:r>
                        <a:rPr lang="it-IT" sz="1800" baseline="0" dirty="0"/>
                        <a:t> partitions</a:t>
                      </a:r>
                    </a:p>
                    <a:p>
                      <a:r>
                        <a:rPr lang="it-IT" sz="1800" baseline="0" dirty="0"/>
                        <a:t>One test case per boundary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9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Black box, random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Generate randomly test </a:t>
                      </a:r>
                      <a:r>
                        <a:rPr lang="it-IT" sz="1800" dirty="0" err="1"/>
                        <a:t>cases</a:t>
                      </a:r>
                      <a:endParaRPr lang="it-IT" sz="1800" dirty="0"/>
                    </a:p>
                    <a:p>
                      <a:r>
                        <a:rPr lang="it-IT" sz="1800" dirty="0"/>
                        <a:t>(</a:t>
                      </a:r>
                      <a:r>
                        <a:rPr lang="it-IT" sz="1800" dirty="0" err="1"/>
                        <a:t>few</a:t>
                      </a:r>
                      <a:r>
                        <a:rPr lang="it-IT" sz="1800" dirty="0"/>
                        <a:t> % of </a:t>
                      </a:r>
                      <a:r>
                        <a:rPr lang="it-IT" sz="1800" dirty="0" err="1"/>
                        <a:t>all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possible</a:t>
                      </a:r>
                      <a:r>
                        <a:rPr lang="it-IT" sz="1800" dirty="0"/>
                        <a:t> inputs)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2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84C6FB1-4BA9-45ED-A9F2-A81C2C5087C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245</a:t>
            </a:fld>
            <a:endParaRPr lang="it-IT" altLang="fr-FR" sz="1200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Coverage</a:t>
            </a:r>
            <a:endParaRPr lang="fr-FR" dirty="0">
              <a:ea typeface="MS PGothic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058025" cy="265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29">
                <a:tc>
                  <a:txBody>
                    <a:bodyPr/>
                    <a:lstStyle/>
                    <a:p>
                      <a:r>
                        <a:rPr lang="it-IT" sz="1800" dirty="0"/>
                        <a:t>Object tested</a:t>
                      </a:r>
                      <a:endParaRPr lang="fr-FR" sz="1800" dirty="0"/>
                    </a:p>
                  </a:txBody>
                  <a:tcPr marL="91431" marR="91431" marT="45731" marB="45731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Coverage</a:t>
                      </a:r>
                      <a:endParaRPr lang="fr-FR" sz="1800" dirty="0"/>
                    </a:p>
                  </a:txBody>
                  <a:tcPr marL="91431" marR="91431" marT="45731" marB="45731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L="91431" marR="91431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46">
                <a:tc>
                  <a:txBody>
                    <a:bodyPr/>
                    <a:lstStyle/>
                    <a:p>
                      <a:r>
                        <a:rPr lang="it-IT" sz="1800" dirty="0"/>
                        <a:t>Unit (class)</a:t>
                      </a:r>
                      <a:endParaRPr lang="fr-FR" sz="1800" dirty="0"/>
                    </a:p>
                  </a:txBody>
                  <a:tcPr marL="91431" marR="91431" marT="45731" marB="45731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White box</a:t>
                      </a:r>
                      <a:endParaRPr lang="fr-FR" sz="1800" dirty="0"/>
                    </a:p>
                  </a:txBody>
                  <a:tcPr marL="91431" marR="91431" marT="45731" marB="45731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Consider</a:t>
                      </a:r>
                      <a:r>
                        <a:rPr lang="it-IT" sz="1800" baseline="0" dirty="0"/>
                        <a:t> a method</a:t>
                      </a:r>
                    </a:p>
                    <a:p>
                      <a:r>
                        <a:rPr lang="it-IT" sz="1800" baseline="0" dirty="0"/>
                        <a:t>Statement coverage</a:t>
                      </a:r>
                    </a:p>
                    <a:p>
                      <a:r>
                        <a:rPr lang="it-IT" sz="1800" baseline="0" dirty="0"/>
                        <a:t>Decision coverage</a:t>
                      </a:r>
                    </a:p>
                    <a:p>
                      <a:endParaRPr lang="it-IT" sz="1800" baseline="0" dirty="0"/>
                    </a:p>
                    <a:p>
                      <a:r>
                        <a:rPr lang="it-IT" sz="1800" baseline="0" dirty="0"/>
                        <a:t>Consider a loop in a method</a:t>
                      </a:r>
                    </a:p>
                    <a:p>
                      <a:r>
                        <a:rPr lang="it-IT" sz="1800" baseline="0" dirty="0"/>
                        <a:t>Loop coverage</a:t>
                      </a:r>
                      <a:endParaRPr lang="fr-FR" sz="1800" dirty="0"/>
                    </a:p>
                  </a:txBody>
                  <a:tcPr marL="91431" marR="91431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0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47FB1D2-A7FC-42A6-907A-B382EFFDB6F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246</a:t>
            </a:fld>
            <a:endParaRPr lang="it-IT" altLang="fr-FR" sz="1200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Coverage</a:t>
            </a:r>
            <a:endParaRPr lang="fr-FR" dirty="0">
              <a:ea typeface="MS PGothic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0580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Object tested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Coverage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Integration (some classes)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dependencies</a:t>
                      </a:r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 least one test case per dependency</a:t>
                      </a:r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132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97F0F3C-7ADC-4CCF-80F2-7FE879C3995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Coverage</a:t>
            </a:r>
            <a:endParaRPr lang="fr-FR" dirty="0">
              <a:ea typeface="MS PGothic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058024" cy="430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548">
                <a:tc>
                  <a:txBody>
                    <a:bodyPr/>
                    <a:lstStyle/>
                    <a:p>
                      <a:r>
                        <a:rPr lang="it-IT" sz="1800" dirty="0"/>
                        <a:t>Object tested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Coverage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949">
                <a:tc>
                  <a:txBody>
                    <a:bodyPr/>
                    <a:lstStyle/>
                    <a:p>
                      <a:r>
                        <a:rPr lang="it-IT" sz="1800" dirty="0"/>
                        <a:t>System (all</a:t>
                      </a:r>
                      <a:r>
                        <a:rPr lang="it-IT" sz="1800" baseline="0" dirty="0"/>
                        <a:t> </a:t>
                      </a:r>
                      <a:r>
                        <a:rPr lang="it-IT" sz="1800" dirty="0"/>
                        <a:t>classes)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Functional requirements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At least one test case per requirement</a:t>
                      </a:r>
                    </a:p>
                    <a:p>
                      <a:r>
                        <a:rPr lang="it-IT" sz="1800" dirty="0"/>
                        <a:t>(may correspond to testing methods of ‘main’ class at end of integration</a:t>
                      </a:r>
                      <a:r>
                        <a:rPr lang="it-IT" sz="1800" baseline="0" dirty="0"/>
                        <a:t> testing)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9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Scenarios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At least one test case per scenario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632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Non functional</a:t>
                      </a:r>
                      <a:r>
                        <a:rPr lang="it-IT" sz="1800" baseline="0" dirty="0"/>
                        <a:t> requirements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At least one test case (Junit) per non functional requirement</a:t>
                      </a:r>
                    </a:p>
                    <a:p>
                      <a:r>
                        <a:rPr lang="it-IT" sz="1800" baseline="0" dirty="0"/>
                        <a:t>(efficiency) 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9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Meaningful</a:t>
                      </a:r>
                      <a:r>
                        <a:rPr lang="it-IT" sz="1800" baseline="0" dirty="0"/>
                        <a:t> tests for usability, portability, etc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234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2AC8417-6521-4D05-AD74-452FFC1E133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Reliability testing</a:t>
            </a:r>
          </a:p>
        </p:txBody>
      </p:sp>
      <p:sp>
        <p:nvSpPr>
          <p:cNvPr id="196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 variant of system testing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Aims at providing estimate of reliability </a:t>
            </a:r>
            <a:br>
              <a:rPr lang="en-US" dirty="0">
                <a:ea typeface="ＭＳ Ｐゴシック" charset="0"/>
                <a:cs typeface="+mn-cs"/>
              </a:rPr>
            </a:br>
            <a:r>
              <a:rPr lang="en-US" dirty="0">
                <a:ea typeface="ＭＳ Ｐゴシック" charset="0"/>
                <a:cs typeface="+mn-cs"/>
              </a:rPr>
              <a:t>	= P(failure over period of time)</a:t>
            </a:r>
          </a:p>
          <a:p>
            <a:pPr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Other measures of reliability: 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defect rate = defect/time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MTBF = mean time between defects</a:t>
            </a:r>
          </a:p>
        </p:txBody>
      </p:sp>
      <p:sp>
        <p:nvSpPr>
          <p:cNvPr id="3133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0AE7AC3-0023-4079-8DFC-92EC37582FD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D237-67F7-4707-5109-8080B458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E333-6AD6-65D9-87E3-DB2D55C9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AE675-B752-B6C1-E400-71B41E23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25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26774277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it-IT">
              <a:ea typeface="ＭＳ Ｐゴシック" charset="0"/>
              <a:cs typeface="+mj-cs"/>
            </a:endParaRPr>
          </a:p>
        </p:txBody>
      </p:sp>
      <p:sp>
        <p:nvSpPr>
          <p:cNvPr id="197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Constraints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Large number of test cases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Independent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Defect fix does not introduce other defect</a:t>
            </a:r>
          </a:p>
        </p:txBody>
      </p:sp>
      <p:sp>
        <p:nvSpPr>
          <p:cNvPr id="3143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0FCCBCE-565A-4655-A880-9454F278BAE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Hw reliability </a:t>
            </a:r>
          </a:p>
        </p:txBody>
      </p:sp>
      <p:sp>
        <p:nvSpPr>
          <p:cNvPr id="198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pic>
        <p:nvPicPr>
          <p:cNvPr id="3153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7667625" cy="54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39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6639347-2B1B-4AEE-96FE-E53B21C7C46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251</a:t>
            </a:fld>
            <a:endParaRPr lang="it-IT" altLang="fr-FR" sz="1200"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Sw reliability</a:t>
            </a:r>
          </a:p>
        </p:txBody>
      </p:sp>
      <p:sp>
        <p:nvSpPr>
          <p:cNvPr id="199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sp>
        <p:nvSpPr>
          <p:cNvPr id="316420" name="Freeform 4"/>
          <p:cNvSpPr>
            <a:spLocks/>
          </p:cNvSpPr>
          <p:nvPr/>
        </p:nvSpPr>
        <p:spPr bwMode="auto">
          <a:xfrm flipV="1">
            <a:off x="611188" y="2781300"/>
            <a:ext cx="3097212" cy="2160588"/>
          </a:xfrm>
          <a:custGeom>
            <a:avLst/>
            <a:gdLst>
              <a:gd name="T0" fmla="*/ 0 w 1951"/>
              <a:gd name="T1" fmla="*/ 0 h 1361"/>
              <a:gd name="T2" fmla="*/ 2147483646 w 1951"/>
              <a:gd name="T3" fmla="*/ 2147483646 h 1361"/>
              <a:gd name="T4" fmla="*/ 2147483646 w 1951"/>
              <a:gd name="T5" fmla="*/ 2147483646 h 13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1" h="1361">
                <a:moveTo>
                  <a:pt x="0" y="0"/>
                </a:moveTo>
                <a:cubicBezTo>
                  <a:pt x="178" y="431"/>
                  <a:pt x="356" y="862"/>
                  <a:pt x="681" y="1089"/>
                </a:cubicBezTo>
                <a:cubicBezTo>
                  <a:pt x="1006" y="1316"/>
                  <a:pt x="1478" y="1338"/>
                  <a:pt x="1951" y="136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>
            <a:off x="466725" y="2420938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 flipH="1">
            <a:off x="466725" y="5300663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6656388" y="5397500"/>
            <a:ext cx="730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ea typeface="MS PGothic" charset="0"/>
                <a:cs typeface="MS PGothic" charset="0"/>
              </a:rPr>
              <a:t>time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539750" y="2132013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ea typeface="MS PGothic" charset="0"/>
                <a:cs typeface="MS PGothic" charset="0"/>
              </a:rPr>
              <a:t>Defect rate</a:t>
            </a:r>
          </a:p>
        </p:txBody>
      </p:sp>
      <p:sp>
        <p:nvSpPr>
          <p:cNvPr id="316425" name="Freeform 9"/>
          <p:cNvSpPr>
            <a:spLocks/>
          </p:cNvSpPr>
          <p:nvPr/>
        </p:nvSpPr>
        <p:spPr bwMode="auto">
          <a:xfrm>
            <a:off x="3709988" y="2781300"/>
            <a:ext cx="5368925" cy="2325688"/>
          </a:xfrm>
          <a:custGeom>
            <a:avLst/>
            <a:gdLst>
              <a:gd name="T0" fmla="*/ 2147483646 w 3382"/>
              <a:gd name="T1" fmla="*/ 2147483646 h 1465"/>
              <a:gd name="T2" fmla="*/ 2147483646 w 3382"/>
              <a:gd name="T3" fmla="*/ 2147483646 h 1465"/>
              <a:gd name="T4" fmla="*/ 2147483646 w 3382"/>
              <a:gd name="T5" fmla="*/ 2147483646 h 1465"/>
              <a:gd name="T6" fmla="*/ 2147483646 w 3382"/>
              <a:gd name="T7" fmla="*/ 2147483646 h 1465"/>
              <a:gd name="T8" fmla="*/ 2147483646 w 3382"/>
              <a:gd name="T9" fmla="*/ 2147483646 h 1465"/>
              <a:gd name="T10" fmla="*/ 0 w 3382"/>
              <a:gd name="T11" fmla="*/ 0 h 14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2" h="1465">
                <a:moveTo>
                  <a:pt x="3382" y="1465"/>
                </a:moveTo>
                <a:cubicBezTo>
                  <a:pt x="3307" y="1458"/>
                  <a:pt x="3110" y="1448"/>
                  <a:pt x="2929" y="1416"/>
                </a:cubicBezTo>
                <a:cubicBezTo>
                  <a:pt x="2748" y="1384"/>
                  <a:pt x="2466" y="1349"/>
                  <a:pt x="2296" y="1276"/>
                </a:cubicBezTo>
                <a:cubicBezTo>
                  <a:pt x="2126" y="1203"/>
                  <a:pt x="2113" y="1158"/>
                  <a:pt x="1909" y="980"/>
                </a:cubicBezTo>
                <a:cubicBezTo>
                  <a:pt x="1705" y="802"/>
                  <a:pt x="1388" y="369"/>
                  <a:pt x="1070" y="206"/>
                </a:cubicBezTo>
                <a:cubicBezTo>
                  <a:pt x="752" y="43"/>
                  <a:pt x="223" y="43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7812088" y="3716338"/>
            <a:ext cx="29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ea typeface="MS PGothic" charset="0"/>
                <a:cs typeface="MS PGothic" charset="0"/>
              </a:rPr>
              <a:t>?</a:t>
            </a:r>
          </a:p>
        </p:txBody>
      </p:sp>
      <p:sp>
        <p:nvSpPr>
          <p:cNvPr id="199691" name="Line 11"/>
          <p:cNvSpPr>
            <a:spLocks noChangeShapeType="1"/>
          </p:cNvSpPr>
          <p:nvPr/>
        </p:nvSpPr>
        <p:spPr bwMode="auto">
          <a:xfrm>
            <a:off x="7812088" y="4076700"/>
            <a:ext cx="1444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3164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65760E2-6F73-4305-B542-F9800C4FABC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HP</a:t>
            </a:r>
          </a:p>
        </p:txBody>
      </p:sp>
      <p:sp>
        <p:nvSpPr>
          <p:cNvPr id="2007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1787525"/>
            <a:ext cx="657225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74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1F712EC-EA35-4B00-B25C-E4756EA32E0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253</a:t>
            </a:fld>
            <a:endParaRPr lang="it-IT" altLang="fr-FR" sz="1200"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IBM application</a:t>
            </a:r>
          </a:p>
        </p:txBody>
      </p:sp>
      <p:sp>
        <p:nvSpPr>
          <p:cNvPr id="2017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412875"/>
            <a:ext cx="6432550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84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282C0B6-4BDA-4F6B-94EC-142A942FE82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254</a:t>
            </a:fld>
            <a:endParaRPr lang="it-IT" altLang="fr-FR" sz="1200"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Risk based testing / safety</a:t>
            </a:r>
          </a:p>
        </p:txBody>
      </p:sp>
      <p:sp>
        <p:nvSpPr>
          <p:cNvPr id="202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 variant of system testing</a:t>
            </a:r>
          </a:p>
          <a:p>
            <a:pPr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Identify risks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Characterize risks: probability, effect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Rank risks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Handle risks</a:t>
            </a:r>
          </a:p>
        </p:txBody>
      </p:sp>
      <p:sp>
        <p:nvSpPr>
          <p:cNvPr id="3194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5A6A521-C912-48DD-ACE5-EDE044F6B2C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255</a:t>
            </a:fld>
            <a:endParaRPr lang="it-IT" altLang="fr-FR" sz="1200"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Ex. ABS (Anti Lock Brake)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Risks: 	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No brake when push pedal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Brake when no push on pedal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Push pedal and wheels block</a:t>
            </a:r>
          </a:p>
          <a:p>
            <a:pPr lvl="1"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Rank risks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Develop tests to cover more risky situations</a:t>
            </a:r>
          </a:p>
          <a:p>
            <a:pPr lvl="1">
              <a:defRPr/>
            </a:pPr>
            <a:endParaRPr lang="it-IT" dirty="0">
              <a:ea typeface="MS PGothic" pitchFamily="34" charset="-128"/>
            </a:endParaRPr>
          </a:p>
          <a:p>
            <a:pPr lvl="1"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320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535B472-F76C-41F5-8C7F-912BDB40B52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256</a:t>
            </a:fld>
            <a:endParaRPr lang="it-IT" altLang="fr-FR" sz="1200"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User profiles based testing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Variant of risk based testing</a:t>
            </a:r>
          </a:p>
          <a:p>
            <a:pPr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Identify user profiles, and usage profiles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Rank them by frequency of usage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Test more more used profiles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21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5F1FCA2-E17E-4BF6-9285-0BD1FC0C344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Ex. MS Word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5% of functions are used by 90% of users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Focus test effort on those functions first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Ex allocate 90% of test effort on 5% of functions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22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E20AB8C-208D-44CE-B4E0-BD07DF32D6B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Regression testing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Regression testing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Tests previously defined are repeated after a change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To assure that the change has not introduced defects </a:t>
            </a:r>
          </a:p>
          <a:p>
            <a:pPr lvl="2" eaLnBrk="1" hangingPunct="1">
              <a:defRPr/>
            </a:pPr>
            <a:r>
              <a:rPr lang="en-US">
                <a:ea typeface="ＭＳ Ｐゴシック" charset="0"/>
              </a:rPr>
              <a:t>Time0</a:t>
            </a:r>
          </a:p>
          <a:p>
            <a:pPr lvl="3" eaLnBrk="1" hangingPunct="1">
              <a:defRPr/>
            </a:pPr>
            <a:r>
              <a:rPr lang="en-US">
                <a:ea typeface="ＭＳ Ｐゴシック" charset="0"/>
              </a:rPr>
              <a:t>Element (unit, system ) in v0, test set t0 is defined and applied, all tests pass</a:t>
            </a:r>
          </a:p>
          <a:p>
            <a:pPr lvl="2" eaLnBrk="1" hangingPunct="1">
              <a:defRPr/>
            </a:pPr>
            <a:r>
              <a:rPr lang="en-US">
                <a:ea typeface="ＭＳ Ｐゴシック" charset="0"/>
              </a:rPr>
              <a:t>Time1</a:t>
            </a:r>
          </a:p>
          <a:p>
            <a:pPr lvl="3" eaLnBrk="1" hangingPunct="1">
              <a:defRPr/>
            </a:pPr>
            <a:r>
              <a:rPr lang="en-US">
                <a:ea typeface="ＭＳ Ｐゴシック" charset="0"/>
              </a:rPr>
              <a:t>Element is changed to v1</a:t>
            </a:r>
          </a:p>
          <a:p>
            <a:pPr lvl="3" eaLnBrk="1" hangingPunct="1">
              <a:defRPr/>
            </a:pPr>
            <a:r>
              <a:rPr lang="en-US">
                <a:ea typeface="ＭＳ Ｐゴシック" charset="0"/>
              </a:rPr>
              <a:t>Test set t0 is re-applied, do all tests still pass?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235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0C43BED-52AE-4D1D-B217-FA999994F6A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V&amp;V techniques - types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Static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inspections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source code analysis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Dynamic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testing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8640FEF-6404-4636-8CF9-28E40EA146F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it-IT" altLang="fr-FR" sz="1200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36838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ea typeface="ＭＳ Ｐゴシック" charset="0"/>
                <a:cs typeface="+mj-cs"/>
              </a:rPr>
              <a:t>Test, documentation and automation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</p:txBody>
      </p:sp>
      <p:sp>
        <p:nvSpPr>
          <p:cNvPr id="3246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1754170-5FA9-4272-89D6-5F1C1643EDB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The problem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Test cases should be not only documented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So that they are not lost, and can be reapplied</a:t>
            </a:r>
          </a:p>
          <a:p>
            <a:pPr lvl="2" eaLnBrk="1" hangingPunct="1">
              <a:defRPr/>
            </a:pPr>
            <a:r>
              <a:rPr lang="en-US">
                <a:ea typeface="ＭＳ Ｐゴシック" charset="0"/>
              </a:rPr>
              <a:t>Cfr. Test cases are just invented and applied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But also automated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So that application of test cases is fast and error free</a:t>
            </a:r>
          </a:p>
          <a:p>
            <a:pPr lvl="2" eaLnBrk="1" hangingPunct="1">
              <a:defRPr/>
            </a:pPr>
            <a:r>
              <a:rPr lang="en-US">
                <a:ea typeface="ＭＳ Ｐゴシック" charset="0"/>
              </a:rPr>
              <a:t>Cfr manual application of test cases</a:t>
            </a:r>
          </a:p>
        </p:txBody>
      </p:sp>
      <p:sp>
        <p:nvSpPr>
          <p:cNvPr id="3256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7487705-87DC-4EB8-9B79-79780CB1A50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261</a:t>
            </a:fld>
            <a:endParaRPr lang="it-IT" altLang="fr-FR" sz="1200"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Informal testing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Test cases are </a:t>
            </a:r>
            <a:r>
              <a:rPr lang="it-IT" dirty="0" err="1">
                <a:ea typeface="MS PGothic" pitchFamily="34" charset="-128"/>
              </a:rPr>
              <a:t>not</a:t>
            </a:r>
            <a:r>
              <a:rPr lang="it-IT" dirty="0">
                <a:ea typeface="MS PGothic" pitchFamily="34" charset="-128"/>
              </a:rPr>
              <a:t> </a:t>
            </a:r>
            <a:r>
              <a:rPr lang="it-IT" dirty="0" err="1">
                <a:ea typeface="MS PGothic" pitchFamily="34" charset="-128"/>
              </a:rPr>
              <a:t>documented</a:t>
            </a:r>
            <a:endParaRPr lang="it-IT" dirty="0">
              <a:ea typeface="MS PGothic" pitchFamily="34" charset="-128"/>
            </a:endParaRPr>
          </a:p>
          <a:p>
            <a:pPr lvl="2">
              <a:defRPr/>
            </a:pPr>
            <a:r>
              <a:rPr lang="it-IT" dirty="0" err="1">
                <a:ea typeface="MS PGothic" pitchFamily="34" charset="-128"/>
              </a:rPr>
              <a:t>Invent</a:t>
            </a:r>
            <a:r>
              <a:rPr lang="it-IT" dirty="0">
                <a:ea typeface="MS PGothic" pitchFamily="34" charset="-128"/>
              </a:rPr>
              <a:t> inputs on the </a:t>
            </a:r>
            <a:r>
              <a:rPr lang="it-IT" dirty="0" err="1">
                <a:ea typeface="MS PGothic" pitchFamily="34" charset="-128"/>
              </a:rPr>
              <a:t>fly</a:t>
            </a:r>
            <a:r>
              <a:rPr lang="it-IT" dirty="0">
                <a:ea typeface="MS PGothic" pitchFamily="34" charset="-128"/>
              </a:rPr>
              <a:t>, </a:t>
            </a:r>
            <a:r>
              <a:rPr lang="it-IT" dirty="0" err="1">
                <a:ea typeface="MS PGothic" pitchFamily="34" charset="-128"/>
              </a:rPr>
              <a:t>apply</a:t>
            </a:r>
            <a:r>
              <a:rPr lang="it-IT" dirty="0">
                <a:ea typeface="MS PGothic" pitchFamily="34" charset="-128"/>
              </a:rPr>
              <a:t> </a:t>
            </a:r>
            <a:r>
              <a:rPr lang="it-IT" dirty="0" err="1">
                <a:ea typeface="MS PGothic" pitchFamily="34" charset="-128"/>
              </a:rPr>
              <a:t>them</a:t>
            </a:r>
            <a:r>
              <a:rPr lang="it-IT" dirty="0">
                <a:ea typeface="MS PGothic" pitchFamily="34" charset="-128"/>
              </a:rPr>
              <a:t>, check output </a:t>
            </a:r>
            <a:r>
              <a:rPr lang="it-IT" dirty="0" err="1">
                <a:ea typeface="MS PGothic" pitchFamily="34" charset="-128"/>
              </a:rPr>
              <a:t>manually</a:t>
            </a: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Formal testing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Non operational (Word, excel..)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Operational (JUnit </a:t>
            </a:r>
            <a:r>
              <a:rPr lang="it-IT" dirty="0" err="1">
                <a:ea typeface="MS PGothic" pitchFamily="34" charset="-128"/>
              </a:rPr>
              <a:t>CUnit</a:t>
            </a:r>
            <a:r>
              <a:rPr lang="it-IT" dirty="0">
                <a:ea typeface="MS PGothic" pitchFamily="34" charset="-128"/>
              </a:rPr>
              <a:t> </a:t>
            </a:r>
            <a:r>
              <a:rPr lang="it-IT" dirty="0" err="1">
                <a:ea typeface="MS PGothic" pitchFamily="34" charset="-128"/>
              </a:rPr>
              <a:t>Jest</a:t>
            </a:r>
            <a:r>
              <a:rPr lang="it-IT" dirty="0">
                <a:ea typeface="MS PGothic" pitchFamily="34" charset="-128"/>
              </a:rPr>
              <a:t> </a:t>
            </a:r>
            <a:r>
              <a:rPr lang="it-IT" dirty="0" err="1">
                <a:ea typeface="MS PGothic" pitchFamily="34" charset="-128"/>
              </a:rPr>
              <a:t>Mocha</a:t>
            </a:r>
            <a:r>
              <a:rPr lang="it-IT" dirty="0">
                <a:ea typeface="MS PGothic" pitchFamily="34" charset="-128"/>
              </a:rPr>
              <a:t> </a:t>
            </a:r>
            <a:r>
              <a:rPr lang="it-IT" dirty="0" err="1">
                <a:ea typeface="MS PGothic" pitchFamily="34" charset="-128"/>
              </a:rPr>
              <a:t>etc</a:t>
            </a:r>
            <a:r>
              <a:rPr lang="it-IT" dirty="0">
                <a:ea typeface="MS PGothic" pitchFamily="34" charset="-128"/>
              </a:rPr>
              <a:t>)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26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B18DFD7-5C40-45D5-BA86-19CC7D7C82B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Representing test cases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Not operational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i.e. Word document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Operational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Web page + translator to programming language</a:t>
            </a:r>
          </a:p>
          <a:p>
            <a:pPr lvl="2" eaLnBrk="1" hangingPunct="1">
              <a:defRPr/>
            </a:pPr>
            <a:r>
              <a:rPr lang="en-US" dirty="0" err="1">
                <a:ea typeface="ＭＳ Ｐゴシック" charset="0"/>
              </a:rPr>
              <a:t>Fitnesse</a:t>
            </a:r>
            <a:r>
              <a:rPr lang="en-US" dirty="0">
                <a:ea typeface="ＭＳ Ｐゴシック" charset="0"/>
              </a:rPr>
              <a:t>, FIT or SLIM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Scripting or Programming language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JS, Jest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Java, Eclipse + Junit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(similar for C, C#, http, </a:t>
            </a:r>
            <a:r>
              <a:rPr lang="en-US" dirty="0" err="1">
                <a:ea typeface="ＭＳ Ｐゴシック" charset="0"/>
              </a:rPr>
              <a:t>perl</a:t>
            </a:r>
            <a:r>
              <a:rPr lang="en-US" dirty="0">
                <a:ea typeface="ＭＳ Ｐゴシック" charset="0"/>
              </a:rPr>
              <a:t>,..)</a:t>
            </a:r>
          </a:p>
        </p:txBody>
      </p:sp>
      <p:sp>
        <p:nvSpPr>
          <p:cNvPr id="3276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5282587-649D-49BC-87D2-DFC6D59DFA2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263</a:t>
            </a:fld>
            <a:endParaRPr lang="it-IT" altLang="fr-FR" sz="1200"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F203-73A6-B65D-6DD8-068E5863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Economics</a:t>
            </a:r>
            <a:r>
              <a:rPr lang="it-IT" dirty="0"/>
              <a:t> for test </a:t>
            </a:r>
            <a:r>
              <a:rPr lang="it-IT" dirty="0" err="1"/>
              <a:t>automation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9788-9007-4839-18CD-4D56D0C0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95400"/>
            <a:ext cx="8731696" cy="4800600"/>
          </a:xfrm>
        </p:spPr>
        <p:txBody>
          <a:bodyPr/>
          <a:lstStyle/>
          <a:p>
            <a:r>
              <a:rPr lang="it-IT" dirty="0"/>
              <a:t>Costs</a:t>
            </a:r>
          </a:p>
          <a:p>
            <a:pPr lvl="1"/>
            <a:r>
              <a:rPr lang="it-IT" dirty="0" err="1"/>
              <a:t>Ew</a:t>
            </a:r>
            <a:r>
              <a:rPr lang="it-IT" dirty="0"/>
              <a:t>: </a:t>
            </a:r>
            <a:r>
              <a:rPr lang="it-IT" dirty="0" err="1"/>
              <a:t>Effort</a:t>
            </a:r>
            <a:r>
              <a:rPr lang="it-IT" dirty="0"/>
              <a:t> to </a:t>
            </a:r>
            <a:r>
              <a:rPr lang="it-IT" dirty="0" err="1"/>
              <a:t>invent</a:t>
            </a:r>
            <a:r>
              <a:rPr lang="it-IT" dirty="0"/>
              <a:t> test case</a:t>
            </a:r>
          </a:p>
          <a:p>
            <a:pPr lvl="1"/>
            <a:r>
              <a:rPr lang="it-IT" dirty="0"/>
              <a:t>Ea: </a:t>
            </a:r>
            <a:r>
              <a:rPr lang="it-IT" dirty="0" err="1"/>
              <a:t>Effort</a:t>
            </a:r>
            <a:r>
              <a:rPr lang="it-IT" dirty="0"/>
              <a:t> to </a:t>
            </a:r>
            <a:r>
              <a:rPr lang="it-IT" dirty="0" err="1"/>
              <a:t>document</a:t>
            </a:r>
            <a:r>
              <a:rPr lang="it-IT" dirty="0"/>
              <a:t> and </a:t>
            </a:r>
            <a:r>
              <a:rPr lang="it-IT" dirty="0" err="1"/>
              <a:t>automate</a:t>
            </a:r>
            <a:r>
              <a:rPr lang="it-IT" dirty="0"/>
              <a:t> test case</a:t>
            </a:r>
          </a:p>
          <a:p>
            <a:pPr lvl="1"/>
            <a:r>
              <a:rPr lang="it-IT" dirty="0" err="1"/>
              <a:t>Er</a:t>
            </a:r>
            <a:r>
              <a:rPr lang="it-IT" dirty="0"/>
              <a:t>: </a:t>
            </a:r>
            <a:r>
              <a:rPr lang="it-IT" dirty="0" err="1"/>
              <a:t>Effort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test case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A72F1-118E-49BA-FBE7-AF8233EE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264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509405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0720CC-9659-5AEA-5F5B-E78EA52B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1F0481-1352-F1C1-0095-B3A5AF4F5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Automation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646A91-282B-BF67-081A-5C869AC2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520" y="2174875"/>
            <a:ext cx="4245868" cy="2508251"/>
          </a:xfrm>
        </p:spPr>
        <p:txBody>
          <a:bodyPr/>
          <a:lstStyle/>
          <a:p>
            <a:r>
              <a:rPr lang="it-IT" dirty="0" err="1"/>
              <a:t>Iteration</a:t>
            </a:r>
            <a:r>
              <a:rPr lang="it-IT" dirty="0"/>
              <a:t> 1: </a:t>
            </a:r>
            <a:r>
              <a:rPr lang="it-IT" dirty="0" err="1"/>
              <a:t>Ew</a:t>
            </a:r>
            <a:r>
              <a:rPr lang="it-IT" dirty="0"/>
              <a:t>+ Ea + </a:t>
            </a:r>
            <a:r>
              <a:rPr lang="it-IT" dirty="0" err="1"/>
              <a:t>Er</a:t>
            </a:r>
            <a:endParaRPr lang="it-IT" dirty="0"/>
          </a:p>
          <a:p>
            <a:r>
              <a:rPr lang="it-IT" dirty="0" err="1"/>
              <a:t>Iteration</a:t>
            </a:r>
            <a:r>
              <a:rPr lang="it-IT" dirty="0"/>
              <a:t> 2: </a:t>
            </a:r>
            <a:r>
              <a:rPr lang="it-IT" dirty="0" err="1"/>
              <a:t>Er</a:t>
            </a:r>
            <a:endParaRPr lang="it-IT" dirty="0"/>
          </a:p>
          <a:p>
            <a:r>
              <a:rPr lang="it-IT" dirty="0" err="1"/>
              <a:t>Iteration</a:t>
            </a:r>
            <a:r>
              <a:rPr lang="it-IT" dirty="0"/>
              <a:t> 3: </a:t>
            </a:r>
            <a:r>
              <a:rPr lang="it-IT" dirty="0" err="1"/>
              <a:t>Er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…</a:t>
            </a:r>
          </a:p>
          <a:p>
            <a:r>
              <a:rPr lang="it-IT" dirty="0" err="1"/>
              <a:t>Iteration</a:t>
            </a:r>
            <a:r>
              <a:rPr lang="it-IT" dirty="0"/>
              <a:t> n: </a:t>
            </a:r>
            <a:r>
              <a:rPr lang="it-IT" dirty="0" err="1"/>
              <a:t>Er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72D0AF-81CB-2B60-8F4E-D8500CE78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automation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D191EF-62BC-017E-0BAA-B62BDAB8E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4" y="2267293"/>
            <a:ext cx="4041775" cy="2694285"/>
          </a:xfrm>
        </p:spPr>
        <p:txBody>
          <a:bodyPr/>
          <a:lstStyle/>
          <a:p>
            <a:r>
              <a:rPr lang="it-IT" dirty="0" err="1"/>
              <a:t>Iteration</a:t>
            </a:r>
            <a:r>
              <a:rPr lang="it-IT" dirty="0"/>
              <a:t> 1: </a:t>
            </a:r>
            <a:r>
              <a:rPr lang="it-IT" dirty="0" err="1"/>
              <a:t>Ew</a:t>
            </a:r>
            <a:r>
              <a:rPr lang="it-IT" dirty="0"/>
              <a:t> + </a:t>
            </a:r>
            <a:r>
              <a:rPr lang="it-IT" dirty="0" err="1"/>
              <a:t>Er</a:t>
            </a:r>
            <a:endParaRPr lang="it-IT" dirty="0"/>
          </a:p>
          <a:p>
            <a:r>
              <a:rPr lang="it-IT" dirty="0" err="1"/>
              <a:t>Iteration</a:t>
            </a:r>
            <a:r>
              <a:rPr lang="it-IT" dirty="0"/>
              <a:t> 2: </a:t>
            </a:r>
            <a:r>
              <a:rPr lang="it-IT" dirty="0" err="1"/>
              <a:t>Ew</a:t>
            </a:r>
            <a:r>
              <a:rPr lang="it-IT" dirty="0"/>
              <a:t> + </a:t>
            </a:r>
            <a:r>
              <a:rPr lang="it-IT" dirty="0" err="1"/>
              <a:t>Er</a:t>
            </a:r>
            <a:endParaRPr lang="it-IT" dirty="0"/>
          </a:p>
          <a:p>
            <a:r>
              <a:rPr lang="it-IT" dirty="0" err="1"/>
              <a:t>Iteration</a:t>
            </a:r>
            <a:r>
              <a:rPr lang="it-IT" dirty="0"/>
              <a:t> 3: </a:t>
            </a:r>
            <a:r>
              <a:rPr lang="it-IT" dirty="0" err="1"/>
              <a:t>Ew</a:t>
            </a:r>
            <a:r>
              <a:rPr lang="it-IT" dirty="0"/>
              <a:t> + </a:t>
            </a:r>
            <a:r>
              <a:rPr lang="it-IT" dirty="0" err="1"/>
              <a:t>Er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…</a:t>
            </a:r>
          </a:p>
          <a:p>
            <a:r>
              <a:rPr lang="it-IT" dirty="0" err="1"/>
              <a:t>Iteration</a:t>
            </a:r>
            <a:r>
              <a:rPr lang="it-IT" dirty="0"/>
              <a:t> n: </a:t>
            </a:r>
            <a:r>
              <a:rPr lang="it-IT" dirty="0" err="1"/>
              <a:t>Ew</a:t>
            </a:r>
            <a:r>
              <a:rPr lang="it-IT" dirty="0"/>
              <a:t> + </a:t>
            </a:r>
            <a:r>
              <a:rPr lang="it-IT" dirty="0" err="1"/>
              <a:t>Er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0A62B-55A9-4598-D985-3ECFD718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265</a:t>
            </a:fld>
            <a:endParaRPr lang="it-IT" alt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F628D4-DB82-F19D-EA62-66C0621EE6FE}"/>
              </a:ext>
            </a:extLst>
          </p:cNvPr>
          <p:cNvSpPr txBox="1">
            <a:spLocks/>
          </p:cNvSpPr>
          <p:nvPr/>
        </p:nvSpPr>
        <p:spPr bwMode="auto">
          <a:xfrm>
            <a:off x="2597361" y="5002454"/>
            <a:ext cx="4041775" cy="87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it-IT" kern="0" dirty="0"/>
              <a:t> Break </a:t>
            </a:r>
            <a:r>
              <a:rPr lang="it-IT" kern="0" dirty="0" err="1"/>
              <a:t>even</a:t>
            </a:r>
            <a:r>
              <a:rPr lang="it-IT" kern="0" dirty="0"/>
              <a:t> point:</a:t>
            </a:r>
            <a:br>
              <a:rPr lang="it-IT" kern="0" dirty="0"/>
            </a:br>
            <a:r>
              <a:rPr lang="it-IT" kern="0" dirty="0"/>
              <a:t>    Ea / </a:t>
            </a:r>
            <a:r>
              <a:rPr lang="it-IT" kern="0" dirty="0" err="1"/>
              <a:t>Ew</a:t>
            </a:r>
            <a:r>
              <a:rPr lang="it-IT" kern="0" dirty="0"/>
              <a:t>   &lt; n -1 </a:t>
            </a:r>
          </a:p>
        </p:txBody>
      </p:sp>
    </p:spTree>
    <p:extLst>
      <p:ext uri="{BB962C8B-B14F-4D97-AF65-F5344CB8AC3E}">
        <p14:creationId xmlns:p14="http://schemas.microsoft.com/office/powerpoint/2010/main" val="181061622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4E5D-D673-4394-D806-7B7BCA8D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Economics</a:t>
            </a:r>
            <a:r>
              <a:rPr lang="it-IT" dirty="0"/>
              <a:t> of test </a:t>
            </a:r>
            <a:r>
              <a:rPr lang="it-IT" dirty="0" err="1"/>
              <a:t>automation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BF03-9F30-D5B0-0B4D-941E09AE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Automating</a:t>
            </a:r>
            <a:r>
              <a:rPr lang="it-IT" dirty="0"/>
              <a:t> a test case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worth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  <a:r>
              <a:rPr lang="it-IT" dirty="0"/>
              <a:t>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) </a:t>
            </a:r>
            <a:r>
              <a:rPr lang="it-IT" dirty="0" err="1"/>
              <a:t>many</a:t>
            </a:r>
            <a:r>
              <a:rPr lang="it-IT" dirty="0"/>
              <a:t> times</a:t>
            </a:r>
          </a:p>
          <a:p>
            <a:pPr lvl="1"/>
            <a:r>
              <a:rPr lang="it-IT" dirty="0"/>
              <a:t>Rule of </a:t>
            </a:r>
            <a:r>
              <a:rPr lang="it-IT" dirty="0" err="1"/>
              <a:t>thumb</a:t>
            </a:r>
            <a:r>
              <a:rPr lang="it-IT" dirty="0"/>
              <a:t>: n &gt; 2, 3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84731-C227-D965-49EF-4916E573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266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61679744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01DD-8CBC-328F-7F32-28BA844D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Goodness</a:t>
            </a:r>
            <a:r>
              <a:rPr lang="it-IT" dirty="0"/>
              <a:t> of test </a:t>
            </a:r>
            <a:r>
              <a:rPr lang="it-IT" dirty="0" err="1"/>
              <a:t>cases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B0AF-A23A-8AF4-DDFE-C287C207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52272-082A-07C1-9538-CBA35971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267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711216423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>
                <a:ea typeface="MS PGothic" pitchFamily="34" charset="-128"/>
              </a:rPr>
              <a:t>Good test case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295400"/>
            <a:ext cx="8586787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fr-FR" dirty="0">
                <a:ea typeface="MS PGothic" pitchFamily="34" charset="-128"/>
              </a:rPr>
              <a:t>A good test case satisfies the following criteria:</a:t>
            </a:r>
          </a:p>
          <a:p>
            <a:pPr lvl="1" eaLnBrk="1" hangingPunct="1">
              <a:defRPr/>
            </a:pPr>
            <a:r>
              <a:rPr lang="en-US" altLang="fr-FR" dirty="0">
                <a:ea typeface="MS PGothic" pitchFamily="34" charset="-128"/>
              </a:rPr>
              <a:t>Reasonable probability of catching an error</a:t>
            </a:r>
          </a:p>
          <a:p>
            <a:pPr lvl="1" eaLnBrk="1" hangingPunct="1">
              <a:defRPr/>
            </a:pPr>
            <a:r>
              <a:rPr lang="en-US" altLang="fr-FR" dirty="0">
                <a:ea typeface="MS PGothic" pitchFamily="34" charset="-128"/>
              </a:rPr>
              <a:t>Does interesting things</a:t>
            </a:r>
          </a:p>
          <a:p>
            <a:pPr lvl="1" eaLnBrk="1" hangingPunct="1">
              <a:defRPr/>
            </a:pPr>
            <a:r>
              <a:rPr lang="en-US" altLang="fr-FR" dirty="0" err="1">
                <a:ea typeface="MS PGothic" pitchFamily="34" charset="-128"/>
              </a:rPr>
              <a:t>Doesn</a:t>
            </a:r>
            <a:r>
              <a:rPr lang="ja-JP" altLang="en-US" dirty="0">
                <a:ea typeface="MS PGothic" pitchFamily="34" charset="-128"/>
              </a:rPr>
              <a:t>’</a:t>
            </a:r>
            <a:r>
              <a:rPr lang="en-US" altLang="ja-JP" dirty="0">
                <a:ea typeface="MS PGothic" pitchFamily="34" charset="-128"/>
              </a:rPr>
              <a:t>t do unnecessary things</a:t>
            </a:r>
          </a:p>
          <a:p>
            <a:pPr lvl="1" eaLnBrk="1" hangingPunct="1">
              <a:defRPr/>
            </a:pPr>
            <a:r>
              <a:rPr lang="en-US" altLang="fr-FR" dirty="0">
                <a:ea typeface="MS PGothic" pitchFamily="34" charset="-128"/>
              </a:rPr>
              <a:t>Neither too simple nor too complex</a:t>
            </a:r>
          </a:p>
          <a:p>
            <a:pPr lvl="1" eaLnBrk="1" hangingPunct="1">
              <a:defRPr/>
            </a:pPr>
            <a:r>
              <a:rPr lang="en-US" altLang="fr-FR" dirty="0">
                <a:ea typeface="MS PGothic" pitchFamily="34" charset="-128"/>
              </a:rPr>
              <a:t>Makes failures obvious</a:t>
            </a:r>
          </a:p>
          <a:p>
            <a:pPr lvl="1" eaLnBrk="1" hangingPunct="1">
              <a:defRPr/>
            </a:pPr>
            <a:r>
              <a:rPr lang="en-US" altLang="fr-FR" dirty="0">
                <a:ea typeface="MS PGothic" pitchFamily="34" charset="-128"/>
              </a:rPr>
              <a:t>Mutually Exclusive, Collectively Exhaustive</a:t>
            </a:r>
          </a:p>
        </p:txBody>
      </p:sp>
      <p:sp>
        <p:nvSpPr>
          <p:cNvPr id="3287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5BA9501-815F-4CC2-A76E-D88134CC8A8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Mutation testing</a:t>
            </a:r>
          </a:p>
        </p:txBody>
      </p:sp>
      <p:sp>
        <p:nvSpPr>
          <p:cNvPr id="138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sp>
        <p:nvSpPr>
          <p:cNvPr id="3297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4E73EA4-5E1F-47A7-9A6D-1467BD8A411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V&amp;V techniques – per activity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532812" cy="48006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Requirements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Inspection of requirement document (static)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GUI prototype (static)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Product prototype (dynamic)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Design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Inspection of design document (static)</a:t>
            </a:r>
          </a:p>
          <a:p>
            <a:pPr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Implementation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Test (unit, integration, application) (</a:t>
            </a:r>
            <a:r>
              <a:rPr lang="en-US" dirty="0" err="1">
                <a:ea typeface="ＭＳ Ｐゴシック" charset="0"/>
              </a:rPr>
              <a:t>dyn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Inspection of source code (static)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825DCBE-5F60-4B9C-9DCB-5E845E05299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Mutation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MS PGothic" pitchFamily="34" charset="-128"/>
              </a:rPr>
              <a:t>Are our test cases </a:t>
            </a:r>
            <a:r>
              <a:rPr lang="ja-JP" altLang="en-US">
                <a:ea typeface="MS PGothic" pitchFamily="34" charset="-128"/>
              </a:rPr>
              <a:t>‘</a:t>
            </a:r>
            <a:r>
              <a:rPr lang="en-US" altLang="ja-JP">
                <a:ea typeface="MS PGothic" pitchFamily="34" charset="-128"/>
              </a:rPr>
              <a:t>good</a:t>
            </a:r>
            <a:r>
              <a:rPr lang="ja-JP" altLang="en-US">
                <a:ea typeface="MS PGothic" pitchFamily="34" charset="-128"/>
              </a:rPr>
              <a:t>’</a:t>
            </a:r>
            <a:r>
              <a:rPr lang="en-US" altLang="ja-JP">
                <a:ea typeface="MS PGothic" pitchFamily="34" charset="-128"/>
              </a:rPr>
              <a:t>?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r>
              <a:rPr lang="en-US">
                <a:ea typeface="MS PGothic" pitchFamily="34" charset="-128"/>
              </a:rPr>
              <a:t>Idea: </a:t>
            </a:r>
          </a:p>
          <a:p>
            <a:pPr marL="971550" lvl="1" indent="-514350">
              <a:buFont typeface="Lucida Sans Unicode" pitchFamily="34" charset="0"/>
              <a:buAutoNum type="arabicPeriod"/>
              <a:defRPr/>
            </a:pPr>
            <a:r>
              <a:rPr lang="en-US">
                <a:ea typeface="MS PGothic" pitchFamily="34" charset="-128"/>
              </a:rPr>
              <a:t> write test cases</a:t>
            </a:r>
          </a:p>
          <a:p>
            <a:pPr marL="971550" lvl="1" indent="-514350">
              <a:buFont typeface="Lucida Sans Unicode" pitchFamily="34" charset="0"/>
              <a:buAutoNum type="arabicPeriod"/>
              <a:defRPr/>
            </a:pPr>
            <a:r>
              <a:rPr lang="en-US">
                <a:ea typeface="MS PGothic" pitchFamily="34" charset="-128"/>
              </a:rPr>
              <a:t> inject errors in program (single small change)</a:t>
            </a:r>
          </a:p>
          <a:p>
            <a:pPr marL="971550" lvl="1" indent="-514350">
              <a:buFont typeface="Lucida Sans Unicode" pitchFamily="34" charset="0"/>
              <a:buAutoNum type="arabicPeriod"/>
              <a:defRPr/>
            </a:pPr>
            <a:r>
              <a:rPr lang="en-US">
                <a:ea typeface="MS PGothic" pitchFamily="34" charset="-128"/>
              </a:rPr>
              <a:t> verify if test cases catch the errors injected</a:t>
            </a:r>
          </a:p>
        </p:txBody>
      </p:sp>
      <p:sp>
        <p:nvSpPr>
          <p:cNvPr id="3307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7C8B3BE-EF04-42BA-8ED3-6FFDE666F3F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Mutation Testing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Mutation Testing  (a.k.a., Mutation analysis, Program mutation) 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Introduced in early 1970s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Used in software/hardware</a:t>
            </a:r>
          </a:p>
          <a:p>
            <a:pPr lvl="1">
              <a:buFont typeface="Wingdings" charset="0"/>
              <a:buChar char="w"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317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C203400-2E13-4150-AC36-0749C4EE0DB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271</a:t>
            </a:fld>
            <a:endParaRPr lang="it-IT" altLang="fr-FR" sz="1200"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Terms</a:t>
            </a:r>
          </a:p>
        </p:txBody>
      </p:sp>
      <p:sp>
        <p:nvSpPr>
          <p:cNvPr id="141315" name="Content Placeholder 2"/>
          <p:cNvSpPr>
            <a:spLocks noGrp="1"/>
          </p:cNvSpPr>
          <p:nvPr>
            <p:ph idx="1"/>
          </p:nvPr>
        </p:nvSpPr>
        <p:spPr>
          <a:xfrm>
            <a:off x="611188" y="1125538"/>
            <a:ext cx="8229600" cy="48006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i="1" dirty="0">
                <a:ea typeface="ＭＳ Ｐゴシック" charset="0"/>
                <a:cs typeface="+mn-cs"/>
              </a:rPr>
              <a:t>Mutant</a:t>
            </a:r>
            <a:r>
              <a:rPr lang="en-US" dirty="0">
                <a:ea typeface="ＭＳ Ｐゴシック" charset="0"/>
                <a:cs typeface="+mn-cs"/>
              </a:rPr>
              <a:t>: program with one change</a:t>
            </a:r>
          </a:p>
          <a:p>
            <a:pPr>
              <a:buFont typeface="Wingdings" charset="0"/>
              <a:buChar char="§"/>
              <a:defRPr/>
            </a:pPr>
            <a:r>
              <a:rPr lang="en-US" i="1" dirty="0">
                <a:ea typeface="ＭＳ Ｐゴシック" charset="0"/>
                <a:cs typeface="+mn-cs"/>
              </a:rPr>
              <a:t>Killable mutant</a:t>
            </a:r>
            <a:r>
              <a:rPr lang="en-US" dirty="0">
                <a:ea typeface="ＭＳ Ｐゴシック" charset="0"/>
                <a:cs typeface="+mn-cs"/>
              </a:rPr>
              <a:t>: non functionally equivalent. A test case can kill it</a:t>
            </a:r>
          </a:p>
          <a:p>
            <a:pPr>
              <a:buFont typeface="Wingdings" charset="0"/>
              <a:buChar char="§"/>
              <a:defRPr/>
            </a:pPr>
            <a:r>
              <a:rPr lang="en-US" i="1" dirty="0">
                <a:ea typeface="ＭＳ Ｐゴシック" charset="0"/>
                <a:cs typeface="+mn-cs"/>
              </a:rPr>
              <a:t>Equivalent mutant</a:t>
            </a:r>
            <a:r>
              <a:rPr lang="en-US" dirty="0">
                <a:ea typeface="ＭＳ Ｐゴシック" charset="0"/>
                <a:cs typeface="+mn-cs"/>
              </a:rPr>
              <a:t>: functionally equivalent to program. No test case can kill it. </a:t>
            </a:r>
          </a:p>
          <a:p>
            <a:pPr>
              <a:buFont typeface="Wingdings" charset="0"/>
              <a:buChar char="§"/>
              <a:defRPr/>
            </a:pPr>
            <a:r>
              <a:rPr lang="en-US" i="1" dirty="0">
                <a:ea typeface="ＭＳ Ｐゴシック" charset="0"/>
                <a:cs typeface="+mn-cs"/>
              </a:rPr>
              <a:t>Mutation score</a:t>
            </a:r>
            <a:r>
              <a:rPr lang="en-US" dirty="0">
                <a:ea typeface="ＭＳ Ｐゴシック" charset="0"/>
                <a:cs typeface="+mn-cs"/>
              </a:rPr>
              <a:t>: 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property of a test suite (goal: 100%)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Killed non equivalent mutants / all non equivalent mutants</a:t>
            </a:r>
          </a:p>
          <a:p>
            <a:pPr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3338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A830CD7-4C3D-49F3-A454-A3C4D5F3FB1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Mutations</a:t>
            </a:r>
          </a:p>
        </p:txBody>
      </p:sp>
      <p:sp>
        <p:nvSpPr>
          <p:cNvPr id="142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Common mutations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Delete a statement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Swap two statements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Replace arithmetic operation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Replace boolean relation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Replace a variable</a:t>
            </a:r>
          </a:p>
          <a:p>
            <a:pPr lvl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Replace boolean subexpression with constant value</a:t>
            </a:r>
          </a:p>
        </p:txBody>
      </p:sp>
      <p:sp>
        <p:nvSpPr>
          <p:cNvPr id="3348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14F4B15-4CE2-4E55-8CE0-9C0CD29AE15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273</a:t>
            </a:fld>
            <a:endParaRPr lang="it-IT" altLang="fr-FR" sz="1200"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1C65858-7FFA-46EA-9503-9CFFBA9AD0DF}" type="slidenum">
              <a:rPr lang="en-GB" altLang="en-US" sz="1200" smtClean="0"/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274</a:t>
            </a:fld>
            <a:endParaRPr lang="en-GB" altLang="en-US" sz="1200"/>
          </a:p>
        </p:txBody>
      </p:sp>
      <p:sp>
        <p:nvSpPr>
          <p:cNvPr id="1433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112713"/>
            <a:ext cx="8596313" cy="1619251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ea typeface="ＭＳ Ｐゴシック" charset="0"/>
                <a:cs typeface="+mj-cs"/>
              </a:rPr>
              <a:t>Mutation examples</a:t>
            </a:r>
          </a:p>
        </p:txBody>
      </p:sp>
      <p:sp>
        <p:nvSpPr>
          <p:cNvPr id="143364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4554538" cy="312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>
              <a:spcBef>
                <a:spcPts val="675"/>
              </a:spcBef>
              <a:defRPr/>
            </a:pPr>
            <a:endParaRPr lang="en-US" sz="1800" dirty="0">
              <a:solidFill>
                <a:srgbClr val="000000"/>
              </a:solidFill>
              <a:cs typeface="DejaVu Sans" charset="0"/>
            </a:endParaRPr>
          </a:p>
          <a:p>
            <a:pPr algn="ctr">
              <a:spcBef>
                <a:spcPts val="675"/>
              </a:spcBef>
              <a:defRPr/>
            </a:pPr>
            <a:r>
              <a:rPr lang="en-US" sz="1800" dirty="0">
                <a:solidFill>
                  <a:srgbClr val="000000"/>
                </a:solidFill>
                <a:cs typeface="DejaVu Sans" charset="0"/>
              </a:rPr>
              <a:t>public int sum( int a, int b )</a:t>
            </a:r>
          </a:p>
          <a:p>
            <a:pPr algn="ctr">
              <a:spcBef>
                <a:spcPts val="675"/>
              </a:spcBef>
              <a:defRPr/>
            </a:pPr>
            <a:r>
              <a:rPr lang="en-US" sz="1800" dirty="0">
                <a:solidFill>
                  <a:srgbClr val="000000"/>
                </a:solidFill>
                <a:cs typeface="DejaVu Sans" charset="0"/>
              </a:rPr>
              <a:t>    {</a:t>
            </a:r>
          </a:p>
          <a:p>
            <a:pPr algn="ctr">
              <a:spcBef>
                <a:spcPts val="675"/>
              </a:spcBef>
              <a:defRPr/>
            </a:pPr>
            <a:r>
              <a:rPr lang="en-US" sz="1800" dirty="0">
                <a:solidFill>
                  <a:srgbClr val="000000"/>
                </a:solidFill>
                <a:cs typeface="DejaVu Sans" charset="0"/>
              </a:rPr>
              <a:t>        return a + b;</a:t>
            </a:r>
          </a:p>
          <a:p>
            <a:pPr algn="ctr">
              <a:spcBef>
                <a:spcPts val="675"/>
              </a:spcBef>
              <a:defRPr/>
            </a:pPr>
            <a:r>
              <a:rPr lang="en-US" sz="1800" dirty="0">
                <a:solidFill>
                  <a:srgbClr val="000000"/>
                </a:solidFill>
                <a:cs typeface="DejaVu Sans" charset="0"/>
              </a:rPr>
              <a:t>    }</a:t>
            </a:r>
          </a:p>
          <a:p>
            <a:pPr algn="ctr">
              <a:spcBef>
                <a:spcPts val="675"/>
              </a:spcBef>
              <a:defRPr/>
            </a:pPr>
            <a:endParaRPr lang="en-US" sz="1800" dirty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43365" name="Line 3"/>
          <p:cNvSpPr>
            <a:spLocks noChangeShapeType="1"/>
          </p:cNvSpPr>
          <p:nvPr/>
        </p:nvSpPr>
        <p:spPr bwMode="auto">
          <a:xfrm>
            <a:off x="3200400" y="25146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3366" name="Text Box 4"/>
          <p:cNvSpPr txBox="1">
            <a:spLocks noChangeArrowheads="1"/>
          </p:cNvSpPr>
          <p:nvPr/>
        </p:nvSpPr>
        <p:spPr bwMode="auto">
          <a:xfrm>
            <a:off x="4800600" y="2057400"/>
            <a:ext cx="35941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 public int sum( int a, int b )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   {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       return a + b--;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   }</a:t>
            </a:r>
          </a:p>
        </p:txBody>
      </p:sp>
      <p:sp>
        <p:nvSpPr>
          <p:cNvPr id="143367" name="Text Box 5"/>
          <p:cNvSpPr txBox="1">
            <a:spLocks noChangeArrowheads="1"/>
          </p:cNvSpPr>
          <p:nvPr/>
        </p:nvSpPr>
        <p:spPr bwMode="auto">
          <a:xfrm>
            <a:off x="4572000" y="3968750"/>
            <a:ext cx="34877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public int sum( int a, int b )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   {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       return a++ + b;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   }</a:t>
            </a:r>
          </a:p>
        </p:txBody>
      </p:sp>
      <p:sp>
        <p:nvSpPr>
          <p:cNvPr id="143368" name="Line 6"/>
          <p:cNvSpPr>
            <a:spLocks noChangeShapeType="1"/>
          </p:cNvSpPr>
          <p:nvPr/>
        </p:nvSpPr>
        <p:spPr bwMode="auto">
          <a:xfrm>
            <a:off x="2971800" y="2971800"/>
            <a:ext cx="1371600" cy="1143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3369" name="Text Box 7"/>
          <p:cNvSpPr txBox="1">
            <a:spLocks noChangeArrowheads="1"/>
          </p:cNvSpPr>
          <p:nvPr/>
        </p:nvSpPr>
        <p:spPr bwMode="auto">
          <a:xfrm>
            <a:off x="169863" y="4425950"/>
            <a:ext cx="34877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public int sum( int a, int b )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   {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       return a * b;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Monospace" charset="0"/>
                <a:cs typeface="DejaVu Sans" charset="0"/>
              </a:rPr>
              <a:t>    }</a:t>
            </a:r>
          </a:p>
        </p:txBody>
      </p:sp>
      <p:sp>
        <p:nvSpPr>
          <p:cNvPr id="143370" name="Line 8"/>
          <p:cNvSpPr>
            <a:spLocks noChangeShapeType="1"/>
          </p:cNvSpPr>
          <p:nvPr/>
        </p:nvSpPr>
        <p:spPr bwMode="auto">
          <a:xfrm>
            <a:off x="1600200" y="29718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3371" name="Line 9"/>
          <p:cNvSpPr>
            <a:spLocks noChangeShapeType="1"/>
          </p:cNvSpPr>
          <p:nvPr/>
        </p:nvSpPr>
        <p:spPr bwMode="auto">
          <a:xfrm>
            <a:off x="2514600" y="2971800"/>
            <a:ext cx="2514600" cy="2743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43372" name="Text Box 10"/>
          <p:cNvSpPr txBox="1">
            <a:spLocks noChangeArrowheads="1"/>
          </p:cNvSpPr>
          <p:nvPr/>
        </p:nvSpPr>
        <p:spPr bwMode="auto">
          <a:xfrm>
            <a:off x="4741863" y="5568950"/>
            <a:ext cx="34877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Monospace" charset="0"/>
                <a:cs typeface="DejaVu Sans" charset="0"/>
              </a:rPr>
              <a:t>  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Mutations in Java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PITest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38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4528B96-6BE8-429A-BAC9-55395B4D3F6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275</a:t>
            </a:fld>
            <a:endParaRPr lang="it-IT" altLang="fr-FR" sz="1200"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Testing tools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975"/>
            <a:ext cx="8229600" cy="4899025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Unit / integration testing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JUnit, Mockito, Jest</a:t>
            </a:r>
            <a:endParaRPr lang="en-US" dirty="0">
              <a:ea typeface="ＭＳ Ｐゴシック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GUI testing 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Table based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Coverage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 err="1">
                <a:ea typeface="ＭＳ Ｐゴシック" charset="0"/>
                <a:cs typeface="+mn-cs"/>
              </a:rPr>
              <a:t>Eclemma</a:t>
            </a:r>
            <a:r>
              <a:rPr lang="en-US" dirty="0">
                <a:ea typeface="ＭＳ Ｐゴシック" charset="0"/>
                <a:cs typeface="+mn-cs"/>
              </a:rPr>
              <a:t>, Clover, ..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Profiling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lvl="1" eaLnBrk="1" hangingPunct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3399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915E5F2-3A31-4069-ABAC-172184F0DE5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276</a:t>
            </a:fld>
            <a:endParaRPr lang="it-IT" altLang="fr-FR" sz="1200"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1663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GUI Test tools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</p:txBody>
      </p:sp>
      <p:sp>
        <p:nvSpPr>
          <p:cNvPr id="3409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792DA4B-6DC6-4757-AC87-CA5F3B6F5DA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94C2-EC5D-9C04-C583-72A14DDF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FD2F-59D6-C159-1C9D-FC47EEC0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testing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variant of system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381BE-FDFE-D7BC-6FF2-524DDC85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278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68103107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 err="1">
                <a:ea typeface="MS PGothic" pitchFamily="34" charset="-128"/>
              </a:rPr>
              <a:t>What</a:t>
            </a:r>
            <a:r>
              <a:rPr lang="it-IT" altLang="it-IT" sz="4000" b="1" dirty="0">
                <a:ea typeface="MS PGothic" pitchFamily="34" charset="-128"/>
              </a:rPr>
              <a:t> </a:t>
            </a:r>
            <a:r>
              <a:rPr lang="it-IT" altLang="it-IT" sz="4000" b="1" dirty="0" err="1">
                <a:ea typeface="MS PGothic" pitchFamily="34" charset="-128"/>
              </a:rPr>
              <a:t>is</a:t>
            </a:r>
            <a:r>
              <a:rPr lang="it-IT" altLang="it-IT" sz="4000" b="1" dirty="0">
                <a:ea typeface="MS PGothic" pitchFamily="34" charset="-128"/>
              </a:rPr>
              <a:t> GUI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endParaRPr lang="it-IT" altLang="it-IT" sz="4000" b="1" dirty="0">
              <a:ea typeface="MS PGothic" pitchFamily="34" charset="-128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42020" name="Content Placeholder 2"/>
          <p:cNvSpPr txBox="1">
            <a:spLocks/>
          </p:cNvSpPr>
          <p:nvPr/>
        </p:nvSpPr>
        <p:spPr bwMode="auto">
          <a:xfrm>
            <a:off x="684213" y="1628775"/>
            <a:ext cx="7920037" cy="388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it-IT" altLang="it-IT" sz="2400" b="1">
                <a:latin typeface="Calibri" panose="020F0502020204030204" pitchFamily="34" charset="0"/>
                <a:cs typeface="Arial" panose="020B0604020202020204" pitchFamily="34" charset="0"/>
              </a:rPr>
              <a:t>	GUI Software: </a:t>
            </a:r>
            <a:r>
              <a:rPr lang="it-IT" altLang="it-IT" sz="2400">
                <a:latin typeface="Calibri" panose="020F0502020204030204" pitchFamily="34" charset="0"/>
                <a:cs typeface="Arial" panose="020B0604020202020204" pitchFamily="34" charset="0"/>
              </a:rPr>
              <a:t>any software provided with a GUI (Graphical User Interface).</a:t>
            </a:r>
          </a:p>
          <a:p>
            <a:pPr algn="ctr"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it-IT" altLang="it-IT" sz="2400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it-IT" altLang="it-IT" sz="2400" b="1">
                <a:latin typeface="Calibri" panose="020F0502020204030204" pitchFamily="34" charset="0"/>
                <a:cs typeface="Arial" panose="020B0604020202020204" pitchFamily="34" charset="0"/>
              </a:rPr>
              <a:t>GUI Testing </a:t>
            </a:r>
            <a:r>
              <a:rPr lang="it-IT" altLang="it-IT" sz="2400">
                <a:latin typeface="Calibri" panose="020F0502020204030204" pitchFamily="34" charset="0"/>
                <a:cs typeface="Arial" panose="020B0604020202020204" pitchFamily="34" charset="0"/>
              </a:rPr>
              <a:t>is the practice of testing a software application through its user interface.</a:t>
            </a:r>
            <a:endParaRPr lang="it-IT" altLang="it-IT" sz="24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42022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498850"/>
            <a:ext cx="4084595" cy="245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0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F8D57AE-CB3D-423A-9D15-63C62353407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Inspections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5E69C46-4EDF-483B-B7E7-9416D4ACAB1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 err="1">
                <a:ea typeface="MS PGothic" pitchFamily="34" charset="-128"/>
              </a:rPr>
              <a:t>What</a:t>
            </a:r>
            <a:r>
              <a:rPr lang="it-IT" altLang="it-IT" sz="4000" b="1" dirty="0">
                <a:ea typeface="MS PGothic" pitchFamily="34" charset="-128"/>
              </a:rPr>
              <a:t> </a:t>
            </a:r>
            <a:r>
              <a:rPr lang="it-IT" altLang="it-IT" sz="4000" b="1" dirty="0" err="1">
                <a:ea typeface="MS PGothic" pitchFamily="34" charset="-128"/>
              </a:rPr>
              <a:t>is</a:t>
            </a:r>
            <a:r>
              <a:rPr lang="it-IT" altLang="it-IT" sz="4000" b="1" dirty="0">
                <a:ea typeface="MS PGothic" pitchFamily="34" charset="-128"/>
              </a:rPr>
              <a:t> GUI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r>
              <a:rPr lang="it-IT" altLang="it-IT" sz="4000" b="1" dirty="0">
                <a:ea typeface="MS PGothic" pitchFamily="34" charset="-128"/>
              </a:rPr>
              <a:t> for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79220" y="16288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44068" name="Content Placeholder 2"/>
          <p:cNvSpPr txBox="1">
            <a:spLocks/>
          </p:cNvSpPr>
          <p:nvPr/>
        </p:nvSpPr>
        <p:spPr bwMode="auto">
          <a:xfrm>
            <a:off x="684213" y="1341438"/>
            <a:ext cx="79200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it-IT" altLang="it-IT" sz="2400" b="1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it-IT" altLang="it-IT" sz="2400" b="1">
                <a:latin typeface="Calibri" panose="020F0502020204030204" pitchFamily="34" charset="0"/>
                <a:cs typeface="Arial" panose="020B0604020202020204" pitchFamily="34" charset="0"/>
              </a:rPr>
              <a:t>-	Functional tests: </a:t>
            </a:r>
            <a:r>
              <a:rPr lang="it-IT" altLang="it-IT" sz="2400">
                <a:latin typeface="Calibri" panose="020F0502020204030204" pitchFamily="34" charset="0"/>
                <a:cs typeface="Arial" panose="020B0604020202020204" pitchFamily="34" charset="0"/>
              </a:rPr>
              <a:t>black box tests exercising the basic functionalities of an application through interaction with the GUI, without knowing the source code.</a:t>
            </a:r>
            <a:endParaRPr lang="it-IT" altLang="it-IT" sz="24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44070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4106863"/>
            <a:ext cx="3243263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071" name="CasellaDiTesto 5"/>
          <p:cNvSpPr txBox="1">
            <a:spLocks noChangeArrowheads="1"/>
          </p:cNvSpPr>
          <p:nvPr/>
        </p:nvSpPr>
        <p:spPr bwMode="auto">
          <a:xfrm>
            <a:off x="5219700" y="4106863"/>
            <a:ext cx="30241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it-IT" altLang="fr-FR" sz="2000"/>
              <a:t>Example: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it-IT" altLang="fr-FR" sz="2000"/>
              <a:t>Test that the log-in functionalities behave properly.</a:t>
            </a:r>
          </a:p>
        </p:txBody>
      </p:sp>
      <p:sp>
        <p:nvSpPr>
          <p:cNvPr id="3440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AB30918-BE91-4B6C-A4F4-0B39F3762B7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 err="1">
                <a:ea typeface="MS PGothic" pitchFamily="34" charset="-128"/>
              </a:rPr>
              <a:t>What</a:t>
            </a:r>
            <a:r>
              <a:rPr lang="it-IT" altLang="it-IT" sz="4000" b="1" dirty="0">
                <a:ea typeface="MS PGothic" pitchFamily="34" charset="-128"/>
              </a:rPr>
              <a:t> </a:t>
            </a:r>
            <a:r>
              <a:rPr lang="it-IT" altLang="it-IT" sz="4000" b="1" dirty="0" err="1">
                <a:ea typeface="MS PGothic" pitchFamily="34" charset="-128"/>
              </a:rPr>
              <a:t>is</a:t>
            </a:r>
            <a:r>
              <a:rPr lang="it-IT" altLang="it-IT" sz="4000" b="1" dirty="0">
                <a:ea typeface="MS PGothic" pitchFamily="34" charset="-128"/>
              </a:rPr>
              <a:t> GUI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r>
              <a:rPr lang="it-IT" altLang="it-IT" sz="4000" b="1" dirty="0">
                <a:ea typeface="MS PGothic" pitchFamily="34" charset="-128"/>
              </a:rPr>
              <a:t> for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46116" name="Content Placeholder 2"/>
          <p:cNvSpPr txBox="1">
            <a:spLocks/>
          </p:cNvSpPr>
          <p:nvPr/>
        </p:nvSpPr>
        <p:spPr bwMode="auto">
          <a:xfrm>
            <a:off x="684213" y="1711325"/>
            <a:ext cx="79200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Char char="-"/>
            </a:pPr>
            <a:r>
              <a:rPr lang="it-IT" altLang="it-IT" sz="2400" b="1" dirty="0">
                <a:latin typeface="Calibri" panose="020F0502020204030204" pitchFamily="34" charset="0"/>
                <a:cs typeface="Arial" panose="020B0604020202020204" pitchFamily="34" charset="0"/>
              </a:rPr>
              <a:t>Look &amp; </a:t>
            </a:r>
            <a:r>
              <a:rPr lang="it-IT" altLang="it-IT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Feel</a:t>
            </a:r>
            <a:r>
              <a:rPr lang="it-IT" altLang="it-IT" sz="2400" b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it-IT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verification</a:t>
            </a:r>
            <a:r>
              <a:rPr lang="it-IT" altLang="it-IT" sz="2400" b="1" dirty="0"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GUI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appear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defined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in the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requirements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, or in the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mockups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by the stakeholders.</a:t>
            </a:r>
          </a:p>
          <a:p>
            <a:pPr eaLnBrk="1" hangingPunct="1">
              <a:spcAft>
                <a:spcPct val="0"/>
              </a:spcAft>
              <a:buClrTx/>
              <a:buFontTx/>
              <a:buChar char="-"/>
            </a:pPr>
            <a:r>
              <a:rPr lang="it-IT" altLang="it-IT" sz="2400" b="1" dirty="0">
                <a:latin typeface="Calibri" panose="020F0502020204030204" pitchFamily="34" charset="0"/>
                <a:cs typeface="Arial" panose="020B0604020202020204" pitchFamily="34" charset="0"/>
              </a:rPr>
              <a:t>Compatibility testing: 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testing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deployed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behaving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properly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different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 devices, screens and layouts (device </a:t>
            </a:r>
            <a:r>
              <a:rPr lang="it-IT" altLang="it-IT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diversity</a:t>
            </a:r>
            <a:r>
              <a:rPr lang="it-IT" altLang="it-IT" sz="2400" dirty="0">
                <a:latin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eaLnBrk="1" hangingPunct="1">
              <a:spcAft>
                <a:spcPct val="0"/>
              </a:spcAft>
              <a:buClrTx/>
              <a:buFontTx/>
              <a:buChar char="-"/>
            </a:pPr>
            <a:endParaRPr lang="it-IT" altLang="it-IT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611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717C63A-C712-4312-882F-25255115D94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281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 err="1">
                <a:ea typeface="MS PGothic" pitchFamily="34" charset="-128"/>
              </a:rPr>
              <a:t>Approaches</a:t>
            </a:r>
            <a:r>
              <a:rPr lang="it-IT" altLang="it-IT" sz="4000" b="1" dirty="0">
                <a:ea typeface="MS PGothic" pitchFamily="34" charset="-128"/>
              </a:rPr>
              <a:t> to GUI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endParaRPr lang="it-IT" altLang="it-IT" sz="4000" b="1" dirty="0">
              <a:ea typeface="MS PGothic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4213" y="1268413"/>
            <a:ext cx="7775575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080" name="Content Placeholder 2"/>
          <p:cNvSpPr txBox="1">
            <a:spLocks/>
          </p:cNvSpPr>
          <p:nvPr/>
        </p:nvSpPr>
        <p:spPr bwMode="auto">
          <a:xfrm>
            <a:off x="684213" y="1628775"/>
            <a:ext cx="79200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defRPr/>
            </a:pPr>
            <a:endParaRPr lang="it-IT" altLang="it-IT" sz="2400" b="1" dirty="0">
              <a:latin typeface="Calibri" panose="020F0502020204030204" pitchFamily="34" charset="0"/>
              <a:ea typeface="MS PGothic" pitchFamily="34" charset="-128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Manual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Scripted</a:t>
            </a: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Capture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&amp; Replay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Model-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based</a:t>
            </a: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Visual / Image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Recognition</a:t>
            </a: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b="1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3481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54B74B0-C63A-467B-82C6-ACEFA14EECE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>
                <a:ea typeface="MS PGothic" pitchFamily="34" charset="-128"/>
              </a:rPr>
              <a:t>Manual GUI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endParaRPr lang="it-IT" altLang="it-IT" sz="4000" b="1" dirty="0">
              <a:ea typeface="MS PGothic" pitchFamily="34" charset="-128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080" name="Content Placeholder 2"/>
          <p:cNvSpPr txBox="1">
            <a:spLocks/>
          </p:cNvSpPr>
          <p:nvPr/>
        </p:nvSpPr>
        <p:spPr bwMode="auto">
          <a:xfrm>
            <a:off x="684213" y="1711325"/>
            <a:ext cx="79200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Manual execution of test scenarios (informal testing).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it-IT" altLang="it-IT" sz="2400" b="1" dirty="0">
              <a:latin typeface="Calibri" panose="020F0502020204030204" pitchFamily="34" charset="0"/>
              <a:ea typeface="MS PGothic" pitchFamily="34" charset="-128"/>
            </a:endParaRP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Easy to setup,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does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not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require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tools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Error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prone,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hardly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reproducible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,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expensive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.</a:t>
            </a: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3502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9A0FE66-C256-4F52-802E-B31A34B281A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283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 err="1">
                <a:ea typeface="MS PGothic" pitchFamily="34" charset="-128"/>
              </a:rPr>
              <a:t>Scripted</a:t>
            </a:r>
            <a:r>
              <a:rPr lang="it-IT" altLang="it-IT" sz="4000" b="1" dirty="0">
                <a:ea typeface="MS PGothic" pitchFamily="34" charset="-128"/>
              </a:rPr>
              <a:t> GUI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endParaRPr lang="it-IT" altLang="it-IT" sz="4000" b="1" dirty="0">
              <a:ea typeface="MS PGothic" pitchFamily="34" charset="-128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080" name="Content Placeholder 2"/>
          <p:cNvSpPr txBox="1">
            <a:spLocks/>
          </p:cNvSpPr>
          <p:nvPr/>
        </p:nvSpPr>
        <p:spPr bwMode="auto">
          <a:xfrm>
            <a:off x="684213" y="1711325"/>
            <a:ext cx="79200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Development of test scripts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using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dedicated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scripting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languages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it-IT" altLang="it-IT" sz="2400" b="1" dirty="0">
              <a:latin typeface="Calibri" panose="020F0502020204030204" pitchFamily="34" charset="0"/>
              <a:ea typeface="MS PGothic" pitchFamily="34" charset="-128"/>
            </a:endParaRP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Scripts can be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automatically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executed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and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used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for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regression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testing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Test scripts can be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difficult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to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write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, and hard to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maintain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during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the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evolution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of the software.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35226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D507756-67B6-4AC9-BA8D-BB233AAA5F8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284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 err="1">
                <a:ea typeface="MS PGothic" pitchFamily="34" charset="-128"/>
              </a:rPr>
              <a:t>Scripted</a:t>
            </a:r>
            <a:r>
              <a:rPr lang="it-IT" altLang="it-IT" sz="4000" b="1" dirty="0">
                <a:ea typeface="MS PGothic" pitchFamily="34" charset="-128"/>
              </a:rPr>
              <a:t> GUI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endParaRPr lang="it-IT" altLang="it-IT" sz="4000" b="1" dirty="0">
              <a:ea typeface="MS PGothic" pitchFamily="34" charset="-128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080" name="Content Placeholder 2"/>
          <p:cNvSpPr txBox="1">
            <a:spLocks/>
          </p:cNvSpPr>
          <p:nvPr/>
        </p:nvSpPr>
        <p:spPr bwMode="auto">
          <a:xfrm>
            <a:off x="684213" y="1711325"/>
            <a:ext cx="79200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Examples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: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Selenium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WebDriver</a:t>
            </a: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(web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applications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),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Appium </a:t>
            </a:r>
            <a:b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</a:b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Espresso (mobile).</a:t>
            </a: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pic>
        <p:nvPicPr>
          <p:cNvPr id="354309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701800"/>
            <a:ext cx="51530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10" name="Picture 4" descr="Risultati immagini per selenium webdri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3879850"/>
            <a:ext cx="117475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11" name="Picture 6" descr="Risultati immagini per app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708525"/>
            <a:ext cx="155257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513F2DD-5757-4E3E-B817-58062644547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285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 err="1">
                <a:ea typeface="MS PGothic" pitchFamily="34" charset="-128"/>
              </a:rPr>
              <a:t>Capture</a:t>
            </a:r>
            <a:r>
              <a:rPr lang="it-IT" altLang="it-IT" sz="4000" b="1" dirty="0">
                <a:ea typeface="MS PGothic" pitchFamily="34" charset="-128"/>
              </a:rPr>
              <a:t> &amp; Replay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080" name="Content Placeholder 2"/>
          <p:cNvSpPr txBox="1">
            <a:spLocks/>
          </p:cNvSpPr>
          <p:nvPr/>
        </p:nvSpPr>
        <p:spPr bwMode="auto">
          <a:xfrm>
            <a:off x="684213" y="1711325"/>
            <a:ext cx="79200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User inputs are given once to the user interface (CAPTURE), and then codified into a repeatable script (REPLAY).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Faster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and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easier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to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obtain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test scripts with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respect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to pure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scripted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techniques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Very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fragile to the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evolution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of the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user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interface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Scripts must be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enriched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manually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to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perform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complex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operations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it-IT" altLang="it-IT" sz="2400" b="1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35635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35A03E5-F356-4178-B3C7-2F89AA53AD4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286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 err="1">
                <a:ea typeface="MS PGothic" pitchFamily="34" charset="-128"/>
              </a:rPr>
              <a:t>Capture</a:t>
            </a:r>
            <a:r>
              <a:rPr lang="it-IT" altLang="it-IT" sz="4000" b="1" dirty="0">
                <a:ea typeface="MS PGothic" pitchFamily="34" charset="-128"/>
              </a:rPr>
              <a:t> &amp; Replay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080" name="Content Placeholder 2"/>
          <p:cNvSpPr txBox="1">
            <a:spLocks/>
          </p:cNvSpPr>
          <p:nvPr/>
        </p:nvSpPr>
        <p:spPr bwMode="auto">
          <a:xfrm>
            <a:off x="711200" y="1484313"/>
            <a:ext cx="79200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Examples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: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SilkTest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, HP UFT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(desktop).</a:t>
            </a: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pic>
        <p:nvPicPr>
          <p:cNvPr id="358405" name="Picture 2" descr="Risultati immagini per silk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2032000"/>
            <a:ext cx="4799012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06" name="Picture 4" descr="Risultati immagini per silk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546475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07" name="Picture 6" descr="Risultati immagini per hp uf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21163"/>
            <a:ext cx="1624013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B651C7-995D-46A2-9E27-7C997F4DD14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>
                <a:ea typeface="MS PGothic" pitchFamily="34" charset="-128"/>
              </a:rPr>
              <a:t>Model-</a:t>
            </a:r>
            <a:r>
              <a:rPr lang="it-IT" altLang="it-IT" sz="4000" b="1" dirty="0" err="1">
                <a:ea typeface="MS PGothic" pitchFamily="34" charset="-128"/>
              </a:rPr>
              <a:t>Based</a:t>
            </a:r>
            <a:r>
              <a:rPr lang="it-IT" altLang="it-IT" sz="4000" b="1" dirty="0">
                <a:ea typeface="MS PGothic" pitchFamily="34" charset="-128"/>
              </a:rPr>
              <a:t> GUI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endParaRPr lang="it-IT" altLang="it-IT" sz="4000" b="1" dirty="0">
              <a:ea typeface="MS PGothic" pitchFamily="34" charset="-128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080" name="Content Placeholder 2"/>
          <p:cNvSpPr txBox="1">
            <a:spLocks/>
          </p:cNvSpPr>
          <p:nvPr/>
        </p:nvSpPr>
        <p:spPr bwMode="auto">
          <a:xfrm>
            <a:off x="684213" y="1628775"/>
            <a:ext cx="79200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Test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cases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are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obtained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based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on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models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of the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user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interface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(e.g.,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oriented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graphs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or finite state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machines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).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Allows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automated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execution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and generation</a:t>
            </a:r>
            <a:r>
              <a:rPr lang="it-IT" altLang="it-IT" sz="2400" b="1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of use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cases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Very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high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coverage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of use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cases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and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functionalities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can be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obtainable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once a model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is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available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Manual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effort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required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in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defining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and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tailoring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the GUI model.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it-IT" altLang="it-IT" sz="2400" b="1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3604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4EFF273-C097-4619-9927-C057B732D76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>
                <a:ea typeface="MS PGothic" pitchFamily="34" charset="-128"/>
              </a:rPr>
              <a:t>Model-</a:t>
            </a:r>
            <a:r>
              <a:rPr lang="it-IT" altLang="it-IT" sz="4000" b="1" dirty="0" err="1">
                <a:ea typeface="MS PGothic" pitchFamily="34" charset="-128"/>
              </a:rPr>
              <a:t>Based</a:t>
            </a:r>
            <a:r>
              <a:rPr lang="it-IT" altLang="it-IT" sz="4000" b="1" dirty="0">
                <a:ea typeface="MS PGothic" pitchFamily="34" charset="-128"/>
              </a:rPr>
              <a:t>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endParaRPr lang="it-IT" altLang="it-IT" sz="4000" b="1" dirty="0">
              <a:ea typeface="MS PGothic" pitchFamily="34" charset="-128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080" name="Content Placeholder 2"/>
          <p:cNvSpPr txBox="1">
            <a:spLocks/>
          </p:cNvSpPr>
          <p:nvPr/>
        </p:nvSpPr>
        <p:spPr bwMode="auto">
          <a:xfrm>
            <a:off x="684213" y="1711325"/>
            <a:ext cx="79200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Tools: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TestOptimal (web),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MobiGUITAR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(mobile).</a:t>
            </a: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pic>
        <p:nvPicPr>
          <p:cNvPr id="362501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806575"/>
            <a:ext cx="5151437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02" name="Picture 2" descr="https://www.cs.umd.edu/~atif/GUITAR-Web/guita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397375"/>
            <a:ext cx="125095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03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3575050"/>
            <a:ext cx="27781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8EF7EC7-9889-4036-B314-DA3B031411F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Inspections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Static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inspections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source code analysis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Dynamic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testing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4211638" y="1844675"/>
            <a:ext cx="1727200" cy="504825"/>
          </a:xfrm>
          <a:prstGeom prst="leftArrow">
            <a:avLst>
              <a:gd name="adj1" fmla="val 50000"/>
              <a:gd name="adj2" fmla="val 85535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AE6B76E-35A0-412B-ACCA-0A97E426CF5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>
                <a:ea typeface="MS PGothic" pitchFamily="34" charset="-128"/>
              </a:rPr>
              <a:t>Visual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endParaRPr lang="it-IT" altLang="it-IT" sz="4000" b="1" dirty="0">
              <a:ea typeface="MS PGothic" pitchFamily="34" charset="-128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080" name="Content Placeholder 2"/>
          <p:cNvSpPr txBox="1">
            <a:spLocks/>
          </p:cNvSpPr>
          <p:nvPr/>
        </p:nvSpPr>
        <p:spPr bwMode="auto">
          <a:xfrm>
            <a:off x="684213" y="1711325"/>
            <a:ext cx="79200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Image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recognition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techniques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are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used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to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identify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elements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of the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user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interface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to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interact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with.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Easy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definition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of test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cases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with no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need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of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technical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knowledge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–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only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screen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captures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are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needed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Can be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applied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seamlessly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to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any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kind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of software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provided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with an (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emulated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)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user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interface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Very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high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fragility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to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even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minor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changes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in the GUI;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Difficult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in-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depth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testing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of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application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functionalities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it-IT" altLang="it-IT" sz="2400" b="1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3645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DD2E394-3155-4DE8-860A-E7BA16CED9B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4" name="Picture 2" descr="http://eyeautomate.com/images/EyeStu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174875"/>
            <a:ext cx="7462837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="1" dirty="0">
                <a:ea typeface="MS PGothic" pitchFamily="34" charset="-128"/>
              </a:rPr>
              <a:t>Visual </a:t>
            </a:r>
            <a:r>
              <a:rPr lang="it-IT" altLang="it-IT" sz="4000" b="1" dirty="0" err="1">
                <a:ea typeface="MS PGothic" pitchFamily="34" charset="-128"/>
              </a:rPr>
              <a:t>Testing</a:t>
            </a:r>
            <a:endParaRPr lang="it-IT" altLang="it-IT" sz="4000" b="1" dirty="0">
              <a:ea typeface="MS PGothic" pitchFamily="34" charset="-128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59055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it-IT" altLang="it-IT">
                <a:ea typeface="MS PGothic" pitchFamily="34" charset="-128"/>
              </a:rPr>
              <a:t> </a:t>
            </a:r>
          </a:p>
        </p:txBody>
      </p:sp>
      <p:sp>
        <p:nvSpPr>
          <p:cNvPr id="3080" name="Content Placeholder 2"/>
          <p:cNvSpPr txBox="1">
            <a:spLocks/>
          </p:cNvSpPr>
          <p:nvPr/>
        </p:nvSpPr>
        <p:spPr bwMode="auto">
          <a:xfrm>
            <a:off x="527050" y="2020888"/>
            <a:ext cx="79200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Examples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: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Sikuli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, </a:t>
            </a:r>
            <a:r>
              <a:rPr lang="it-IT" altLang="it-IT" sz="2400" dirty="0" err="1">
                <a:latin typeface="Calibri" panose="020F0502020204030204" pitchFamily="34" charset="0"/>
                <a:ea typeface="MS PGothic" pitchFamily="34" charset="-128"/>
              </a:rPr>
              <a:t>EyeAutomate</a:t>
            </a:r>
            <a:r>
              <a:rPr lang="it-IT" altLang="it-IT" sz="2400" dirty="0">
                <a:latin typeface="Calibri" panose="020F0502020204030204" pitchFamily="34" charset="0"/>
                <a:ea typeface="MS PGothic" pitchFamily="34" charset="-128"/>
              </a:rPr>
              <a:t> </a:t>
            </a: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  <a:p>
            <a:pPr algn="ctr" eaLnBrk="1" hangingPunct="1">
              <a:spcBef>
                <a:spcPct val="20000"/>
              </a:spcBef>
              <a:buFontTx/>
              <a:buChar char="-"/>
              <a:defRPr/>
            </a:pPr>
            <a:endParaRPr lang="it-IT" altLang="it-IT" sz="2400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pic>
        <p:nvPicPr>
          <p:cNvPr id="366598" name="Picture 4" descr="http://eyeautomate.com/images/ey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3211513"/>
            <a:ext cx="97313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599" name="Picture 6" descr="Risultati immagini per sikul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284663"/>
            <a:ext cx="211296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6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48001CD-A7C4-4E2B-B81E-6BB867A363D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291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205038"/>
            <a:ext cx="8610600" cy="914400"/>
          </a:xfrm>
        </p:spPr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Table based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3686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90E638B-E29D-4F1F-B977-BE1CB174CCD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Table based testing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288" y="1167790"/>
            <a:ext cx="7282512" cy="48006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Test cases are written as tables on a wiki, and linked to the application to be tested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Pro: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Allows end users to write tests (especially acceptance tests, black box tests)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Independent of GUI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Allows automation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Cons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Requires fixtures</a:t>
            </a:r>
          </a:p>
        </p:txBody>
      </p:sp>
      <p:sp>
        <p:nvSpPr>
          <p:cNvPr id="3696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070588F-F823-47E8-B8E8-8FCD8C4AE36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293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A3F17-52B6-716F-1BF3-C7B8012B0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313421"/>
              </p:ext>
            </p:extLst>
          </p:nvPr>
        </p:nvGraphicFramePr>
        <p:xfrm>
          <a:off x="457200" y="3140968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33989366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1011237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8949342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8543794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5320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expected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actual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5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word </a:t>
                      </a:r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‘black’ </a:t>
                      </a:r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word </a:t>
                      </a:r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‘black’ </a:t>
                      </a:r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red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7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blue black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white red </a:t>
                      </a:r>
                      <a:r>
                        <a:rPr lang="it-IT" dirty="0" err="1"/>
                        <a:t>brown</a:t>
                      </a:r>
                      <a:r>
                        <a:rPr lang="it-IT" dirty="0"/>
                        <a:t>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203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294</a:t>
            </a:fld>
            <a:endParaRPr lang="it-IT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7F28B6-1337-5580-6EF7-EE092165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59540"/>
            <a:ext cx="8229600" cy="148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Char char="§"/>
              <a:defRPr/>
            </a:pPr>
            <a:r>
              <a:rPr lang="en-US" kern="0" dirty="0">
                <a:ea typeface="ＭＳ Ｐゴシック" charset="0"/>
              </a:rPr>
              <a:t>Function receives a set of words, should count number of words and occurrences of word ‘black’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 kern="0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55337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ea typeface="ＭＳ Ｐゴシック" charset="0"/>
                <a:cs typeface="+mj-cs"/>
              </a:rPr>
              <a:t>FIT Framework for Integrated Test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Open source implementation of table based testing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User specifies tests in HTML tables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Developers defines </a:t>
            </a:r>
            <a:r>
              <a:rPr lang="en-US" i="1" dirty="0">
                <a:ea typeface="ＭＳ Ｐゴシック" charset="0"/>
              </a:rPr>
              <a:t>fixtures</a:t>
            </a:r>
            <a:r>
              <a:rPr lang="en-US" dirty="0">
                <a:ea typeface="ＭＳ Ｐゴシック" charset="0"/>
              </a:rPr>
              <a:t> to parse tables and execute tests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Fit compares tables and actual results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3706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6E64153-A757-4FC6-891C-FB7D9B026A4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295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FITnesse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Standalone web page that</a:t>
            </a:r>
            <a:r>
              <a:rPr lang="ja-JP" altLang="en-US" dirty="0">
                <a:ea typeface="MS PGothic" pitchFamily="34" charset="-128"/>
              </a:rPr>
              <a:t>’</a:t>
            </a:r>
            <a:r>
              <a:rPr lang="en-US" altLang="ja-JP" dirty="0">
                <a:ea typeface="MS PGothic" pitchFamily="34" charset="-128"/>
              </a:rPr>
              <a:t>s hooked to FIT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Allows group to easily edit test files without worrying about ensuring the correct versions propagate out to all locations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http://fitnesse.org</a:t>
            </a:r>
          </a:p>
          <a:p>
            <a:pPr eaLnBrk="1" hangingPunct="1">
              <a:defRPr/>
            </a:pPr>
            <a:endParaRPr lang="en-US" dirty="0">
              <a:ea typeface="MS PGothic" pitchFamily="34" charset="-128"/>
            </a:endParaRPr>
          </a:p>
        </p:txBody>
      </p:sp>
      <p:sp>
        <p:nvSpPr>
          <p:cNvPr id="3717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EAACE9B-9B0F-48D4-B85E-F45BA8D853A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296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Coverage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Show graphically and numerically coverage (statements, branches, conditions) on source code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Ex., Clover, </a:t>
            </a:r>
            <a:r>
              <a:rPr lang="en-US" dirty="0" err="1">
                <a:ea typeface="ＭＳ Ｐゴシック" charset="0"/>
                <a:cs typeface="+mn-cs"/>
              </a:rPr>
              <a:t>Jcoverage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dirty="0" err="1">
                <a:ea typeface="ＭＳ Ｐゴシック" charset="0"/>
                <a:cs typeface="+mn-cs"/>
              </a:rPr>
              <a:t>Cobertura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dirty="0" err="1">
                <a:ea typeface="ＭＳ Ｐゴシック" charset="0"/>
                <a:cs typeface="+mn-cs"/>
              </a:rPr>
              <a:t>Eclemma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dirty="0" err="1">
                <a:ea typeface="ＭＳ Ｐゴシック" charset="0"/>
                <a:cs typeface="+mn-cs"/>
              </a:rPr>
              <a:t>JaCoCo</a:t>
            </a: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3727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B7E0880-8778-4BB4-94AD-2DE4E52ABF0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Profilers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Trace time spent per function, given specific test execution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Performance test</a:t>
            </a:r>
          </a:p>
        </p:txBody>
      </p:sp>
      <p:sp>
        <p:nvSpPr>
          <p:cNvPr id="3737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E9F6FC4-34AB-41F0-9CB1-7988CDA2974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Testing - certifications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ISTQB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  <a:hlinkClick r:id="rId2"/>
              </a:rPr>
              <a:t>www.istqb.org</a:t>
            </a:r>
            <a:endParaRPr lang="it-IT" dirty="0">
              <a:ea typeface="MS PGothic" pitchFamily="34" charset="-128"/>
            </a:endParaRP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Int software testing qualifications board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Delegations in most countries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In italy ita-istqb</a:t>
            </a:r>
          </a:p>
          <a:p>
            <a:pPr lvl="1">
              <a:defRPr/>
            </a:pPr>
            <a:endParaRPr lang="it-IT" dirty="0">
              <a:ea typeface="MS PGothic" pitchFamily="34" charset="-128"/>
            </a:endParaRPr>
          </a:p>
          <a:p>
            <a:pPr marL="914400" lvl="2" indent="0">
              <a:buFontTx/>
              <a:buNone/>
              <a:defRPr/>
            </a:pPr>
            <a:endParaRPr lang="it-IT" dirty="0">
              <a:ea typeface="MS PGothic" pitchFamily="34" charset="-128"/>
            </a:endParaRPr>
          </a:p>
          <a:p>
            <a:pPr lvl="1"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3747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B5CDF0C-8DA5-4607-A439-8DBBF806394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299</a:t>
            </a:fld>
            <a:endParaRPr lang="it-IT" altLang="fr-FR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78288" y="365125"/>
            <a:ext cx="4292600" cy="590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t-IT">
                <a:ea typeface="MS PGothic" pitchFamily="34" charset="-128"/>
              </a:rPr>
              <a:t>Development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52413" y="436563"/>
            <a:ext cx="1528762" cy="1038225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/>
              <a:t>Requirements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/>
              <a:t>definition</a:t>
            </a:r>
            <a:endParaRPr lang="it-IT" altLang="it-IT" sz="16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938463" y="2205038"/>
            <a:ext cx="1139825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Design</a:t>
            </a:r>
            <a:endParaRPr lang="it-IT" altLang="it-IT" sz="20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502275" y="3465513"/>
            <a:ext cx="1477963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Implemen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tation</a:t>
            </a:r>
            <a:endParaRPr lang="it-IT" altLang="it-IT" sz="2000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392113" y="6237288"/>
            <a:ext cx="797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Text Box 10"/>
          <p:cNvSpPr txBox="1">
            <a:spLocks noChangeArrowheads="1"/>
          </p:cNvSpPr>
          <p:nvPr/>
        </p:nvSpPr>
        <p:spPr bwMode="auto">
          <a:xfrm>
            <a:off x="7385050" y="5840413"/>
            <a:ext cx="70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b="1">
                <a:latin typeface="Century Schoolbook" panose="02040604050505020304" pitchFamily="18" charset="0"/>
              </a:rPr>
              <a:t>t</a:t>
            </a:r>
            <a:endParaRPr lang="it-IT" altLang="it-IT" sz="2000" b="1">
              <a:latin typeface="Century Schoolbook" panose="02040604050505020304" pitchFamily="18" charset="0"/>
            </a:endParaRP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252413" y="4926013"/>
            <a:ext cx="8520112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Project management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Configuration management</a:t>
            </a:r>
            <a:endParaRPr lang="it-IT" altLang="it-IT" sz="2000"/>
          </a:p>
        </p:txBody>
      </p:sp>
      <p:sp>
        <p:nvSpPr>
          <p:cNvPr id="9225" name="AutoShape 11"/>
          <p:cNvSpPr>
            <a:spLocks noChangeArrowheads="1"/>
          </p:cNvSpPr>
          <p:nvPr/>
        </p:nvSpPr>
        <p:spPr bwMode="auto">
          <a:xfrm>
            <a:off x="392113" y="1827213"/>
            <a:ext cx="1541462" cy="665162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/>
              <a:t>Requirement</a:t>
            </a:r>
            <a:br>
              <a:rPr lang="en-US" altLang="it-IT" sz="1600"/>
            </a:br>
            <a:r>
              <a:rPr lang="en-US" altLang="it-IT" sz="1600"/>
              <a:t>document</a:t>
            </a:r>
          </a:p>
        </p:txBody>
      </p:sp>
      <p:sp>
        <p:nvSpPr>
          <p:cNvPr id="9226" name="AutoShape 12"/>
          <p:cNvSpPr>
            <a:spLocks noChangeArrowheads="1"/>
          </p:cNvSpPr>
          <p:nvPr/>
        </p:nvSpPr>
        <p:spPr bwMode="auto">
          <a:xfrm>
            <a:off x="3232150" y="3360738"/>
            <a:ext cx="1184275" cy="666750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/>
              <a:t>Design</a:t>
            </a:r>
            <a:br>
              <a:rPr lang="en-US" altLang="it-IT" sz="1600"/>
            </a:br>
            <a:r>
              <a:rPr lang="en-US" altLang="it-IT" sz="1600"/>
              <a:t>document</a:t>
            </a:r>
          </a:p>
        </p:txBody>
      </p:sp>
      <p:sp>
        <p:nvSpPr>
          <p:cNvPr id="9227" name="AutoShape 13"/>
          <p:cNvSpPr>
            <a:spLocks noChangeArrowheads="1"/>
          </p:cNvSpPr>
          <p:nvPr/>
        </p:nvSpPr>
        <p:spPr bwMode="auto">
          <a:xfrm>
            <a:off x="7167563" y="3729038"/>
            <a:ext cx="693737" cy="385762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/>
              <a:t>Code</a:t>
            </a:r>
            <a:endParaRPr lang="en-US" altLang="it-IT" sz="2000"/>
          </a:p>
        </p:txBody>
      </p:sp>
      <p:sp>
        <p:nvSpPr>
          <p:cNvPr id="9228" name="Rectangle 3"/>
          <p:cNvSpPr>
            <a:spLocks noChangeArrowheads="1"/>
          </p:cNvSpPr>
          <p:nvPr/>
        </p:nvSpPr>
        <p:spPr bwMode="auto">
          <a:xfrm rot="-5400000">
            <a:off x="1397794" y="1283494"/>
            <a:ext cx="2049462" cy="3556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/>
              <a:t>Req. inspection </a:t>
            </a:r>
            <a:endParaRPr lang="it-IT" altLang="it-IT" sz="2000" dirty="0"/>
          </a:p>
        </p:txBody>
      </p:sp>
      <p:sp>
        <p:nvSpPr>
          <p:cNvPr id="9229" name="Rectangle 3"/>
          <p:cNvSpPr>
            <a:spLocks noChangeArrowheads="1"/>
          </p:cNvSpPr>
          <p:nvPr/>
        </p:nvSpPr>
        <p:spPr bwMode="auto">
          <a:xfrm rot="-5400000">
            <a:off x="6886576" y="3362325"/>
            <a:ext cx="2686050" cy="28257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/>
              <a:t>Code inspection + test</a:t>
            </a:r>
            <a:endParaRPr lang="it-IT" altLang="it-IT" sz="2000" dirty="0"/>
          </a:p>
        </p:txBody>
      </p:sp>
      <p:sp>
        <p:nvSpPr>
          <p:cNvPr id="9230" name="Rectangle 3"/>
          <p:cNvSpPr>
            <a:spLocks noChangeArrowheads="1"/>
          </p:cNvSpPr>
          <p:nvPr/>
        </p:nvSpPr>
        <p:spPr bwMode="auto">
          <a:xfrm rot="-5400000">
            <a:off x="4021138" y="2517775"/>
            <a:ext cx="2078037" cy="354013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/>
              <a:t>Des. inspection </a:t>
            </a:r>
            <a:endParaRPr lang="it-IT" altLang="it-IT" sz="2000" dirty="0"/>
          </a:p>
        </p:txBody>
      </p:sp>
      <p:sp>
        <p:nvSpPr>
          <p:cNvPr id="9231" name="Line 18"/>
          <p:cNvSpPr>
            <a:spLocks noChangeShapeType="1"/>
          </p:cNvSpPr>
          <p:nvPr/>
        </p:nvSpPr>
        <p:spPr bwMode="auto">
          <a:xfrm>
            <a:off x="1049338" y="1474788"/>
            <a:ext cx="26511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32" name="Line 19"/>
          <p:cNvSpPr>
            <a:spLocks noChangeShapeType="1"/>
          </p:cNvSpPr>
          <p:nvPr/>
        </p:nvSpPr>
        <p:spPr bwMode="auto">
          <a:xfrm>
            <a:off x="1933575" y="2089150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33" name="Line 20"/>
          <p:cNvSpPr>
            <a:spLocks noChangeShapeType="1"/>
          </p:cNvSpPr>
          <p:nvPr/>
        </p:nvSpPr>
        <p:spPr bwMode="auto">
          <a:xfrm>
            <a:off x="2600325" y="2089150"/>
            <a:ext cx="338138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34" name="Line 22"/>
          <p:cNvSpPr>
            <a:spLocks noChangeShapeType="1"/>
          </p:cNvSpPr>
          <p:nvPr/>
        </p:nvSpPr>
        <p:spPr bwMode="auto">
          <a:xfrm>
            <a:off x="3813175" y="3119438"/>
            <a:ext cx="265113" cy="153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35" name="Line 23"/>
          <p:cNvSpPr>
            <a:spLocks noChangeShapeType="1"/>
          </p:cNvSpPr>
          <p:nvPr/>
        </p:nvSpPr>
        <p:spPr bwMode="auto">
          <a:xfrm>
            <a:off x="4538663" y="3465513"/>
            <a:ext cx="344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36" name="Line 24"/>
          <p:cNvSpPr>
            <a:spLocks noChangeShapeType="1"/>
          </p:cNvSpPr>
          <p:nvPr/>
        </p:nvSpPr>
        <p:spPr bwMode="auto">
          <a:xfrm>
            <a:off x="5237163" y="3465513"/>
            <a:ext cx="265112" cy="26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37" name="Line 25"/>
          <p:cNvSpPr>
            <a:spLocks noChangeShapeType="1"/>
          </p:cNvSpPr>
          <p:nvPr/>
        </p:nvSpPr>
        <p:spPr bwMode="auto">
          <a:xfrm>
            <a:off x="6980238" y="3922713"/>
            <a:ext cx="24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38" name="Line 26"/>
          <p:cNvSpPr>
            <a:spLocks noChangeShapeType="1"/>
          </p:cNvSpPr>
          <p:nvPr/>
        </p:nvSpPr>
        <p:spPr bwMode="auto">
          <a:xfrm>
            <a:off x="7800975" y="3922713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39" name="Right Arrow 1"/>
          <p:cNvSpPr>
            <a:spLocks noChangeArrowheads="1"/>
          </p:cNvSpPr>
          <p:nvPr/>
        </p:nvSpPr>
        <p:spPr bwMode="auto">
          <a:xfrm rot="-4699162">
            <a:off x="1515269" y="2961482"/>
            <a:ext cx="1241425" cy="687387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/>
          </a:p>
        </p:txBody>
      </p:sp>
      <p:sp>
        <p:nvSpPr>
          <p:cNvPr id="9240" name="Right Arrow 1"/>
          <p:cNvSpPr>
            <a:spLocks noChangeArrowheads="1"/>
          </p:cNvSpPr>
          <p:nvPr/>
        </p:nvSpPr>
        <p:spPr bwMode="auto">
          <a:xfrm rot="9136016">
            <a:off x="5356225" y="1255713"/>
            <a:ext cx="1241425" cy="687387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/>
          </a:p>
        </p:txBody>
      </p:sp>
      <p:sp>
        <p:nvSpPr>
          <p:cNvPr id="9241" name="Right Arrow 1"/>
          <p:cNvSpPr>
            <a:spLocks noChangeArrowheads="1"/>
          </p:cNvSpPr>
          <p:nvPr/>
        </p:nvSpPr>
        <p:spPr bwMode="auto">
          <a:xfrm rot="6513147">
            <a:off x="7760494" y="889794"/>
            <a:ext cx="1241425" cy="687387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/>
          </a:p>
        </p:txBody>
      </p:sp>
      <p:sp>
        <p:nvSpPr>
          <p:cNvPr id="92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A389D8A-44A2-4840-895B-033101249DC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78288" y="365125"/>
            <a:ext cx="4292600" cy="590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t-IT">
                <a:ea typeface="MS PGothic" pitchFamily="34" charset="-128"/>
              </a:rPr>
              <a:t>Development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2413" y="436563"/>
            <a:ext cx="1528762" cy="1038225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/>
              <a:t>Requirements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/>
              <a:t>definition</a:t>
            </a:r>
            <a:endParaRPr lang="it-IT" altLang="it-IT" sz="160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938463" y="2205038"/>
            <a:ext cx="1139825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Design</a:t>
            </a:r>
            <a:endParaRPr lang="it-IT" altLang="it-IT" sz="20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502275" y="3465513"/>
            <a:ext cx="1477963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Implemen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tation</a:t>
            </a:r>
            <a:endParaRPr lang="it-IT" altLang="it-IT" sz="2000"/>
          </a:p>
        </p:txBody>
      </p:sp>
      <p:sp>
        <p:nvSpPr>
          <p:cNvPr id="37894" name="Line 9"/>
          <p:cNvSpPr>
            <a:spLocks noChangeShapeType="1"/>
          </p:cNvSpPr>
          <p:nvPr/>
        </p:nvSpPr>
        <p:spPr bwMode="auto">
          <a:xfrm>
            <a:off x="392113" y="6237288"/>
            <a:ext cx="797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7385050" y="5840413"/>
            <a:ext cx="70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b="1">
                <a:latin typeface="Century Schoolbook" panose="02040604050505020304" pitchFamily="18" charset="0"/>
              </a:rPr>
              <a:t>t</a:t>
            </a:r>
            <a:endParaRPr lang="it-IT" altLang="it-IT" sz="2000" b="1">
              <a:latin typeface="Century Schoolbook" panose="02040604050505020304" pitchFamily="18" charset="0"/>
            </a:endParaRP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252413" y="4926013"/>
            <a:ext cx="8520112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Project management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Configuration management</a:t>
            </a:r>
            <a:endParaRPr lang="it-IT" altLang="it-IT" sz="2000"/>
          </a:p>
        </p:txBody>
      </p:sp>
      <p:sp>
        <p:nvSpPr>
          <p:cNvPr id="37897" name="AutoShape 11"/>
          <p:cNvSpPr>
            <a:spLocks noChangeArrowheads="1"/>
          </p:cNvSpPr>
          <p:nvPr/>
        </p:nvSpPr>
        <p:spPr bwMode="auto">
          <a:xfrm>
            <a:off x="392113" y="1827213"/>
            <a:ext cx="1541462" cy="665162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/>
              <a:t>Requirement</a:t>
            </a:r>
            <a:br>
              <a:rPr lang="en-US" altLang="it-IT" sz="1600"/>
            </a:br>
            <a:r>
              <a:rPr lang="en-US" altLang="it-IT" sz="1600"/>
              <a:t>document</a:t>
            </a:r>
          </a:p>
        </p:txBody>
      </p:sp>
      <p:sp>
        <p:nvSpPr>
          <p:cNvPr id="37898" name="AutoShape 12"/>
          <p:cNvSpPr>
            <a:spLocks noChangeArrowheads="1"/>
          </p:cNvSpPr>
          <p:nvPr/>
        </p:nvSpPr>
        <p:spPr bwMode="auto">
          <a:xfrm>
            <a:off x="3232150" y="3360738"/>
            <a:ext cx="1184275" cy="666750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/>
              <a:t>Design</a:t>
            </a:r>
            <a:br>
              <a:rPr lang="en-US" altLang="it-IT" sz="1600"/>
            </a:br>
            <a:r>
              <a:rPr lang="en-US" altLang="it-IT" sz="1600"/>
              <a:t>document</a:t>
            </a:r>
          </a:p>
        </p:txBody>
      </p:sp>
      <p:sp>
        <p:nvSpPr>
          <p:cNvPr id="37899" name="AutoShape 13"/>
          <p:cNvSpPr>
            <a:spLocks noChangeArrowheads="1"/>
          </p:cNvSpPr>
          <p:nvPr/>
        </p:nvSpPr>
        <p:spPr bwMode="auto">
          <a:xfrm>
            <a:off x="7167563" y="3729038"/>
            <a:ext cx="693737" cy="385762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/>
              <a:t>Code</a:t>
            </a:r>
            <a:endParaRPr lang="en-US" altLang="it-IT" sz="2000"/>
          </a:p>
        </p:txBody>
      </p:sp>
      <p:sp>
        <p:nvSpPr>
          <p:cNvPr id="37900" name="Rectangle 3"/>
          <p:cNvSpPr>
            <a:spLocks noChangeArrowheads="1"/>
          </p:cNvSpPr>
          <p:nvPr/>
        </p:nvSpPr>
        <p:spPr bwMode="auto">
          <a:xfrm rot="-5400000">
            <a:off x="1397794" y="1283494"/>
            <a:ext cx="2049462" cy="3556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Req. inspection </a:t>
            </a:r>
            <a:endParaRPr lang="it-IT" altLang="it-IT" sz="2000"/>
          </a:p>
        </p:txBody>
      </p:sp>
      <p:sp>
        <p:nvSpPr>
          <p:cNvPr id="37901" name="Rectangle 3"/>
          <p:cNvSpPr>
            <a:spLocks noChangeArrowheads="1"/>
          </p:cNvSpPr>
          <p:nvPr/>
        </p:nvSpPr>
        <p:spPr bwMode="auto">
          <a:xfrm rot="-5400000">
            <a:off x="6886576" y="3362325"/>
            <a:ext cx="2686050" cy="28257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Code inspection + test</a:t>
            </a:r>
            <a:endParaRPr lang="it-IT" altLang="it-IT" sz="2000"/>
          </a:p>
        </p:txBody>
      </p:sp>
      <p:sp>
        <p:nvSpPr>
          <p:cNvPr id="37902" name="Rectangle 3"/>
          <p:cNvSpPr>
            <a:spLocks noChangeArrowheads="1"/>
          </p:cNvSpPr>
          <p:nvPr/>
        </p:nvSpPr>
        <p:spPr bwMode="auto">
          <a:xfrm rot="-5400000">
            <a:off x="4021138" y="2517775"/>
            <a:ext cx="2078037" cy="354013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/>
              <a:t>Des. inspection </a:t>
            </a:r>
            <a:endParaRPr lang="it-IT" altLang="it-IT" sz="2000"/>
          </a:p>
        </p:txBody>
      </p:sp>
      <p:sp>
        <p:nvSpPr>
          <p:cNvPr id="37903" name="Line 18"/>
          <p:cNvSpPr>
            <a:spLocks noChangeShapeType="1"/>
          </p:cNvSpPr>
          <p:nvPr/>
        </p:nvSpPr>
        <p:spPr bwMode="auto">
          <a:xfrm>
            <a:off x="1049338" y="1474788"/>
            <a:ext cx="26511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904" name="Line 19"/>
          <p:cNvSpPr>
            <a:spLocks noChangeShapeType="1"/>
          </p:cNvSpPr>
          <p:nvPr/>
        </p:nvSpPr>
        <p:spPr bwMode="auto">
          <a:xfrm>
            <a:off x="1933575" y="2089150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905" name="Line 20"/>
          <p:cNvSpPr>
            <a:spLocks noChangeShapeType="1"/>
          </p:cNvSpPr>
          <p:nvPr/>
        </p:nvSpPr>
        <p:spPr bwMode="auto">
          <a:xfrm>
            <a:off x="2600325" y="2089150"/>
            <a:ext cx="338138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906" name="Line 22"/>
          <p:cNvSpPr>
            <a:spLocks noChangeShapeType="1"/>
          </p:cNvSpPr>
          <p:nvPr/>
        </p:nvSpPr>
        <p:spPr bwMode="auto">
          <a:xfrm>
            <a:off x="3813175" y="3119438"/>
            <a:ext cx="265113" cy="153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907" name="Line 23"/>
          <p:cNvSpPr>
            <a:spLocks noChangeShapeType="1"/>
          </p:cNvSpPr>
          <p:nvPr/>
        </p:nvSpPr>
        <p:spPr bwMode="auto">
          <a:xfrm>
            <a:off x="4538663" y="3465513"/>
            <a:ext cx="344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908" name="Line 24"/>
          <p:cNvSpPr>
            <a:spLocks noChangeShapeType="1"/>
          </p:cNvSpPr>
          <p:nvPr/>
        </p:nvSpPr>
        <p:spPr bwMode="auto">
          <a:xfrm>
            <a:off x="5237163" y="3465513"/>
            <a:ext cx="265112" cy="26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909" name="Line 25"/>
          <p:cNvSpPr>
            <a:spLocks noChangeShapeType="1"/>
          </p:cNvSpPr>
          <p:nvPr/>
        </p:nvSpPr>
        <p:spPr bwMode="auto">
          <a:xfrm>
            <a:off x="6980238" y="3922713"/>
            <a:ext cx="24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910" name="Line 26"/>
          <p:cNvSpPr>
            <a:spLocks noChangeShapeType="1"/>
          </p:cNvSpPr>
          <p:nvPr/>
        </p:nvSpPr>
        <p:spPr bwMode="auto">
          <a:xfrm>
            <a:off x="7800975" y="3922713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911" name="Right Arrow 1"/>
          <p:cNvSpPr>
            <a:spLocks noChangeArrowheads="1"/>
          </p:cNvSpPr>
          <p:nvPr/>
        </p:nvSpPr>
        <p:spPr bwMode="auto">
          <a:xfrm rot="-4699162">
            <a:off x="1515269" y="2961482"/>
            <a:ext cx="1241425" cy="687387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/>
          </a:p>
        </p:txBody>
      </p:sp>
      <p:sp>
        <p:nvSpPr>
          <p:cNvPr id="37912" name="Right Arrow 1"/>
          <p:cNvSpPr>
            <a:spLocks noChangeArrowheads="1"/>
          </p:cNvSpPr>
          <p:nvPr/>
        </p:nvSpPr>
        <p:spPr bwMode="auto">
          <a:xfrm rot="9136016">
            <a:off x="5356225" y="1255713"/>
            <a:ext cx="1241425" cy="687387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/>
          </a:p>
        </p:txBody>
      </p:sp>
      <p:sp>
        <p:nvSpPr>
          <p:cNvPr id="37913" name="Right Arrow 1"/>
          <p:cNvSpPr>
            <a:spLocks noChangeArrowheads="1"/>
          </p:cNvSpPr>
          <p:nvPr/>
        </p:nvSpPr>
        <p:spPr bwMode="auto">
          <a:xfrm rot="6513147">
            <a:off x="7760494" y="889794"/>
            <a:ext cx="1241425" cy="687387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/>
          </a:p>
        </p:txBody>
      </p:sp>
      <p:sp>
        <p:nvSpPr>
          <p:cNvPr id="379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6442FBF-8072-4485-B013-E3CF59CDD91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ISTQB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Publishes Syllabus 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Available free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Foundation, advanced, expert levels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Core, agile, specialist tracks</a:t>
            </a:r>
          </a:p>
          <a:p>
            <a:pPr marL="914400" lvl="2" indent="0">
              <a:buFontTx/>
              <a:buNone/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>
                <a:ea typeface="MS PGothic" pitchFamily="34" charset="-128"/>
              </a:rPr>
              <a:t>Provides Certifications, via exam</a:t>
            </a:r>
            <a:endParaRPr lang="it-IT" dirty="0">
              <a:ea typeface="MS PGothic" pitchFamily="34" charset="-128"/>
            </a:endParaRP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See foundation level</a:t>
            </a:r>
          </a:p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375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7173038-64F9-406B-8889-A095C4AB99B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300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Static analysis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Static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inspections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source code analysis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Dynamic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testing</a:t>
            </a:r>
          </a:p>
        </p:txBody>
      </p:sp>
      <p:sp>
        <p:nvSpPr>
          <p:cNvPr id="233476" name="AutoShape 4"/>
          <p:cNvSpPr>
            <a:spLocks noChangeArrowheads="1"/>
          </p:cNvSpPr>
          <p:nvPr/>
        </p:nvSpPr>
        <p:spPr bwMode="auto">
          <a:xfrm>
            <a:off x="5651500" y="2420938"/>
            <a:ext cx="1727200" cy="504825"/>
          </a:xfrm>
          <a:prstGeom prst="leftArrow">
            <a:avLst>
              <a:gd name="adj1" fmla="val 50000"/>
              <a:gd name="adj2" fmla="val 85535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37683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8DC81A2-4E76-4253-967A-F037F0D0A12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301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Static analysis techniques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Compilation static analysis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Control flow analysis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Data flow analysis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Symbolic execution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Reverse documentation of design</a:t>
            </a:r>
          </a:p>
        </p:txBody>
      </p:sp>
      <p:sp>
        <p:nvSpPr>
          <p:cNvPr id="3778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8B50F32-7B09-4FC9-8A86-C22B637E4A2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302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Compilation analysis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Compilers analyze the code checking for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Syntax correctness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Types correctness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Semantic correctness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The errors detected by a compiler strongly depend on the language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Loose vs. strongly typed languages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Static vs. dynamic visibility</a:t>
            </a:r>
          </a:p>
        </p:txBody>
      </p:sp>
      <p:sp>
        <p:nvSpPr>
          <p:cNvPr id="3788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84E2C1E-8CD1-4874-A3F6-D61A92EACC6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303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MISRA-C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MISRA: Motor Industry Software Reliability Association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Issues Misra-C, guidelines for C programs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Issue1, 1998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127 rules, 93 compulsory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Issue2, 2004</a:t>
            </a:r>
          </a:p>
          <a:p>
            <a:pPr lvl="2" eaLnBrk="1" hangingPunct="1">
              <a:defRPr/>
            </a:pPr>
            <a:r>
              <a:rPr lang="en-US" dirty="0">
                <a:ea typeface="ＭＳ Ｐゴシック" charset="0"/>
              </a:rPr>
              <a:t>141 rules, 121 compulsory</a:t>
            </a:r>
          </a:p>
        </p:txBody>
      </p:sp>
      <p:sp>
        <p:nvSpPr>
          <p:cNvPr id="3799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B71A3DF-F76E-490C-B939-9C42EBB9895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304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Rules, examples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975"/>
            <a:ext cx="8229600" cy="4899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5 Use only characters in the source character set. This excludes the characters $ and @, among others.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22 Declarations of identifiers denoting objects should have the narrowest block scope unless a wider scope is necessary.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34 The operands of the &amp;&amp; and || operators shall be enclosed in parenthesis unless they are single identifiers.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67 Identifiers modified within the increment expression of a loop header shall not be modified inside the block controlled by that loop header.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103 Relational operators shall not be applied to objects of pointer type except where both operands are of the same type and both point into the same object.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sp>
        <p:nvSpPr>
          <p:cNvPr id="3809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0348BD6-3A29-48CC-A6C4-B3E370A0AC6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305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Rule 5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MS PGothic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a typeface="MS PGothic" pitchFamily="34" charset="-128"/>
              </a:rPr>
              <a:t>signed char dollar = </a:t>
            </a:r>
            <a:r>
              <a:rPr lang="ja-JP" altLang="en-US" dirty="0">
                <a:ea typeface="MS PGothic" pitchFamily="34" charset="-128"/>
              </a:rPr>
              <a:t>’</a:t>
            </a:r>
            <a:r>
              <a:rPr lang="en-US" altLang="ja-JP" dirty="0">
                <a:ea typeface="MS PGothic" pitchFamily="34" charset="-128"/>
              </a:rPr>
              <a:t>$</a:t>
            </a:r>
            <a:r>
              <a:rPr lang="ja-JP" altLang="en-US" dirty="0">
                <a:ea typeface="MS PGothic" pitchFamily="34" charset="-128"/>
              </a:rPr>
              <a:t>’</a:t>
            </a:r>
            <a:r>
              <a:rPr lang="en-US" altLang="ja-JP" dirty="0">
                <a:ea typeface="MS PGothic" pitchFamily="34" charset="-128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not accepted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a typeface="MS PGothic" pitchFamily="34" charset="-128"/>
              </a:rPr>
              <a:t>signed char </a:t>
            </a:r>
            <a:r>
              <a:rPr lang="en-US" dirty="0" err="1">
                <a:ea typeface="MS PGothic" pitchFamily="34" charset="-128"/>
              </a:rPr>
              <a:t>esc_m</a:t>
            </a:r>
            <a:r>
              <a:rPr lang="en-US" dirty="0">
                <a:ea typeface="MS PGothic" pitchFamily="34" charset="-128"/>
              </a:rPr>
              <a:t> = </a:t>
            </a:r>
            <a:r>
              <a:rPr lang="ja-JP" altLang="en-US" dirty="0">
                <a:ea typeface="MS PGothic" pitchFamily="34" charset="-128"/>
              </a:rPr>
              <a:t>’</a:t>
            </a:r>
            <a:r>
              <a:rPr lang="en-US" altLang="ja-JP" dirty="0">
                <a:ea typeface="MS PGothic" pitchFamily="34" charset="-128"/>
              </a:rPr>
              <a:t>\m</a:t>
            </a:r>
            <a:r>
              <a:rPr lang="ja-JP" altLang="en-US" dirty="0">
                <a:ea typeface="MS PGothic" pitchFamily="34" charset="-128"/>
              </a:rPr>
              <a:t>’</a:t>
            </a:r>
            <a:r>
              <a:rPr lang="en-US" altLang="ja-JP" dirty="0">
                <a:ea typeface="MS PGothic" pitchFamily="34" charset="-128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not accepted (what would be the associated </a:t>
            </a:r>
            <a:r>
              <a:rPr lang="en-US" dirty="0" err="1">
                <a:ea typeface="MS PGothic" pitchFamily="34" charset="-128"/>
              </a:rPr>
              <a:t>behaviour</a:t>
            </a:r>
            <a:r>
              <a:rPr lang="en-US" dirty="0">
                <a:ea typeface="MS PGothic" pitchFamily="34" charset="-128"/>
              </a:rPr>
              <a:t> to this escape sequence?)</a:t>
            </a:r>
          </a:p>
          <a:p>
            <a:pPr eaLnBrk="1" hangingPunct="1">
              <a:defRPr/>
            </a:pPr>
            <a:endParaRPr lang="en-US" dirty="0">
              <a:ea typeface="MS PGothic" pitchFamily="34" charset="-128"/>
            </a:endParaRPr>
          </a:p>
        </p:txBody>
      </p:sp>
      <p:sp>
        <p:nvSpPr>
          <p:cNvPr id="3819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14D363C-C52B-4176-831E-D415E5D9075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306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Rule 34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95400"/>
            <a:ext cx="8893175" cy="48006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800" dirty="0">
                <a:ea typeface="ＭＳ Ｐゴシック" charset="0"/>
                <a:cs typeface="+mn-cs"/>
              </a:rPr>
              <a:t>if ((</a:t>
            </a:r>
            <a:r>
              <a:rPr lang="en-US" sz="2800" dirty="0" err="1">
                <a:ea typeface="ＭＳ Ｐゴシック" charset="0"/>
                <a:cs typeface="+mn-cs"/>
              </a:rPr>
              <a:t>var</a:t>
            </a:r>
            <a:r>
              <a:rPr lang="en-US" sz="2800" dirty="0">
                <a:ea typeface="ＭＳ Ｐゴシック" charset="0"/>
                <a:cs typeface="+mn-cs"/>
              </a:rPr>
              <a:t>++) || (</a:t>
            </a:r>
            <a:r>
              <a:rPr lang="en-US" sz="2800" dirty="0" err="1">
                <a:ea typeface="ＭＳ Ｐゴシック" charset="0"/>
                <a:cs typeface="+mn-cs"/>
              </a:rPr>
              <a:t>num</a:t>
            </a:r>
            <a:r>
              <a:rPr lang="en-US" sz="2800" dirty="0">
                <a:ea typeface="ＭＳ Ｐゴシック" charset="0"/>
                <a:cs typeface="+mn-cs"/>
              </a:rPr>
              <a:t> == 11)){...} /* OK */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dirty="0">
                <a:ea typeface="ＭＳ Ｐゴシック" charset="0"/>
                <a:cs typeface="+mn-cs"/>
              </a:rPr>
              <a:t>if (</a:t>
            </a:r>
            <a:r>
              <a:rPr lang="en-US" sz="2800" dirty="0" err="1">
                <a:ea typeface="ＭＳ Ｐゴシック" charset="0"/>
                <a:cs typeface="+mn-cs"/>
              </a:rPr>
              <a:t>var</a:t>
            </a:r>
            <a:r>
              <a:rPr lang="en-US" sz="2800" dirty="0">
                <a:ea typeface="ＭＳ Ｐゴシック" charset="0"/>
                <a:cs typeface="+mn-cs"/>
              </a:rPr>
              <a:t>++ || </a:t>
            </a:r>
            <a:r>
              <a:rPr lang="en-US" sz="2800" dirty="0" err="1">
                <a:ea typeface="ＭＳ Ｐゴシック" charset="0"/>
                <a:cs typeface="+mn-cs"/>
              </a:rPr>
              <a:t>num</a:t>
            </a:r>
            <a:r>
              <a:rPr lang="en-US" sz="2800" dirty="0">
                <a:ea typeface="ＭＳ Ｐゴシック" charset="0"/>
                <a:cs typeface="+mn-cs"/>
              </a:rPr>
              <a:t> == 11){...} /* NOT OK */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800" dirty="0">
                <a:ea typeface="ＭＳ Ｐゴシック" charset="0"/>
                <a:cs typeface="+mn-cs"/>
              </a:rPr>
              <a:t>if ((</a:t>
            </a:r>
            <a:r>
              <a:rPr lang="en-US" sz="2800" dirty="0" err="1">
                <a:ea typeface="ＭＳ Ｐゴシック" charset="0"/>
                <a:cs typeface="+mn-cs"/>
              </a:rPr>
              <a:t>vect</a:t>
            </a:r>
            <a:r>
              <a:rPr lang="en-US" sz="2800" dirty="0">
                <a:ea typeface="ＭＳ Ｐゴシック" charset="0"/>
                <a:cs typeface="+mn-cs"/>
              </a:rPr>
              <a:t>[</a:t>
            </a:r>
            <a:r>
              <a:rPr lang="en-US" sz="2800" dirty="0" err="1">
                <a:ea typeface="ＭＳ Ｐゴシック" charset="0"/>
                <a:cs typeface="+mn-cs"/>
              </a:rPr>
              <a:t>num</a:t>
            </a:r>
            <a:r>
              <a:rPr lang="en-US" sz="2800" dirty="0">
                <a:ea typeface="ＭＳ Ｐゴシック" charset="0"/>
                <a:cs typeface="+mn-cs"/>
              </a:rPr>
              <a:t>]==4) &amp;&amp; (</a:t>
            </a:r>
            <a:r>
              <a:rPr lang="en-US" sz="2800" dirty="0" err="1">
                <a:ea typeface="ＭＳ Ｐゴシック" charset="0"/>
                <a:cs typeface="+mn-cs"/>
              </a:rPr>
              <a:t>num</a:t>
            </a:r>
            <a:r>
              <a:rPr lang="en-US" sz="2800" dirty="0">
                <a:ea typeface="ＭＳ Ｐゴシック" charset="0"/>
                <a:cs typeface="+mn-cs"/>
              </a:rPr>
              <a:t> == 11)){...} /* OK */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a typeface="ＭＳ Ｐゴシック" charset="0"/>
                <a:cs typeface="+mn-cs"/>
              </a:rPr>
              <a:t>if (</a:t>
            </a:r>
            <a:r>
              <a:rPr lang="en-US" sz="2800" dirty="0" err="1">
                <a:ea typeface="ＭＳ Ｐゴシック" charset="0"/>
                <a:cs typeface="+mn-cs"/>
              </a:rPr>
              <a:t>vect</a:t>
            </a:r>
            <a:r>
              <a:rPr lang="en-US" sz="2800" dirty="0">
                <a:ea typeface="ＭＳ Ｐゴシック" charset="0"/>
                <a:cs typeface="+mn-cs"/>
              </a:rPr>
              <a:t>[</a:t>
            </a:r>
            <a:r>
              <a:rPr lang="en-US" sz="2800" dirty="0" err="1">
                <a:ea typeface="ＭＳ Ｐゴシック" charset="0"/>
                <a:cs typeface="+mn-cs"/>
              </a:rPr>
              <a:t>num</a:t>
            </a:r>
            <a:r>
              <a:rPr lang="en-US" sz="2800" dirty="0">
                <a:ea typeface="ＭＳ Ｐゴシック" charset="0"/>
                <a:cs typeface="+mn-cs"/>
              </a:rPr>
              <a:t>] == 4 &amp;&amp; (</a:t>
            </a:r>
            <a:r>
              <a:rPr lang="en-US" sz="2800" dirty="0" err="1">
                <a:ea typeface="ＭＳ Ｐゴシック" charset="0"/>
                <a:cs typeface="+mn-cs"/>
              </a:rPr>
              <a:t>num</a:t>
            </a:r>
            <a:r>
              <a:rPr lang="en-US" sz="2800" dirty="0">
                <a:ea typeface="ＭＳ Ｐゴシック" charset="0"/>
                <a:cs typeface="+mn-cs"/>
              </a:rPr>
              <a:t> == 11)){...} /* NOT OK */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800" dirty="0">
                <a:ea typeface="ＭＳ Ｐゴシック" charset="0"/>
                <a:cs typeface="+mn-cs"/>
              </a:rPr>
              <a:t>if ((</a:t>
            </a:r>
            <a:r>
              <a:rPr lang="en-US" sz="2800" dirty="0" err="1">
                <a:ea typeface="ＭＳ Ｐゴシック" charset="0"/>
                <a:cs typeface="+mn-cs"/>
              </a:rPr>
              <a:t>structure.field</a:t>
            </a:r>
            <a:r>
              <a:rPr lang="en-US" sz="2800" dirty="0">
                <a:ea typeface="ＭＳ Ｐゴシック" charset="0"/>
                <a:cs typeface="+mn-cs"/>
              </a:rPr>
              <a:t> != 0) &amp;&amp; (</a:t>
            </a:r>
            <a:r>
              <a:rPr lang="en-US" sz="2800" dirty="0" err="1">
                <a:ea typeface="ＭＳ Ｐゴシック" charset="0"/>
                <a:cs typeface="+mn-cs"/>
              </a:rPr>
              <a:t>num</a:t>
            </a:r>
            <a:r>
              <a:rPr lang="en-US" sz="2800" dirty="0">
                <a:ea typeface="ＭＳ Ｐゴシック" charset="0"/>
                <a:cs typeface="+mn-cs"/>
              </a:rPr>
              <a:t> &lt; 11)){...} /* OK */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3829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798A298-D4BE-45C1-B9C5-BD4A5BF933E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307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Rule 67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for (int </a:t>
            </a:r>
            <a:r>
              <a:rPr lang="en-US" dirty="0" err="1">
                <a:ea typeface="ＭＳ Ｐゴシック" charset="0"/>
                <a:cs typeface="+mn-cs"/>
              </a:rPr>
              <a:t>i</a:t>
            </a:r>
            <a:r>
              <a:rPr lang="en-US" dirty="0">
                <a:ea typeface="ＭＳ Ｐゴシック" charset="0"/>
                <a:cs typeface="+mn-cs"/>
              </a:rPr>
              <a:t> = 0; </a:t>
            </a:r>
            <a:r>
              <a:rPr lang="en-US" dirty="0" err="1">
                <a:ea typeface="ＭＳ Ｐゴシック" charset="0"/>
                <a:cs typeface="+mn-cs"/>
              </a:rPr>
              <a:t>i</a:t>
            </a:r>
            <a:r>
              <a:rPr lang="en-US" dirty="0">
                <a:ea typeface="ＭＳ Ｐゴシック" charset="0"/>
                <a:cs typeface="+mn-cs"/>
              </a:rPr>
              <a:t>&lt; max; </a:t>
            </a:r>
            <a:r>
              <a:rPr lang="en-US" dirty="0" err="1">
                <a:ea typeface="ＭＳ Ｐゴシック" charset="0"/>
                <a:cs typeface="+mn-cs"/>
              </a:rPr>
              <a:t>i</a:t>
            </a:r>
            <a:r>
              <a:rPr lang="en-US" dirty="0">
                <a:ea typeface="ＭＳ Ｐゴシック" charset="0"/>
                <a:cs typeface="+mn-cs"/>
              </a:rPr>
              <a:t>++){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</a:t>
            </a:r>
            <a:r>
              <a:rPr lang="en-US" dirty="0" err="1">
                <a:ea typeface="ＭＳ Ｐゴシック" charset="0"/>
                <a:cs typeface="+mn-cs"/>
              </a:rPr>
              <a:t>i</a:t>
            </a:r>
            <a:r>
              <a:rPr lang="en-US" dirty="0">
                <a:ea typeface="ＭＳ Ｐゴシック" charset="0"/>
                <a:cs typeface="+mn-cs"/>
              </a:rPr>
              <a:t>=i+1;  // NO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}</a:t>
            </a:r>
          </a:p>
        </p:txBody>
      </p:sp>
      <p:sp>
        <p:nvSpPr>
          <p:cNvPr id="3840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7A15A4B-24A7-4C65-8C74-CCB46FBD971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308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Misra static analyzers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Parse source code and check if rules are violated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QA-C by Programming Research, is a full featured MISRA C1 and C2 validator.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Testbed by LDRA, offers a static and dynamic analysis.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PC-Lint by </a:t>
            </a:r>
            <a:r>
              <a:rPr lang="en-US" dirty="0" err="1">
                <a:ea typeface="ＭＳ Ｐゴシック" charset="0"/>
              </a:rPr>
              <a:t>Gimpel</a:t>
            </a:r>
            <a:r>
              <a:rPr lang="en-US" dirty="0">
                <a:ea typeface="ＭＳ Ｐゴシック" charset="0"/>
              </a:rPr>
              <a:t>, is one of the fastest and least expensive </a:t>
            </a:r>
            <a:r>
              <a:rPr lang="en-US" dirty="0" err="1">
                <a:ea typeface="ＭＳ Ｐゴシック" charset="0"/>
              </a:rPr>
              <a:t>validtors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DAC by </a:t>
            </a:r>
            <a:r>
              <a:rPr lang="en-US" dirty="0" err="1">
                <a:ea typeface="ＭＳ Ｐゴシック" charset="0"/>
              </a:rPr>
              <a:t>Ristan</a:t>
            </a:r>
            <a:r>
              <a:rPr lang="en-US" dirty="0">
                <a:ea typeface="ＭＳ Ｐゴシック" charset="0"/>
              </a:rPr>
              <a:t>-CASE, provides a reverse engineering, documentation and code analyzer.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3850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8E95B55-35A4-463A-A239-91A93818B12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309</a:t>
            </a:fld>
            <a:endParaRPr lang="it-IT" altLang="fr-FR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Inspections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95288" y="4510088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Integrate     units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95288" y="2133600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Design               .           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95288" y="1125538"/>
            <a:ext cx="194468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Requirements   engineering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627313" y="119697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Requirement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2700338" y="23495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2484438" y="35020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2843213" y="37179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2627313" y="4581525"/>
            <a:ext cx="1081087" cy="5032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System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68313" y="3644900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Implement     unit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95288" y="3141663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Implement     unit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140200" y="4581525"/>
            <a:ext cx="18716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system     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140200" y="2205038"/>
            <a:ext cx="1871663" cy="5905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             design           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140200" y="1196975"/>
            <a:ext cx="1944688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requirements  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213225" y="3716338"/>
            <a:ext cx="1871663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unit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140200" y="3213100"/>
            <a:ext cx="1871663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unit</a:t>
            </a:r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6659563" y="119697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Requirement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6732588" y="23495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24596" name="AutoShape 20"/>
          <p:cNvSpPr>
            <a:spLocks noChangeArrowheads="1"/>
          </p:cNvSpPr>
          <p:nvPr/>
        </p:nvSpPr>
        <p:spPr bwMode="auto">
          <a:xfrm>
            <a:off x="6516688" y="35020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24597" name="AutoShape 21"/>
          <p:cNvSpPr>
            <a:spLocks noChangeArrowheads="1"/>
          </p:cNvSpPr>
          <p:nvPr/>
        </p:nvSpPr>
        <p:spPr bwMode="auto">
          <a:xfrm>
            <a:off x="6875463" y="37179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24598" name="AutoShape 22"/>
          <p:cNvSpPr>
            <a:spLocks noChangeArrowheads="1"/>
          </p:cNvSpPr>
          <p:nvPr/>
        </p:nvSpPr>
        <p:spPr bwMode="auto">
          <a:xfrm>
            <a:off x="6659563" y="4581525"/>
            <a:ext cx="1081087" cy="5032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System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2339975" y="14128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3779838" y="14128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6084888" y="14128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>
            <a:off x="2268538" y="1628775"/>
            <a:ext cx="43910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395288" y="5229225"/>
            <a:ext cx="79216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Project management</a:t>
            </a:r>
            <a:br>
              <a:rPr lang="en-US" sz="1600"/>
            </a:br>
            <a:r>
              <a:rPr lang="en-US" sz="1600"/>
              <a:t>Configuration management</a:t>
            </a:r>
            <a:br>
              <a:rPr lang="en-US" sz="1600"/>
            </a:br>
            <a:r>
              <a:rPr lang="en-US" sz="1600"/>
              <a:t>Quality assurance</a:t>
            </a:r>
          </a:p>
        </p:txBody>
      </p:sp>
      <p:sp>
        <p:nvSpPr>
          <p:cNvPr id="24604" name="AutoShape 28"/>
          <p:cNvSpPr>
            <a:spLocks noChangeArrowheads="1"/>
          </p:cNvSpPr>
          <p:nvPr/>
        </p:nvSpPr>
        <p:spPr bwMode="auto">
          <a:xfrm rot="-1453496">
            <a:off x="6084888" y="692150"/>
            <a:ext cx="1728787" cy="215900"/>
          </a:xfrm>
          <a:prstGeom prst="leftArrow">
            <a:avLst>
              <a:gd name="adj1" fmla="val 50000"/>
              <a:gd name="adj2" fmla="val 20018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4605" name="AutoShape 29"/>
          <p:cNvSpPr>
            <a:spLocks noChangeArrowheads="1"/>
          </p:cNvSpPr>
          <p:nvPr/>
        </p:nvSpPr>
        <p:spPr bwMode="auto">
          <a:xfrm rot="-1453496">
            <a:off x="6011863" y="1844675"/>
            <a:ext cx="1728787" cy="215900"/>
          </a:xfrm>
          <a:prstGeom prst="leftArrow">
            <a:avLst>
              <a:gd name="adj1" fmla="val 50000"/>
              <a:gd name="adj2" fmla="val 20018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4606" name="AutoShape 31"/>
          <p:cNvSpPr>
            <a:spLocks noChangeArrowheads="1"/>
          </p:cNvSpPr>
          <p:nvPr/>
        </p:nvSpPr>
        <p:spPr bwMode="auto">
          <a:xfrm rot="-1453496">
            <a:off x="5795963" y="2924175"/>
            <a:ext cx="1728787" cy="215900"/>
          </a:xfrm>
          <a:prstGeom prst="leftArrow">
            <a:avLst>
              <a:gd name="adj1" fmla="val 50000"/>
              <a:gd name="adj2" fmla="val 20018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389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3DAA1D9-2B7C-4879-BFC4-ABC59621A99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it-IT" altLang="fr-FR" sz="1200"/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Bad Smells (Fowler)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Fowler et al., Refactoring, Improving quality of existing code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3860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C0E79A3-D49D-4FA2-A126-D477CFE1CA2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310</a:t>
            </a:fld>
            <a:endParaRPr lang="it-IT" altLang="fr-FR" sz="1200"/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Bad smells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51577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Duplicated code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Long method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Large class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Long parameter list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Divergent change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Shotgun surgery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Feature envy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Data clumps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Primitive obsession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Switch statements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Parallel inheritance hierarchies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Lazy class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Speculative generality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Temporary field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Message chain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Middle man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Inappropriate intimacy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Alternative classes with different interfaces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Incomplete Library class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Data class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Refused bequest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1400" dirty="0">
                <a:ea typeface="ＭＳ Ｐゴシック" charset="0"/>
                <a:cs typeface="+mn-cs"/>
              </a:rPr>
              <a:t>Comments</a:t>
            </a:r>
          </a:p>
        </p:txBody>
      </p:sp>
      <p:sp>
        <p:nvSpPr>
          <p:cNvPr id="387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96F3256-94B6-4648-BE83-BB967D9BF9D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311</a:t>
            </a:fld>
            <a:endParaRPr lang="it-IT" altLang="fr-FR" sz="1200"/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Java analyzers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PMD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pmd.sourceforge.net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Findbug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findbug.sourceforge.net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>
              <a:ea typeface="ＭＳ Ｐゴシック" charset="0"/>
            </a:endParaRPr>
          </a:p>
          <a:p>
            <a:pPr lvl="1" eaLnBrk="1" hangingPunct="1">
              <a:buFont typeface="Wingdings" charset="0"/>
              <a:buChar char="w"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88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DA2AD6C-5657-4C95-AAC4-11508AE621E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312</a:t>
            </a:fld>
            <a:endParaRPr lang="it-IT" altLang="fr-FR" sz="1200"/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PMD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sp>
        <p:nvSpPr>
          <p:cNvPr id="245764" name="AutoShape 5"/>
          <p:cNvSpPr>
            <a:spLocks noChangeArrowheads="1"/>
          </p:cNvSpPr>
          <p:nvPr/>
        </p:nvSpPr>
        <p:spPr bwMode="auto">
          <a:xfrm>
            <a:off x="2514600" y="3429000"/>
            <a:ext cx="4114800" cy="1143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pic>
        <p:nvPicPr>
          <p:cNvPr id="24576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6576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5766" name="AutoShape 7"/>
          <p:cNvSpPr>
            <a:spLocks noChangeArrowheads="1"/>
          </p:cNvSpPr>
          <p:nvPr/>
        </p:nvSpPr>
        <p:spPr bwMode="auto">
          <a:xfrm>
            <a:off x="1143000" y="3429000"/>
            <a:ext cx="1371600" cy="457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45767" name="AutoShape 8"/>
          <p:cNvSpPr>
            <a:spLocks noChangeArrowheads="1"/>
          </p:cNvSpPr>
          <p:nvPr/>
        </p:nvSpPr>
        <p:spPr bwMode="auto">
          <a:xfrm>
            <a:off x="1143000" y="4114800"/>
            <a:ext cx="1371600" cy="457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45768" name="Text Box 9"/>
          <p:cNvSpPr txBox="1">
            <a:spLocks noChangeArrowheads="1"/>
          </p:cNvSpPr>
          <p:nvPr/>
        </p:nvSpPr>
        <p:spPr bwMode="auto">
          <a:xfrm>
            <a:off x="1143000" y="2971800"/>
            <a:ext cx="1143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algn="l" defTabSz="457200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algn="l" defTabSz="4572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Font typeface="Times New Roman" pitchFamily="18" charset="0"/>
              <a:buNone/>
              <a:defRPr/>
            </a:pPr>
            <a:r>
              <a:rPr lang="en-US" altLang="fr-FR" sz="2400">
                <a:solidFill>
                  <a:srgbClr val="000000"/>
                </a:solidFill>
                <a:latin typeface="Times New Roman" pitchFamily="18" charset="0"/>
              </a:rPr>
              <a:t>ruleset</a:t>
            </a:r>
          </a:p>
        </p:txBody>
      </p:sp>
      <p:sp>
        <p:nvSpPr>
          <p:cNvPr id="245769" name="Text Box 10"/>
          <p:cNvSpPr txBox="1">
            <a:spLocks noChangeArrowheads="1"/>
          </p:cNvSpPr>
          <p:nvPr/>
        </p:nvSpPr>
        <p:spPr bwMode="auto">
          <a:xfrm>
            <a:off x="685800" y="3886200"/>
            <a:ext cx="16002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algn="l" defTabSz="457200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algn="l" defTabSz="4572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Font typeface="Times New Roman" pitchFamily="18" charset="0"/>
              <a:buNone/>
              <a:defRPr/>
            </a:pPr>
            <a:r>
              <a:rPr lang="en-US" altLang="fr-FR" sz="2400">
                <a:solidFill>
                  <a:srgbClr val="000000"/>
                </a:solidFill>
                <a:latin typeface="Times New Roman" pitchFamily="18" charset="0"/>
              </a:rPr>
              <a:t>filename</a:t>
            </a:r>
          </a:p>
        </p:txBody>
      </p:sp>
      <p:sp>
        <p:nvSpPr>
          <p:cNvPr id="245770" name="AutoShape 11"/>
          <p:cNvSpPr>
            <a:spLocks noChangeArrowheads="1"/>
          </p:cNvSpPr>
          <p:nvPr/>
        </p:nvSpPr>
        <p:spPr bwMode="auto">
          <a:xfrm>
            <a:off x="3200400" y="1828800"/>
            <a:ext cx="27432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marL="1143000" lvl="2" indent="-228600" defTabSz="457200" eaLnBrk="1" hangingPunct="1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Lucida Sans Unicode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Lucida Sans Unicode" charset="0"/>
                <a:ea typeface="ＭＳ Ｐゴシック" charset="0"/>
              </a:rPr>
              <a:t>JavaCC-generated </a:t>
            </a:r>
          </a:p>
          <a:p>
            <a:pPr marL="1143000" lvl="2" indent="-228600" defTabSz="457200" eaLnBrk="1" hangingPunct="1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Lucida Sans Unicode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Lucida Sans Unicode" charset="0"/>
                <a:ea typeface="ＭＳ Ｐゴシック" charset="0"/>
              </a:rPr>
              <a:t>parser</a:t>
            </a:r>
          </a:p>
        </p:txBody>
      </p:sp>
      <p:sp>
        <p:nvSpPr>
          <p:cNvPr id="245771" name="AutoShape 12"/>
          <p:cNvSpPr>
            <a:spLocks noChangeArrowheads="1"/>
          </p:cNvSpPr>
          <p:nvPr/>
        </p:nvSpPr>
        <p:spPr bwMode="auto">
          <a:xfrm>
            <a:off x="3657600" y="2743200"/>
            <a:ext cx="228600" cy="6858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45772" name="AutoShape 13"/>
          <p:cNvSpPr>
            <a:spLocks noChangeArrowheads="1"/>
          </p:cNvSpPr>
          <p:nvPr/>
        </p:nvSpPr>
        <p:spPr bwMode="auto">
          <a:xfrm>
            <a:off x="5257800" y="27432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45773" name="Text Box 14"/>
          <p:cNvSpPr txBox="1">
            <a:spLocks noChangeArrowheads="1"/>
          </p:cNvSpPr>
          <p:nvPr/>
        </p:nvSpPr>
        <p:spPr bwMode="auto">
          <a:xfrm>
            <a:off x="3886200" y="2971800"/>
            <a:ext cx="13716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algn="l" defTabSz="457200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algn="l" defTabSz="4572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Font typeface="Times New Roman" pitchFamily="18" charset="0"/>
              <a:buNone/>
              <a:defRPr/>
            </a:pPr>
            <a:r>
              <a:rPr lang="en-US" altLang="fr-FR" sz="1600">
                <a:solidFill>
                  <a:srgbClr val="000000"/>
                </a:solidFill>
                <a:latin typeface="Times New Roman" pitchFamily="18" charset="0"/>
              </a:rPr>
              <a:t>InputStream</a:t>
            </a:r>
          </a:p>
        </p:txBody>
      </p:sp>
      <p:sp>
        <p:nvSpPr>
          <p:cNvPr id="245774" name="Text Box 15"/>
          <p:cNvSpPr txBox="1">
            <a:spLocks noChangeArrowheads="1"/>
          </p:cNvSpPr>
          <p:nvPr/>
        </p:nvSpPr>
        <p:spPr bwMode="auto">
          <a:xfrm>
            <a:off x="5486400" y="2971800"/>
            <a:ext cx="1143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algn="l" defTabSz="457200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algn="l" defTabSz="4572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Font typeface="Times New Roman" pitchFamily="18" charset="0"/>
              <a:buNone/>
              <a:defRPr/>
            </a:pPr>
            <a:r>
              <a:rPr lang="en-US" altLang="fr-FR" sz="2400">
                <a:solidFill>
                  <a:srgbClr val="000000"/>
                </a:solidFill>
                <a:latin typeface="Times New Roman" pitchFamily="18" charset="0"/>
              </a:rPr>
              <a:t>AST</a:t>
            </a:r>
          </a:p>
        </p:txBody>
      </p:sp>
      <p:sp>
        <p:nvSpPr>
          <p:cNvPr id="2457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1371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algn="l" defTabSz="457200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algn="l" defTabSz="4572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Font typeface="Times New Roman" pitchFamily="18" charset="0"/>
              <a:buNone/>
              <a:defRPr/>
            </a:pPr>
            <a:r>
              <a:rPr lang="en-US" altLang="fr-FR" sz="2400">
                <a:solidFill>
                  <a:srgbClr val="000000"/>
                </a:solidFill>
                <a:latin typeface="Times New Roman" pitchFamily="18" charset="0"/>
              </a:rPr>
              <a:t>For each rule</a:t>
            </a:r>
          </a:p>
        </p:txBody>
      </p:sp>
      <p:sp>
        <p:nvSpPr>
          <p:cNvPr id="245776" name="AutoShape 17"/>
          <p:cNvSpPr>
            <a:spLocks noChangeArrowheads="1"/>
          </p:cNvSpPr>
          <p:nvPr/>
        </p:nvSpPr>
        <p:spPr bwMode="auto">
          <a:xfrm>
            <a:off x="4114800" y="4572000"/>
            <a:ext cx="1143000" cy="914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245777" name="Text Box 18"/>
          <p:cNvSpPr txBox="1">
            <a:spLocks noChangeArrowheads="1"/>
          </p:cNvSpPr>
          <p:nvPr/>
        </p:nvSpPr>
        <p:spPr bwMode="auto">
          <a:xfrm>
            <a:off x="3429000" y="5486400"/>
            <a:ext cx="25146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algn="l" defTabSz="457200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algn="l" defTabSz="4572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Font typeface="Times New Roman" pitchFamily="18" charset="0"/>
              <a:buNone/>
              <a:defRPr/>
            </a:pPr>
            <a:r>
              <a:rPr lang="en-US" altLang="fr-FR" sz="2400" dirty="0">
                <a:solidFill>
                  <a:srgbClr val="000000"/>
                </a:solidFill>
                <a:latin typeface="Times New Roman" pitchFamily="18" charset="0"/>
              </a:rPr>
              <a:t>Rules violations</a:t>
            </a:r>
          </a:p>
        </p:txBody>
      </p:sp>
      <p:sp>
        <p:nvSpPr>
          <p:cNvPr id="38913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E5E77CE-B544-473F-9151-A3C3FFD8B6F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313</a:t>
            </a:fld>
            <a:endParaRPr lang="it-IT" altLang="fr-FR" sz="1200"/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PMD, rules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empty try/catch/finally/switch statements...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Dead code - unused local variables, parameters and private methods...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Suboptimal code - wasteful String/</a:t>
            </a:r>
            <a:r>
              <a:rPr lang="en-US" dirty="0" err="1">
                <a:ea typeface="ＭＳ Ｐゴシック" charset="0"/>
              </a:rPr>
              <a:t>StringBuffer</a:t>
            </a:r>
            <a:r>
              <a:rPr lang="en-US" dirty="0">
                <a:ea typeface="ＭＳ Ｐゴシック" charset="0"/>
              </a:rPr>
              <a:t> usage...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Overcomplicated expressions - unnecessary if statements, for loops that could be while loops...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Duplicate code - copied/pasted code means copied/pasted bugs</a:t>
            </a:r>
          </a:p>
        </p:txBody>
      </p:sp>
      <p:sp>
        <p:nvSpPr>
          <p:cNvPr id="390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1DE11AB-99F7-4DAD-AA10-A487ECFE559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314</a:t>
            </a:fld>
            <a:endParaRPr lang="it-IT" altLang="fr-FR" sz="1200"/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9F45-7292-19FD-C4BA-1E7A4CD4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448D-C28D-BC46-4273-12A88DAF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) {</a:t>
            </a:r>
          </a:p>
          <a:p>
            <a:r>
              <a:rPr lang="it-IT" dirty="0"/>
              <a:t>  }</a:t>
            </a:r>
          </a:p>
          <a:p>
            <a:r>
              <a:rPr lang="it-IT" dirty="0"/>
              <a:t>Else</a:t>
            </a:r>
            <a:r>
              <a:rPr lang="it-IT" baseline="30000" dirty="0"/>
              <a:t>{         }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42365-1D7D-9B9B-0679-090FF800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315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4296597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Findbug, rules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Correctness bug: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>
                <a:ea typeface="ＭＳ Ｐゴシック" charset="0"/>
              </a:rPr>
              <a:t>Probable bug - an apparent coding mistake resulting in code that was probably not what the developer intended.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Bad Practice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>
                <a:ea typeface="ＭＳ Ｐゴシック" charset="0"/>
              </a:rPr>
              <a:t>Violations of recommended and essential coding practice. Examples include hash code and equals problems, cloneable idiom, dropped exceptions, serializable problems, and misuse of finalize.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Dodgy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>
                <a:ea typeface="ＭＳ Ｐゴシック" charset="0"/>
              </a:rPr>
              <a:t>Code that is confusing, anomalous, or written in a way that leads itself to errors. Examples include dead local stores, switch fall through, unconfirmed casts, and redundant null check of value known to be null.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 dirty="0">
              <a:ea typeface="ＭＳ Ｐゴシック" charset="0"/>
              <a:cs typeface="+mn-cs"/>
            </a:endParaRPr>
          </a:p>
        </p:txBody>
      </p:sp>
      <p:sp>
        <p:nvSpPr>
          <p:cNvPr id="391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E1DBC4F-029A-4AD7-82DB-FA2BD4A92D5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316</a:t>
            </a:fld>
            <a:endParaRPr lang="it-IT" altLang="fr-FR" sz="1200"/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63500"/>
            <a:ext cx="8609013" cy="13446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ea typeface="ＭＳ Ｐゴシック" charset="0"/>
                <a:cs typeface="+mj-cs"/>
              </a:rPr>
              <a:t>PMD and FIND BUGS: let's try!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8013" cy="47101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22263" indent="-322263" defTabSz="457200" eaLnBrk="1" hangingPunct="1">
              <a:buFont typeface="Wingdings" charset="0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>
                <a:ea typeface="ＭＳ Ｐゴシック" charset="0"/>
                <a:cs typeface="+mn-cs"/>
              </a:rPr>
              <a:t>Let's run the plugins with the following piece of code</a:t>
            </a:r>
          </a:p>
          <a:p>
            <a:pPr marL="322263" indent="-32226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>
              <a:ea typeface="ＭＳ Ｐゴシック" charset="0"/>
              <a:cs typeface="+mn-cs"/>
            </a:endParaRPr>
          </a:p>
          <a:p>
            <a:pPr marL="322263" indent="-32226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>
              <a:ea typeface="ＭＳ Ｐゴシック" charset="0"/>
              <a:cs typeface="+mn-cs"/>
            </a:endParaRPr>
          </a:p>
          <a:p>
            <a:pPr marL="322263" indent="-32226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>
              <a:ea typeface="ＭＳ Ｐゴシック" charset="0"/>
              <a:cs typeface="+mn-cs"/>
            </a:endParaRPr>
          </a:p>
          <a:p>
            <a:pPr marL="322263" indent="-32226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>
              <a:ea typeface="ＭＳ Ｐゴシック" charset="0"/>
              <a:cs typeface="+mn-cs"/>
            </a:endParaRPr>
          </a:p>
          <a:p>
            <a:pPr marL="322263" indent="-32226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714625"/>
            <a:ext cx="52578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9219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6CA85FF-C867-4030-B53B-79AD93DC2FD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317</a:t>
            </a:fld>
            <a:endParaRPr lang="it-IT" altLang="fr-FR"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63500"/>
            <a:ext cx="8609013" cy="13446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ea typeface="ＭＳ Ｐゴシック" charset="0"/>
                <a:cs typeface="+mj-cs"/>
              </a:rPr>
              <a:t>Results comparison 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143000"/>
            <a:ext cx="4572000" cy="58293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22263" indent="-32226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>
              <a:ea typeface="ＭＳ Ｐゴシック" charset="0"/>
              <a:cs typeface="+mn-cs"/>
            </a:endParaRP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1800">
              <a:ea typeface="ＭＳ Ｐゴシック" charset="0"/>
            </a:endParaRP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b="1">
                <a:ea typeface="ＭＳ Ｐゴシック" charset="0"/>
              </a:rPr>
              <a:t>private int unread;</a:t>
            </a: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1800" b="1">
              <a:ea typeface="ＭＳ Ｐゴシック" charset="0"/>
            </a:endParaRP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b="1">
                <a:ea typeface="ＭＳ Ｐゴシック" charset="0"/>
              </a:rPr>
              <a:t>public void </a:t>
            </a: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b="1">
                <a:ea typeface="ＭＳ Ｐゴシック" charset="0"/>
              </a:rPr>
              <a:t>print_a_null_string(){</a:t>
            </a: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1800" b="1">
              <a:ea typeface="ＭＳ Ｐゴシック" charset="0"/>
            </a:endParaRP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1800" b="1">
              <a:ea typeface="ＭＳ Ｐゴシック" charset="0"/>
            </a:endParaRP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b="1">
                <a:ea typeface="ＭＳ Ｐゴシック" charset="0"/>
              </a:rPr>
              <a:t>String s = new String</a:t>
            </a: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b="1">
                <a:ea typeface="ＭＳ Ｐゴシック" charset="0"/>
              </a:rPr>
              <a:t>("I'm not null...yet");</a:t>
            </a: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1800" b="1">
              <a:ea typeface="ＭＳ Ｐゴシック" charset="0"/>
            </a:endParaRP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1800" b="1">
              <a:ea typeface="ＭＳ Ｐゴシック" charset="0"/>
            </a:endParaRP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1800" b="1">
              <a:ea typeface="ＭＳ Ｐゴシック" charset="0"/>
            </a:endParaRPr>
          </a:p>
          <a:p>
            <a:pPr marL="722313" lvl="1" indent="-26511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>
              <a:ea typeface="ＭＳ Ｐゴシック" charset="0"/>
            </a:endParaRPr>
          </a:p>
          <a:p>
            <a:pPr marL="322263" indent="-322263" defTabSz="457200" eaLnBrk="1" hangingPunct="1"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/>
        </p:nvGraphicFramePr>
        <p:xfrm>
          <a:off x="2979738" y="2674938"/>
          <a:ext cx="3251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63900" imgH="914400" progId="">
                  <p:embed/>
                </p:oleObj>
              </mc:Choice>
              <mc:Fallback>
                <p:oleObj r:id="rId3" imgW="3263900" imgH="914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2674938"/>
                        <a:ext cx="32512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2971800" y="2971800"/>
          <a:ext cx="3251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63900" imgH="914400" progId="">
                  <p:embed/>
                </p:oleObj>
              </mc:Choice>
              <mc:Fallback>
                <p:oleObj r:id="rId5" imgW="3263900" imgH="914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32512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2286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it-IT"/>
          </a:p>
        </p:txBody>
      </p:sp>
      <p:pic>
        <p:nvPicPr>
          <p:cNvPr id="24986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2400" y="914400"/>
            <a:ext cx="1143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4986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9144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9865" name="AutoShape 9"/>
          <p:cNvSpPr>
            <a:spLocks noChangeArrowheads="1"/>
          </p:cNvSpPr>
          <p:nvPr/>
        </p:nvSpPr>
        <p:spPr bwMode="auto">
          <a:xfrm>
            <a:off x="228600" y="1828800"/>
            <a:ext cx="2057400" cy="6858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Avoid unused 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private fields</a:t>
            </a:r>
          </a:p>
        </p:txBody>
      </p:sp>
      <p:sp>
        <p:nvSpPr>
          <p:cNvPr id="249866" name="Line 10"/>
          <p:cNvSpPr>
            <a:spLocks noChangeShapeType="1"/>
          </p:cNvSpPr>
          <p:nvPr/>
        </p:nvSpPr>
        <p:spPr bwMode="auto">
          <a:xfrm>
            <a:off x="2286000" y="2286000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9867" name="AutoShape 11"/>
          <p:cNvSpPr>
            <a:spLocks noChangeArrowheads="1"/>
          </p:cNvSpPr>
          <p:nvPr/>
        </p:nvSpPr>
        <p:spPr bwMode="auto">
          <a:xfrm>
            <a:off x="228600" y="2743200"/>
            <a:ext cx="2514600" cy="685800"/>
          </a:xfrm>
          <a:prstGeom prst="roundRect">
            <a:avLst>
              <a:gd name="adj" fmla="val 16667"/>
            </a:avLst>
          </a:prstGeom>
          <a:solidFill>
            <a:srgbClr val="FF333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Methods names should 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not contain underscores</a:t>
            </a:r>
          </a:p>
        </p:txBody>
      </p:sp>
      <p:sp>
        <p:nvSpPr>
          <p:cNvPr id="249868" name="Line 12"/>
          <p:cNvSpPr>
            <a:spLocks noChangeShapeType="1"/>
          </p:cNvSpPr>
          <p:nvPr/>
        </p:nvSpPr>
        <p:spPr bwMode="auto">
          <a:xfrm>
            <a:off x="2743200" y="29718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9869" name="AutoShape 13"/>
          <p:cNvSpPr>
            <a:spLocks noChangeArrowheads="1"/>
          </p:cNvSpPr>
          <p:nvPr/>
        </p:nvSpPr>
        <p:spPr bwMode="auto">
          <a:xfrm>
            <a:off x="228600" y="4114800"/>
            <a:ext cx="2743200" cy="914400"/>
          </a:xfrm>
          <a:prstGeom prst="roundRect">
            <a:avLst>
              <a:gd name="adj" fmla="val 16667"/>
            </a:avLst>
          </a:prstGeom>
          <a:solidFill>
            <a:srgbClr val="FF333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Avoid instantiating 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String objects: it's 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usually unnecessary</a:t>
            </a:r>
          </a:p>
        </p:txBody>
      </p:sp>
      <p:sp>
        <p:nvSpPr>
          <p:cNvPr id="249870" name="AutoShape 14"/>
          <p:cNvSpPr>
            <a:spLocks noChangeArrowheads="1"/>
          </p:cNvSpPr>
          <p:nvPr/>
        </p:nvSpPr>
        <p:spPr bwMode="auto">
          <a:xfrm>
            <a:off x="228600" y="5029200"/>
            <a:ext cx="2743200" cy="6858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Avoid variables 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with short names</a:t>
            </a:r>
          </a:p>
        </p:txBody>
      </p:sp>
      <p:sp>
        <p:nvSpPr>
          <p:cNvPr id="249871" name="AutoShape 15"/>
          <p:cNvSpPr>
            <a:spLocks noChangeArrowheads="1"/>
          </p:cNvSpPr>
          <p:nvPr/>
        </p:nvSpPr>
        <p:spPr bwMode="auto">
          <a:xfrm>
            <a:off x="6629400" y="1828800"/>
            <a:ext cx="2057400" cy="6858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Unused 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field</a:t>
            </a:r>
          </a:p>
        </p:txBody>
      </p:sp>
      <p:sp>
        <p:nvSpPr>
          <p:cNvPr id="249872" name="Line 16"/>
          <p:cNvSpPr>
            <a:spLocks noChangeShapeType="1"/>
          </p:cNvSpPr>
          <p:nvPr/>
        </p:nvSpPr>
        <p:spPr bwMode="auto">
          <a:xfrm flipH="1">
            <a:off x="5697538" y="2286000"/>
            <a:ext cx="949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49873" name="AutoShape 17"/>
          <p:cNvSpPr>
            <a:spLocks noChangeArrowheads="1"/>
          </p:cNvSpPr>
          <p:nvPr/>
        </p:nvSpPr>
        <p:spPr bwMode="auto">
          <a:xfrm>
            <a:off x="6172200" y="4114800"/>
            <a:ext cx="2743200" cy="6858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Dead store to variable s</a:t>
            </a:r>
          </a:p>
        </p:txBody>
      </p:sp>
      <p:sp>
        <p:nvSpPr>
          <p:cNvPr id="249874" name="AutoShape 18"/>
          <p:cNvSpPr>
            <a:spLocks noChangeArrowheads="1"/>
          </p:cNvSpPr>
          <p:nvPr/>
        </p:nvSpPr>
        <p:spPr bwMode="auto">
          <a:xfrm>
            <a:off x="6172200" y="4800600"/>
            <a:ext cx="2743200" cy="13716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Invokes inefficient 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new String(String)</a:t>
            </a:r>
            <a:r>
              <a:rPr lang="ar-SA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‏</a:t>
            </a:r>
            <a:endParaRPr lang="en-US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 constructor</a:t>
            </a:r>
          </a:p>
        </p:txBody>
      </p:sp>
      <p:sp>
        <p:nvSpPr>
          <p:cNvPr id="3942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496215B-3522-44A6-B485-C4A17CBE246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318</a:t>
            </a:fld>
            <a:endParaRPr lang="it-IT" altLang="fr-FR"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63500"/>
            <a:ext cx="8607425" cy="13430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ea typeface="ＭＳ Ｐゴシック" charset="0"/>
                <a:cs typeface="+mj-cs"/>
              </a:rPr>
              <a:t>Results comparison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3429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22263" indent="-322263" algn="l" defTabSz="457200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32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22313" indent="-265113" algn="l" defTabSz="4572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8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algn="l" defTabSz="457200" eaLnBrk="0" hangingPunct="0">
              <a:spcBef>
                <a:spcPct val="20000"/>
              </a:spcBef>
              <a:buClr>
                <a:srgbClr val="000000"/>
              </a:buClr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ts val="80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endParaRPr lang="en-US" altLang="fr-FR">
              <a:solidFill>
                <a:srgbClr val="000000"/>
              </a:solidFill>
            </a:endParaRP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endParaRPr lang="en-US" altLang="fr-FR" sz="1800">
              <a:solidFill>
                <a:srgbClr val="000000"/>
              </a:solidFill>
            </a:endParaRP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endParaRPr lang="en-US" altLang="fr-FR" sz="1800" b="1">
              <a:solidFill>
                <a:srgbClr val="000000"/>
              </a:solidFill>
            </a:endParaRP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endParaRPr lang="en-US" altLang="fr-FR" sz="1800" b="1">
              <a:solidFill>
                <a:srgbClr val="000000"/>
              </a:solidFill>
            </a:endParaRP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endParaRPr lang="en-US" altLang="fr-FR" sz="1800" b="1">
              <a:solidFill>
                <a:srgbClr val="000000"/>
              </a:solidFill>
            </a:endParaRP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endParaRPr lang="en-US" altLang="fr-FR" sz="1800" b="1">
              <a:solidFill>
                <a:srgbClr val="000000"/>
              </a:solidFill>
            </a:endParaRP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r>
              <a:rPr lang="en-US" altLang="fr-FR" sz="1800" b="1">
                <a:solidFill>
                  <a:srgbClr val="000000"/>
                </a:solidFill>
              </a:rPr>
              <a:t>s=null;</a:t>
            </a: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endParaRPr lang="en-US" altLang="fr-FR" sz="1800" b="1">
              <a:solidFill>
                <a:srgbClr val="000000"/>
              </a:solidFill>
            </a:endParaRP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r>
              <a:rPr lang="en-US" altLang="fr-FR" sz="1800" b="1">
                <a:solidFill>
                  <a:srgbClr val="000000"/>
                </a:solidFill>
              </a:rPr>
              <a:t>System.out.println</a:t>
            </a: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r>
              <a:rPr lang="en-US" altLang="fr-FR" sz="1800" b="1">
                <a:solidFill>
                  <a:srgbClr val="000000"/>
                </a:solidFill>
              </a:rPr>
              <a:t>(s.length());</a:t>
            </a: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endParaRPr lang="en-US" altLang="fr-FR" sz="1800" b="1">
              <a:solidFill>
                <a:srgbClr val="000000"/>
              </a:solidFill>
            </a:endParaRP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r>
              <a:rPr lang="en-US" altLang="fr-FR" sz="1800" b="1">
                <a:solidFill>
                  <a:srgbClr val="000000"/>
                </a:solidFill>
              </a:rPr>
              <a:t>}</a:t>
            </a: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endParaRPr lang="en-US" altLang="fr-FR" sz="1800" b="1">
              <a:solidFill>
                <a:srgbClr val="000000"/>
              </a:solidFill>
            </a:endParaRPr>
          </a:p>
          <a:p>
            <a:pPr lvl="1" eaLnBrk="1" hangingPunct="1">
              <a:lnSpc>
                <a:spcPct val="97000"/>
              </a:lnSpc>
              <a:spcBef>
                <a:spcPts val="700"/>
              </a:spcBef>
              <a:buFont typeface="Wingdings" pitchFamily="2" charset="2"/>
              <a:buNone/>
              <a:defRPr/>
            </a:pPr>
            <a:endParaRPr lang="en-US" altLang="fr-FR">
              <a:solidFill>
                <a:srgbClr val="000000"/>
              </a:solidFill>
            </a:endParaRPr>
          </a:p>
          <a:p>
            <a:pPr eaLnBrk="1" hangingPunct="1">
              <a:lnSpc>
                <a:spcPct val="97000"/>
              </a:lnSpc>
              <a:spcBef>
                <a:spcPts val="80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endParaRPr lang="en-US" altLang="fr-FR" sz="2800">
              <a:solidFill>
                <a:srgbClr val="000000"/>
              </a:solidFill>
            </a:endParaRPr>
          </a:p>
        </p:txBody>
      </p:sp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430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1143000"/>
            <a:ext cx="1143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0886" name="AutoShape 6"/>
          <p:cNvSpPr>
            <a:spLocks noChangeArrowheads="1"/>
          </p:cNvSpPr>
          <p:nvPr/>
        </p:nvSpPr>
        <p:spPr bwMode="auto">
          <a:xfrm>
            <a:off x="228600" y="3200400"/>
            <a:ext cx="3200400" cy="9144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Assigning an Object to null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a code smell.  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Consider refactoring.</a:t>
            </a:r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>
            <a:off x="3429000" y="3657600"/>
            <a:ext cx="457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50888" name="AutoShape 8"/>
          <p:cNvSpPr>
            <a:spLocks noChangeArrowheads="1"/>
          </p:cNvSpPr>
          <p:nvPr/>
        </p:nvSpPr>
        <p:spPr bwMode="auto">
          <a:xfrm>
            <a:off x="228600" y="4572000"/>
            <a:ext cx="3429000" cy="1600200"/>
          </a:xfrm>
          <a:prstGeom prst="roundRect">
            <a:avLst>
              <a:gd name="adj" fmla="val 16667"/>
            </a:avLst>
          </a:prstGeom>
          <a:solidFill>
            <a:srgbClr val="FF333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marL="1143000" lvl="2" indent="-228600" defTabSz="457200" eaLnBrk="1" hangingPunct="1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Lucida Sans Unicode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System.(out|err).print is</a:t>
            </a:r>
          </a:p>
          <a:p>
            <a:pPr marL="1143000" lvl="2" indent="-228600" defTabSz="457200" eaLnBrk="1" hangingPunct="1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Lucida Sans Unicode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used, consider using a </a:t>
            </a:r>
          </a:p>
          <a:p>
            <a:pPr marL="1143000" lvl="2" indent="-228600" defTabSz="457200" eaLnBrk="1" hangingPunct="1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Lucida Sans Unicode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logger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250889" name="Line 9"/>
          <p:cNvSpPr>
            <a:spLocks noChangeShapeType="1"/>
          </p:cNvSpPr>
          <p:nvPr/>
        </p:nvSpPr>
        <p:spPr bwMode="auto">
          <a:xfrm flipV="1">
            <a:off x="3429000" y="4341813"/>
            <a:ext cx="457200" cy="2317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50890" name="AutoShape 10"/>
          <p:cNvSpPr>
            <a:spLocks noChangeArrowheads="1"/>
          </p:cNvSpPr>
          <p:nvPr/>
        </p:nvSpPr>
        <p:spPr bwMode="auto">
          <a:xfrm>
            <a:off x="5943600" y="4572000"/>
            <a:ext cx="3200400" cy="914400"/>
          </a:xfrm>
          <a:prstGeom prst="roundRect">
            <a:avLst>
              <a:gd name="adj" fmla="val 16667"/>
            </a:avLst>
          </a:prstGeom>
          <a:solidFill>
            <a:srgbClr val="FF333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marL="1143000" lvl="2" indent="-228600" defTabSz="457200" eaLnBrk="1" hangingPunct="1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Lucida Sans Unicode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Null point </a:t>
            </a:r>
          </a:p>
          <a:p>
            <a:pPr marL="1143000" lvl="2" indent="-228600" defTabSz="457200" eaLnBrk="1" hangingPunct="1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Lucida Sans Unicode" charset="0"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deference of s</a:t>
            </a:r>
          </a:p>
        </p:txBody>
      </p:sp>
      <p:sp>
        <p:nvSpPr>
          <p:cNvPr id="250891" name="AutoShape 11"/>
          <p:cNvSpPr>
            <a:spLocks noChangeArrowheads="1"/>
          </p:cNvSpPr>
          <p:nvPr/>
        </p:nvSpPr>
        <p:spPr bwMode="auto">
          <a:xfrm>
            <a:off x="5943600" y="5486400"/>
            <a:ext cx="3200400" cy="9144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Load of known null value</a:t>
            </a:r>
          </a:p>
        </p:txBody>
      </p:sp>
      <p:sp>
        <p:nvSpPr>
          <p:cNvPr id="250892" name="AutoShape 12"/>
          <p:cNvSpPr>
            <a:spLocks noChangeArrowheads="1"/>
          </p:cNvSpPr>
          <p:nvPr/>
        </p:nvSpPr>
        <p:spPr bwMode="auto">
          <a:xfrm>
            <a:off x="228600" y="2057400"/>
            <a:ext cx="4800600" cy="1143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Anomaly: A recently defined variable is 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redefined. This is ominous but don't </a:t>
            </a:r>
          </a:p>
          <a:p>
            <a:pPr algn="ctr" defTabSz="457200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have to be a bug.</a:t>
            </a:r>
          </a:p>
        </p:txBody>
      </p:sp>
      <p:sp>
        <p:nvSpPr>
          <p:cNvPr id="3963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799223C-E78B-43DF-B8FC-CB13CFCB4E7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319</a:t>
            </a:fld>
            <a:endParaRPr lang="it-IT" altLang="fr-FR"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7575"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Inspection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4800600"/>
          </a:xfrm>
        </p:spPr>
        <p:txBody>
          <a:bodyPr/>
          <a:lstStyle/>
          <a:p>
            <a:pPr marL="466725" indent="-466725" defTabSz="917575" eaLnBrk="1" hangingPunct="1">
              <a:buFont typeface="Wingdings" charset="0"/>
              <a:buChar char="§"/>
              <a:defRPr/>
            </a:pPr>
            <a:r>
              <a:rPr lang="en-GB" dirty="0">
                <a:ea typeface="ＭＳ Ｐゴシック" charset="0"/>
                <a:cs typeface="+mn-cs"/>
              </a:rPr>
              <a:t>Consists in </a:t>
            </a:r>
          </a:p>
          <a:p>
            <a:pPr marL="1039813" lvl="1" indent="-458788" defTabSz="917575" eaLnBrk="1" hangingPunct="1">
              <a:buFont typeface="Wingdings" charset="0"/>
              <a:buChar char="w"/>
              <a:defRPr/>
            </a:pPr>
            <a:r>
              <a:rPr lang="en-GB" dirty="0">
                <a:ea typeface="ＭＳ Ｐゴシック" charset="0"/>
              </a:rPr>
              <a:t>reading documents/code</a:t>
            </a:r>
          </a:p>
          <a:p>
            <a:pPr marL="1039813" lvl="1" indent="-458788" defTabSz="917575" eaLnBrk="1" hangingPunct="1">
              <a:buFont typeface="Wingdings" charset="0"/>
              <a:buChar char="w"/>
              <a:defRPr/>
            </a:pPr>
            <a:r>
              <a:rPr lang="en-GB" dirty="0">
                <a:ea typeface="ＭＳ Ｐゴシック" charset="0"/>
              </a:rPr>
              <a:t>By a group of people (3+, group dynamics)</a:t>
            </a:r>
          </a:p>
          <a:p>
            <a:pPr marL="1039813" lvl="1" indent="-458788" defTabSz="917575" eaLnBrk="1" hangingPunct="1">
              <a:buFont typeface="Wingdings" charset="0"/>
              <a:buChar char="w"/>
              <a:defRPr/>
            </a:pPr>
            <a:r>
              <a:rPr lang="en-GB" dirty="0">
                <a:ea typeface="ＭＳ Ｐゴシック" charset="0"/>
              </a:rPr>
              <a:t>With goal of finding defects (no correction)</a:t>
            </a:r>
          </a:p>
          <a:p>
            <a:pPr marL="466725" indent="-466725" defTabSz="917575" eaLnBrk="1" hangingPunct="1">
              <a:buFont typeface="Wingdings" charset="0"/>
              <a:buChar char="§"/>
              <a:defRPr/>
            </a:pPr>
            <a:r>
              <a:rPr lang="en-GB" dirty="0">
                <a:ea typeface="ＭＳ Ｐゴシック" charset="0"/>
                <a:cs typeface="+mn-cs"/>
              </a:rPr>
              <a:t>Variants of inspections</a:t>
            </a:r>
          </a:p>
          <a:p>
            <a:pPr marL="1382713" lvl="2" defTabSz="917575" eaLnBrk="1" hangingPunct="1">
              <a:defRPr/>
            </a:pPr>
            <a:r>
              <a:rPr lang="en-GB" dirty="0">
                <a:ea typeface="ＭＳ Ｐゴシック" charset="0"/>
              </a:rPr>
              <a:t>Reading techniques, walkthroughs, reviews</a:t>
            </a:r>
          </a:p>
          <a:p>
            <a:pPr marL="466725" indent="-466725" defTabSz="917575" eaLnBrk="1" hangingPunct="1">
              <a:buFont typeface="Wingdings" charset="0"/>
              <a:buChar char="§"/>
              <a:defRPr/>
            </a:pPr>
            <a:r>
              <a:rPr lang="en-GB" dirty="0">
                <a:ea typeface="ＭＳ Ｐゴシック" charset="0"/>
                <a:cs typeface="+mn-cs"/>
              </a:rPr>
              <a:t>Can find many defects </a:t>
            </a:r>
          </a:p>
          <a:p>
            <a:pPr marL="1382713" lvl="2" defTabSz="917575" eaLnBrk="1" hangingPunct="1">
              <a:defRPr/>
            </a:pPr>
            <a:r>
              <a:rPr lang="en-GB" dirty="0">
                <a:ea typeface="ＭＳ Ｐゴシック" charset="0"/>
              </a:rPr>
              <a:t>Test concentrates one defect at a time</a:t>
            </a:r>
          </a:p>
          <a:p>
            <a:pPr marL="1039813" lvl="1" indent="-458788" defTabSz="917575" eaLnBrk="1" hangingPunct="1">
              <a:buFont typeface="Wingdings" charset="0"/>
              <a:buChar char="w"/>
              <a:defRPr/>
            </a:pPr>
            <a:endParaRPr lang="en-GB" dirty="0">
              <a:ea typeface="ＭＳ Ｐゴシック" charset="0"/>
            </a:endParaRPr>
          </a:p>
          <a:p>
            <a:pPr marL="1039813" lvl="1" indent="-458788" defTabSz="917575" eaLnBrk="1" hangingPunct="1">
              <a:buFont typeface="Wingdings" charset="0"/>
              <a:buChar char="w"/>
              <a:defRPr/>
            </a:pPr>
            <a:endParaRPr lang="en-GB" dirty="0">
              <a:ea typeface="ＭＳ Ｐゴシック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A0348DC-03D3-4067-BB54-9C13D97603F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it-IT" altLang="fr-FR" sz="1200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Data flow analysis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Analyzes the values of variables during execution to find out anomalies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Looks like dynamic but some information can be collected statically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Three operations on variables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>
                <a:ea typeface="ＭＳ Ｐゴシック" charset="0"/>
              </a:rPr>
              <a:t>Definition: - write-  a new value is assigned 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>
                <a:ea typeface="ＭＳ Ｐゴシック" charset="0"/>
              </a:rPr>
              <a:t>Use: - read-  the value of the variable is read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>
                <a:ea typeface="ＭＳ Ｐゴシック" charset="0"/>
              </a:rPr>
              <a:t>Nullification: the variable has no significant value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 sz="2400">
              <a:ea typeface="ＭＳ Ｐゴシック" charset="0"/>
            </a:endParaRPr>
          </a:p>
        </p:txBody>
      </p:sp>
      <p:sp>
        <p:nvSpPr>
          <p:cNvPr id="398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DF72A25-8861-4EC8-ADD0-945F09EF423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320</a:t>
            </a:fld>
            <a:endParaRPr lang="it-IT" altLang="fr-FR" sz="1200"/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Data flow analysis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Correct sequences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D U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>
                <a:ea typeface="ＭＳ Ｐゴシック" charset="0"/>
              </a:rPr>
              <a:t>The use of a variable must be always preceded by a definition of the same variable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Suspect (forbidden) sequences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D D 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N U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>
                <a:ea typeface="ＭＳ Ｐゴシック" charset="0"/>
              </a:rPr>
              <a:t>A use of a variable not preceded by a definition corresponds to the use of an undefined value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ea typeface="ＭＳ Ｐゴシック" charset="0"/>
              <a:cs typeface="+mn-cs"/>
            </a:endParaRPr>
          </a:p>
        </p:txBody>
      </p:sp>
      <p:sp>
        <p:nvSpPr>
          <p:cNvPr id="399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E3E8356-6F75-4208-BDE9-46BBBC3A42F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321</a:t>
            </a:fld>
            <a:endParaRPr lang="it-IT" altLang="fr-FR" sz="1200"/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Data flow analysis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8534400" cy="48006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Tools recover the sequence and recognize suspect ones</a:t>
            </a:r>
          </a:p>
        </p:txBody>
      </p:sp>
      <p:graphicFrame>
        <p:nvGraphicFramePr>
          <p:cNvPr id="629819" name="Group 59"/>
          <p:cNvGraphicFramePr>
            <a:graphicFrameLocks noGrp="1"/>
          </p:cNvGraphicFramePr>
          <p:nvPr>
            <p:ph sz="half" idx="2"/>
          </p:nvPr>
        </p:nvGraphicFramePr>
        <p:xfrm>
          <a:off x="0" y="2997200"/>
          <a:ext cx="8851900" cy="3627435"/>
        </p:xfrm>
        <a:graphic>
          <a:graphicData uri="http://schemas.openxmlformats.org/drawingml/2006/table">
            <a:tbl>
              <a:tblPr/>
              <a:tblGrid>
                <a:gridCol w="687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it-IT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swap(float*x1, float* x2){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int float x;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*x2 = x;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U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*x2 = *x1;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U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*x1 = x;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U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9806" name="Oval 46"/>
          <p:cNvSpPr>
            <a:spLocks noChangeArrowheads="1"/>
          </p:cNvSpPr>
          <p:nvPr/>
        </p:nvSpPr>
        <p:spPr bwMode="auto">
          <a:xfrm>
            <a:off x="7667625" y="3500438"/>
            <a:ext cx="576263" cy="2160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629807" name="Oval 47"/>
          <p:cNvSpPr>
            <a:spLocks noChangeArrowheads="1"/>
          </p:cNvSpPr>
          <p:nvPr/>
        </p:nvSpPr>
        <p:spPr bwMode="auto">
          <a:xfrm>
            <a:off x="8316913" y="3933825"/>
            <a:ext cx="503237" cy="12239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629808" name="AutoShape 48"/>
          <p:cNvSpPr>
            <a:spLocks noChangeArrowheads="1"/>
          </p:cNvSpPr>
          <p:nvPr/>
        </p:nvSpPr>
        <p:spPr bwMode="auto">
          <a:xfrm>
            <a:off x="3995738" y="4076700"/>
            <a:ext cx="2305050" cy="576263"/>
          </a:xfrm>
          <a:prstGeom prst="wedgeRoundRectCallout">
            <a:avLst>
              <a:gd name="adj1" fmla="val -110125"/>
              <a:gd name="adj2" fmla="val 81954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kumimoji="1" lang="en-US" sz="2800" b="1">
                <a:latin typeface="Courier New" charset="0"/>
                <a:ea typeface="ＭＳ Ｐゴシック" charset="0"/>
              </a:rPr>
              <a:t>x = *x2;</a:t>
            </a:r>
          </a:p>
        </p:txBody>
      </p:sp>
      <p:sp>
        <p:nvSpPr>
          <p:cNvPr id="40043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AB74E27-B1C3-4EEA-9293-8F259EFF0F1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322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806" grpId="0" animBg="1"/>
      <p:bldP spid="629807" grpId="0" animBg="1"/>
      <p:bldP spid="62980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Symbolic execution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The program is executed with symbolic values instead of actual values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Output variables are expressed as symbolic formulas of input variables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Symbolic execution may be extremely complex even for simple programs</a:t>
            </a:r>
          </a:p>
        </p:txBody>
      </p:sp>
      <p:sp>
        <p:nvSpPr>
          <p:cNvPr id="401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0F1942B-D569-439C-B4D8-FF414472BEF1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323</a:t>
            </a:fld>
            <a:endParaRPr lang="it-IT" altLang="fr-FR" sz="1200"/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Symbolic execution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ea typeface="ＭＳ Ｐゴシック" charset="0"/>
                <a:cs typeface="+mn-cs"/>
              </a:rPr>
              <a:t>1 integer product (int x, int y, int z){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ea typeface="ＭＳ Ｐゴシック" charset="0"/>
                <a:cs typeface="+mn-cs"/>
              </a:rPr>
              <a:t>2   int tmp1, tmp2;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ea typeface="ＭＳ Ｐゴシック" charset="0"/>
                <a:cs typeface="+mn-cs"/>
              </a:rPr>
              <a:t>3   tmp1 = x*y;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ea typeface="ＭＳ Ｐゴシック" charset="0"/>
                <a:cs typeface="+mn-cs"/>
              </a:rPr>
              <a:t>4   tmp2 = y*z;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ea typeface="ＭＳ Ｐゴシック" charset="0"/>
                <a:cs typeface="+mn-cs"/>
              </a:rPr>
              <a:t>5   return tmp1 * tmp2 / y;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ea typeface="ＭＳ Ｐゴシック" charset="0"/>
                <a:cs typeface="+mn-cs"/>
              </a:rPr>
              <a:t>6 }</a:t>
            </a:r>
          </a:p>
        </p:txBody>
      </p:sp>
      <p:graphicFrame>
        <p:nvGraphicFramePr>
          <p:cNvPr id="631812" name="Group 4"/>
          <p:cNvGraphicFramePr>
            <a:graphicFrameLocks noGrp="1"/>
          </p:cNvGraphicFramePr>
          <p:nvPr/>
        </p:nvGraphicFramePr>
        <p:xfrm>
          <a:off x="1258888" y="3716338"/>
          <a:ext cx="7058025" cy="22860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Stmt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tmp1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tmp2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X*Y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X*Y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Y*Z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X*Y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Y*Z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X*Y*Y*Z /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248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057962B-4ABA-425F-9838-3505F87FF15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324</a:t>
            </a:fld>
            <a:endParaRPr lang="it-IT" altLang="fr-FR" sz="1200"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Reverse documentation of design /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Over time the code changes and may or may not correspond to the initial design</a:t>
            </a:r>
          </a:p>
          <a:p>
            <a:r>
              <a:rPr lang="it-IT" dirty="0"/>
              <a:t>How to reconstruct the actual, current design?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325</a:t>
            </a:fld>
            <a:endParaRPr lang="it-IT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15816" y="4725144"/>
            <a:ext cx="266429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Reverse design  tool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 flipV="1">
            <a:off x="2051720" y="5079087"/>
            <a:ext cx="864096" cy="6097"/>
          </a:xfrm>
          <a:prstGeom prst="straightConnector1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259632" y="4621887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Code base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580112" y="5046914"/>
            <a:ext cx="864096" cy="6097"/>
          </a:xfrm>
          <a:prstGeom prst="straightConnector1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060702" y="462678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44322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DDAC-B335-A442-8140-B97C998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and </a:t>
            </a:r>
            <a:r>
              <a:rPr lang="it-IT" dirty="0" err="1"/>
              <a:t>quality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6BC-A532-D686-3879-23B61459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Analysis of </a:t>
            </a:r>
            <a:r>
              <a:rPr lang="it-IT" dirty="0" err="1"/>
              <a:t>defects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software project </a:t>
            </a:r>
            <a:r>
              <a:rPr lang="it-IT" dirty="0" err="1"/>
              <a:t>is</a:t>
            </a:r>
            <a:r>
              <a:rPr lang="it-IT" dirty="0"/>
              <a:t> a key tool to </a:t>
            </a:r>
            <a:r>
              <a:rPr lang="it-IT" dirty="0" err="1"/>
              <a:t>assess</a:t>
            </a:r>
            <a:r>
              <a:rPr lang="it-IT" dirty="0"/>
              <a:t> the </a:t>
            </a:r>
            <a:r>
              <a:rPr lang="it-IT" dirty="0" err="1"/>
              <a:t>quality</a:t>
            </a:r>
            <a:r>
              <a:rPr lang="it-IT" dirty="0"/>
              <a:t> of a software product </a:t>
            </a:r>
          </a:p>
          <a:p>
            <a:endParaRPr lang="it-IT" dirty="0"/>
          </a:p>
          <a:p>
            <a:pPr lvl="1"/>
            <a:r>
              <a:rPr lang="it-IT" dirty="0"/>
              <a:t>See </a:t>
            </a:r>
            <a:r>
              <a:rPr lang="it-IT" dirty="0" err="1"/>
              <a:t>before</a:t>
            </a:r>
            <a:r>
              <a:rPr lang="it-IT" dirty="0"/>
              <a:t> ‘reliability testing’</a:t>
            </a:r>
          </a:p>
          <a:p>
            <a:pPr lvl="1"/>
            <a:r>
              <a:rPr lang="it-IT" dirty="0"/>
              <a:t>See </a:t>
            </a:r>
            <a:r>
              <a:rPr lang="it-IT" dirty="0" err="1"/>
              <a:t>chapter</a:t>
            </a:r>
            <a:r>
              <a:rPr lang="it-IT" dirty="0"/>
              <a:t> on project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6233-3FB0-68B0-4D99-73334E48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326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3370777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Structure 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327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747670707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-85279"/>
            <a:ext cx="4107904" cy="67908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328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09823106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295400"/>
            <a:ext cx="7680960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329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54098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Inspection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Advantages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Can be applied to documents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ea typeface="ＭＳ Ｐゴシック" charset="0"/>
              </a:rPr>
              <a:t>Requirements, design, test cases, ..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Can be applied to code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ea typeface="ＭＳ Ｐゴシック" charset="0"/>
              </a:rPr>
              <a:t>Does not require execution environment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Is very effective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ea typeface="ＭＳ Ｐゴシック" charset="0"/>
              </a:rPr>
              <a:t>Reuses experience and know of people on domain and technologies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ea typeface="ＭＳ Ｐゴシック" charset="0"/>
              </a:rPr>
              <a:t>Has more global view (vs test: one defect at a time)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ea typeface="ＭＳ Ｐゴシック" charset="0"/>
              </a:rPr>
              <a:t>Uses group dynamics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Limits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More suitable for functional aspects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Requires time (effort and calendar time)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w"/>
              <a:defRPr/>
            </a:pPr>
            <a:endParaRPr lang="en-US" sz="2400" dirty="0">
              <a:ea typeface="ＭＳ Ｐゴシック" charset="0"/>
            </a:endParaRPr>
          </a:p>
          <a:p>
            <a:pPr lvl="2" eaLnBrk="1" hangingPunct="1">
              <a:lnSpc>
                <a:spcPct val="80000"/>
              </a:lnSpc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EB9C134-391D-4E21-A503-A2D2FA8FCE2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it-IT" altLang="fr-FR" sz="1200"/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28965"/>
            <a:ext cx="8229600" cy="39334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330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51705811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DC94-483F-AA82-A394-A42C0A39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EE26-1525-AC14-34B9-C7315CB5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VandV</a:t>
            </a:r>
            <a:r>
              <a:rPr lang="en-GB" dirty="0"/>
              <a:t> is about preventing, finding and fixing defects</a:t>
            </a:r>
          </a:p>
          <a:p>
            <a:r>
              <a:rPr lang="en-GB" dirty="0"/>
              <a:t>Many techniques available: testing, inspection, static analysis</a:t>
            </a:r>
          </a:p>
          <a:p>
            <a:r>
              <a:rPr lang="en-GB" dirty="0"/>
              <a:t>Cost and effort of </a:t>
            </a:r>
            <a:r>
              <a:rPr lang="en-GB" dirty="0" err="1"/>
              <a:t>VandV</a:t>
            </a:r>
            <a:r>
              <a:rPr lang="en-GB" dirty="0"/>
              <a:t> should be compared with cost of defects left to the end user</a:t>
            </a:r>
          </a:p>
          <a:p>
            <a:pPr lvl="1"/>
            <a:r>
              <a:rPr lang="en-GB" dirty="0"/>
              <a:t>Cost of quality vs. cost of non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F4D8-41F2-8B58-C5F2-0B319822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60B5-6B43-441C-9674-A593218E428F}" type="slidenum">
              <a:rPr lang="it-IT" altLang="en-US" smtClean="0"/>
              <a:pPr>
                <a:defRPr/>
              </a:pPr>
              <a:t>331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125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Benefits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100" dirty="0">
                <a:ea typeface="ＭＳ Ｐゴシック" charset="0"/>
                <a:cs typeface="+mn-cs"/>
              </a:rPr>
              <a:t>Early defect detection improves product quality and reduces avoidable rework (down to 10-20%)</a:t>
            </a:r>
          </a:p>
          <a:p>
            <a:pPr marL="692150" lvl="1" indent="-347663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sz="2100" dirty="0">
                <a:ea typeface="ＭＳ Ｐゴシック" charset="0"/>
              </a:rPr>
              <a:t>Data from industry averages [Capers Jones, 1991]</a:t>
            </a:r>
          </a:p>
          <a:p>
            <a:pPr marL="987425" lvl="2" indent="-293688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charset="0"/>
              </a:rPr>
              <a:t>more data available at www.cebase.org</a:t>
            </a:r>
          </a:p>
        </p:txBody>
      </p:sp>
      <p:grpSp>
        <p:nvGrpSpPr>
          <p:cNvPr id="41988" name="Group 1"/>
          <p:cNvGrpSpPr>
            <a:grpSpLocks/>
          </p:cNvGrpSpPr>
          <p:nvPr/>
        </p:nvGrpSpPr>
        <p:grpSpPr bwMode="auto">
          <a:xfrm>
            <a:off x="476250" y="2743200"/>
            <a:ext cx="7924800" cy="3414713"/>
            <a:chOff x="533400" y="3124200"/>
            <a:chExt cx="7924800" cy="3414713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533400" y="3124200"/>
              <a:ext cx="18288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 dirty="0">
                  <a:latin typeface="Arial" charset="0"/>
                  <a:ea typeface="ＭＳ Ｐゴシック" charset="0"/>
                </a:rPr>
                <a:t>Requirements</a:t>
              </a: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362200" y="3124200"/>
              <a:ext cx="609600" cy="533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Insp</a:t>
              </a:r>
              <a:r>
                <a:rPr lang="en-US" sz="1800" b="1">
                  <a:latin typeface="Arial" charset="0"/>
                  <a:ea typeface="ＭＳ Ｐゴシック" charset="0"/>
                </a:rPr>
                <a:t>.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1295400" y="3657600"/>
              <a:ext cx="18288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Design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3124200" y="3657600"/>
              <a:ext cx="609600" cy="533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Insp</a:t>
              </a:r>
              <a:r>
                <a:rPr lang="en-US" sz="1800" b="1">
                  <a:latin typeface="Arial" charset="0"/>
                  <a:ea typeface="ＭＳ Ｐゴシック" charset="0"/>
                </a:rPr>
                <a:t>.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2133600" y="4191000"/>
              <a:ext cx="18288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Code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962400" y="4191000"/>
              <a:ext cx="609600" cy="533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Insp</a:t>
              </a:r>
              <a:r>
                <a:rPr lang="en-US" sz="1800" b="1">
                  <a:latin typeface="Arial" charset="0"/>
                  <a:ea typeface="ＭＳ Ｐゴシック" charset="0"/>
                </a:rPr>
                <a:t>.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2895600" y="4724400"/>
              <a:ext cx="18288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Unit Test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4724400" y="4724400"/>
              <a:ext cx="609600" cy="533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Insp</a:t>
              </a:r>
              <a:r>
                <a:rPr lang="en-US" sz="1800" b="1">
                  <a:latin typeface="Arial" charset="0"/>
                  <a:ea typeface="ＭＳ Ｐゴシック" charset="0"/>
                </a:rPr>
                <a:t>.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3657600" y="5257800"/>
              <a:ext cx="18288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Integration Test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5486400" y="5257800"/>
              <a:ext cx="609600" cy="533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Insp</a:t>
              </a:r>
              <a:r>
                <a:rPr lang="en-US" sz="1800" b="1">
                  <a:latin typeface="Arial" charset="0"/>
                  <a:ea typeface="ＭＳ Ｐゴシック" charset="0"/>
                </a:rPr>
                <a:t>.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4419600" y="5791200"/>
              <a:ext cx="1828800" cy="533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System Test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6248400" y="5791200"/>
              <a:ext cx="609600" cy="533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Insp</a:t>
              </a:r>
              <a:r>
                <a:rPr lang="en-US" sz="1800" b="1">
                  <a:latin typeface="Arial" charset="0"/>
                  <a:ea typeface="ＭＳ Ｐゴシック" charset="0"/>
                </a:rPr>
                <a:t>.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3048000" y="3200400"/>
              <a:ext cx="781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 dirty="0">
                  <a:latin typeface="Arial" charset="0"/>
                </a:rPr>
                <a:t>5 (20)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810000" y="3733800"/>
              <a:ext cx="781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 dirty="0">
                  <a:latin typeface="Arial" charset="0"/>
                </a:rPr>
                <a:t>8 (40)</a:t>
              </a: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1035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 dirty="0">
                  <a:latin typeface="Arial" charset="0"/>
                </a:rPr>
                <a:t>15 (100)</a:t>
              </a: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5334000" y="4800600"/>
              <a:ext cx="781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>
                  <a:latin typeface="Arial" charset="0"/>
                </a:rPr>
                <a:t>7 (50)</a:t>
              </a:r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6096000" y="5334000"/>
              <a:ext cx="781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>
                  <a:latin typeface="Arial" charset="0"/>
                </a:rPr>
                <a:t>3 (20)</a:t>
              </a:r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6858000" y="5867400"/>
              <a:ext cx="781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>
                  <a:latin typeface="Arial" charset="0"/>
                </a:rPr>
                <a:t>1 (10)</a:t>
              </a: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H="1">
              <a:off x="2438400" y="5029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V="1">
              <a:off x="2438400" y="4724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 flipH="1">
              <a:off x="1752600" y="5562600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V="1">
              <a:off x="1752600" y="41910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 flipV="1">
              <a:off x="2286000" y="47244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H="1">
              <a:off x="990600" y="6019800"/>
              <a:ext cx="3429000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 flipV="1">
              <a:off x="990600" y="3657600"/>
              <a:ext cx="0" cy="23622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27677" name="AutoShape 29"/>
            <p:cNvSpPr>
              <a:spLocks/>
            </p:cNvSpPr>
            <p:nvPr/>
          </p:nvSpPr>
          <p:spPr bwMode="auto">
            <a:xfrm>
              <a:off x="5873750" y="3954463"/>
              <a:ext cx="2584450" cy="544512"/>
            </a:xfrm>
            <a:prstGeom prst="callout2">
              <a:avLst>
                <a:gd name="adj1" fmla="val 20991"/>
                <a:gd name="adj2" fmla="val -2949"/>
                <a:gd name="adj3" fmla="val 20991"/>
                <a:gd name="adj4" fmla="val -13269"/>
                <a:gd name="adj5" fmla="val 53060"/>
                <a:gd name="adj6" fmla="val -2401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Defects per KLOC passed without inspection</a:t>
              </a:r>
            </a:p>
          </p:txBody>
        </p:sp>
        <p:sp>
          <p:nvSpPr>
            <p:cNvPr id="27678" name="AutoShape 30"/>
            <p:cNvSpPr>
              <a:spLocks/>
            </p:cNvSpPr>
            <p:nvPr/>
          </p:nvSpPr>
          <p:spPr bwMode="auto">
            <a:xfrm>
              <a:off x="5807075" y="3232150"/>
              <a:ext cx="2574925" cy="544513"/>
            </a:xfrm>
            <a:prstGeom prst="callout2">
              <a:avLst>
                <a:gd name="adj1" fmla="val 20991"/>
                <a:gd name="adj2" fmla="val -2958"/>
                <a:gd name="adj3" fmla="val 20991"/>
                <a:gd name="adj4" fmla="val -20162"/>
                <a:gd name="adj5" fmla="val 174926"/>
                <a:gd name="adj6" fmla="val -3804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Defects per KLOC passed with inspection</a:t>
              </a: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9" name="Text Box 31"/>
            <p:cNvSpPr txBox="1">
              <a:spLocks noChangeArrowheads="1"/>
            </p:cNvSpPr>
            <p:nvPr/>
          </p:nvSpPr>
          <p:spPr bwMode="auto">
            <a:xfrm>
              <a:off x="2209800" y="6172200"/>
              <a:ext cx="170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>
                  <a:latin typeface="Arial" charset="0"/>
                </a:rPr>
                <a:t>Rework Costs</a:t>
              </a:r>
            </a:p>
          </p:txBody>
        </p:sp>
      </p:grpSp>
      <p:sp>
        <p:nvSpPr>
          <p:cNvPr id="4198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239965-2B0F-4C4E-A432-BAC88E3DC79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it-IT" altLang="fr-FR"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7575"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Inspection vs.  testing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6725" indent="-466725" defTabSz="917575" eaLnBrk="1" hangingPunct="1">
              <a:buFont typeface="Wingdings" charset="0"/>
              <a:buChar char="§"/>
              <a:defRPr/>
            </a:pPr>
            <a:r>
              <a:rPr lang="en-GB">
                <a:ea typeface="ＭＳ Ｐゴシック" charset="0"/>
                <a:cs typeface="+mn-cs"/>
              </a:rPr>
              <a:t>Complementary techniques</a:t>
            </a:r>
          </a:p>
          <a:p>
            <a:pPr marL="1039813" lvl="1" indent="-458788" defTabSz="917575" eaLnBrk="1" hangingPunct="1">
              <a:buFont typeface="Wingdings" charset="0"/>
              <a:buChar char="w"/>
              <a:defRPr/>
            </a:pPr>
            <a:r>
              <a:rPr lang="en-GB">
                <a:ea typeface="ＭＳ Ｐゴシック" charset="0"/>
              </a:rPr>
              <a:t>Both should be used in V and V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B2C50DD-B7D4-4421-9E8A-090E0E191B4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it-IT" altLang="fr-FR"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Roles in group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78800" cy="4171950"/>
          </a:xfrm>
        </p:spPr>
        <p:txBody>
          <a:bodyPr/>
          <a:lstStyle/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Moderator:</a:t>
            </a:r>
          </a:p>
          <a:p>
            <a:pPr marL="762000" lvl="2" indent="-190500" eaLnBrk="1" hangingPunct="1">
              <a:defRPr/>
            </a:pPr>
            <a:r>
              <a:rPr lang="en-US" dirty="0">
                <a:ea typeface="ＭＳ Ｐゴシック" charset="0"/>
              </a:rPr>
              <a:t>Leads inspection process and notably inspection meeting</a:t>
            </a:r>
          </a:p>
          <a:p>
            <a:pPr marL="1143000" lvl="3" indent="-190500" eaLnBrk="1" hangingPunct="1">
              <a:defRPr/>
            </a:pPr>
            <a:r>
              <a:rPr lang="en-US" dirty="0">
                <a:ea typeface="ＭＳ Ｐゴシック" charset="0"/>
              </a:rPr>
              <a:t>Selects participants, prepares material</a:t>
            </a:r>
          </a:p>
          <a:p>
            <a:pPr marL="1143000" lvl="3" indent="-190500" eaLnBrk="1" hangingPunct="1">
              <a:defRPr/>
            </a:pPr>
            <a:r>
              <a:rPr lang="en-US" dirty="0">
                <a:ea typeface="ＭＳ Ｐゴシック" charset="0"/>
              </a:rPr>
              <a:t>Usually not from project that produces document to be inspected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Readers:</a:t>
            </a:r>
          </a:p>
          <a:p>
            <a:pPr marL="762000" lvl="2" indent="-190500" eaLnBrk="1" hangingPunct="1">
              <a:defRPr/>
            </a:pPr>
            <a:r>
              <a:rPr lang="en-US" dirty="0">
                <a:ea typeface="ＭＳ Ｐゴシック" charset="0"/>
              </a:rPr>
              <a:t>Read document to be inspected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Author</a:t>
            </a:r>
          </a:p>
          <a:p>
            <a:pPr marL="762000" lvl="2" indent="-190500" eaLnBrk="1" hangingPunct="1">
              <a:defRPr/>
            </a:pPr>
            <a:r>
              <a:rPr lang="en-US" dirty="0">
                <a:ea typeface="ＭＳ Ｐゴシック" charset="0"/>
              </a:rPr>
              <a:t>Answers to questions that arise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Scribe</a:t>
            </a:r>
          </a:p>
          <a:p>
            <a:pPr marL="762000" lvl="2" indent="-190500" eaLnBrk="1" hangingPunct="1">
              <a:defRPr/>
            </a:pPr>
            <a:r>
              <a:rPr lang="en-US" dirty="0">
                <a:ea typeface="ＭＳ Ｐゴシック" charset="0"/>
              </a:rPr>
              <a:t>Writes inspection log</a:t>
            </a:r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407FF09-7063-400F-87DD-13809FB1F26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it-IT" altLang="fr-FR"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Fagan Inspection Process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1052513"/>
            <a:ext cx="5334000" cy="4411662"/>
          </a:xfrm>
        </p:spPr>
        <p:txBody>
          <a:bodyPr/>
          <a:lstStyle/>
          <a:p>
            <a:pPr eaLnBrk="1" hangingPunct="1">
              <a:defRPr/>
            </a:pPr>
            <a:endParaRPr lang="en-US" sz="1900">
              <a:ea typeface="MS PGothic" pitchFamily="34" charset="-128"/>
            </a:endParaRPr>
          </a:p>
          <a:p>
            <a:pPr eaLnBrk="1" hangingPunct="1">
              <a:defRPr/>
            </a:pPr>
            <a:r>
              <a:rPr lang="en-US" sz="1900">
                <a:ea typeface="MS PGothic" pitchFamily="34" charset="-128"/>
              </a:rPr>
              <a:t>Select team, arrange materials, schedule dates</a:t>
            </a:r>
          </a:p>
          <a:p>
            <a:pPr eaLnBrk="1" hangingPunct="1">
              <a:defRPr/>
            </a:pPr>
            <a:endParaRPr lang="en-US" sz="1900">
              <a:ea typeface="MS PGothic" pitchFamily="34" charset="-128"/>
            </a:endParaRPr>
          </a:p>
          <a:p>
            <a:pPr eaLnBrk="1" hangingPunct="1">
              <a:defRPr/>
            </a:pPr>
            <a:r>
              <a:rPr lang="en-US" sz="1900">
                <a:ea typeface="MS PGothic" pitchFamily="34" charset="-128"/>
              </a:rPr>
              <a:t>Present process, product</a:t>
            </a:r>
          </a:p>
          <a:p>
            <a:pPr eaLnBrk="1" hangingPunct="1">
              <a:defRPr/>
            </a:pPr>
            <a:endParaRPr lang="en-US" sz="1900">
              <a:ea typeface="MS PGothic" pitchFamily="34" charset="-128"/>
            </a:endParaRPr>
          </a:p>
          <a:p>
            <a:pPr eaLnBrk="1" hangingPunct="1">
              <a:defRPr/>
            </a:pPr>
            <a:r>
              <a:rPr lang="en-US" sz="1900" b="1" i="1">
                <a:ea typeface="MS PGothic" pitchFamily="34" charset="-128"/>
              </a:rPr>
              <a:t>Become familiar with the product</a:t>
            </a:r>
            <a:br>
              <a:rPr lang="en-US" sz="1900" b="1">
                <a:ea typeface="MS PGothic" pitchFamily="34" charset="-128"/>
              </a:rPr>
            </a:br>
            <a:endParaRPr lang="en-US" sz="1900" b="1">
              <a:ea typeface="MS PGothic" pitchFamily="34" charset="-128"/>
            </a:endParaRPr>
          </a:p>
          <a:p>
            <a:pPr eaLnBrk="1" hangingPunct="1">
              <a:spcBef>
                <a:spcPct val="40000"/>
              </a:spcBef>
              <a:defRPr/>
            </a:pPr>
            <a:r>
              <a:rPr lang="en-US" sz="1900" b="1">
                <a:ea typeface="MS PGothic" pitchFamily="34" charset="-128"/>
              </a:rPr>
              <a:t>Team analysis to find defects</a:t>
            </a:r>
            <a:endParaRPr lang="en-US" sz="1900" b="1" i="1">
              <a:ea typeface="MS PGothic" pitchFamily="34" charset="-128"/>
            </a:endParaRPr>
          </a:p>
          <a:p>
            <a:pPr eaLnBrk="1" hangingPunct="1">
              <a:defRPr/>
            </a:pPr>
            <a:endParaRPr lang="en-US" sz="1900" b="1">
              <a:ea typeface="MS PGothic" pitchFamily="34" charset="-128"/>
            </a:endParaRPr>
          </a:p>
          <a:p>
            <a:pPr eaLnBrk="1" hangingPunct="1">
              <a:defRPr/>
            </a:pPr>
            <a:r>
              <a:rPr lang="en-US" sz="1900">
                <a:ea typeface="MS PGothic" pitchFamily="34" charset="-128"/>
              </a:rPr>
              <a:t>Correct defects</a:t>
            </a:r>
          </a:p>
          <a:p>
            <a:pPr eaLnBrk="1" hangingPunct="1">
              <a:defRPr/>
            </a:pPr>
            <a:endParaRPr lang="en-US" sz="1900">
              <a:ea typeface="MS PGothic" pitchFamily="34" charset="-128"/>
            </a:endParaRPr>
          </a:p>
          <a:p>
            <a:pPr eaLnBrk="1" hangingPunct="1">
              <a:defRPr/>
            </a:pPr>
            <a:r>
              <a:rPr lang="en-US" sz="1900">
                <a:ea typeface="MS PGothic" pitchFamily="34" charset="-128"/>
              </a:rPr>
              <a:t>Verify fixes, collect data</a:t>
            </a:r>
          </a:p>
          <a:p>
            <a:pPr eaLnBrk="1" hangingPunct="1">
              <a:defRPr/>
            </a:pPr>
            <a:endParaRPr lang="en-US" sz="1900">
              <a:ea typeface="MS PGothic" pitchFamily="34" charset="-128"/>
            </a:endParaRPr>
          </a:p>
          <a:p>
            <a:pPr eaLnBrk="1" hangingPunct="1">
              <a:defRPr/>
            </a:pPr>
            <a:endParaRPr lang="en-US" sz="1900">
              <a:ea typeface="MS PGothic" pitchFamily="34" charset="-128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11188" y="1341438"/>
            <a:ext cx="2286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Planning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11188" y="2027238"/>
            <a:ext cx="2286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Overview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11188" y="2713038"/>
            <a:ext cx="2286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Preparation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11188" y="3703638"/>
            <a:ext cx="2286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Inspection Meeting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11188" y="4389438"/>
            <a:ext cx="2286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Rework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11188" y="5075238"/>
            <a:ext cx="2286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Follow-Up</a:t>
            </a:r>
          </a:p>
        </p:txBody>
      </p:sp>
      <p:cxnSp>
        <p:nvCxnSpPr>
          <p:cNvPr id="30730" name="AutoShape 10"/>
          <p:cNvCxnSpPr>
            <a:cxnSpLocks noChangeShapeType="1"/>
            <a:stCxn id="30724" idx="2"/>
            <a:endCxn id="30725" idx="0"/>
          </p:cNvCxnSpPr>
          <p:nvPr/>
        </p:nvCxnSpPr>
        <p:spPr bwMode="auto">
          <a:xfrm>
            <a:off x="1754188" y="17986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731" name="AutoShape 11"/>
          <p:cNvCxnSpPr>
            <a:cxnSpLocks noChangeShapeType="1"/>
            <a:stCxn id="30725" idx="2"/>
            <a:endCxn id="30726" idx="0"/>
          </p:cNvCxnSpPr>
          <p:nvPr/>
        </p:nvCxnSpPr>
        <p:spPr bwMode="auto">
          <a:xfrm>
            <a:off x="1754188" y="248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732" name="AutoShape 12"/>
          <p:cNvCxnSpPr>
            <a:cxnSpLocks noChangeShapeType="1"/>
            <a:stCxn id="30726" idx="2"/>
            <a:endCxn id="30727" idx="0"/>
          </p:cNvCxnSpPr>
          <p:nvPr/>
        </p:nvCxnSpPr>
        <p:spPr bwMode="auto">
          <a:xfrm>
            <a:off x="1754188" y="31702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733" name="AutoShape 13"/>
          <p:cNvCxnSpPr>
            <a:cxnSpLocks noChangeShapeType="1"/>
            <a:stCxn id="30727" idx="2"/>
            <a:endCxn id="30728" idx="0"/>
          </p:cNvCxnSpPr>
          <p:nvPr/>
        </p:nvCxnSpPr>
        <p:spPr bwMode="auto">
          <a:xfrm>
            <a:off x="1754188" y="41608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734" name="AutoShape 14"/>
          <p:cNvCxnSpPr>
            <a:cxnSpLocks noChangeShapeType="1"/>
            <a:stCxn id="30728" idx="2"/>
            <a:endCxn id="30729" idx="0"/>
          </p:cNvCxnSpPr>
          <p:nvPr/>
        </p:nvCxnSpPr>
        <p:spPr bwMode="auto">
          <a:xfrm>
            <a:off x="1754188" y="48466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763588" y="2865438"/>
            <a:ext cx="2286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Preparation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915988" y="3017838"/>
            <a:ext cx="2286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Preparation</a:t>
            </a:r>
          </a:p>
        </p:txBody>
      </p:sp>
      <p:sp>
        <p:nvSpPr>
          <p:cNvPr id="509969" name="AutoShape 17"/>
          <p:cNvSpPr>
            <a:spLocks noChangeArrowheads="1"/>
          </p:cNvSpPr>
          <p:nvPr/>
        </p:nvSpPr>
        <p:spPr bwMode="auto">
          <a:xfrm>
            <a:off x="7380288" y="3500438"/>
            <a:ext cx="1600200" cy="1600200"/>
          </a:xfrm>
          <a:prstGeom prst="wedgeRectCallout">
            <a:avLst>
              <a:gd name="adj1" fmla="val -161407"/>
              <a:gd name="adj2" fmla="val -5446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latin typeface="Arial" charset="0"/>
                <a:ea typeface="ＭＳ Ｐゴシック" charset="0"/>
              </a:rPr>
              <a:t>Inspectors are </a:t>
            </a:r>
          </a:p>
          <a:p>
            <a:pPr algn="ctr" eaLnBrk="1" hangingPunct="1">
              <a:defRPr/>
            </a:pPr>
            <a:r>
              <a:rPr lang="en-US" sz="1600">
                <a:latin typeface="Arial" charset="0"/>
                <a:ea typeface="ＭＳ Ｐゴシック" charset="0"/>
              </a:rPr>
              <a:t>often unprepared.</a:t>
            </a:r>
          </a:p>
          <a:p>
            <a:pPr algn="ctr" eaLnBrk="1" hangingPunct="1">
              <a:defRPr/>
            </a:pPr>
            <a:r>
              <a:rPr lang="en-US" sz="1600">
                <a:latin typeface="Arial" charset="0"/>
                <a:ea typeface="ＭＳ Ｐゴシック" charset="0"/>
              </a:rPr>
              <a:t>How to make </a:t>
            </a:r>
          </a:p>
          <a:p>
            <a:pPr algn="ctr" eaLnBrk="1" hangingPunct="1">
              <a:defRPr/>
            </a:pPr>
            <a:r>
              <a:rPr lang="en-US" sz="1600">
                <a:latin typeface="Arial" charset="0"/>
                <a:ea typeface="ＭＳ Ｐゴシック" charset="0"/>
              </a:rPr>
              <a:t>visible the </a:t>
            </a:r>
          </a:p>
          <a:p>
            <a:pPr algn="ctr" eaLnBrk="1" hangingPunct="1">
              <a:defRPr/>
            </a:pPr>
            <a:r>
              <a:rPr lang="en-US" sz="1600">
                <a:latin typeface="Arial" charset="0"/>
                <a:ea typeface="ＭＳ Ｐゴシック" charset="0"/>
              </a:rPr>
              <a:t>quality of </a:t>
            </a:r>
          </a:p>
          <a:p>
            <a:pPr algn="ctr" eaLnBrk="1" hangingPunct="1">
              <a:defRPr/>
            </a:pPr>
            <a:r>
              <a:rPr lang="en-US" sz="1600">
                <a:latin typeface="Arial" charset="0"/>
                <a:ea typeface="ＭＳ Ｐゴシック" charset="0"/>
              </a:rPr>
              <a:t>preparation? </a:t>
            </a:r>
          </a:p>
        </p:txBody>
      </p:sp>
      <p:sp>
        <p:nvSpPr>
          <p:cNvPr id="450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0CD973E-45D2-4B90-9344-36850F53955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defTabSz="917575"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Process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144000" cy="41719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marL="1039813" lvl="1" indent="-458788" defTabSz="917575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GB">
                <a:ea typeface="ＭＳ Ｐゴシック" charset="0"/>
              </a:rPr>
              <a:t>Overview</a:t>
            </a:r>
          </a:p>
          <a:p>
            <a:pPr marL="1382713" lvl="2" defTabSz="917575"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</a:rPr>
              <a:t>Quickly present inspection to group goals and document to be inspected</a:t>
            </a:r>
          </a:p>
          <a:p>
            <a:pPr marL="1039813" lvl="1" indent="-458788" defTabSz="917575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GB">
                <a:ea typeface="ＭＳ Ｐゴシック" charset="0"/>
              </a:rPr>
              <a:t>Preparation</a:t>
            </a:r>
          </a:p>
          <a:p>
            <a:pPr marL="1382713" lvl="2" defTabSz="917575"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</a:rPr>
              <a:t>Read individually (applying inspection technique)</a:t>
            </a:r>
          </a:p>
          <a:p>
            <a:pPr marL="1039813" lvl="1" indent="-458788" defTabSz="917575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GB">
                <a:ea typeface="ＭＳ Ｐゴシック" charset="0"/>
              </a:rPr>
              <a:t>Meeting</a:t>
            </a:r>
          </a:p>
          <a:p>
            <a:pPr marL="1382713" lvl="2" defTabSz="917575"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</a:rPr>
              <a:t>Group reads, discusses issues, agrees on problems. Scribe logs problems. Moderator keeps focus, keeps pace, stops (long) discussions</a:t>
            </a:r>
          </a:p>
          <a:p>
            <a:pPr marL="1039813" lvl="1" indent="-458788" defTabSz="917575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GB">
                <a:ea typeface="ＭＳ Ｐゴシック" charset="0"/>
              </a:rPr>
              <a:t>Rework</a:t>
            </a:r>
          </a:p>
          <a:p>
            <a:pPr marL="1382713" lvl="2" defTabSz="917575"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</a:rPr>
              <a:t>Author fixes defects/problems</a:t>
            </a:r>
          </a:p>
          <a:p>
            <a:pPr marL="1039813" lvl="1" indent="-458788" defTabSz="917575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GB">
                <a:ea typeface="ＭＳ Ｐゴシック" charset="0"/>
              </a:rPr>
              <a:t>Follow up</a:t>
            </a:r>
          </a:p>
          <a:p>
            <a:pPr marL="1382713" lvl="2" defTabSz="917575"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</a:rPr>
              <a:t>Repeat inspection or close and pass to next phase</a:t>
            </a:r>
          </a:p>
          <a:p>
            <a:pPr marL="1039813" lvl="1" indent="-458788" defTabSz="917575" eaLnBrk="1" hangingPunct="1">
              <a:lnSpc>
                <a:spcPct val="90000"/>
              </a:lnSpc>
              <a:buFont typeface="Wingdings" charset="0"/>
              <a:buChar char="w"/>
              <a:defRPr/>
            </a:pPr>
            <a:endParaRPr lang="en-GB">
              <a:ea typeface="ＭＳ Ｐゴシック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49744B3-2F1C-44A0-9A9B-57B8B325C9D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it-IT" altLang="fr-FR" sz="120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defTabSz="917575" eaLnBrk="1" hangingPunct="1">
              <a:defRPr/>
            </a:pPr>
            <a:r>
              <a:rPr lang="en-GB" sz="3200">
                <a:ea typeface="ＭＳ Ｐゴシック" charset="0"/>
                <a:cs typeface="+mj-cs"/>
              </a:rPr>
              <a:t>Prerequisites for successful inspections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marL="466725" indent="-466725" defTabSz="917575" eaLnBrk="1" hangingPunct="1">
              <a:lnSpc>
                <a:spcPct val="90000"/>
              </a:lnSpc>
              <a:defRPr/>
            </a:pPr>
            <a:r>
              <a:rPr lang="en-GB" sz="2400" dirty="0">
                <a:ea typeface="MS PGothic" pitchFamily="34" charset="-128"/>
              </a:rPr>
              <a:t>Commitment from management</a:t>
            </a:r>
          </a:p>
          <a:p>
            <a:pPr marL="1039813" lvl="1" indent="-458788" defTabSz="917575" eaLnBrk="1" hangingPunct="1">
              <a:lnSpc>
                <a:spcPct val="90000"/>
              </a:lnSpc>
              <a:defRPr/>
            </a:pPr>
            <a:r>
              <a:rPr lang="en-GB" sz="2000" dirty="0">
                <a:ea typeface="MS PGothic" pitchFamily="34" charset="-128"/>
              </a:rPr>
              <a:t>Effort invested upfront, that </a:t>
            </a:r>
            <a:r>
              <a:rPr lang="en-GB" altLang="en-US" sz="2000" dirty="0">
                <a:ea typeface="MS PGothic" pitchFamily="34" charset="-128"/>
              </a:rPr>
              <a:t>“</a:t>
            </a:r>
            <a:r>
              <a:rPr lang="en-GB" sz="2000" dirty="0">
                <a:ea typeface="MS PGothic" pitchFamily="34" charset="-128"/>
              </a:rPr>
              <a:t>does not produce anything</a:t>
            </a:r>
            <a:r>
              <a:rPr lang="en-GB" altLang="en-US" sz="2000" dirty="0">
                <a:ea typeface="MS PGothic" pitchFamily="34" charset="-128"/>
              </a:rPr>
              <a:t>”</a:t>
            </a:r>
            <a:endParaRPr lang="en-GB" sz="2000" dirty="0">
              <a:ea typeface="MS PGothic" pitchFamily="34" charset="-128"/>
            </a:endParaRPr>
          </a:p>
          <a:p>
            <a:pPr marL="466725" indent="-466725" defTabSz="917575" eaLnBrk="1" hangingPunct="1">
              <a:lnSpc>
                <a:spcPct val="90000"/>
              </a:lnSpc>
              <a:defRPr/>
            </a:pPr>
            <a:r>
              <a:rPr lang="en-GB" sz="2400" dirty="0">
                <a:ea typeface="MS PGothic" pitchFamily="34" charset="-128"/>
              </a:rPr>
              <a:t>Find defects, not fix them </a:t>
            </a:r>
          </a:p>
          <a:p>
            <a:pPr marL="466725" indent="-466725" defTabSz="917575" eaLnBrk="1" hangingPunct="1">
              <a:lnSpc>
                <a:spcPct val="90000"/>
              </a:lnSpc>
              <a:defRPr/>
            </a:pPr>
            <a:r>
              <a:rPr lang="en-GB" sz="2400" dirty="0">
                <a:ea typeface="MS PGothic" pitchFamily="34" charset="-128"/>
              </a:rPr>
              <a:t>Document under inspection meets quality standards</a:t>
            </a:r>
          </a:p>
          <a:p>
            <a:pPr marL="466725" indent="-466725" defTabSz="917575" eaLnBrk="1" hangingPunct="1">
              <a:lnSpc>
                <a:spcPct val="90000"/>
              </a:lnSpc>
              <a:defRPr/>
            </a:pPr>
            <a:r>
              <a:rPr lang="en-GB" sz="2400" dirty="0">
                <a:ea typeface="MS PGothic" pitchFamily="34" charset="-128"/>
              </a:rPr>
              <a:t>Results not used to evaluate people (and notably author)</a:t>
            </a:r>
          </a:p>
          <a:p>
            <a:pPr marL="466725" indent="-466725" defTabSz="917575" eaLnBrk="1" hangingPunct="1">
              <a:lnSpc>
                <a:spcPct val="90000"/>
              </a:lnSpc>
              <a:defRPr/>
            </a:pPr>
            <a:r>
              <a:rPr lang="en-GB" sz="2400" dirty="0">
                <a:ea typeface="MS PGothic" pitchFamily="34" charset="-128"/>
              </a:rPr>
              <a:t>Constructive approach</a:t>
            </a:r>
          </a:p>
          <a:p>
            <a:pPr marL="1039813" lvl="1" indent="-458788" defTabSz="917575" eaLnBrk="1" hangingPunct="1">
              <a:lnSpc>
                <a:spcPct val="90000"/>
              </a:lnSpc>
              <a:defRPr/>
            </a:pPr>
            <a:r>
              <a:rPr lang="en-GB" sz="2000" dirty="0">
                <a:ea typeface="MS PGothic" pitchFamily="34" charset="-128"/>
              </a:rPr>
              <a:t>Group aims to produce best possible document</a:t>
            </a:r>
          </a:p>
          <a:p>
            <a:pPr marL="1382713" lvl="2" defTabSz="917575" eaLnBrk="1" hangingPunct="1">
              <a:lnSpc>
                <a:spcPct val="90000"/>
              </a:lnSpc>
              <a:defRPr/>
            </a:pPr>
            <a:r>
              <a:rPr lang="en-GB" sz="1800" dirty="0">
                <a:ea typeface="MS PGothic" pitchFamily="34" charset="-128"/>
              </a:rPr>
              <a:t>No </a:t>
            </a:r>
            <a:r>
              <a:rPr lang="en-GB" altLang="en-US" sz="1800" dirty="0">
                <a:ea typeface="MS PGothic" pitchFamily="34" charset="-128"/>
              </a:rPr>
              <a:t>“</a:t>
            </a:r>
            <a:r>
              <a:rPr lang="en-GB" sz="1800" dirty="0">
                <a:ea typeface="MS PGothic" pitchFamily="34" charset="-128"/>
              </a:rPr>
              <a:t>kill the author</a:t>
            </a:r>
            <a:r>
              <a:rPr lang="en-GB" altLang="en-US" sz="1800" dirty="0">
                <a:ea typeface="MS PGothic" pitchFamily="34" charset="-128"/>
              </a:rPr>
              <a:t>”</a:t>
            </a:r>
            <a:r>
              <a:rPr lang="en-GB" sz="1800" dirty="0">
                <a:ea typeface="MS PGothic" pitchFamily="34" charset="-128"/>
              </a:rPr>
              <a:t> game</a:t>
            </a:r>
          </a:p>
          <a:p>
            <a:pPr marL="1382713" lvl="2" defTabSz="917575" eaLnBrk="1" hangingPunct="1">
              <a:lnSpc>
                <a:spcPct val="90000"/>
              </a:lnSpc>
              <a:defRPr/>
            </a:pPr>
            <a:r>
              <a:rPr lang="en-GB" sz="1800" dirty="0">
                <a:ea typeface="MS PGothic" pitchFamily="34" charset="-128"/>
              </a:rPr>
              <a:t>No </a:t>
            </a:r>
            <a:r>
              <a:rPr lang="en-GB" altLang="en-US" sz="1800" dirty="0">
                <a:ea typeface="MS PGothic" pitchFamily="34" charset="-128"/>
              </a:rPr>
              <a:t>“</a:t>
            </a:r>
            <a:r>
              <a:rPr lang="en-GB" sz="1800" dirty="0">
                <a:ea typeface="MS PGothic" pitchFamily="34" charset="-128"/>
              </a:rPr>
              <a:t>relax and chat</a:t>
            </a:r>
            <a:r>
              <a:rPr lang="en-GB" altLang="en-US" sz="1800" dirty="0">
                <a:ea typeface="MS PGothic" pitchFamily="34" charset="-128"/>
              </a:rPr>
              <a:t>”</a:t>
            </a:r>
            <a:r>
              <a:rPr lang="en-GB" sz="1800" dirty="0">
                <a:ea typeface="MS PGothic" pitchFamily="34" charset="-128"/>
              </a:rPr>
              <a:t> meetings</a:t>
            </a:r>
          </a:p>
          <a:p>
            <a:pPr marL="466725" indent="-466725" defTabSz="917575" eaLnBrk="1" hangingPunct="1">
              <a:lnSpc>
                <a:spcPct val="90000"/>
              </a:lnSpc>
              <a:defRPr/>
            </a:pPr>
            <a:endParaRPr lang="en-GB" sz="2400" dirty="0">
              <a:ea typeface="MS PGothic" pitchFamily="34" charset="-128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7E582E5-22BA-4A65-ACE8-7C8B5E080B7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it-IT" altLang="fr-FR" sz="12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Lucida Sans Unicode" charset="0"/>
              </a:rPr>
              <a:t>V&amp;V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Lucida Sans Unicode" charset="0"/>
              </a:rPr>
              <a:t>Validation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sz="2400" dirty="0">
                <a:ea typeface="Lucida Sans Unicode" charset="0"/>
                <a:cs typeface="Lucida Sans Unicode" charset="0"/>
              </a:rPr>
              <a:t>is it the right software system?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sz="2400" dirty="0">
                <a:ea typeface="Lucida Sans Unicode" charset="0"/>
                <a:cs typeface="Lucida Sans Unicode" charset="0"/>
              </a:rPr>
              <a:t>effectiveness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sz="2400" dirty="0">
                <a:ea typeface="Lucida Sans Unicode" charset="0"/>
                <a:cs typeface="Lucida Sans Unicode" charset="0"/>
              </a:rPr>
              <a:t>external (vs user)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sz="2400" dirty="0">
                <a:ea typeface="Lucida Sans Unicode" charset="0"/>
                <a:cs typeface="Lucida Sans Unicode" charset="0"/>
              </a:rPr>
              <a:t>reliability</a:t>
            </a:r>
          </a:p>
          <a:p>
            <a:pPr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Lucida Sans Unicode" charset="0"/>
              </a:rPr>
              <a:t>Verification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sz="2400" dirty="0">
                <a:ea typeface="Lucida Sans Unicode" charset="0"/>
                <a:cs typeface="Lucida Sans Unicode" charset="0"/>
              </a:rPr>
              <a:t>is the software system right?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sz="2400" dirty="0">
                <a:ea typeface="Lucida Sans Unicode" charset="0"/>
                <a:cs typeface="Lucida Sans Unicode" charset="0"/>
              </a:rPr>
              <a:t>efficiency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sz="2400" dirty="0">
                <a:ea typeface="Lucida Sans Unicode" charset="0"/>
                <a:cs typeface="Lucida Sans Unicode" charset="0"/>
              </a:rPr>
              <a:t>internal (correctness of vertical transformations)</a:t>
            </a:r>
          </a:p>
          <a:p>
            <a:pPr lvl="1">
              <a:buFont typeface="Wingdings" charset="0"/>
              <a:buChar char="w"/>
              <a:defRPr/>
            </a:pPr>
            <a:r>
              <a:rPr lang="en-US" sz="2400" dirty="0">
                <a:ea typeface="Lucida Sans Unicode" charset="0"/>
                <a:cs typeface="Lucida Sans Unicode" charset="0"/>
              </a:rPr>
              <a:t>correctness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9461274-9EB6-4DDB-9D0A-35BAD83F2069}" type="slidenum">
              <a:rPr lang="en-GB" altLang="fr-FR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GB" altLang="fr-FR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Techniques vs. document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51149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ea typeface="MS PGothic" pitchFamily="34" charset="-128"/>
              </a:rPr>
              <a:t>Ad hoc (code, requirements, design)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ea typeface="MS PGothic" pitchFamily="34" charset="-128"/>
              </a:rPr>
              <a:t>Just read it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ea typeface="MS PGothic" pitchFamily="34" charset="-128"/>
              </a:rPr>
              <a:t>Defect taxonomy (code, requirements, design)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ea typeface="MS PGothic" pitchFamily="34" charset="-128"/>
              </a:rPr>
              <a:t>Categories of common defects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ea typeface="MS PGothic" pitchFamily="34" charset="-128"/>
              </a:rPr>
              <a:t>Checklist (code, requirements, design)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ea typeface="MS PGothic" pitchFamily="34" charset="-128"/>
              </a:rPr>
              <a:t>Questions/controls to be applied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ea typeface="MS PGothic" pitchFamily="34" charset="-128"/>
              </a:rPr>
              <a:t>Code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ea typeface="MS PGothic" pitchFamily="34" charset="-128"/>
              </a:rPr>
              <a:t>Author or reader </a:t>
            </a:r>
            <a:r>
              <a:rPr lang="en-GB" altLang="en-US" sz="2000" dirty="0">
                <a:ea typeface="MS PGothic" pitchFamily="34" charset="-128"/>
              </a:rPr>
              <a:t>‘</a:t>
            </a:r>
            <a:r>
              <a:rPr lang="en-GB" sz="2000" dirty="0">
                <a:ea typeface="MS PGothic" pitchFamily="34" charset="-128"/>
              </a:rPr>
              <a:t>executes</a:t>
            </a:r>
            <a:r>
              <a:rPr lang="en-GB" altLang="en-US" sz="2000" dirty="0">
                <a:ea typeface="MS PGothic" pitchFamily="34" charset="-128"/>
              </a:rPr>
              <a:t>’</a:t>
            </a:r>
            <a:r>
              <a:rPr lang="en-GB" sz="2000" dirty="0">
                <a:ea typeface="MS PGothic" pitchFamily="34" charset="-128"/>
              </a:rPr>
              <a:t> code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ea typeface="MS PGothic" pitchFamily="34" charset="-128"/>
              </a:rPr>
              <a:t>Reader reconstructs goal of code from code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ea typeface="MS PGothic" pitchFamily="34" charset="-128"/>
              </a:rPr>
              <a:t>Reader defines and applies some test cases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ea typeface="MS PGothic" pitchFamily="34" charset="-128"/>
              </a:rPr>
              <a:t>Requirements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ea typeface="MS PGothic" pitchFamily="34" charset="-128"/>
              </a:rPr>
              <a:t>Scenario based reading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GB" sz="1800" dirty="0">
                <a:ea typeface="MS PGothic" pitchFamily="34" charset="-128"/>
              </a:rPr>
              <a:t>Defect based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GB" sz="1800" dirty="0">
                <a:ea typeface="MS PGothic" pitchFamily="34" charset="-128"/>
              </a:rPr>
              <a:t>Perspective based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600" dirty="0">
                <a:ea typeface="MS PGothic" pitchFamily="34" charset="-128"/>
              </a:rPr>
              <a:t>Design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GB" sz="1800" dirty="0">
                <a:ea typeface="MS PGothic" pitchFamily="34" charset="-128"/>
              </a:rPr>
              <a:t>Traceability matrix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GB" sz="1800" dirty="0">
                <a:ea typeface="MS PGothic" pitchFamily="34" charset="-128"/>
              </a:rPr>
              <a:t>Scenario execution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GB" sz="2000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GB" sz="2400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MS PGothic" pitchFamily="34" charset="-128"/>
            </a:endParaRPr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31427AE-8461-478C-A6D0-ABB84153338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it-IT" altLang="fr-FR"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charset="0"/>
                <a:cs typeface="+mj-cs"/>
              </a:rPr>
              <a:t>Defect Taxonomies for Requirements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4040188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One level </a:t>
            </a:r>
            <a:br>
              <a:rPr lang="en-US">
                <a:ea typeface="ＭＳ Ｐゴシック" charset="0"/>
                <a:cs typeface="+mn-cs"/>
              </a:rPr>
            </a:br>
            <a:r>
              <a:rPr lang="en-US" sz="2500">
                <a:ea typeface="ＭＳ Ｐゴシック" charset="0"/>
                <a:cs typeface="+mn-cs"/>
              </a:rPr>
              <a:t>[Basili et al., 1996]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500">
                <a:ea typeface="ＭＳ Ｐゴシック" charset="0"/>
                <a:cs typeface="+mn-cs"/>
              </a:rPr>
              <a:t>Omission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500">
                <a:ea typeface="ＭＳ Ｐゴシック" charset="0"/>
                <a:cs typeface="+mn-cs"/>
              </a:rPr>
              <a:t>Incorrect Fact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500">
                <a:ea typeface="ＭＳ Ｐゴシック" charset="0"/>
                <a:cs typeface="+mn-cs"/>
              </a:rPr>
              <a:t>Inconsistency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500">
                <a:ea typeface="ＭＳ Ｐゴシック" charset="0"/>
                <a:cs typeface="+mn-cs"/>
              </a:rPr>
              <a:t>Ambiguity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500">
                <a:ea typeface="ＭＳ Ｐゴシック" charset="0"/>
                <a:cs typeface="+mn-cs"/>
              </a:rPr>
              <a:t>Extraneous Information</a:t>
            </a:r>
            <a:endParaRPr lang="en-US" sz="2100" i="1">
              <a:ea typeface="ＭＳ Ｐゴシック" charset="0"/>
              <a:cs typeface="+mn-cs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4213" y="1268413"/>
            <a:ext cx="434498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Two levels </a:t>
            </a:r>
            <a:br>
              <a:rPr lang="en-US">
                <a:ea typeface="ＭＳ Ｐゴシック" charset="0"/>
                <a:cs typeface="+mn-cs"/>
              </a:rPr>
            </a:br>
            <a:r>
              <a:rPr lang="en-US" sz="2500">
                <a:ea typeface="ＭＳ Ｐゴシック" charset="0"/>
                <a:cs typeface="+mn-cs"/>
              </a:rPr>
              <a:t>[Porter et al., 1995]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500">
                <a:ea typeface="ＭＳ Ｐゴシック" charset="0"/>
                <a:cs typeface="+mn-cs"/>
              </a:rPr>
              <a:t>Omission</a:t>
            </a:r>
          </a:p>
          <a:p>
            <a:pPr marL="692150" lvl="1" indent="-347663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Missing Functionality</a:t>
            </a:r>
          </a:p>
          <a:p>
            <a:pPr marL="692150" lvl="1" indent="-347663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Missing Performance</a:t>
            </a:r>
          </a:p>
          <a:p>
            <a:pPr marL="692150" lvl="1" indent="-347663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Missing Environment</a:t>
            </a:r>
          </a:p>
          <a:p>
            <a:pPr marL="692150" lvl="1" indent="-347663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Missing Interface</a:t>
            </a:r>
            <a:endParaRPr lang="en-US" sz="1900" i="1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500">
                <a:ea typeface="ＭＳ Ｐゴシック" charset="0"/>
                <a:cs typeface="+mn-cs"/>
              </a:rPr>
              <a:t>Commission</a:t>
            </a:r>
            <a:endParaRPr lang="en-US" sz="2100" i="1">
              <a:ea typeface="ＭＳ Ｐゴシック" charset="0"/>
              <a:cs typeface="+mn-cs"/>
            </a:endParaRPr>
          </a:p>
          <a:p>
            <a:pPr marL="692150" lvl="1" indent="-347663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Ambiguous Information</a:t>
            </a:r>
          </a:p>
          <a:p>
            <a:pPr marL="692150" lvl="1" indent="-347663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Inconsistent Information</a:t>
            </a:r>
          </a:p>
          <a:p>
            <a:pPr marL="692150" lvl="1" indent="-347663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Incorrect or Extra Functionality</a:t>
            </a:r>
          </a:p>
          <a:p>
            <a:pPr marL="692150" lvl="1" indent="-347663"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Wrong Section</a:t>
            </a:r>
            <a:endParaRPr lang="en-US" sz="1900" i="1">
              <a:ea typeface="ＭＳ Ｐゴシック" charset="0"/>
            </a:endParaRPr>
          </a:p>
          <a:p>
            <a:pPr marL="692150" lvl="1" indent="-347663" eaLnBrk="1" hangingPunct="1">
              <a:lnSpc>
                <a:spcPct val="80000"/>
              </a:lnSpc>
              <a:buFont typeface="Wingdings" charset="0"/>
              <a:buChar char="w"/>
              <a:defRPr/>
            </a:pPr>
            <a:endParaRPr lang="en-US" sz="1900" i="1">
              <a:ea typeface="ＭＳ Ｐゴシック" charset="0"/>
            </a:endParaRPr>
          </a:p>
        </p:txBody>
      </p:sp>
      <p:sp>
        <p:nvSpPr>
          <p:cNvPr id="5120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316E42F-F9C0-42A9-930C-3CA2CDCB419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it-IT" altLang="fr-FR"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Checklists for Requirements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ea typeface="MS PGothic" pitchFamily="34" charset="-128"/>
              </a:rPr>
              <a:t>Based on past defect information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ea typeface="MS PGothic" pitchFamily="34" charset="-128"/>
              </a:rPr>
              <a:t>Questions refine a defect taxonomy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900">
                <a:ea typeface="MS PGothic" pitchFamily="34" charset="-128"/>
              </a:rPr>
              <a:t>[Ackerman et al., 1989]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 sz="1900">
                <a:ea typeface="MS PGothic" pitchFamily="34" charset="-128"/>
              </a:rPr>
              <a:t>Completeness</a:t>
            </a:r>
          </a:p>
          <a:p>
            <a:pPr marL="987425" lvl="2" indent="-293688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>
                <a:ea typeface="MS PGothic" pitchFamily="34" charset="-128"/>
              </a:rPr>
              <a:t>1. Are all sources of input identified?</a:t>
            </a:r>
          </a:p>
          <a:p>
            <a:pPr marL="987425" lvl="2" indent="-293688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ea typeface="MS PGothic" pitchFamily="34" charset="-128"/>
              </a:rPr>
              <a:t>…</a:t>
            </a:r>
          </a:p>
          <a:p>
            <a:pPr marL="987425" lvl="2" indent="-293688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>
                <a:ea typeface="MS PGothic" pitchFamily="34" charset="-128"/>
              </a:rPr>
              <a:t>12. For each type of run, is an output value specified for each input value?</a:t>
            </a:r>
          </a:p>
          <a:p>
            <a:pPr marL="987425" lvl="2" indent="-293688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ea typeface="MS PGothic" pitchFamily="34" charset="-128"/>
              </a:rPr>
              <a:t>...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 sz="1900">
                <a:ea typeface="MS PGothic" pitchFamily="34" charset="-128"/>
              </a:rPr>
              <a:t>Ambiguity</a:t>
            </a:r>
          </a:p>
          <a:p>
            <a:pPr marL="987425" lvl="2" indent="-293688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>
                <a:ea typeface="MS PGothic" pitchFamily="34" charset="-128"/>
              </a:rPr>
              <a:t>18. Are all special terms clearly defined?</a:t>
            </a:r>
          </a:p>
          <a:p>
            <a:pPr marL="987425" lvl="2" indent="-293688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ea typeface="MS PGothic" pitchFamily="34" charset="-128"/>
              </a:rPr>
              <a:t>...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 sz="1900">
                <a:ea typeface="MS PGothic" pitchFamily="34" charset="-128"/>
              </a:rPr>
              <a:t>Consistency</a:t>
            </a:r>
          </a:p>
          <a:p>
            <a:pPr marL="987425" lvl="2" indent="-293688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ea typeface="MS PGothic" pitchFamily="34" charset="-128"/>
              </a:rPr>
              <a:t>…</a:t>
            </a:r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B187F70-9617-4ADE-B435-203B77E851F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it-IT" altLang="fr-FR"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defTabSz="917575"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Checklists for code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marL="466725" indent="-466725" defTabSz="917575" eaLnBrk="1" hangingPunct="1">
              <a:buFont typeface="Wingdings" charset="0"/>
              <a:buChar char="§"/>
              <a:defRPr/>
            </a:pPr>
            <a:r>
              <a:rPr lang="en-GB">
                <a:ea typeface="ＭＳ Ｐゴシック" charset="0"/>
                <a:cs typeface="+mn-cs"/>
              </a:rPr>
              <a:t>Depends on programming language</a:t>
            </a:r>
          </a:p>
          <a:p>
            <a:pPr marL="466725" indent="-466725" defTabSz="917575" eaLnBrk="1" hangingPunct="1">
              <a:buFont typeface="Wingdings" charset="0"/>
              <a:buChar char="§"/>
              <a:defRPr/>
            </a:pPr>
            <a:r>
              <a:rPr lang="en-GB">
                <a:ea typeface="ＭＳ Ｐゴシック" charset="0"/>
                <a:cs typeface="+mn-cs"/>
              </a:rPr>
              <a:t>Depends on previous results of inspections</a:t>
            </a:r>
          </a:p>
        </p:txBody>
      </p:sp>
      <p:sp>
        <p:nvSpPr>
          <p:cNvPr id="532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962525E-3428-4F16-B07D-6DCCC04BD7F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43</a:t>
            </a:fld>
            <a:endParaRPr lang="it-IT" altLang="fr-FR" sz="120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7788" y="5735638"/>
            <a:ext cx="2486025" cy="4587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defTabSz="917575" eaLnBrk="1" hangingPunct="1">
              <a:defRPr/>
            </a:pPr>
            <a:r>
              <a:rPr lang="en-GB" sz="2400">
                <a:ea typeface="ＭＳ Ｐゴシック" charset="0"/>
                <a:cs typeface="+mj-cs"/>
              </a:rPr>
              <a:t>Inspection checks</a:t>
            </a:r>
            <a:endParaRPr lang="en-GB">
              <a:ea typeface="ＭＳ Ｐゴシック" charset="0"/>
              <a:cs typeface="+mj-cs"/>
            </a:endParaRPr>
          </a:p>
        </p:txBody>
      </p:sp>
      <p:graphicFrame>
        <p:nvGraphicFramePr>
          <p:cNvPr id="55299" name="Object 3"/>
          <p:cNvGraphicFramePr>
            <a:graphicFrameLocks/>
          </p:cNvGraphicFramePr>
          <p:nvPr/>
        </p:nvGraphicFramePr>
        <p:xfrm>
          <a:off x="395288" y="115888"/>
          <a:ext cx="5969000" cy="627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241800" imgH="4622800" progId="Word.Document.8">
                  <p:embed/>
                </p:oleObj>
              </mc:Choice>
              <mc:Fallback>
                <p:oleObj name="Document" r:id="rId3" imgW="4241800" imgH="462280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5888"/>
                        <a:ext cx="5969000" cy="627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4CDF675-A71C-4D4E-A59F-A189A0E3859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44</a:t>
            </a:fld>
            <a:endParaRPr lang="it-IT" altLang="fr-FR" sz="120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Rates (code inspections)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Char char="§"/>
              <a:defRPr/>
            </a:pPr>
            <a:r>
              <a:rPr lang="en-GB">
                <a:ea typeface="ＭＳ Ｐゴシック" charset="0"/>
                <a:cs typeface="+mn-cs"/>
              </a:rPr>
              <a:t>500 LOC/hour (overview) </a:t>
            </a:r>
          </a:p>
          <a:p>
            <a:pPr marL="0" indent="0" eaLnBrk="1" hangingPunct="1">
              <a:buFont typeface="Wingdings" charset="0"/>
              <a:buChar char="§"/>
              <a:defRPr/>
            </a:pPr>
            <a:r>
              <a:rPr lang="en-GB">
                <a:ea typeface="ＭＳ Ｐゴシック" charset="0"/>
                <a:cs typeface="+mn-cs"/>
              </a:rPr>
              <a:t>125 LOC/hour (preparation)</a:t>
            </a:r>
          </a:p>
          <a:p>
            <a:pPr marL="0" indent="0" eaLnBrk="1" hangingPunct="1">
              <a:buFont typeface="Wingdings" charset="0"/>
              <a:buChar char="§"/>
              <a:defRPr/>
            </a:pPr>
            <a:r>
              <a:rPr lang="en-GB">
                <a:ea typeface="ＭＳ Ｐゴシック" charset="0"/>
                <a:cs typeface="+mn-cs"/>
              </a:rPr>
              <a:t>90-125 LOC/hour (meeting)</a:t>
            </a:r>
          </a:p>
          <a:p>
            <a:pPr marL="381000" lvl="1" indent="-190500" eaLnBrk="1" hangingPunct="1">
              <a:buFont typeface="Wingdings" charset="0"/>
              <a:buChar char="w"/>
              <a:defRPr/>
            </a:pPr>
            <a:r>
              <a:rPr lang="en-GB">
                <a:ea typeface="ＭＳ Ｐゴシック" charset="0"/>
              </a:rPr>
              <a:t>Ex. 500 LOCs, 4 people, 40 person hours</a:t>
            </a:r>
          </a:p>
          <a:p>
            <a:pPr marL="762000" lvl="2" indent="-190500" eaLnBrk="1" hangingPunct="1">
              <a:defRPr/>
            </a:pPr>
            <a:r>
              <a:rPr lang="en-GB">
                <a:ea typeface="ＭＳ Ｐゴシック" charset="0"/>
              </a:rPr>
              <a:t>Overview 1hr X 4= 4person  hours</a:t>
            </a:r>
          </a:p>
          <a:p>
            <a:pPr marL="762000" lvl="2" indent="-190500" eaLnBrk="1" hangingPunct="1">
              <a:defRPr/>
            </a:pPr>
            <a:r>
              <a:rPr lang="en-GB">
                <a:ea typeface="ＭＳ Ｐゴシック" charset="0"/>
              </a:rPr>
              <a:t>Preparation 4hr X 4 = 16 person hours</a:t>
            </a:r>
          </a:p>
          <a:p>
            <a:pPr marL="762000" lvl="2" indent="-190500" eaLnBrk="1" hangingPunct="1">
              <a:defRPr/>
            </a:pPr>
            <a:r>
              <a:rPr lang="en-GB">
                <a:ea typeface="ＭＳ Ｐゴシック" charset="0"/>
              </a:rPr>
              <a:t>Meeting 5hr X 4 = 20 person hours</a:t>
            </a:r>
          </a:p>
        </p:txBody>
      </p:sp>
      <p:sp>
        <p:nvSpPr>
          <p:cNvPr id="573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AA0A218-16D7-4768-A451-9E85E8BF680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45</a:t>
            </a:fld>
            <a:endParaRPr lang="it-IT" altLang="fr-FR"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Scenario based reading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Ask inspectors to create an appropriate abstraction</a:t>
            </a:r>
          </a:p>
          <a:p>
            <a:pPr lvl="3" eaLnBrk="1" hangingPunct="1">
              <a:defRPr/>
            </a:pPr>
            <a:r>
              <a:rPr lang="en-US">
                <a:ea typeface="ＭＳ Ｐゴシック" charset="0"/>
              </a:rPr>
              <a:t>Help to understand the product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Ask inspectors to answer a series of questions tailored to the abstraction Inspectors follow different scenarios each focusing on specific issues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83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85F46A3-1328-4FCC-B4A7-F8643160F05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46</a:t>
            </a:fld>
            <a:endParaRPr lang="it-IT" altLang="fr-FR"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Defect-Based Reading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82000" cy="4530725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[Porter et al., 1995]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A scenario-based reading technique to detect defects in requirements expressed in a formal notation (SCR)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Each scenario focuses on a specific class of defects</a:t>
            </a:r>
          </a:p>
          <a:p>
            <a:pPr marL="692150" lvl="1" indent="-347663" eaLnBrk="1" hangingPunct="1"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data type inconsistencies</a:t>
            </a:r>
          </a:p>
          <a:p>
            <a:pPr marL="692150" lvl="1" indent="-347663" eaLnBrk="1" hangingPunct="1"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incorrect functionality</a:t>
            </a:r>
          </a:p>
          <a:p>
            <a:pPr marL="692150" lvl="1" indent="-347663" eaLnBrk="1" hangingPunct="1">
              <a:buFont typeface="Wingdings" charset="0"/>
              <a:buChar char="w"/>
              <a:defRPr/>
            </a:pPr>
            <a:r>
              <a:rPr lang="en-US" sz="2100">
                <a:ea typeface="ＭＳ Ｐゴシック" charset="0"/>
              </a:rPr>
              <a:t>ambiguity/missing functionality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900">
                <a:ea typeface="ＭＳ Ｐゴシック" charset="0"/>
                <a:cs typeface="+mn-cs"/>
              </a:rPr>
              <a:t>Excerpt from incorrect functionality scenario</a:t>
            </a:r>
          </a:p>
          <a:p>
            <a:pPr marL="692150" lvl="1" indent="-347663" eaLnBrk="1" hangingPunct="1">
              <a:buFont typeface="Wingdings" charset="0"/>
              <a:buNone/>
              <a:defRPr/>
            </a:pPr>
            <a:r>
              <a:rPr lang="en-US" sz="1700" i="1">
                <a:ea typeface="ＭＳ Ｐゴシック" charset="0"/>
              </a:rPr>
              <a:t>1.	For each functional requirement identify all input/output data objects:</a:t>
            </a:r>
          </a:p>
          <a:p>
            <a:pPr marL="987425" lvl="2" indent="-293688" eaLnBrk="1" hangingPunct="1">
              <a:buFontTx/>
              <a:buNone/>
              <a:defRPr/>
            </a:pPr>
            <a:r>
              <a:rPr lang="en-US" sz="1500" i="1">
                <a:ea typeface="ＭＳ Ｐゴシック" charset="0"/>
              </a:rPr>
              <a:t>questions ...</a:t>
            </a:r>
          </a:p>
          <a:p>
            <a:pPr marL="692150" lvl="1" indent="-347663" eaLnBrk="1" hangingPunct="1">
              <a:buFont typeface="Wingdings" charset="0"/>
              <a:buNone/>
              <a:defRPr/>
            </a:pPr>
            <a:r>
              <a:rPr lang="en-US" sz="1700" i="1">
                <a:ea typeface="ＭＳ Ｐゴシック" charset="0"/>
              </a:rPr>
              <a:t>2. For each functional requirement identify all specified system events:</a:t>
            </a:r>
          </a:p>
          <a:p>
            <a:pPr marL="692150" lvl="1" indent="-347663" eaLnBrk="1" hangingPunct="1">
              <a:buFont typeface="Wingdings" charset="0"/>
              <a:buNone/>
              <a:defRPr/>
            </a:pPr>
            <a:r>
              <a:rPr lang="en-US" sz="1700" i="1">
                <a:ea typeface="ＭＳ Ｐゴシック" charset="0"/>
              </a:rPr>
              <a:t>	(a) Is the specification of these events consistent with their intended interpretation?</a:t>
            </a:r>
          </a:p>
          <a:p>
            <a:pPr marL="692150" lvl="1" indent="-347663" eaLnBrk="1" hangingPunct="1">
              <a:buFont typeface="Wingdings" charset="0"/>
              <a:buNone/>
              <a:defRPr/>
            </a:pPr>
            <a:r>
              <a:rPr lang="en-US" sz="1700" i="1">
                <a:ea typeface="ＭＳ Ｐゴシック" charset="0"/>
              </a:rPr>
              <a:t>3. Develop an invariant for each system mode:</a:t>
            </a:r>
          </a:p>
          <a:p>
            <a:pPr marL="692150" lvl="1" indent="-347663" eaLnBrk="1" hangingPunct="1">
              <a:buFont typeface="Wingdings" charset="0"/>
              <a:buNone/>
              <a:defRPr/>
            </a:pPr>
            <a:r>
              <a:rPr lang="en-US" sz="1700" i="1">
                <a:ea typeface="ＭＳ Ｐゴシック" charset="0"/>
              </a:rPr>
              <a:t>	questions ...</a:t>
            </a:r>
            <a:endParaRPr lang="en-US" sz="2100">
              <a:ea typeface="ＭＳ Ｐゴシック" charset="0"/>
            </a:endParaRPr>
          </a:p>
          <a:p>
            <a:pPr marL="692150" lvl="1" indent="-347663" eaLnBrk="1" hangingPunct="1">
              <a:buFont typeface="Wingdings" charset="0"/>
              <a:buChar char="w"/>
              <a:defRPr/>
            </a:pPr>
            <a:endParaRPr lang="en-US" sz="2100">
              <a:ea typeface="ＭＳ Ｐゴシック" charset="0"/>
            </a:endParaRPr>
          </a:p>
        </p:txBody>
      </p:sp>
      <p:sp>
        <p:nvSpPr>
          <p:cNvPr id="593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59FB275-93E4-41A2-BDB0-0F051FA545B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47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4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4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4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4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Perspective-Based Reading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100">
                <a:ea typeface="MS PGothic" pitchFamily="34" charset="-128"/>
              </a:rPr>
              <a:t>[Basili et al., 1996]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100">
                <a:ea typeface="MS PGothic" pitchFamily="34" charset="-128"/>
              </a:rPr>
              <a:t>A scenario-based reading technique to detect defects in requirements expressed in natural language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 sz="1900">
                <a:ea typeface="MS PGothic" pitchFamily="34" charset="-128"/>
              </a:rPr>
              <a:t>extended later for design and source code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100">
                <a:ea typeface="MS PGothic" pitchFamily="34" charset="-128"/>
              </a:rPr>
              <a:t>Each scenario focuses on reviewing the document from the point of view of a specific stakeholder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 sz="1900">
                <a:ea typeface="MS PGothic" pitchFamily="34" charset="-128"/>
              </a:rPr>
              <a:t>User (abstraction required: user tasks descriptions)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 sz="1900">
                <a:ea typeface="MS PGothic" pitchFamily="34" charset="-128"/>
              </a:rPr>
              <a:t>Designer (abstraction required: design)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 sz="1900">
                <a:ea typeface="MS PGothic" pitchFamily="34" charset="-128"/>
              </a:rPr>
              <a:t>Tester (abstraction required: test suite)</a:t>
            </a:r>
          </a:p>
          <a:p>
            <a:pPr marL="692150" lvl="1" indent="-3476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100">
                <a:ea typeface="MS PGothic" pitchFamily="34" charset="-128"/>
              </a:rPr>
              <a:t>	</a:t>
            </a:r>
            <a:r>
              <a:rPr lang="en-US" sz="1700" i="1">
                <a:ea typeface="MS PGothic" pitchFamily="34" charset="-128"/>
              </a:rPr>
              <a:t>For each requirement/functional specification, generate a test or set of tests that allow you to ensure that an implementation of the system satisfies the requirement/functional specification. Use your standard test approach and technique, and incorporate test criteria in the test suite. In doing so, ask yourself the following questions for each test:</a:t>
            </a:r>
          </a:p>
          <a:p>
            <a:pPr marL="692150" lvl="1" indent="-3476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700" i="1">
                <a:ea typeface="MS PGothic" pitchFamily="34" charset="-128"/>
              </a:rPr>
              <a:t>	questions ...</a:t>
            </a:r>
            <a:endParaRPr lang="en-US" sz="2100">
              <a:ea typeface="MS PGothic" pitchFamily="34" charset="-128"/>
            </a:endParaRPr>
          </a:p>
        </p:txBody>
      </p:sp>
      <p:sp>
        <p:nvSpPr>
          <p:cNvPr id="604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FE2F67E-D2F2-4B51-85AD-7E100485E7B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48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614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8BBB5BF-BE45-4F25-93FD-C06EAAC5A58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49</a:t>
            </a:fld>
            <a:endParaRPr lang="it-IT" altLang="fr-FR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V &amp; V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148263" y="3213100"/>
            <a:ext cx="1382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validation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877050" y="3141663"/>
            <a:ext cx="176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stakeholders</a:t>
            </a:r>
          </a:p>
        </p:txBody>
      </p:sp>
      <p:sp>
        <p:nvSpPr>
          <p:cNvPr id="12293" name="AutoShape 6"/>
          <p:cNvSpPr>
            <a:spLocks noChangeArrowheads="1"/>
          </p:cNvSpPr>
          <p:nvPr/>
        </p:nvSpPr>
        <p:spPr bwMode="auto">
          <a:xfrm>
            <a:off x="1908175" y="2852738"/>
            <a:ext cx="1439863" cy="7207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Design </a:t>
            </a:r>
            <a:br>
              <a:rPr lang="en-US" dirty="0">
                <a:latin typeface="Lucida Sans Unicode" charset="0"/>
                <a:ea typeface="ＭＳ Ｐゴシック" charset="0"/>
              </a:rPr>
            </a:br>
            <a:r>
              <a:rPr lang="en-US" dirty="0">
                <a:latin typeface="Lucida Sans Unicode" charset="0"/>
                <a:ea typeface="ＭＳ Ｐゴシック" charset="0"/>
              </a:rPr>
              <a:t> document</a:t>
            </a:r>
          </a:p>
        </p:txBody>
      </p:sp>
      <p:sp>
        <p:nvSpPr>
          <p:cNvPr id="12294" name="AutoShape 10"/>
          <p:cNvSpPr>
            <a:spLocks noChangeArrowheads="1"/>
          </p:cNvSpPr>
          <p:nvPr/>
        </p:nvSpPr>
        <p:spPr bwMode="auto">
          <a:xfrm>
            <a:off x="1835150" y="1628775"/>
            <a:ext cx="1800225" cy="7207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Requirement  </a:t>
            </a:r>
          </a:p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12295" name="AutoShape 19"/>
          <p:cNvSpPr>
            <a:spLocks noChangeArrowheads="1"/>
          </p:cNvSpPr>
          <p:nvPr/>
        </p:nvSpPr>
        <p:spPr bwMode="auto">
          <a:xfrm>
            <a:off x="2012586" y="40767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Unit</a:t>
            </a:r>
            <a:r>
              <a:rPr lang="en-US" sz="1200" dirty="0">
                <a:latin typeface="Lucida Sans Unicode" charset="0"/>
                <a:ea typeface="ＭＳ Ｐゴシック" charset="0"/>
              </a:rPr>
              <a:t> </a:t>
            </a:r>
          </a:p>
          <a:p>
            <a:pPr algn="ctr" eaLnBrk="1" hangingPunct="1">
              <a:defRPr/>
            </a:pPr>
            <a:endParaRPr lang="en-US" sz="1200" dirty="0">
              <a:latin typeface="Lucida Sans Unicode" charset="0"/>
              <a:ea typeface="ＭＳ Ｐゴシック" charset="0"/>
            </a:endParaRPr>
          </a:p>
        </p:txBody>
      </p:sp>
      <p:sp>
        <p:nvSpPr>
          <p:cNvPr id="12296" name="AutoShape 20"/>
          <p:cNvSpPr>
            <a:spLocks noChangeArrowheads="1"/>
          </p:cNvSpPr>
          <p:nvPr/>
        </p:nvSpPr>
        <p:spPr bwMode="auto">
          <a:xfrm>
            <a:off x="2339975" y="4437063"/>
            <a:ext cx="1081088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latin typeface="Lucida Sans Unicode" charset="0"/>
                <a:ea typeface="ＭＳ Ｐゴシック" charset="0"/>
              </a:rPr>
              <a:t>Unit</a:t>
            </a:r>
            <a:r>
              <a:rPr lang="en-US" sz="1200">
                <a:latin typeface="Lucida Sans Unicode" charset="0"/>
                <a:ea typeface="ＭＳ Ｐゴシック" charset="0"/>
              </a:rPr>
              <a:t>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12297" name="AutoShape 21"/>
          <p:cNvSpPr>
            <a:spLocks noChangeArrowheads="1"/>
          </p:cNvSpPr>
          <p:nvPr/>
        </p:nvSpPr>
        <p:spPr bwMode="auto">
          <a:xfrm>
            <a:off x="2122488" y="5300663"/>
            <a:ext cx="1081087" cy="503237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Lucida Sans Unicode" charset="0"/>
                <a:ea typeface="ＭＳ Ｐゴシック" charset="0"/>
              </a:rPr>
              <a:t>System</a:t>
            </a:r>
            <a:r>
              <a:rPr lang="en-US" sz="1200" dirty="0">
                <a:latin typeface="Lucida Sans Unicode" charset="0"/>
                <a:ea typeface="ＭＳ Ｐゴシック" charset="0"/>
              </a:rPr>
              <a:t> </a:t>
            </a:r>
          </a:p>
          <a:p>
            <a:pPr algn="ctr" eaLnBrk="1" hangingPunct="1">
              <a:defRPr/>
            </a:pPr>
            <a:endParaRPr lang="en-US" sz="1200" dirty="0">
              <a:latin typeface="Lucida Sans Unicode" charset="0"/>
              <a:ea typeface="ＭＳ Ｐゴシック" charset="0"/>
            </a:endParaRPr>
          </a:p>
        </p:txBody>
      </p:sp>
      <p:sp>
        <p:nvSpPr>
          <p:cNvPr id="12298" name="AutoShape 22"/>
          <p:cNvSpPr>
            <a:spLocks noChangeArrowheads="1"/>
          </p:cNvSpPr>
          <p:nvPr/>
        </p:nvSpPr>
        <p:spPr bwMode="auto">
          <a:xfrm rot="1227123">
            <a:off x="3937000" y="2416175"/>
            <a:ext cx="3240088" cy="288925"/>
          </a:xfrm>
          <a:prstGeom prst="leftRightArrow">
            <a:avLst>
              <a:gd name="adj1" fmla="val 50000"/>
              <a:gd name="adj2" fmla="val 224286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2299" name="AutoShape 23"/>
          <p:cNvSpPr>
            <a:spLocks noChangeArrowheads="1"/>
          </p:cNvSpPr>
          <p:nvPr/>
        </p:nvSpPr>
        <p:spPr bwMode="auto">
          <a:xfrm rot="8980041">
            <a:off x="3468688" y="4402138"/>
            <a:ext cx="3960812" cy="288925"/>
          </a:xfrm>
          <a:prstGeom prst="leftRightArrow">
            <a:avLst>
              <a:gd name="adj1" fmla="val 50000"/>
              <a:gd name="adj2" fmla="val 274176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2300" name="AutoShape 24"/>
          <p:cNvSpPr>
            <a:spLocks noChangeArrowheads="1"/>
          </p:cNvSpPr>
          <p:nvPr/>
        </p:nvSpPr>
        <p:spPr bwMode="auto">
          <a:xfrm>
            <a:off x="2484438" y="2492375"/>
            <a:ext cx="287337" cy="288925"/>
          </a:xfrm>
          <a:prstGeom prst="downArrow">
            <a:avLst>
              <a:gd name="adj1" fmla="val 50000"/>
              <a:gd name="adj2" fmla="val 251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2301" name="AutoShape 25"/>
          <p:cNvSpPr>
            <a:spLocks noChangeArrowheads="1"/>
          </p:cNvSpPr>
          <p:nvPr/>
        </p:nvSpPr>
        <p:spPr bwMode="auto">
          <a:xfrm>
            <a:off x="2484438" y="3644900"/>
            <a:ext cx="287337" cy="288925"/>
          </a:xfrm>
          <a:prstGeom prst="downArrow">
            <a:avLst>
              <a:gd name="adj1" fmla="val 50000"/>
              <a:gd name="adj2" fmla="val 251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2302" name="AutoShape 26"/>
          <p:cNvSpPr>
            <a:spLocks noChangeArrowheads="1"/>
          </p:cNvSpPr>
          <p:nvPr/>
        </p:nvSpPr>
        <p:spPr bwMode="auto">
          <a:xfrm>
            <a:off x="2484438" y="4941888"/>
            <a:ext cx="287337" cy="288925"/>
          </a:xfrm>
          <a:prstGeom prst="downArrow">
            <a:avLst>
              <a:gd name="adj1" fmla="val 50000"/>
              <a:gd name="adj2" fmla="val 251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2303" name="AutoShape 27"/>
          <p:cNvSpPr>
            <a:spLocks noChangeArrowheads="1"/>
          </p:cNvSpPr>
          <p:nvPr/>
        </p:nvSpPr>
        <p:spPr bwMode="auto">
          <a:xfrm rot="5400000">
            <a:off x="-611981" y="3644106"/>
            <a:ext cx="3887788" cy="288925"/>
          </a:xfrm>
          <a:prstGeom prst="leftRightArrow">
            <a:avLst>
              <a:gd name="adj1" fmla="val 50000"/>
              <a:gd name="adj2" fmla="val 2691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12304" name="Text Box 28"/>
          <p:cNvSpPr txBox="1">
            <a:spLocks noChangeArrowheads="1"/>
          </p:cNvSpPr>
          <p:nvPr/>
        </p:nvSpPr>
        <p:spPr bwMode="auto">
          <a:xfrm>
            <a:off x="-80963" y="3500438"/>
            <a:ext cx="155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verification</a:t>
            </a:r>
          </a:p>
        </p:txBody>
      </p:sp>
      <p:sp>
        <p:nvSpPr>
          <p:cNvPr id="1230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D53D589-741E-4870-B2F3-EC2D8ADC08E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it-IT" altLang="fr-FR" sz="1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Static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inspections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source code analysis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Dynamic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testing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3635375" y="3500438"/>
            <a:ext cx="1727200" cy="504825"/>
          </a:xfrm>
          <a:prstGeom prst="leftArrow">
            <a:avLst>
              <a:gd name="adj1" fmla="val 50000"/>
              <a:gd name="adj2" fmla="val 85535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624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A04DF17-F78D-41E4-A8A2-719D868D536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50</a:t>
            </a:fld>
            <a:endParaRPr lang="it-IT" altLang="fr-FR" sz="1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Testing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Dynamic technique, requires execution of executable system or executable unit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system test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unit test</a:t>
            </a:r>
          </a:p>
        </p:txBody>
      </p:sp>
      <p:sp>
        <p:nvSpPr>
          <p:cNvPr id="634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CD9633A-AB49-4183-B9B0-5B842DB102E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51</a:t>
            </a:fld>
            <a:endParaRPr lang="it-IT" altLang="fr-FR" sz="1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Testing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The process of </a:t>
            </a:r>
            <a:r>
              <a:rPr lang="en-US" u="sng" dirty="0">
                <a:ea typeface="ＭＳ Ｐゴシック" charset="0"/>
              </a:rPr>
              <a:t>operating</a:t>
            </a:r>
            <a:r>
              <a:rPr lang="en-US" dirty="0">
                <a:ea typeface="ＭＳ Ｐゴシック" charset="0"/>
              </a:rPr>
              <a:t> a system or component under specified conditions observing or recording the results to detect the </a:t>
            </a:r>
            <a:r>
              <a:rPr lang="en-US" u="sng" dirty="0">
                <a:ea typeface="ＭＳ Ｐゴシック" charset="0"/>
              </a:rPr>
              <a:t>differences</a:t>
            </a:r>
            <a:r>
              <a:rPr lang="en-US" dirty="0">
                <a:ea typeface="ＭＳ Ｐゴシック" charset="0"/>
              </a:rPr>
              <a:t> between </a:t>
            </a:r>
            <a:r>
              <a:rPr lang="en-US" u="sng" dirty="0">
                <a:ea typeface="ＭＳ Ｐゴシック" charset="0"/>
              </a:rPr>
              <a:t>actual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u="sng" dirty="0">
                <a:ea typeface="ＭＳ Ｐゴシック" charset="0"/>
              </a:rPr>
              <a:t>required</a:t>
            </a:r>
            <a:r>
              <a:rPr lang="en-US" dirty="0">
                <a:ea typeface="ＭＳ Ｐゴシック" charset="0"/>
              </a:rPr>
              <a:t> behavior (= failures)</a:t>
            </a:r>
          </a:p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EB7D142-4B70-4A97-8C7F-79DE846091A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52</a:t>
            </a:fld>
            <a:endParaRPr lang="it-IT" altLang="fr-FR" sz="1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Purpose of test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The purpose of testing process is to find defects in the software products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 test is successful if it reveals a defect</a:t>
            </a:r>
          </a:p>
        </p:txBody>
      </p:sp>
      <p:sp>
        <p:nvSpPr>
          <p:cNvPr id="655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7563B20-E71B-43DB-9B9F-8F0B4270F57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53</a:t>
            </a:fld>
            <a:endParaRPr lang="it-IT" altLang="fr-FR"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ＭＳ Ｐゴシック" charset="0"/>
                <a:cs typeface="+mj-cs"/>
              </a:rPr>
              <a:t>Testing vs. debugging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GB" dirty="0">
                <a:ea typeface="ＭＳ Ｐゴシック" charset="0"/>
                <a:cs typeface="+mn-cs"/>
              </a:rPr>
              <a:t>Defect testing and debugging are different activities </a:t>
            </a:r>
          </a:p>
          <a:p>
            <a:pPr lvl="1">
              <a:buFont typeface="Wingdings" charset="0"/>
              <a:buChar char="w"/>
              <a:defRPr/>
            </a:pPr>
            <a:r>
              <a:rPr lang="en-GB" dirty="0">
                <a:ea typeface="ＭＳ Ｐゴシック" charset="0"/>
              </a:rPr>
              <a:t>May be performed by different roles in different times</a:t>
            </a:r>
          </a:p>
          <a:p>
            <a:pPr>
              <a:buFont typeface="Wingdings" charset="0"/>
              <a:buChar char="§"/>
              <a:defRPr/>
            </a:pPr>
            <a:r>
              <a:rPr lang="en-GB" dirty="0">
                <a:ea typeface="ＭＳ Ｐゴシック" charset="0"/>
                <a:cs typeface="+mn-cs"/>
              </a:rPr>
              <a:t>Testing tries to find failures</a:t>
            </a:r>
          </a:p>
          <a:p>
            <a:pPr>
              <a:buFont typeface="Wingdings" charset="0"/>
              <a:buChar char="§"/>
              <a:defRPr/>
            </a:pPr>
            <a:r>
              <a:rPr lang="en-GB" dirty="0">
                <a:ea typeface="ＭＳ Ｐゴシック" charset="0"/>
                <a:cs typeface="+mn-cs"/>
              </a:rPr>
              <a:t>Debugging searches for and removes the corresponding fault(s)</a:t>
            </a:r>
          </a:p>
        </p:txBody>
      </p:sp>
      <p:sp>
        <p:nvSpPr>
          <p:cNvPr id="665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06A5F7A-D62F-4366-BABE-3335048AAE2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54</a:t>
            </a:fld>
            <a:endParaRPr lang="it-IT" altLang="fr-FR" sz="120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Lucida Sans Unicode" charset="0"/>
              </a:rPr>
              <a:t>Traceability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1447800"/>
            <a:ext cx="2209800" cy="8382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Requirement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1676400"/>
            <a:ext cx="1371600" cy="9906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Design Item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91200" y="2438400"/>
            <a:ext cx="1828800" cy="9906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Code</a:t>
            </a:r>
          </a:p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Fragment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33400" y="3352800"/>
            <a:ext cx="1371600" cy="9144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Use case</a:t>
            </a:r>
          </a:p>
        </p:txBody>
      </p:sp>
      <p:cxnSp>
        <p:nvCxnSpPr>
          <p:cNvPr id="68623" name="Straight Connector 16"/>
          <p:cNvCxnSpPr>
            <a:cxnSpLocks noChangeShapeType="1"/>
          </p:cNvCxnSpPr>
          <p:nvPr/>
        </p:nvCxnSpPr>
        <p:spPr bwMode="auto">
          <a:xfrm rot="5400000">
            <a:off x="895350" y="2609850"/>
            <a:ext cx="10668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ounded Rectangle 18"/>
          <p:cNvSpPr/>
          <p:nvPr/>
        </p:nvSpPr>
        <p:spPr bwMode="auto">
          <a:xfrm>
            <a:off x="1600200" y="5029200"/>
            <a:ext cx="1371600" cy="9144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Test</a:t>
            </a:r>
          </a:p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case</a:t>
            </a:r>
          </a:p>
        </p:txBody>
      </p:sp>
      <p:cxnSp>
        <p:nvCxnSpPr>
          <p:cNvPr id="68627" name="Shape 20"/>
          <p:cNvCxnSpPr>
            <a:cxnSpLocks noChangeShapeType="1"/>
          </p:cNvCxnSpPr>
          <p:nvPr/>
        </p:nvCxnSpPr>
        <p:spPr bwMode="auto">
          <a:xfrm rot="16200000" flipH="1">
            <a:off x="800100" y="4686300"/>
            <a:ext cx="12192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ounded Rectangle 21"/>
          <p:cNvSpPr/>
          <p:nvPr/>
        </p:nvSpPr>
        <p:spPr bwMode="auto">
          <a:xfrm>
            <a:off x="4267200" y="5105400"/>
            <a:ext cx="1371600" cy="9144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Test result</a:t>
            </a:r>
          </a:p>
        </p:txBody>
      </p:sp>
      <p:cxnSp>
        <p:nvCxnSpPr>
          <p:cNvPr id="68631" name="Straight Connector 23"/>
          <p:cNvCxnSpPr>
            <a:cxnSpLocks noChangeShapeType="1"/>
          </p:cNvCxnSpPr>
          <p:nvPr/>
        </p:nvCxnSpPr>
        <p:spPr bwMode="auto">
          <a:xfrm>
            <a:off x="2971800" y="5486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2" name="Straight Connector 26"/>
          <p:cNvCxnSpPr>
            <a:cxnSpLocks noChangeShapeType="1"/>
          </p:cNvCxnSpPr>
          <p:nvPr/>
        </p:nvCxnSpPr>
        <p:spPr bwMode="auto">
          <a:xfrm>
            <a:off x="2743200" y="18669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3" name="Straight Connector 27"/>
          <p:cNvCxnSpPr>
            <a:cxnSpLocks noChangeShapeType="1"/>
          </p:cNvCxnSpPr>
          <p:nvPr/>
        </p:nvCxnSpPr>
        <p:spPr bwMode="auto">
          <a:xfrm>
            <a:off x="5105400" y="21717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257800" y="4648200"/>
            <a:ext cx="3230563" cy="2017713"/>
            <a:chOff x="5227207" y="4230263"/>
            <a:chExt cx="3230992" cy="2018137"/>
          </a:xfrm>
        </p:grpSpPr>
        <p:pic>
          <p:nvPicPr>
            <p:cNvPr id="68646" name="Picture 36" descr="AA00273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227207" y="4230263"/>
              <a:ext cx="3230992" cy="201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5333584" y="4876512"/>
              <a:ext cx="1186019" cy="44618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rotWithShape="0">
                <a:srgbClr val="808080">
                  <a:alpha val="42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  <a:cs typeface="Lucida Sans Unicode" charset="0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5pPr>
              <a:lvl6pPr marL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6pPr>
              <a:lvl7pPr marL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7pPr>
              <a:lvl8pPr marL="1371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8pPr>
              <a:lvl9pPr marL="18288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FF6600"/>
                  </a:solidFill>
                  <a:latin typeface="Lucida Sans Unicode" charset="0"/>
                </a:rPr>
                <a:t>Failure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867400" y="-84138"/>
            <a:ext cx="2268538" cy="1839913"/>
            <a:chOff x="5867400" y="-84427"/>
            <a:chExt cx="2268084" cy="1840075"/>
          </a:xfrm>
        </p:grpSpPr>
        <p:sp>
          <p:nvSpPr>
            <p:cNvPr id="64" name="Rounded Rectangular Callout 63"/>
            <p:cNvSpPr/>
            <p:nvPr/>
          </p:nvSpPr>
          <p:spPr bwMode="auto">
            <a:xfrm>
              <a:off x="5867400" y="609600"/>
              <a:ext cx="1981200" cy="1146048"/>
            </a:xfrm>
            <a:prstGeom prst="wedgeRoundRectCallout">
              <a:avLst>
                <a:gd name="adj1" fmla="val 19906"/>
                <a:gd name="adj2" fmla="val 147093"/>
                <a:gd name="adj3" fmla="val 16667"/>
              </a:avLst>
            </a:prstGeom>
            <a:gradFill flip="none" rotWithShape="1">
              <a:gsLst>
                <a:gs pos="0">
                  <a:srgbClr val="CCFF66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222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>
                <a:srgbClr val="000000">
                  <a:alpha val="43000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>
                  <a:cs typeface="Lucida Sans Unicode" pitchFamily="34" charset="0"/>
                </a:rPr>
                <a:t>if( i = j ){</a:t>
              </a:r>
            </a:p>
            <a:p>
              <a:pPr algn="ctr" eaLnBrk="1" hangingPunct="1">
                <a:defRPr/>
              </a:pPr>
              <a:r>
                <a:rPr lang="en-US" sz="2400">
                  <a:cs typeface="Lucida Sans Unicode" pitchFamily="34" charset="0"/>
                </a:rPr>
                <a:t>…</a:t>
              </a:r>
            </a:p>
          </p:txBody>
        </p:sp>
        <p:pic>
          <p:nvPicPr>
            <p:cNvPr id="68645" name="Picture 56" descr="5765831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200227" flipH="1" flipV="1">
              <a:off x="7163288" y="616279"/>
              <a:ext cx="1672901" cy="27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752600" y="2286000"/>
            <a:ext cx="3886200" cy="2819400"/>
            <a:chOff x="1752600" y="2285997"/>
            <a:chExt cx="3886200" cy="2819399"/>
          </a:xfrm>
        </p:grpSpPr>
        <p:sp>
          <p:nvSpPr>
            <p:cNvPr id="67" name="Curved Right Arrow 66"/>
            <p:cNvSpPr/>
            <p:nvPr/>
          </p:nvSpPr>
          <p:spPr bwMode="auto">
            <a:xfrm flipV="1">
              <a:off x="1752600" y="2285997"/>
              <a:ext cx="3886200" cy="2819399"/>
            </a:xfrm>
            <a:prstGeom prst="curvedRightArrow">
              <a:avLst>
                <a:gd name="adj1" fmla="val 8295"/>
                <a:gd name="adj2" fmla="val 15031"/>
                <a:gd name="adj3" fmla="val 15798"/>
              </a:avLst>
            </a:prstGeom>
            <a:gradFill flip="none" rotWithShape="1">
              <a:gsLst>
                <a:gs pos="0">
                  <a:srgbClr val="CCFF66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222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pic>
          <p:nvPicPr>
            <p:cNvPr id="68641" name="Picture 38" descr="TR00303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743200"/>
              <a:ext cx="2040643" cy="219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7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49C19DA-23E2-43A8-BE3F-76621D6E5BFB}" type="slidenum">
              <a:rPr lang="en-GB" altLang="fr-FR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55</a:t>
            </a:fld>
            <a:endParaRPr lang="en-GB" altLang="fr-F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defTabSz="917575"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Debugging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27088" y="4149725"/>
            <a:ext cx="15113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Locate fault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23850" y="1752600"/>
            <a:ext cx="2138363" cy="1173163"/>
          </a:xfrm>
          <a:prstGeom prst="foldedCorner">
            <a:avLst>
              <a:gd name="adj" fmla="val 12500"/>
            </a:avLst>
          </a:prstGeom>
          <a:solidFill>
            <a:srgbClr val="DCE6F2"/>
          </a:solidFill>
          <a:ln w="22225">
            <a:solidFill>
              <a:srgbClr val="1F497D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Test case result </a:t>
            </a:r>
          </a:p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(failure)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843213" y="3933825"/>
            <a:ext cx="1511300" cy="117157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Design fault 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repair 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859338" y="4076700"/>
            <a:ext cx="1511300" cy="86677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Repair 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(code)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6875463" y="4149725"/>
            <a:ext cx="15113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Re-test</a:t>
            </a:r>
          </a:p>
        </p:txBody>
      </p:sp>
      <p:sp>
        <p:nvSpPr>
          <p:cNvPr id="69640" name="Line 10"/>
          <p:cNvSpPr>
            <a:spLocks noChangeShapeType="1"/>
          </p:cNvSpPr>
          <p:nvPr/>
        </p:nvSpPr>
        <p:spPr bwMode="auto">
          <a:xfrm>
            <a:off x="1619250" y="2924175"/>
            <a:ext cx="0" cy="1152525"/>
          </a:xfrm>
          <a:prstGeom prst="line">
            <a:avLst/>
          </a:prstGeom>
          <a:noFill/>
          <a:ln w="28575">
            <a:solidFill>
              <a:srgbClr val="FF6600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11"/>
          <p:cNvSpPr>
            <a:spLocks noChangeShapeType="1"/>
          </p:cNvSpPr>
          <p:nvPr/>
        </p:nvSpPr>
        <p:spPr bwMode="auto">
          <a:xfrm>
            <a:off x="2339975" y="4508500"/>
            <a:ext cx="50323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>
            <a:off x="4356100" y="4508500"/>
            <a:ext cx="50323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>
            <a:off x="6372225" y="4508500"/>
            <a:ext cx="5048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6877050" y="2060575"/>
            <a:ext cx="1635125" cy="936625"/>
          </a:xfrm>
          <a:prstGeom prst="foldedCorner">
            <a:avLst>
              <a:gd name="adj" fmla="val 12500"/>
            </a:avLst>
          </a:prstGeom>
          <a:solidFill>
            <a:srgbClr val="DCE6F2"/>
          </a:solidFill>
          <a:ln w="22225">
            <a:solidFill>
              <a:srgbClr val="1F497D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Test suite</a:t>
            </a: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7596188" y="2997200"/>
            <a:ext cx="0" cy="1152525"/>
          </a:xfrm>
          <a:prstGeom prst="line">
            <a:avLst/>
          </a:prstGeom>
          <a:noFill/>
          <a:ln w="28575">
            <a:solidFill>
              <a:srgbClr val="FF6600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2700338" y="1989138"/>
            <a:ext cx="1800225" cy="936625"/>
          </a:xfrm>
          <a:prstGeom prst="foldedCorner">
            <a:avLst>
              <a:gd name="adj" fmla="val 12500"/>
            </a:avLst>
          </a:prstGeom>
          <a:solidFill>
            <a:srgbClr val="DCE6F2"/>
          </a:solidFill>
          <a:ln w="22225">
            <a:solidFill>
              <a:srgbClr val="1F497D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doc</a:t>
            </a:r>
          </a:p>
        </p:txBody>
      </p:sp>
      <p:sp>
        <p:nvSpPr>
          <p:cNvPr id="69647" name="Line 17"/>
          <p:cNvSpPr>
            <a:spLocks noChangeShapeType="1"/>
          </p:cNvSpPr>
          <p:nvPr/>
        </p:nvSpPr>
        <p:spPr bwMode="auto">
          <a:xfrm>
            <a:off x="3563938" y="2924175"/>
            <a:ext cx="0" cy="1009650"/>
          </a:xfrm>
          <a:prstGeom prst="line">
            <a:avLst/>
          </a:prstGeom>
          <a:noFill/>
          <a:ln w="28575">
            <a:solidFill>
              <a:srgbClr val="FF6600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D546512-E477-4235-B6B4-FC64D07DD14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56</a:t>
            </a:fld>
            <a:endParaRPr lang="it-IT" altLang="fr-FR" sz="120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case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Certain stimulus applied to executable (system or unit), composed of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name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input (or sequence of)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expected output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With defined constraints/context	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ex. version and type of OS, DBMS, GUI ..</a:t>
            </a:r>
          </a:p>
        </p:txBody>
      </p:sp>
      <p:sp>
        <p:nvSpPr>
          <p:cNvPr id="716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C084A4C-A313-4E1B-BA4D-378157DF981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57</a:t>
            </a:fld>
            <a:endParaRPr lang="it-IT" altLang="fr-FR" sz="1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suite	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Set of (related) test cases</a:t>
            </a:r>
          </a:p>
        </p:txBody>
      </p:sp>
      <p:sp>
        <p:nvSpPr>
          <p:cNvPr id="727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C5CC11C-0ED1-4CFF-936A-BF7169E00C5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58</a:t>
            </a:fld>
            <a:endParaRPr lang="it-IT" altLang="fr-FR" sz="1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case log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Test case ref. +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Time and date of application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Actual output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Result (pass / no pass)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37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2AB0D2F-1C39-4F4D-B94A-1131DA237A2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59</a:t>
            </a:fld>
            <a:endParaRPr lang="it-IT" altLang="fr-FR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6632"/>
            <a:ext cx="8610600" cy="914400"/>
          </a:xfrm>
        </p:spPr>
        <p:txBody>
          <a:bodyPr/>
          <a:lstStyle/>
          <a:p>
            <a:pPr>
              <a:defRPr/>
            </a:pPr>
            <a:r>
              <a:rPr lang="it-IT">
                <a:ea typeface="ＭＳ Ｐゴシック" charset="0"/>
                <a:cs typeface="+mj-cs"/>
              </a:rPr>
              <a:t>Scenario1 in a dev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Stakeholder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Real need: big car /6 seats</a:t>
            </a:r>
          </a:p>
          <a:p>
            <a:pPr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Developers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R1: compact car (4 seats)</a:t>
            </a:r>
          </a:p>
          <a:p>
            <a:pPr lvl="1">
              <a:buFont typeface="Wingdings" charset="0"/>
              <a:buChar char="w"/>
              <a:defRPr/>
            </a:pPr>
            <a:endParaRPr lang="it-IT" dirty="0">
              <a:ea typeface="ＭＳ Ｐゴシック" charset="0"/>
            </a:endParaRP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Result : compact car (4 seats)</a:t>
            </a:r>
          </a:p>
          <a:p>
            <a:pPr lvl="2">
              <a:defRPr/>
            </a:pPr>
            <a:r>
              <a:rPr lang="it-IT" dirty="0">
                <a:ea typeface="ＭＳ Ｐゴシック" charset="0"/>
              </a:rPr>
              <a:t>Verification: passed</a:t>
            </a:r>
          </a:p>
          <a:p>
            <a:pPr lvl="2">
              <a:defRPr/>
            </a:pPr>
            <a:r>
              <a:rPr lang="it-IT" dirty="0">
                <a:ea typeface="ＭＳ Ｐゴシック" charset="0"/>
              </a:rPr>
              <a:t>Validation : not passed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0F9EE30-ADE1-451D-892C-7601FC4B267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it-IT" altLang="fr-FR"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Ex.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Function 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add(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x,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y)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Test case: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T1(1,1; 2)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T2(3,5; 8)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Test suite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TS1{T1, T2}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Test log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T1, 16-3-2013 9:31, result 2, success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T2, 16-3-2013 9:32, result 9, fail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47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D3320BD-95ED-43A0-AF7E-5D09F4DE337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60</a:t>
            </a:fld>
            <a:endParaRPr lang="it-IT" altLang="fr-FR" sz="1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activities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Write test cases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Test case, test suite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Run test case (test suite)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Record results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>
                <a:ea typeface="ＭＳ Ｐゴシック" charset="0"/>
              </a:rPr>
              <a:t>Test case log</a:t>
            </a:r>
          </a:p>
          <a:p>
            <a:pPr lvl="1" eaLnBrk="1" hangingPunct="1">
              <a:buFont typeface="Wingdings" charset="0"/>
              <a:buChar char="w"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57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7BE43BF-1AAB-4CAB-9250-6291B1CC8F2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61</a:t>
            </a:fld>
            <a:endParaRPr lang="it-IT" altLang="fr-FR" sz="1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activities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330325" y="3444875"/>
            <a:ext cx="15113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Lucida Sans Unicode" charset="0"/>
              </a:rPr>
              <a:t>Write tests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1000" y="1524000"/>
            <a:ext cx="2813050" cy="936625"/>
          </a:xfrm>
          <a:prstGeom prst="foldedCorner">
            <a:avLst>
              <a:gd name="adj" fmla="val 26060"/>
            </a:avLst>
          </a:prstGeom>
          <a:solidFill>
            <a:srgbClr val="DBEEF4"/>
          </a:solidFill>
          <a:ln w="22225">
            <a:solidFill>
              <a:schemeClr val="tx2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Lucida Sans Unicode" charset="0"/>
              </a:rPr>
              <a:t>Requirement doc,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Lucida Sans Unicode" charset="0"/>
              </a:rPr>
              <a:t>design doc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346450" y="3444875"/>
            <a:ext cx="15113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Lucida Sans Unicode" charset="0"/>
              </a:rPr>
              <a:t>Run tests 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364163" y="3444875"/>
            <a:ext cx="1871662" cy="704850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Lucida Sans Unicode" charset="0"/>
              </a:rPr>
              <a:t>Record results</a:t>
            </a:r>
          </a:p>
        </p:txBody>
      </p:sp>
      <p:sp>
        <p:nvSpPr>
          <p:cNvPr id="76807" name="Line 9"/>
          <p:cNvSpPr>
            <a:spLocks noChangeShapeType="1"/>
          </p:cNvSpPr>
          <p:nvPr/>
        </p:nvSpPr>
        <p:spPr bwMode="auto">
          <a:xfrm>
            <a:off x="2122488" y="2435225"/>
            <a:ext cx="0" cy="1009650"/>
          </a:xfrm>
          <a:prstGeom prst="line">
            <a:avLst/>
          </a:prstGeom>
          <a:noFill/>
          <a:ln w="28575">
            <a:solidFill>
              <a:srgbClr val="FF6600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10"/>
          <p:cNvSpPr>
            <a:spLocks noChangeShapeType="1"/>
          </p:cNvSpPr>
          <p:nvPr/>
        </p:nvSpPr>
        <p:spPr bwMode="auto">
          <a:xfrm>
            <a:off x="2843213" y="3803650"/>
            <a:ext cx="503237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Line 11"/>
          <p:cNvSpPr>
            <a:spLocks noChangeShapeType="1"/>
          </p:cNvSpPr>
          <p:nvPr/>
        </p:nvSpPr>
        <p:spPr bwMode="auto">
          <a:xfrm>
            <a:off x="4859338" y="3803650"/>
            <a:ext cx="503237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1116013" y="5013325"/>
            <a:ext cx="1800225" cy="936625"/>
          </a:xfrm>
          <a:prstGeom prst="foldedCorner">
            <a:avLst>
              <a:gd name="adj" fmla="val 26060"/>
            </a:avLst>
          </a:prstGeom>
          <a:solidFill>
            <a:srgbClr val="DBEEF4"/>
          </a:solidFill>
          <a:ln w="22225">
            <a:solidFill>
              <a:schemeClr val="tx2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Test case, 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test suite </a:t>
            </a:r>
          </a:p>
        </p:txBody>
      </p:sp>
      <p:sp>
        <p:nvSpPr>
          <p:cNvPr id="76811" name="Line 16"/>
          <p:cNvSpPr>
            <a:spLocks noChangeShapeType="1"/>
          </p:cNvSpPr>
          <p:nvPr/>
        </p:nvSpPr>
        <p:spPr bwMode="auto">
          <a:xfrm>
            <a:off x="4067175" y="2435225"/>
            <a:ext cx="0" cy="1009650"/>
          </a:xfrm>
          <a:prstGeom prst="line">
            <a:avLst/>
          </a:prstGeom>
          <a:noFill/>
          <a:ln w="28575">
            <a:solidFill>
              <a:srgbClr val="FF6600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5364163" y="5013325"/>
            <a:ext cx="1800225" cy="936625"/>
          </a:xfrm>
          <a:prstGeom prst="foldedCorner">
            <a:avLst>
              <a:gd name="adj" fmla="val 26060"/>
            </a:avLst>
          </a:prstGeom>
          <a:solidFill>
            <a:srgbClr val="DBEEF4"/>
          </a:solidFill>
          <a:ln w="22225">
            <a:solidFill>
              <a:schemeClr val="tx2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Test log </a:t>
            </a: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3492500" y="1484313"/>
            <a:ext cx="1152525" cy="936625"/>
          </a:xfrm>
          <a:prstGeom prst="foldedCorner">
            <a:avLst>
              <a:gd name="adj" fmla="val 26060"/>
            </a:avLst>
          </a:prstGeom>
          <a:solidFill>
            <a:srgbClr val="DBEEF4"/>
          </a:solidFill>
          <a:ln w="22225">
            <a:solidFill>
              <a:schemeClr val="tx2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Lucida Sans Unicode" charset="0"/>
              </a:rPr>
              <a:t>Code</a:t>
            </a:r>
          </a:p>
        </p:txBody>
      </p:sp>
      <p:sp>
        <p:nvSpPr>
          <p:cNvPr id="76814" name="Line 19"/>
          <p:cNvSpPr>
            <a:spLocks noChangeShapeType="1"/>
          </p:cNvSpPr>
          <p:nvPr/>
        </p:nvSpPr>
        <p:spPr bwMode="auto">
          <a:xfrm>
            <a:off x="2124075" y="4149725"/>
            <a:ext cx="0" cy="863600"/>
          </a:xfrm>
          <a:prstGeom prst="line">
            <a:avLst/>
          </a:prstGeom>
          <a:noFill/>
          <a:ln w="28575">
            <a:solidFill>
              <a:srgbClr val="FF6600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Line 21"/>
          <p:cNvSpPr>
            <a:spLocks noChangeShapeType="1"/>
          </p:cNvSpPr>
          <p:nvPr/>
        </p:nvSpPr>
        <p:spPr bwMode="auto">
          <a:xfrm>
            <a:off x="6084888" y="4149725"/>
            <a:ext cx="0" cy="863600"/>
          </a:xfrm>
          <a:prstGeom prst="line">
            <a:avLst/>
          </a:prstGeom>
          <a:noFill/>
          <a:ln w="28575">
            <a:solidFill>
              <a:srgbClr val="FF6600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816" name="Elbow Connector 2"/>
          <p:cNvCxnSpPr>
            <a:cxnSpLocks noChangeShapeType="1"/>
            <a:stCxn id="23" idx="3"/>
            <a:endCxn id="18" idx="2"/>
          </p:cNvCxnSpPr>
          <p:nvPr/>
        </p:nvCxnSpPr>
        <p:spPr bwMode="auto">
          <a:xfrm flipV="1">
            <a:off x="2916238" y="4165600"/>
            <a:ext cx="1185862" cy="1316038"/>
          </a:xfrm>
          <a:prstGeom prst="bentConnector2">
            <a:avLst/>
          </a:prstGeom>
          <a:noFill/>
          <a:ln w="28575">
            <a:solidFill>
              <a:srgbClr val="FF6600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3E4E8A2-C260-4A9E-A4D0-DC357EEFE45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62</a:t>
            </a:fld>
            <a:endParaRPr lang="it-IT" altLang="fr-FR" sz="1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Possible scenario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836738" y="1125538"/>
            <a:ext cx="211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Developer team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600700" y="1125538"/>
            <a:ext cx="164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Tester team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643438" y="1125538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651500" y="2636838"/>
            <a:ext cx="17399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Write tests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38800" y="3505200"/>
            <a:ext cx="17526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Run tests 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638800" y="4419600"/>
            <a:ext cx="1752600" cy="704850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Record results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143000" y="1828800"/>
            <a:ext cx="2493963" cy="838200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Write code, 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informally test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1835150" y="5157788"/>
            <a:ext cx="1944688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Debug</a:t>
            </a:r>
          </a:p>
        </p:txBody>
      </p:sp>
      <p:sp>
        <p:nvSpPr>
          <p:cNvPr id="77835" name="Line 13"/>
          <p:cNvSpPr>
            <a:spLocks noChangeShapeType="1"/>
          </p:cNvSpPr>
          <p:nvPr/>
        </p:nvSpPr>
        <p:spPr bwMode="auto">
          <a:xfrm>
            <a:off x="3635375" y="2060575"/>
            <a:ext cx="1944688" cy="6477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4"/>
          <p:cNvSpPr>
            <a:spLocks noChangeShapeType="1"/>
          </p:cNvSpPr>
          <p:nvPr/>
        </p:nvSpPr>
        <p:spPr bwMode="auto">
          <a:xfrm flipH="1">
            <a:off x="3851275" y="4941888"/>
            <a:ext cx="1657350" cy="6477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DC5CE6A-1430-40FF-A8EE-C5AF059A9E4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63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Scenario 2</a:t>
            </a:r>
          </a:p>
        </p:txBody>
      </p:sp>
      <p:sp>
        <p:nvSpPr>
          <p:cNvPr id="55305" name="Text Box 10"/>
          <p:cNvSpPr txBox="1">
            <a:spLocks noChangeArrowheads="1"/>
          </p:cNvSpPr>
          <p:nvPr/>
        </p:nvSpPr>
        <p:spPr bwMode="auto">
          <a:xfrm>
            <a:off x="1836738" y="1125538"/>
            <a:ext cx="211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Developer team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71775" y="2636838"/>
            <a:ext cx="17399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Write tests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759075" y="3505200"/>
            <a:ext cx="17526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Run tests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759075" y="4419600"/>
            <a:ext cx="1752600" cy="704850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Record results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295525" y="1684338"/>
            <a:ext cx="2493963" cy="838200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Write code, 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informally test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627313" y="5229225"/>
            <a:ext cx="1944687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Debug</a:t>
            </a:r>
          </a:p>
        </p:txBody>
      </p:sp>
      <p:sp>
        <p:nvSpPr>
          <p:cNvPr id="7885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FE9C182-7222-4EEC-8072-29BBABFD58E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64</a:t>
            </a:fld>
            <a:endParaRPr lang="it-IT" altLang="fr-FR" sz="1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Scenario 3</a:t>
            </a:r>
          </a:p>
        </p:txBody>
      </p: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555625" y="952500"/>
            <a:ext cx="211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Developer team</a:t>
            </a:r>
          </a:p>
        </p:txBody>
      </p:sp>
      <p:sp>
        <p:nvSpPr>
          <p:cNvPr id="56332" name="Text Box 11"/>
          <p:cNvSpPr txBox="1">
            <a:spLocks noChangeArrowheads="1"/>
          </p:cNvSpPr>
          <p:nvPr/>
        </p:nvSpPr>
        <p:spPr bwMode="auto">
          <a:xfrm>
            <a:off x="4051300" y="1125538"/>
            <a:ext cx="164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Tester team</a:t>
            </a:r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3276600" y="1268413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948488" y="1241425"/>
            <a:ext cx="1730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Tester team </a:t>
            </a:r>
            <a:br>
              <a:rPr lang="en-US"/>
            </a:br>
            <a:r>
              <a:rPr lang="en-US"/>
              <a:t>(3</a:t>
            </a:r>
            <a:r>
              <a:rPr lang="en-US" baseline="30000"/>
              <a:t>rd</a:t>
            </a:r>
            <a:r>
              <a:rPr lang="en-US"/>
              <a:t> party)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372225" y="1125538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50825" y="1412875"/>
            <a:ext cx="2493963" cy="838200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Write code, 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informally test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211638" y="1700213"/>
            <a:ext cx="17399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Write tests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198938" y="2568575"/>
            <a:ext cx="17526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Run tests 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198938" y="3482975"/>
            <a:ext cx="1752600" cy="704850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Record results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019925" y="4221163"/>
            <a:ext cx="17399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Write tests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7007225" y="5089525"/>
            <a:ext cx="1752600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Run tests 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7007225" y="6003925"/>
            <a:ext cx="1752600" cy="704850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Record results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68313" y="4508500"/>
            <a:ext cx="1944687" cy="720725"/>
          </a:xfrm>
          <a:prstGeom prst="rect">
            <a:avLst/>
          </a:prstGeom>
          <a:solidFill>
            <a:srgbClr val="FDEADA"/>
          </a:solidFill>
          <a:ln w="22225">
            <a:solidFill>
              <a:srgbClr val="FF6600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42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Lucida Sans Unicode" charset="0"/>
              </a:rPr>
              <a:t>Debug</a:t>
            </a:r>
          </a:p>
        </p:txBody>
      </p:sp>
      <p:sp>
        <p:nvSpPr>
          <p:cNvPr id="79888" name="Line 13"/>
          <p:cNvSpPr>
            <a:spLocks noChangeShapeType="1"/>
          </p:cNvSpPr>
          <p:nvPr/>
        </p:nvSpPr>
        <p:spPr bwMode="auto">
          <a:xfrm>
            <a:off x="2700338" y="1844675"/>
            <a:ext cx="1511300" cy="2889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3"/>
          <p:cNvSpPr>
            <a:spLocks noChangeShapeType="1"/>
          </p:cNvSpPr>
          <p:nvPr/>
        </p:nvSpPr>
        <p:spPr bwMode="auto">
          <a:xfrm flipV="1">
            <a:off x="2411413" y="4724400"/>
            <a:ext cx="4608512" cy="3603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3"/>
          <p:cNvSpPr>
            <a:spLocks noChangeShapeType="1"/>
          </p:cNvSpPr>
          <p:nvPr/>
        </p:nvSpPr>
        <p:spPr bwMode="auto">
          <a:xfrm flipH="1">
            <a:off x="2411413" y="3789363"/>
            <a:ext cx="1728787" cy="10080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EFB971A-2E9F-4633-8000-281A47E5107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65</a:t>
            </a:fld>
            <a:endParaRPr lang="it-IT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Oracle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95288" y="3429000"/>
            <a:ext cx="1511300" cy="72072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>
                <a:solidFill>
                  <a:srgbClr val="000000"/>
                </a:solidFill>
              </a:rPr>
              <a:t>Test Case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700338" y="2420938"/>
            <a:ext cx="1368425" cy="769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Lucida Sans Unicode" charset="0"/>
                <a:ea typeface="ＭＳ Ｐゴシック" charset="0"/>
              </a:rPr>
              <a:t>Software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Lucida Sans Unicode" charset="0"/>
                <a:ea typeface="ＭＳ Ｐゴシック" charset="0"/>
              </a:rPr>
              <a:t>under test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844800" y="4148138"/>
            <a:ext cx="1152525" cy="792162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>
                <a:solidFill>
                  <a:srgbClr val="000000"/>
                </a:solidFill>
              </a:rPr>
              <a:t>Oracle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V="1">
            <a:off x="1908175" y="2852738"/>
            <a:ext cx="792163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1908175" y="3787775"/>
            <a:ext cx="93662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0904" name="AutoShape 8"/>
          <p:cNvSpPr>
            <a:spLocks noChangeArrowheads="1"/>
          </p:cNvSpPr>
          <p:nvPr/>
        </p:nvSpPr>
        <p:spPr bwMode="auto">
          <a:xfrm rot="5400000">
            <a:off x="5652295" y="2780506"/>
            <a:ext cx="1439862" cy="2016125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>
                <a:solidFill>
                  <a:srgbClr val="000000"/>
                </a:solidFill>
              </a:rPr>
              <a:t>Comparator</a:t>
            </a: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3995738" y="4148138"/>
            <a:ext cx="13684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4068763" y="2779713"/>
            <a:ext cx="12954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284663" y="2205038"/>
            <a:ext cx="101441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>
                <a:solidFill>
                  <a:srgbClr val="000000"/>
                </a:solidFill>
              </a:rPr>
              <a:t>Actual</a:t>
            </a:r>
            <a:br>
              <a:rPr lang="en-US" altLang="fr-FR" sz="2000">
                <a:solidFill>
                  <a:srgbClr val="000000"/>
                </a:solidFill>
              </a:rPr>
            </a:br>
            <a:r>
              <a:rPr lang="en-US" altLang="fr-FR" sz="200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4140200" y="4478338"/>
            <a:ext cx="131762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>
                <a:solidFill>
                  <a:srgbClr val="000000"/>
                </a:solidFill>
              </a:rPr>
              <a:t>Expected</a:t>
            </a:r>
            <a:br>
              <a:rPr lang="en-US" altLang="fr-FR" sz="2000">
                <a:solidFill>
                  <a:srgbClr val="000000"/>
                </a:solidFill>
              </a:rPr>
            </a:br>
            <a:r>
              <a:rPr lang="en-US" altLang="fr-FR" sz="200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7380288" y="3789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7707313" y="3355975"/>
            <a:ext cx="8921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fr-FR" sz="2000">
                <a:solidFill>
                  <a:srgbClr val="000000"/>
                </a:solidFill>
              </a:rPr>
              <a:t>Test</a:t>
            </a:r>
            <a:br>
              <a:rPr lang="en-US" altLang="fr-FR" sz="2000">
                <a:solidFill>
                  <a:srgbClr val="000000"/>
                </a:solidFill>
              </a:rPr>
            </a:br>
            <a:r>
              <a:rPr lang="en-US" altLang="fr-FR" sz="200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8091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F43DE4B-EF80-4D43-9BA3-1B26E2EC094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66</a:t>
            </a:fld>
            <a:endParaRPr lang="it-IT" altLang="fr-FR" sz="12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Oracle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The ideal condition would be to have an automatic oracle and an automatic comparator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The former is very difficult to have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The latter is not always available (ex GUI)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 human oracle is subject to errors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The oracle is based on the program specifications (which can be wrong)</a:t>
            </a:r>
          </a:p>
        </p:txBody>
      </p:sp>
      <p:sp>
        <p:nvSpPr>
          <p:cNvPr id="819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E2F50BA-D4F9-41CB-9E5C-8806570B5C8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67</a:t>
            </a:fld>
            <a:endParaRPr lang="it-IT" altLang="fr-FR" sz="1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Oracle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Necessary condition to perform testing: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Know the expected behavior of a program for a given test case (oracle)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Human oracle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Based on req. specification or judgment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Automatic oracle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Generated from (formal) req. specification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Same software developed by other parties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Previous version of the program (</a:t>
            </a:r>
            <a:r>
              <a:rPr lang="en-US" sz="2400" b="1" dirty="0">
                <a:solidFill>
                  <a:srgbClr val="FF6600"/>
                </a:solidFill>
                <a:ea typeface="ＭＳ Ｐゴシック" charset="0"/>
              </a:rPr>
              <a:t>regression</a:t>
            </a:r>
            <a:r>
              <a:rPr lang="en-US" sz="2400" dirty="0">
                <a:ea typeface="ＭＳ Ｐゴシック" charset="0"/>
              </a:rPr>
              <a:t>)</a:t>
            </a:r>
          </a:p>
        </p:txBody>
      </p:sp>
      <p:sp>
        <p:nvSpPr>
          <p:cNvPr id="829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4DAD82E-DFB5-4FF4-852C-2CB9BE26C00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68</a:t>
            </a:fld>
            <a:endParaRPr lang="it-IT" altLang="fr-FR" sz="1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Theory and constraints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sp>
        <p:nvSpPr>
          <p:cNvPr id="839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3D60C39-E611-47D4-A5FA-367E79E2BFC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69</a:t>
            </a:fld>
            <a:endParaRPr lang="it-IT" altLang="fr-FR" sz="12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ea typeface="ＭＳ Ｐゴシック" charset="0"/>
                <a:cs typeface="+mj-cs"/>
              </a:rPr>
              <a:t>Scenario2 in a dev process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Stakeholder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Real need: big car /6 seats</a:t>
            </a:r>
          </a:p>
          <a:p>
            <a:pPr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Developers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R1: big car (6 seats)</a:t>
            </a:r>
          </a:p>
          <a:p>
            <a:pPr lvl="1">
              <a:buFont typeface="Wingdings" charset="0"/>
              <a:buChar char="w"/>
              <a:defRPr/>
            </a:pPr>
            <a:endParaRPr lang="it-IT" dirty="0">
              <a:ea typeface="ＭＳ Ｐゴシック" charset="0"/>
            </a:endParaRP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Result : big car (6 seats)</a:t>
            </a:r>
          </a:p>
          <a:p>
            <a:pPr lvl="2">
              <a:defRPr/>
            </a:pPr>
            <a:r>
              <a:rPr lang="it-IT" dirty="0">
                <a:ea typeface="ＭＳ Ｐゴシック" charset="0"/>
              </a:rPr>
              <a:t>Verification: passed</a:t>
            </a:r>
          </a:p>
          <a:p>
            <a:pPr lvl="2">
              <a:defRPr/>
            </a:pPr>
            <a:r>
              <a:rPr lang="it-IT" dirty="0">
                <a:ea typeface="ＭＳ Ｐゴシック" charset="0"/>
              </a:rPr>
              <a:t>Validation :  passed</a:t>
            </a: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272D4B6-1C59-40F4-9145-4D1FC41D3CD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it-IT" altLang="fr-FR" sz="1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ea typeface="ＭＳ Ｐゴシック" charset="0"/>
                <a:cs typeface="+mj-cs"/>
              </a:rPr>
              <a:t>Correctness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Correct output for all possible inputs</a:t>
            </a:r>
          </a:p>
          <a:p>
            <a:pPr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Requires exhaustive testing</a:t>
            </a:r>
          </a:p>
          <a:p>
            <a:pPr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</p:txBody>
      </p:sp>
      <p:sp>
        <p:nvSpPr>
          <p:cNvPr id="849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5925DE2-C3B2-4E03-811D-FA445B853B0A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70</a:t>
            </a:fld>
            <a:endParaRPr lang="it-IT" altLang="fr-FR" sz="1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Exhaustive testing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Write and run all possible test cases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>
                <a:ea typeface="MS PGothic" pitchFamily="34" charset="-128"/>
              </a:rPr>
              <a:t>    (== execute all possible inputs)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5F162F0-0985-4A03-B01E-F4547F39BC17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71</a:t>
            </a:fld>
            <a:endParaRPr lang="it-IT" altLang="fr-FR" sz="1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Exhaustive test -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712200" cy="4800600"/>
          </a:xfrm>
        </p:spPr>
        <p:txBody>
          <a:bodyPr/>
          <a:lstStyle/>
          <a:p>
            <a:pPr marL="0" indent="0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 function: Y = A + B</a:t>
            </a:r>
          </a:p>
          <a:p>
            <a:pPr marL="0" indent="0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 A and B integers, 32 bit</a:t>
            </a:r>
          </a:p>
          <a:p>
            <a:pPr marL="0" indent="0"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marL="0" indent="0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Total number of test cases : 2</a:t>
            </a:r>
            <a:r>
              <a:rPr lang="en-US" baseline="30000" dirty="0">
                <a:ea typeface="ＭＳ Ｐゴシック" charset="0"/>
                <a:cs typeface="+mn-cs"/>
              </a:rPr>
              <a:t>32</a:t>
            </a:r>
            <a:r>
              <a:rPr lang="en-US" dirty="0">
                <a:ea typeface="ＭＳ Ｐゴシック" charset="0"/>
                <a:cs typeface="+mn-cs"/>
              </a:rPr>
              <a:t> * 2</a:t>
            </a:r>
            <a:r>
              <a:rPr lang="en-US" baseline="30000" dirty="0">
                <a:ea typeface="ＭＳ Ｐゴシック" charset="0"/>
                <a:cs typeface="+mn-cs"/>
              </a:rPr>
              <a:t>32</a:t>
            </a:r>
            <a:r>
              <a:rPr lang="en-US" dirty="0">
                <a:ea typeface="ＭＳ Ｐゴシック" charset="0"/>
                <a:cs typeface="+mn-cs"/>
              </a:rPr>
              <a:t> = 2</a:t>
            </a:r>
            <a:r>
              <a:rPr lang="en-US" baseline="30000" dirty="0">
                <a:ea typeface="ＭＳ Ｐゴシック" charset="0"/>
                <a:cs typeface="+mn-cs"/>
              </a:rPr>
              <a:t>64 </a:t>
            </a:r>
            <a:r>
              <a:rPr lang="en-US" dirty="0">
                <a:ea typeface="ＭＳ Ｐゴシック" charset="0"/>
                <a:cs typeface="+mn-cs"/>
                <a:sym typeface="Symbol" charset="0"/>
              </a:rPr>
              <a:t> 10</a:t>
            </a:r>
            <a:r>
              <a:rPr lang="en-US" baseline="30000" dirty="0">
                <a:ea typeface="ＭＳ Ｐゴシック" charset="0"/>
                <a:cs typeface="+mn-cs"/>
                <a:sym typeface="Symbol" charset="0"/>
              </a:rPr>
              <a:t>20</a:t>
            </a:r>
          </a:p>
          <a:p>
            <a:pPr marL="0" indent="0" eaLnBrk="1" hangingPunct="1">
              <a:buFont typeface="Wingdings" charset="0"/>
              <a:buChar char="§"/>
              <a:defRPr/>
            </a:pPr>
            <a:r>
              <a:rPr lang="en-US" baseline="30000" dirty="0">
                <a:ea typeface="ＭＳ Ｐゴシック" charset="0"/>
                <a:cs typeface="+mn-cs"/>
                <a:sym typeface="Symbol" charset="0"/>
              </a:rPr>
              <a:t> </a:t>
            </a:r>
            <a:r>
              <a:rPr lang="en-US" dirty="0">
                <a:ea typeface="ＭＳ Ｐゴシック" charset="0"/>
                <a:cs typeface="+mn-cs"/>
                <a:sym typeface="Symbol" charset="0"/>
              </a:rPr>
              <a:t>1 </a:t>
            </a:r>
            <a:r>
              <a:rPr lang="en-US" dirty="0" err="1">
                <a:ea typeface="ＭＳ Ｐゴシック" charset="0"/>
                <a:cs typeface="+mn-cs"/>
                <a:sym typeface="Symbol" charset="0"/>
              </a:rPr>
              <a:t>ms</a:t>
            </a:r>
            <a:r>
              <a:rPr lang="en-US" dirty="0">
                <a:ea typeface="ＭＳ Ｐゴシック" charset="0"/>
                <a:cs typeface="+mn-cs"/>
                <a:sym typeface="Symbol" charset="0"/>
              </a:rPr>
              <a:t> to run a test case </a:t>
            </a:r>
            <a:r>
              <a:rPr lang="en-US" sz="3600" dirty="0">
                <a:ea typeface="ＭＳ Ｐゴシック" charset="0"/>
                <a:cs typeface="+mn-cs"/>
                <a:sym typeface="Symbol" charset="0"/>
              </a:rPr>
              <a:t></a:t>
            </a:r>
            <a:r>
              <a:rPr lang="en-US" dirty="0">
                <a:ea typeface="ＭＳ Ｐゴシック" charset="0"/>
                <a:cs typeface="+mn-cs"/>
                <a:sym typeface="Symbol" charset="0"/>
              </a:rPr>
              <a:t> 3 billion years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baseline="30000" dirty="0">
                <a:ea typeface="ＭＳ Ｐゴシック" charset="0"/>
                <a:cs typeface="+mn-cs"/>
                <a:sym typeface="Symbol" charset="0"/>
              </a:rPr>
              <a:t>(and the time for writing test cases is not considered)</a:t>
            </a:r>
            <a:endParaRPr lang="en-US" baseline="30000" dirty="0">
              <a:ea typeface="ＭＳ Ｐゴシック" charset="0"/>
              <a:cs typeface="+mn-cs"/>
            </a:endParaRPr>
          </a:p>
          <a:p>
            <a:pPr marL="0" indent="0" eaLnBrk="1" hangingPunct="1">
              <a:buFont typeface="Wingdings" charset="0"/>
              <a:buChar char="§"/>
              <a:defRPr/>
            </a:pPr>
            <a:endParaRPr lang="en-US" baseline="30000" dirty="0">
              <a:ea typeface="ＭＳ Ｐゴシック" charset="0"/>
              <a:cs typeface="+mn-cs"/>
            </a:endParaRPr>
          </a:p>
          <a:p>
            <a:pPr marL="0" indent="0" eaLnBrk="1" hangingPunct="1">
              <a:buFont typeface="Wingdings" charset="0"/>
              <a:buChar char="§"/>
              <a:defRPr/>
            </a:pPr>
            <a:endParaRPr lang="en-US" baseline="30000" dirty="0">
              <a:ea typeface="ＭＳ Ｐゴシック" charset="0"/>
              <a:cs typeface="+mn-cs"/>
            </a:endParaRPr>
          </a:p>
        </p:txBody>
      </p:sp>
      <p:sp>
        <p:nvSpPr>
          <p:cNvPr id="870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823736-F6D4-4BE9-AED9-EC077CDBB00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72</a:t>
            </a:fld>
            <a:endParaRPr lang="it-IT" altLang="fr-FR" sz="12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ea typeface="MS PGothic" pitchFamily="34" charset="-128"/>
              </a:rPr>
              <a:t>Pentium case – 1994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Error in division function in the FPU</a:t>
            </a:r>
            <a:br>
              <a:rPr lang="it-IT" dirty="0">
                <a:ea typeface="ＭＳ Ｐゴシック" charset="0"/>
                <a:cs typeface="+mn-cs"/>
              </a:rPr>
            </a:br>
            <a:r>
              <a:rPr lang="it-IT" dirty="0">
                <a:ea typeface="ＭＳ Ｐゴシック" charset="0"/>
                <a:cs typeface="+mn-cs"/>
              </a:rPr>
              <a:t>   </a:t>
            </a:r>
            <a:r>
              <a:rPr lang="it-IT" sz="2800" dirty="0">
                <a:ea typeface="ＭＳ Ｐゴシック" charset="0"/>
                <a:cs typeface="+mn-cs"/>
              </a:rPr>
              <a:t>(missing entries in a lookup table)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it-IT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1 case in 9 billion</a:t>
            </a:r>
          </a:p>
          <a:p>
            <a:pPr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Cost 474 million USD to replace the processors</a:t>
            </a:r>
          </a:p>
        </p:txBody>
      </p:sp>
      <p:sp>
        <p:nvSpPr>
          <p:cNvPr id="890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F1AD522-8F86-4539-AB65-E08BC587719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73</a:t>
            </a:fld>
            <a:endParaRPr lang="it-IT" altLang="fr-FR" sz="12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Exhaustive test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3438" y="1885950"/>
            <a:ext cx="4500562" cy="417195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5 possible paths per iteration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20 iterations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</a:rPr>
              <a:t>Overall: 5</a:t>
            </a:r>
            <a:r>
              <a:rPr lang="en-US" sz="2800" baseline="30000">
                <a:ea typeface="ＭＳ Ｐゴシック" charset="0"/>
                <a:cs typeface="+mn-cs"/>
              </a:rPr>
              <a:t>20 </a:t>
            </a:r>
            <a:r>
              <a:rPr lang="en-US" sz="2800">
                <a:ea typeface="ＭＳ Ｐゴシック" charset="0"/>
                <a:cs typeface="+mn-cs"/>
                <a:sym typeface="Symbol" charset="0"/>
              </a:rPr>
              <a:t> 10</a:t>
            </a:r>
            <a:r>
              <a:rPr lang="en-US" sz="2800" baseline="30000">
                <a:ea typeface="ＭＳ Ｐゴシック" charset="0"/>
                <a:cs typeface="+mn-cs"/>
                <a:sym typeface="Symbol" charset="0"/>
              </a:rPr>
              <a:t>14</a:t>
            </a:r>
            <a:r>
              <a:rPr lang="en-US" sz="2800">
                <a:ea typeface="ＭＳ Ｐゴシック" charset="0"/>
                <a:cs typeface="+mn-cs"/>
                <a:sym typeface="Symbol" charset="0"/>
              </a:rPr>
              <a:t> possible paths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  <a:cs typeface="+mn-cs"/>
                <a:sym typeface="Symbol" charset="0"/>
              </a:rPr>
              <a:t>1 ms/test </a:t>
            </a:r>
            <a:r>
              <a:rPr lang="en-US">
                <a:ea typeface="ＭＳ Ｐゴシック" charset="0"/>
                <a:cs typeface="+mn-cs"/>
                <a:sym typeface="Symbol" charset="0"/>
              </a:rPr>
              <a:t></a:t>
            </a:r>
            <a:r>
              <a:rPr lang="en-US" sz="2800">
                <a:ea typeface="ＭＳ Ｐゴシック" charset="0"/>
                <a:cs typeface="+mn-cs"/>
                <a:sym typeface="Symbol" charset="0"/>
              </a:rPr>
              <a:t> 3170 years</a:t>
            </a:r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179388" y="1341438"/>
            <a:ext cx="4638675" cy="4508500"/>
            <a:chOff x="158" y="1071"/>
            <a:chExt cx="3282" cy="3067"/>
          </a:xfrm>
        </p:grpSpPr>
        <p:sp>
          <p:nvSpPr>
            <p:cNvPr id="65541" name="AutoShape 5"/>
            <p:cNvSpPr>
              <a:spLocks noChangeArrowheads="1"/>
            </p:cNvSpPr>
            <p:nvPr/>
          </p:nvSpPr>
          <p:spPr bwMode="auto">
            <a:xfrm>
              <a:off x="1981" y="1270"/>
              <a:ext cx="420" cy="181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65542" name="AutoShape 6"/>
            <p:cNvSpPr>
              <a:spLocks noChangeArrowheads="1"/>
            </p:cNvSpPr>
            <p:nvPr/>
          </p:nvSpPr>
          <p:spPr bwMode="auto">
            <a:xfrm>
              <a:off x="1981" y="1700"/>
              <a:ext cx="420" cy="283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65543" name="AutoShape 7"/>
            <p:cNvSpPr>
              <a:spLocks noChangeArrowheads="1"/>
            </p:cNvSpPr>
            <p:nvPr/>
          </p:nvSpPr>
          <p:spPr bwMode="auto">
            <a:xfrm>
              <a:off x="1351" y="2197"/>
              <a:ext cx="421" cy="280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65544" name="AutoShape 8"/>
            <p:cNvSpPr>
              <a:spLocks noChangeArrowheads="1"/>
            </p:cNvSpPr>
            <p:nvPr/>
          </p:nvSpPr>
          <p:spPr bwMode="auto">
            <a:xfrm>
              <a:off x="523" y="2627"/>
              <a:ext cx="420" cy="281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65545" name="AutoShape 9"/>
            <p:cNvSpPr>
              <a:spLocks noChangeArrowheads="1"/>
            </p:cNvSpPr>
            <p:nvPr/>
          </p:nvSpPr>
          <p:spPr bwMode="auto">
            <a:xfrm>
              <a:off x="1881" y="2627"/>
              <a:ext cx="421" cy="281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65546" name="AutoShape 10"/>
            <p:cNvSpPr>
              <a:spLocks noChangeArrowheads="1"/>
            </p:cNvSpPr>
            <p:nvPr/>
          </p:nvSpPr>
          <p:spPr bwMode="auto">
            <a:xfrm>
              <a:off x="2776" y="2660"/>
              <a:ext cx="421" cy="181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65547" name="AutoShape 11"/>
            <p:cNvSpPr>
              <a:spLocks noChangeArrowheads="1"/>
            </p:cNvSpPr>
            <p:nvPr/>
          </p:nvSpPr>
          <p:spPr bwMode="auto">
            <a:xfrm>
              <a:off x="158" y="3090"/>
              <a:ext cx="421" cy="176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65548" name="AutoShape 12"/>
            <p:cNvSpPr>
              <a:spLocks noChangeArrowheads="1"/>
            </p:cNvSpPr>
            <p:nvPr/>
          </p:nvSpPr>
          <p:spPr bwMode="auto">
            <a:xfrm>
              <a:off x="920" y="3090"/>
              <a:ext cx="421" cy="176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65549" name="AutoShape 13"/>
            <p:cNvSpPr>
              <a:spLocks noChangeArrowheads="1"/>
            </p:cNvSpPr>
            <p:nvPr/>
          </p:nvSpPr>
          <p:spPr bwMode="auto">
            <a:xfrm>
              <a:off x="1517" y="3090"/>
              <a:ext cx="421" cy="176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sp>
          <p:nvSpPr>
            <p:cNvPr id="65550" name="AutoShape 14"/>
            <p:cNvSpPr>
              <a:spLocks noChangeArrowheads="1"/>
            </p:cNvSpPr>
            <p:nvPr/>
          </p:nvSpPr>
          <p:spPr bwMode="auto">
            <a:xfrm>
              <a:off x="2279" y="3090"/>
              <a:ext cx="421" cy="176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cxnSp>
          <p:nvCxnSpPr>
            <p:cNvPr id="65551" name="AutoShape 15"/>
            <p:cNvCxnSpPr>
              <a:cxnSpLocks noChangeShapeType="1"/>
              <a:stCxn id="65541" idx="2"/>
              <a:endCxn id="65542" idx="0"/>
            </p:cNvCxnSpPr>
            <p:nvPr/>
          </p:nvCxnSpPr>
          <p:spPr bwMode="auto">
            <a:xfrm rot="5400000">
              <a:off x="2067" y="1575"/>
              <a:ext cx="2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52" name="AutoShape 16"/>
            <p:cNvCxnSpPr>
              <a:cxnSpLocks noChangeShapeType="1"/>
              <a:stCxn id="65542" idx="1"/>
              <a:endCxn id="65543" idx="0"/>
            </p:cNvCxnSpPr>
            <p:nvPr/>
          </p:nvCxnSpPr>
          <p:spPr bwMode="auto">
            <a:xfrm rot="10800000" flipV="1">
              <a:off x="1561" y="1840"/>
              <a:ext cx="420" cy="3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53" name="AutoShape 17"/>
            <p:cNvCxnSpPr>
              <a:cxnSpLocks noChangeShapeType="1"/>
              <a:stCxn id="65543" idx="1"/>
              <a:endCxn id="65544" idx="0"/>
            </p:cNvCxnSpPr>
            <p:nvPr/>
          </p:nvCxnSpPr>
          <p:spPr bwMode="auto">
            <a:xfrm rot="10800000" flipV="1">
              <a:off x="733" y="2337"/>
              <a:ext cx="618" cy="29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54" name="AutoShape 18"/>
            <p:cNvCxnSpPr>
              <a:cxnSpLocks noChangeShapeType="1"/>
              <a:stCxn id="65543" idx="3"/>
              <a:endCxn id="65545" idx="0"/>
            </p:cNvCxnSpPr>
            <p:nvPr/>
          </p:nvCxnSpPr>
          <p:spPr bwMode="auto">
            <a:xfrm>
              <a:off x="1772" y="2337"/>
              <a:ext cx="320" cy="29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55" name="AutoShape 19"/>
            <p:cNvCxnSpPr>
              <a:cxnSpLocks noChangeShapeType="1"/>
              <a:stCxn id="65544" idx="1"/>
              <a:endCxn id="65547" idx="0"/>
            </p:cNvCxnSpPr>
            <p:nvPr/>
          </p:nvCxnSpPr>
          <p:spPr bwMode="auto">
            <a:xfrm rot="10800000" flipV="1">
              <a:off x="368" y="2768"/>
              <a:ext cx="155" cy="3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56" name="AutoShape 20"/>
            <p:cNvCxnSpPr>
              <a:cxnSpLocks noChangeShapeType="1"/>
              <a:stCxn id="65544" idx="3"/>
              <a:endCxn id="65548" idx="0"/>
            </p:cNvCxnSpPr>
            <p:nvPr/>
          </p:nvCxnSpPr>
          <p:spPr bwMode="auto">
            <a:xfrm>
              <a:off x="943" y="2768"/>
              <a:ext cx="185" cy="3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57" name="AutoShape 21"/>
            <p:cNvCxnSpPr>
              <a:cxnSpLocks noChangeShapeType="1"/>
              <a:stCxn id="65542" idx="3"/>
              <a:endCxn id="65546" idx="0"/>
            </p:cNvCxnSpPr>
            <p:nvPr/>
          </p:nvCxnSpPr>
          <p:spPr bwMode="auto">
            <a:xfrm>
              <a:off x="2401" y="1840"/>
              <a:ext cx="586" cy="8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58" name="AutoShape 22"/>
            <p:cNvCxnSpPr>
              <a:cxnSpLocks noChangeShapeType="1"/>
              <a:stCxn id="65545" idx="1"/>
              <a:endCxn id="65549" idx="0"/>
            </p:cNvCxnSpPr>
            <p:nvPr/>
          </p:nvCxnSpPr>
          <p:spPr bwMode="auto">
            <a:xfrm rot="10800000" flipV="1">
              <a:off x="1727" y="2768"/>
              <a:ext cx="154" cy="3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59" name="AutoShape 23"/>
            <p:cNvCxnSpPr>
              <a:cxnSpLocks noChangeShapeType="1"/>
              <a:stCxn id="65545" idx="3"/>
              <a:endCxn id="65550" idx="0"/>
            </p:cNvCxnSpPr>
            <p:nvPr/>
          </p:nvCxnSpPr>
          <p:spPr bwMode="auto">
            <a:xfrm>
              <a:off x="2302" y="2768"/>
              <a:ext cx="185" cy="3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560" name="AutoShape 24"/>
            <p:cNvSpPr>
              <a:spLocks noChangeArrowheads="1"/>
            </p:cNvSpPr>
            <p:nvPr/>
          </p:nvSpPr>
          <p:spPr bwMode="auto">
            <a:xfrm>
              <a:off x="1782" y="3621"/>
              <a:ext cx="421" cy="281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cxnSp>
          <p:nvCxnSpPr>
            <p:cNvPr id="65561" name="AutoShape 25"/>
            <p:cNvCxnSpPr>
              <a:cxnSpLocks noChangeShapeType="1"/>
              <a:stCxn id="65547" idx="2"/>
              <a:endCxn id="65560" idx="0"/>
            </p:cNvCxnSpPr>
            <p:nvPr/>
          </p:nvCxnSpPr>
          <p:spPr bwMode="auto">
            <a:xfrm rot="16200000" flipH="1">
              <a:off x="1009" y="2631"/>
              <a:ext cx="350" cy="162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62" name="AutoShape 26"/>
            <p:cNvCxnSpPr>
              <a:cxnSpLocks noChangeShapeType="1"/>
              <a:stCxn id="65548" idx="2"/>
              <a:endCxn id="65560" idx="0"/>
            </p:cNvCxnSpPr>
            <p:nvPr/>
          </p:nvCxnSpPr>
          <p:spPr bwMode="auto">
            <a:xfrm rot="16200000" flipH="1">
              <a:off x="1386" y="3013"/>
              <a:ext cx="349" cy="8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63" name="AutoShape 27"/>
            <p:cNvCxnSpPr>
              <a:cxnSpLocks noChangeShapeType="1"/>
              <a:stCxn id="65549" idx="2"/>
              <a:endCxn id="65560" idx="0"/>
            </p:cNvCxnSpPr>
            <p:nvPr/>
          </p:nvCxnSpPr>
          <p:spPr bwMode="auto">
            <a:xfrm rot="16200000" flipH="1">
              <a:off x="1685" y="3314"/>
              <a:ext cx="349" cy="2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64" name="AutoShape 28"/>
            <p:cNvCxnSpPr>
              <a:cxnSpLocks noChangeShapeType="1"/>
              <a:stCxn id="65550" idx="2"/>
              <a:endCxn id="65560" idx="0"/>
            </p:cNvCxnSpPr>
            <p:nvPr/>
          </p:nvCxnSpPr>
          <p:spPr bwMode="auto">
            <a:xfrm rot="5400000">
              <a:off x="2068" y="3198"/>
              <a:ext cx="349" cy="49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65" name="AutoShape 29"/>
            <p:cNvCxnSpPr>
              <a:cxnSpLocks noChangeShapeType="1"/>
              <a:stCxn id="65546" idx="2"/>
              <a:endCxn id="65560" idx="0"/>
            </p:cNvCxnSpPr>
            <p:nvPr/>
          </p:nvCxnSpPr>
          <p:spPr bwMode="auto">
            <a:xfrm rot="5400000">
              <a:off x="2100" y="2733"/>
              <a:ext cx="780" cy="995"/>
            </a:xfrm>
            <a:prstGeom prst="bentConnector3">
              <a:avLst>
                <a:gd name="adj1" fmla="val 78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566" name="AutoShape 30"/>
            <p:cNvSpPr>
              <a:spLocks noChangeArrowheads="1"/>
            </p:cNvSpPr>
            <p:nvPr/>
          </p:nvSpPr>
          <p:spPr bwMode="auto">
            <a:xfrm>
              <a:off x="2146" y="1071"/>
              <a:ext cx="100" cy="99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cxnSp>
          <p:nvCxnSpPr>
            <p:cNvPr id="65567" name="AutoShape 31"/>
            <p:cNvCxnSpPr>
              <a:cxnSpLocks noChangeShapeType="1"/>
              <a:stCxn id="65566" idx="4"/>
              <a:endCxn id="65541" idx="0"/>
            </p:cNvCxnSpPr>
            <p:nvPr/>
          </p:nvCxnSpPr>
          <p:spPr bwMode="auto">
            <a:xfrm flipH="1">
              <a:off x="2191" y="1170"/>
              <a:ext cx="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568" name="AutoShape 32"/>
            <p:cNvSpPr>
              <a:spLocks noChangeArrowheads="1"/>
            </p:cNvSpPr>
            <p:nvPr/>
          </p:nvSpPr>
          <p:spPr bwMode="auto">
            <a:xfrm>
              <a:off x="1948" y="4039"/>
              <a:ext cx="99" cy="99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it-IT">
                <a:latin typeface="Lucida Sans Unicode" charset="0"/>
                <a:ea typeface="ＭＳ Ｐゴシック" charset="0"/>
              </a:endParaRPr>
            </a:p>
          </p:txBody>
        </p:sp>
        <p:cxnSp>
          <p:nvCxnSpPr>
            <p:cNvPr id="65569" name="AutoShape 33"/>
            <p:cNvCxnSpPr>
              <a:cxnSpLocks noChangeShapeType="1"/>
              <a:stCxn id="65560" idx="2"/>
              <a:endCxn id="65568" idx="0"/>
            </p:cNvCxnSpPr>
            <p:nvPr/>
          </p:nvCxnSpPr>
          <p:spPr bwMode="auto">
            <a:xfrm>
              <a:off x="1992" y="3901"/>
              <a:ext cx="3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70" name="AutoShape 34"/>
            <p:cNvCxnSpPr>
              <a:cxnSpLocks noChangeShapeType="1"/>
              <a:stCxn id="65560" idx="3"/>
              <a:endCxn id="65541" idx="3"/>
            </p:cNvCxnSpPr>
            <p:nvPr/>
          </p:nvCxnSpPr>
          <p:spPr bwMode="auto">
            <a:xfrm flipV="1">
              <a:off x="2203" y="1362"/>
              <a:ext cx="198" cy="2405"/>
            </a:xfrm>
            <a:prstGeom prst="bentConnector3">
              <a:avLst>
                <a:gd name="adj1" fmla="val 55151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571" name="Text Box 35"/>
            <p:cNvSpPr txBox="1">
              <a:spLocks noChangeArrowheads="1"/>
            </p:cNvSpPr>
            <p:nvPr/>
          </p:nvSpPr>
          <p:spPr bwMode="auto">
            <a:xfrm>
              <a:off x="2324" y="3741"/>
              <a:ext cx="111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Tahoma" charset="0"/>
                </a:rPr>
                <a:t>20 iterations</a:t>
              </a:r>
            </a:p>
          </p:txBody>
        </p:sp>
      </p:grpSp>
      <p:sp>
        <p:nvSpPr>
          <p:cNvPr id="9011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60E0D0-C23F-461A-8A0D-22CC3DF8209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74</a:t>
            </a:fld>
            <a:endParaRPr lang="it-IT" altLang="fr-FR" sz="12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Exhaustive test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Exhaustive test is not possible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So, goal of test is finding defects, not demonstrating that system is defect free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Goal of test (and VV in general) is assuring a </a:t>
            </a:r>
            <a:r>
              <a:rPr lang="en-US" i="1" dirty="0">
                <a:ea typeface="ＭＳ Ｐゴシック" charset="0"/>
                <a:cs typeface="+mn-cs"/>
              </a:rPr>
              <a:t>good enough</a:t>
            </a:r>
            <a:r>
              <a:rPr lang="en-US" dirty="0">
                <a:ea typeface="ＭＳ Ｐゴシック" charset="0"/>
                <a:cs typeface="+mn-cs"/>
              </a:rPr>
              <a:t> level of confidence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921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0C163BF-20EF-4550-AAF7-4357580E74E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75</a:t>
            </a:fld>
            <a:endParaRPr lang="it-IT" altLang="fr-FR" sz="12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ＭＳ Ｐゴシック" charset="0"/>
                <a:cs typeface="+mj-cs"/>
              </a:rPr>
              <a:t>Dijkstra</a:t>
            </a:r>
            <a:r>
              <a:rPr lang="en-US" dirty="0">
                <a:ea typeface="ＭＳ Ｐゴシック" charset="0"/>
                <a:cs typeface="+mj-cs"/>
              </a:rPr>
              <a:t>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a typeface="MS PGothic" pitchFamily="34" charset="-128"/>
              </a:rPr>
              <a:t>Testing can only reveal the presence of errors, never their absence </a:t>
            </a:r>
            <a:endParaRPr lang="en-US">
              <a:ea typeface="MS PGothic" pitchFamily="34" charset="-128"/>
            </a:endParaRP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 marL="914400" lvl="2" indent="0">
              <a:buFontTx/>
              <a:buNone/>
              <a:defRPr/>
            </a:pPr>
            <a:r>
              <a:rPr lang="en-US" sz="1800">
                <a:ea typeface="MS PGothic" pitchFamily="34" charset="-128"/>
              </a:rPr>
              <a:t>E. W. Dijkstra. Notes on Structured Programming. </a:t>
            </a:r>
            <a:br>
              <a:rPr lang="en-US" sz="1800">
                <a:ea typeface="MS PGothic" pitchFamily="34" charset="-128"/>
              </a:rPr>
            </a:br>
            <a:r>
              <a:rPr lang="en-US" sz="1800">
                <a:ea typeface="MS PGothic" pitchFamily="34" charset="-128"/>
              </a:rPr>
              <a:t>In </a:t>
            </a:r>
            <a:r>
              <a:rPr lang="en-US" sz="1800" i="1">
                <a:ea typeface="MS PGothic" pitchFamily="34" charset="-128"/>
              </a:rPr>
              <a:t>Structured Programming, </a:t>
            </a:r>
            <a:r>
              <a:rPr lang="en-US" sz="1800">
                <a:ea typeface="MS PGothic" pitchFamily="34" charset="-128"/>
              </a:rPr>
              <a:t>O.-J. Dahl, E. W. Dijkstra, and C. A. R. Hoare, Eds. Academic, New York, 1972, pp. 1–81. 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3CE459A-78AE-42ED-BA34-F79A1BAEA5C4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76</a:t>
            </a:fld>
            <a:endParaRPr lang="it-IT" altLang="fr-FR" sz="12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How to select test cases?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Exhaustive testing impossible (except in trivial cases)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Key point is in how to select test cases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Criterion to select test cases is evaluated by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Reliability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Validity</a:t>
            </a:r>
          </a:p>
          <a:p>
            <a:pPr>
              <a:defRPr/>
            </a:pPr>
            <a:endParaRPr lang="fr-FR" dirty="0">
              <a:ea typeface="MS PGothic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B7BA5A7-0404-4F2F-893E-634ABA74AC4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77</a:t>
            </a:fld>
            <a:endParaRPr lang="it-IT" altLang="fr-FR" sz="12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MS PGothic" pitchFamily="34" charset="-128"/>
              </a:rPr>
              <a:t>D: program domain (input)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d </a:t>
            </a:r>
            <a:r>
              <a:rPr lang="en-US">
                <a:ea typeface="MS PGothic" pitchFamily="34" charset="-128"/>
                <a:sym typeface="Symbol" pitchFamily="18" charset="2"/>
              </a:rPr>
              <a:t></a:t>
            </a:r>
            <a:r>
              <a:rPr lang="en-US">
                <a:ea typeface="MS PGothic" pitchFamily="34" charset="-128"/>
              </a:rPr>
              <a:t> D, P(d) is the program output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OK(d) </a:t>
            </a:r>
            <a:r>
              <a:rPr lang="en-US">
                <a:ea typeface="MS PGothic" pitchFamily="34" charset="-128"/>
                <a:sym typeface="Wingdings" pitchFamily="2" charset="2"/>
              </a:rPr>
              <a:t> P(d) corresponds to oracle</a:t>
            </a:r>
          </a:p>
          <a:p>
            <a:pPr>
              <a:defRPr/>
            </a:pPr>
            <a:r>
              <a:rPr lang="en-US">
                <a:ea typeface="MS PGothic" pitchFamily="34" charset="-128"/>
                <a:sym typeface="Wingdings" pitchFamily="2" charset="2"/>
              </a:rPr>
              <a:t>Test: T </a:t>
            </a:r>
            <a:r>
              <a:rPr lang="en-US">
                <a:ea typeface="MS PGothic" pitchFamily="34" charset="-128"/>
                <a:sym typeface="Symbol" pitchFamily="18" charset="2"/>
              </a:rPr>
              <a:t> D </a:t>
            </a:r>
          </a:p>
          <a:p>
            <a:pPr>
              <a:defRPr/>
            </a:pPr>
            <a:r>
              <a:rPr lang="en-US">
                <a:ea typeface="MS PGothic" pitchFamily="34" charset="-128"/>
                <a:sym typeface="Symbol" pitchFamily="18" charset="2"/>
              </a:rPr>
              <a:t>SUCC(T)   t  T, OK(t)</a:t>
            </a:r>
            <a:endParaRPr lang="en-US">
              <a:ea typeface="MS PGothic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>
              <a:ea typeface="MS PGothic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>
                <a:ea typeface="MS PGothic" pitchFamily="34" charset="-128"/>
              </a:rPr>
              <a:t>J. B. Goodenough and S. L. Gerhart. Toward a Theory of Test Data Selection. </a:t>
            </a:r>
            <a:r>
              <a:rPr lang="en-US" sz="1800" i="1">
                <a:ea typeface="MS PGothic" pitchFamily="34" charset="-128"/>
              </a:rPr>
              <a:t>IEEE Transactions on Software Engineering, </a:t>
            </a:r>
            <a:r>
              <a:rPr lang="en-US" sz="1800">
                <a:ea typeface="MS PGothic" pitchFamily="34" charset="-128"/>
              </a:rPr>
              <a:t>June 1975, pp. 26–37. </a:t>
            </a:r>
          </a:p>
          <a:p>
            <a:pPr>
              <a:defRPr/>
            </a:pPr>
            <a:endParaRPr lang="en-US">
              <a:ea typeface="MS PGothic" pitchFamily="34" charset="-128"/>
            </a:endParaRPr>
          </a:p>
          <a:p>
            <a:pPr>
              <a:defRPr/>
            </a:pPr>
            <a:endParaRPr lang="en-US">
              <a:ea typeface="MS PGothic" pitchFamily="34" charset="-128"/>
              <a:sym typeface="Wingdings" pitchFamily="2" charset="2"/>
            </a:endParaRPr>
          </a:p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360EDF7-F6CA-4D81-835C-0DB24ECF0CD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78</a:t>
            </a:fld>
            <a:endParaRPr lang="it-IT" altLang="fr-FR" sz="12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Tests can be selected by means of criteria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 : selection criterion </a:t>
            </a:r>
            <a:r>
              <a:rPr lang="en-US">
                <a:ea typeface="ＭＳ Ｐゴシック" charset="0"/>
                <a:cs typeface="+mn-cs"/>
              </a:rPr>
              <a:t>for tests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COMPLETE(T,C): T is selected by C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D5A5624-C6E9-4832-A65B-D0FED4BF376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79</a:t>
            </a:fld>
            <a:endParaRPr lang="it-IT" altLang="fr-FR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ea typeface="ＭＳ Ｐゴシック" charset="0"/>
                <a:cs typeface="+mj-cs"/>
              </a:rPr>
              <a:t>Scenario3 in a dev process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229600" cy="48006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Stakeholder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Real need: big car /6 seats</a:t>
            </a:r>
          </a:p>
          <a:p>
            <a:pPr>
              <a:buFont typeface="Wingdings" charset="0"/>
              <a:buChar char="§"/>
              <a:defRPr/>
            </a:pPr>
            <a:endParaRPr lang="it-IT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it-IT" dirty="0">
                <a:ea typeface="ＭＳ Ｐゴシック" charset="0"/>
                <a:cs typeface="+mn-cs"/>
              </a:rPr>
              <a:t>Developers</a:t>
            </a: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R1: big car (6 seats)</a:t>
            </a:r>
          </a:p>
          <a:p>
            <a:pPr lvl="1">
              <a:buFont typeface="Wingdings" charset="0"/>
              <a:buChar char="w"/>
              <a:defRPr/>
            </a:pPr>
            <a:endParaRPr lang="it-IT" dirty="0">
              <a:ea typeface="ＭＳ Ｐゴシック" charset="0"/>
            </a:endParaRPr>
          </a:p>
          <a:p>
            <a:pPr lvl="1">
              <a:buFont typeface="Wingdings" charset="0"/>
              <a:buChar char="w"/>
              <a:defRPr/>
            </a:pPr>
            <a:r>
              <a:rPr lang="it-IT" dirty="0">
                <a:ea typeface="ＭＳ Ｐゴシック" charset="0"/>
              </a:rPr>
              <a:t>Result : compact car (4 seats)</a:t>
            </a:r>
          </a:p>
          <a:p>
            <a:pPr lvl="2">
              <a:defRPr/>
            </a:pPr>
            <a:r>
              <a:rPr lang="it-IT" dirty="0">
                <a:ea typeface="ＭＳ Ｐゴシック" charset="0"/>
              </a:rPr>
              <a:t>Verification:  not passed</a:t>
            </a:r>
          </a:p>
          <a:p>
            <a:pPr lvl="2">
              <a:defRPr/>
            </a:pPr>
            <a:r>
              <a:rPr lang="it-IT" dirty="0">
                <a:ea typeface="ＭＳ Ｐゴシック" charset="0"/>
              </a:rPr>
              <a:t>Validation : passed on req doc, not passed on delivered product</a:t>
            </a:r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975F335-B19B-4E0A-9B05-4B3068871B1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it-IT" altLang="fr-FR" sz="12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∃d ∈ D, ¬OK(d) ⇒ (∃T ⊆ D) COMPLETE(C,T) ∧ ¬SUCC(P,T))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 i="1"/>
              <a:t>Valid Criterion: </a:t>
            </a:r>
          </a:p>
          <a:p>
            <a:pPr lvl="1">
              <a:defRPr/>
            </a:pPr>
            <a:r>
              <a:rPr lang="en-US" altLang="en-US" i="1"/>
              <a:t>C </a:t>
            </a:r>
            <a:r>
              <a:rPr lang="en-US" altLang="en-US"/>
              <a:t>is </a:t>
            </a:r>
            <a:r>
              <a:rPr lang="en-US" altLang="en-US" i="1"/>
              <a:t>valid </a:t>
            </a:r>
            <a:r>
              <a:rPr lang="en-US" altLang="en-US"/>
              <a:t>if and only if whenever </a:t>
            </a:r>
            <a:r>
              <a:rPr lang="en-US" altLang="en-US" i="1"/>
              <a:t>P </a:t>
            </a:r>
            <a:r>
              <a:rPr lang="en-US" altLang="en-US"/>
              <a:t>is incorrect </a:t>
            </a:r>
            <a:r>
              <a:rPr lang="en-US" altLang="en-US" i="1"/>
              <a:t>C </a:t>
            </a:r>
            <a:r>
              <a:rPr lang="en-US" altLang="en-US"/>
              <a:t>selects at least one test set </a:t>
            </a:r>
            <a:r>
              <a:rPr lang="en-US" altLang="en-US" i="1"/>
              <a:t>T </a:t>
            </a:r>
            <a:r>
              <a:rPr lang="en-US" altLang="en-US"/>
              <a:t>which is not successful for </a:t>
            </a:r>
            <a:r>
              <a:rPr lang="en-US" altLang="en-US" i="1"/>
              <a:t>P.</a:t>
            </a:r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FB86460-E061-45BC-9C07-364DFAF2DF4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80</a:t>
            </a:fld>
            <a:endParaRPr lang="it-IT" altLang="fr-FR" sz="12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∀T1,∀T2 ⊆ D, </a:t>
            </a:r>
            <a:br>
              <a:rPr lang="en-US" altLang="en-US"/>
            </a:br>
            <a:r>
              <a:rPr lang="en-US" altLang="en-US"/>
              <a:t>COMPLETE(C,T1) ∧ COMPLETE(C,T2)) ⇒ SUCC(T1) ⇔ SUCC(T2) </a:t>
            </a:r>
          </a:p>
          <a:p>
            <a:pPr>
              <a:defRPr/>
            </a:pPr>
            <a:endParaRPr lang="en-US" altLang="en-US" i="1"/>
          </a:p>
          <a:p>
            <a:pPr>
              <a:defRPr/>
            </a:pPr>
            <a:r>
              <a:rPr lang="en-US" altLang="en-US" i="1"/>
              <a:t>Reliable Criterion: </a:t>
            </a:r>
          </a:p>
          <a:p>
            <a:pPr lvl="1">
              <a:defRPr/>
            </a:pPr>
            <a:r>
              <a:rPr lang="en-US" altLang="en-US" i="1"/>
              <a:t>C </a:t>
            </a:r>
            <a:r>
              <a:rPr lang="en-US" altLang="en-US"/>
              <a:t>is </a:t>
            </a:r>
            <a:r>
              <a:rPr lang="en-US" altLang="en-US" i="1"/>
              <a:t>reliable </a:t>
            </a:r>
            <a:r>
              <a:rPr lang="en-US" altLang="en-US"/>
              <a:t>if and only if either every test selected by </a:t>
            </a:r>
            <a:r>
              <a:rPr lang="en-US" altLang="en-US" i="1"/>
              <a:t>C </a:t>
            </a:r>
            <a:r>
              <a:rPr lang="en-US" altLang="en-US"/>
              <a:t>is successful or no test selected is successful. 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52A1DEC-D277-4F2A-9CEF-A8DA044F497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81</a:t>
            </a:fld>
            <a:endParaRPr lang="it-IT" altLang="fr-FR" sz="12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Ex: Pentium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268413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it-IT" altLang="en-US" sz="2800"/>
              <a:t>Reliable: all test cases succeed in I-F, all test cases fail in F</a:t>
            </a:r>
          </a:p>
          <a:p>
            <a:pPr>
              <a:defRPr/>
            </a:pPr>
            <a:r>
              <a:rPr lang="it-IT" altLang="en-US" sz="2800"/>
              <a:t>Valid: selects both F and I</a:t>
            </a:r>
          </a:p>
          <a:p>
            <a:pPr>
              <a:defRPr/>
            </a:pPr>
            <a:endParaRPr lang="it-IT" altLang="en-US" sz="280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altLang="en-US" sz="2800"/>
              <a:t>I: input space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altLang="en-US" sz="2800"/>
              <a:t>F ⊆I: input that fails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altLang="en-US" sz="2800"/>
              <a:t>I-F : input that </a:t>
            </a:r>
            <a:br>
              <a:rPr lang="it-IT" altLang="en-US" sz="2800"/>
            </a:br>
            <a:r>
              <a:rPr lang="it-IT" altLang="en-US" sz="2800"/>
              <a:t>does not fail</a:t>
            </a:r>
          </a:p>
        </p:txBody>
      </p:sp>
      <p:sp>
        <p:nvSpPr>
          <p:cNvPr id="103428" name="Oval 3"/>
          <p:cNvSpPr>
            <a:spLocks noChangeArrowheads="1"/>
          </p:cNvSpPr>
          <p:nvPr/>
        </p:nvSpPr>
        <p:spPr bwMode="auto">
          <a:xfrm>
            <a:off x="3563938" y="4149725"/>
            <a:ext cx="5429250" cy="2182813"/>
          </a:xfrm>
          <a:prstGeom prst="ellipse">
            <a:avLst/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fr-FR" sz="2000"/>
          </a:p>
        </p:txBody>
      </p:sp>
      <p:cxnSp>
        <p:nvCxnSpPr>
          <p:cNvPr id="103429" name="Straight Arrow Connector 5"/>
          <p:cNvCxnSpPr>
            <a:cxnSpLocks noChangeShapeType="1"/>
          </p:cNvCxnSpPr>
          <p:nvPr/>
        </p:nvCxnSpPr>
        <p:spPr bwMode="auto">
          <a:xfrm>
            <a:off x="3276600" y="3573463"/>
            <a:ext cx="2447925" cy="576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30" name="Straight Arrow Connector 7"/>
          <p:cNvCxnSpPr>
            <a:cxnSpLocks noChangeShapeType="1"/>
          </p:cNvCxnSpPr>
          <p:nvPr/>
        </p:nvCxnSpPr>
        <p:spPr bwMode="auto">
          <a:xfrm>
            <a:off x="2555875" y="4292600"/>
            <a:ext cx="3384550" cy="1081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4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5EC9989-7457-464E-A38B-2EAD7FD55FD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82</a:t>
            </a:fld>
            <a:endParaRPr lang="it-IT" altLang="fr-FR" sz="12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Fundamental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Theorem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/>
              <a:t>(∃T ⊆D)(COMPLETE(T,C)∧RELIABLE(C)∧ VALID(C) ∧ SUCC(T)) ⇒ </a:t>
            </a:r>
            <a:br>
              <a:rPr lang="en-US" altLang="en-US"/>
            </a:br>
            <a:r>
              <a:rPr lang="en-US" altLang="en-US"/>
              <a:t>(∀d ∈ D)OK(d)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The success of a test T selected by a reliable and valid criterion implies the correctness of T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57E7694-1432-4F6B-AE0B-926C08DE2360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83</a:t>
            </a:fld>
            <a:endParaRPr lang="it-IT" altLang="fr-FR" sz="12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Uniformity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MS PGothic" pitchFamily="34" charset="-128"/>
              </a:rPr>
              <a:t>Criterion uniformity focuses on program specification</a:t>
            </a:r>
          </a:p>
          <a:p>
            <a:pPr lvl="1">
              <a:defRPr/>
            </a:pPr>
            <a:r>
              <a:rPr lang="en-US">
                <a:ea typeface="MS PGothic" pitchFamily="34" charset="-128"/>
              </a:rPr>
              <a:t>Not only program</a:t>
            </a:r>
          </a:p>
          <a:p>
            <a:pPr>
              <a:defRPr/>
            </a:pPr>
            <a:r>
              <a:rPr lang="en-US">
                <a:ea typeface="MS PGothic" pitchFamily="34" charset="-128"/>
              </a:rPr>
              <a:t>A criterion </a:t>
            </a:r>
            <a:r>
              <a:rPr lang="en-US" i="1">
                <a:ea typeface="MS PGothic" pitchFamily="34" charset="-128"/>
              </a:rPr>
              <a:t>C </a:t>
            </a:r>
            <a:r>
              <a:rPr lang="en-US">
                <a:ea typeface="MS PGothic" pitchFamily="34" charset="-128"/>
              </a:rPr>
              <a:t>is uniformly valid and uniformly reliable if and only if </a:t>
            </a:r>
            <a:r>
              <a:rPr lang="en-US" i="1">
                <a:ea typeface="MS PGothic" pitchFamily="34" charset="-128"/>
              </a:rPr>
              <a:t>C </a:t>
            </a:r>
            <a:r>
              <a:rPr lang="en-US">
                <a:ea typeface="MS PGothic" pitchFamily="34" charset="-128"/>
              </a:rPr>
              <a:t>selects only the single test set </a:t>
            </a:r>
            <a:r>
              <a:rPr lang="en-US" i="1">
                <a:ea typeface="MS PGothic" pitchFamily="34" charset="-128"/>
              </a:rPr>
              <a:t>T </a:t>
            </a:r>
            <a:r>
              <a:rPr lang="en-US">
                <a:ea typeface="MS PGothic" pitchFamily="34" charset="-128"/>
              </a:rPr>
              <a:t>= </a:t>
            </a:r>
            <a:r>
              <a:rPr lang="en-US" i="1">
                <a:ea typeface="MS PGothic" pitchFamily="34" charset="-128"/>
              </a:rPr>
              <a:t>D </a:t>
            </a:r>
            <a:endParaRPr lang="en-US">
              <a:ea typeface="MS PGothic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>
              <a:ea typeface="MS PGothic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>
              <a:ea typeface="MS PGothic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>
                <a:ea typeface="MS PGothic" pitchFamily="34" charset="-128"/>
              </a:rPr>
              <a:t>E. J. Weyuker and T. J. Ostrand. Theories of Program Testing and the Application of Revealing Subdomains. </a:t>
            </a:r>
            <a:r>
              <a:rPr lang="en-US" sz="1800" i="1">
                <a:ea typeface="MS PGothic" pitchFamily="34" charset="-128"/>
              </a:rPr>
              <a:t>IEEE Transactions on Software Engineering, </a:t>
            </a:r>
            <a:r>
              <a:rPr lang="en-US" sz="1800">
                <a:ea typeface="MS PGothic" pitchFamily="34" charset="-128"/>
              </a:rPr>
              <a:t>May 1980, pp. 236–246. 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00D8A3C-0EC3-4788-896C-D2A5CD5E1E0F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84</a:t>
            </a:fld>
            <a:endParaRPr lang="it-IT" altLang="fr-FR" sz="12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ＭＳ Ｐゴシック" charset="0"/>
                <a:cs typeface="+mj-cs"/>
              </a:rPr>
              <a:t>Howden</a:t>
            </a:r>
            <a:r>
              <a:rPr lang="en-US" dirty="0">
                <a:ea typeface="ＭＳ Ｐゴシック" charset="0"/>
                <a:cs typeface="+mj-cs"/>
              </a:rPr>
              <a:t> theorem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For an arbitrary program P it is impossible to find an algorithm that is able to generate a finite ideal test (that is selected by a valid and reliable criterion)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1800" dirty="0">
              <a:ea typeface="ＭＳ Ｐゴシック" charset="0"/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1800" dirty="0">
              <a:ea typeface="ＭＳ Ｐゴシック" charset="0"/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800" dirty="0" err="1">
                <a:ea typeface="ＭＳ Ｐゴシック" charset="0"/>
                <a:cs typeface="+mn-cs"/>
              </a:rPr>
              <a:t>W.Howden</a:t>
            </a:r>
            <a:r>
              <a:rPr lang="en-US" sz="1800" dirty="0">
                <a:ea typeface="ＭＳ Ｐゴシック" charset="0"/>
                <a:cs typeface="+mn-cs"/>
              </a:rPr>
              <a:t>. Reliability of the Path Analysis Testing Strategy. IEEE Transactions of Software Engineering, 2(3), September 1976, pp. 208-215</a:t>
            </a:r>
          </a:p>
        </p:txBody>
      </p:sp>
      <p:sp>
        <p:nvSpPr>
          <p:cNvPr id="1095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327B352-C919-471A-98A5-194A09FBC34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85</a:t>
            </a:fld>
            <a:endParaRPr lang="it-IT" altLang="fr-FR" sz="12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Brainerd </a:t>
            </a:r>
            <a:r>
              <a:rPr lang="en-US" dirty="0" err="1">
                <a:ea typeface="ＭＳ Ｐゴシック" charset="0"/>
                <a:cs typeface="+mj-cs"/>
              </a:rPr>
              <a:t>Landweber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Given two programs the problem of deciding whether they compute the same function is indecidible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Therefore even if we have access to the archetype program we cannot demonstrate the equivalence of a new program</a:t>
            </a:r>
          </a:p>
        </p:txBody>
      </p:sp>
      <p:sp>
        <p:nvSpPr>
          <p:cNvPr id="1116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DB6AADA-DC92-4EAE-812F-7ED8CD596FF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86</a:t>
            </a:fld>
            <a:endParaRPr lang="it-IT" altLang="fr-FR" sz="12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pitchFamily="34" charset="-128"/>
              </a:rPr>
              <a:t>Weinberg</a:t>
            </a:r>
            <a:r>
              <a:rPr lang="ja-JP" altLang="en-US">
                <a:ea typeface="MS PGothic" pitchFamily="34" charset="-128"/>
              </a:rPr>
              <a:t>’</a:t>
            </a:r>
            <a:r>
              <a:rPr lang="en-US" altLang="ja-JP">
                <a:ea typeface="MS PGothic" pitchFamily="34" charset="-128"/>
              </a:rPr>
              <a:t>s law</a:t>
            </a:r>
            <a:endParaRPr lang="en-US">
              <a:ea typeface="MS PGothic" pitchFamily="34" charset="-128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 developer is unsuitable to test his/her own code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 developer is not emotionally willing to find defects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If a developer misunderstands a problem, he cannot find such error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Testing should be performed by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 separate QA team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Peers</a:t>
            </a:r>
          </a:p>
        </p:txBody>
      </p:sp>
      <p:sp>
        <p:nvSpPr>
          <p:cNvPr id="1126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F55FDF9-984E-498D-A94C-4E0B5C14BA8D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87</a:t>
            </a:fld>
            <a:endParaRPr lang="it-IT" altLang="fr-FR" sz="12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Lucida Sans Unicode" charset="0"/>
              </a:rPr>
              <a:t>Pareto-Zipf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Lucida Sans Unicode" charset="0"/>
              </a:rPr>
              <a:t>Approximately 80% of defects come from 20% of modules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  <a:cs typeface="Lucida Sans Unicode" charset="0"/>
              </a:rPr>
              <a:t>It is better to concentrate on the faulty modules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2971800" y="3276600"/>
          <a:ext cx="46482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6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B95AFF3-818B-4B7A-987E-4F9C2A4ED21E}" type="slidenum">
              <a:rPr lang="en-GB" altLang="fr-FR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88</a:t>
            </a:fld>
            <a:endParaRPr lang="en-GB" altLang="fr-FR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Summary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05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From correctness point of view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Use criteria to define test cases that are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Reliable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Valid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From psychological point of view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Use a policeman mindset	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Any part of a software (including tests) is guilty in principle  (may contain defects)</a:t>
            </a: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From risk management point of view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Test in function of the risk 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Safety critical software 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Mission critical software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5E97832-EDFA-4355-A2AB-D0A249BE3E26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89</a:t>
            </a:fld>
            <a:endParaRPr lang="it-IT" altLang="fr-FR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Lucida Sans Unicode" charset="0"/>
              </a:rPr>
              <a:t>Requirements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  <a:defRPr/>
            </a:pPr>
            <a:r>
              <a:rPr lang="en-US">
                <a:ea typeface="MS PGothic" pitchFamily="34" charset="-128"/>
                <a:cs typeface="Lucida Sans Unicode" pitchFamily="34" charset="0"/>
              </a:rPr>
              <a:t>The root…</a:t>
            </a:r>
          </a:p>
          <a:p>
            <a:pPr algn="r">
              <a:lnSpc>
                <a:spcPct val="91000"/>
              </a:lnSpc>
              <a:buFont typeface="Wingdings" panose="05000000000000000000" pitchFamily="2" charset="2"/>
              <a:buNone/>
              <a:defRPr/>
            </a:pPr>
            <a:endParaRPr lang="en-US">
              <a:ea typeface="MS PGothic" pitchFamily="34" charset="-128"/>
              <a:cs typeface="Lucida Sans Unicode" pitchFamily="34" charset="0"/>
            </a:endParaRPr>
          </a:p>
          <a:p>
            <a:pPr algn="r">
              <a:lnSpc>
                <a:spcPct val="91000"/>
              </a:lnSpc>
              <a:buFont typeface="Wingdings" panose="05000000000000000000" pitchFamily="2" charset="2"/>
              <a:buNone/>
              <a:defRPr/>
            </a:pPr>
            <a:endParaRPr lang="en-US">
              <a:ea typeface="MS PGothic" pitchFamily="34" charset="-128"/>
              <a:cs typeface="Lucida Sans Unicode" pitchFamily="34" charset="0"/>
            </a:endParaRPr>
          </a:p>
          <a:p>
            <a:pPr algn="r">
              <a:lnSpc>
                <a:spcPct val="91000"/>
              </a:lnSpc>
              <a:buFont typeface="Wingdings" panose="05000000000000000000" pitchFamily="2" charset="2"/>
              <a:buNone/>
              <a:defRPr/>
            </a:pPr>
            <a:endParaRPr lang="en-US">
              <a:ea typeface="MS PGothic" pitchFamily="34" charset="-128"/>
              <a:cs typeface="Lucida Sans Unicode" pitchFamily="34" charset="0"/>
            </a:endParaRPr>
          </a:p>
          <a:p>
            <a:pPr algn="r">
              <a:lnSpc>
                <a:spcPct val="91000"/>
              </a:lnSpc>
              <a:buFont typeface="Wingdings" panose="05000000000000000000" pitchFamily="2" charset="2"/>
              <a:buNone/>
              <a:defRPr/>
            </a:pPr>
            <a:endParaRPr lang="en-US">
              <a:ea typeface="MS PGothic" pitchFamily="34" charset="-128"/>
              <a:cs typeface="Lucida Sans Unicode" pitchFamily="34" charset="0"/>
            </a:endParaRPr>
          </a:p>
          <a:p>
            <a:pPr algn="r">
              <a:lnSpc>
                <a:spcPct val="91000"/>
              </a:lnSpc>
              <a:buFont typeface="Wingdings" panose="05000000000000000000" pitchFamily="2" charset="2"/>
              <a:buNone/>
              <a:defRPr/>
            </a:pPr>
            <a:endParaRPr lang="en-US">
              <a:ea typeface="MS PGothic" pitchFamily="34" charset="-128"/>
              <a:cs typeface="Lucida Sans Unicode" pitchFamily="34" charset="0"/>
            </a:endParaRPr>
          </a:p>
          <a:p>
            <a:pPr algn="r">
              <a:lnSpc>
                <a:spcPct val="91000"/>
              </a:lnSpc>
              <a:buFont typeface="Wingdings" panose="05000000000000000000" pitchFamily="2" charset="2"/>
              <a:buNone/>
              <a:defRPr/>
            </a:pPr>
            <a:endParaRPr lang="en-US">
              <a:ea typeface="MS PGothic" pitchFamily="34" charset="-128"/>
              <a:cs typeface="Lucida Sans Unicode" pitchFamily="34" charset="0"/>
            </a:endParaRPr>
          </a:p>
          <a:p>
            <a:pPr algn="r">
              <a:lnSpc>
                <a:spcPct val="91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ea typeface="MS PGothic" pitchFamily="34" charset="-128"/>
                <a:cs typeface="Lucida Sans Unicode" pitchFamily="34" charset="0"/>
              </a:rPr>
              <a:t>…of all evils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56CD89A-DAFE-43CA-9732-F4E03E6E32D0}" type="slidenum">
              <a:rPr lang="en-GB" altLang="fr-FR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GB" altLang="fr-FR" sz="1200">
              <a:solidFill>
                <a:srgbClr val="000000"/>
              </a:solidFill>
            </a:endParaRPr>
          </a:p>
        </p:txBody>
      </p:sp>
      <p:pic>
        <p:nvPicPr>
          <p:cNvPr id="1741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38313"/>
            <a:ext cx="41751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it-IT">
              <a:ea typeface="ＭＳ Ｐゴシック" charset="0"/>
              <a:cs typeface="+mj-cs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it-IT">
              <a:ea typeface="ＭＳ Ｐゴシック" charset="0"/>
              <a:cs typeface="+mn-cs"/>
            </a:endParaRPr>
          </a:p>
        </p:txBody>
      </p:sp>
      <p:sp>
        <p:nvSpPr>
          <p:cNvPr id="1167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96C54B3-F819-490F-BA0B-0A71D26A1992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90</a:t>
            </a:fld>
            <a:endParaRPr lang="it-IT" altLang="fr-FR" sz="1200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classification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609600" y="1033463"/>
            <a:ext cx="7994650" cy="4340225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Per item under test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Unit, integration, system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Regression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Per approach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Black box (functional)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White box (structural)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Reliability assessment/prediction 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Risk based (safety security)</a:t>
            </a:r>
          </a:p>
          <a:p>
            <a:pPr eaLnBrk="1" hangingPunct="1">
              <a:buFont typeface="Wingdings" charset="0"/>
              <a:buChar char="w"/>
              <a:defRPr/>
            </a:pPr>
            <a:r>
              <a:rPr lang="it-IT" sz="2800" dirty="0">
                <a:ea typeface="ＭＳ Ｐゴシック" charset="0"/>
              </a:rPr>
              <a:t>Per formality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it-IT" sz="2400" dirty="0">
                <a:ea typeface="ＭＳ Ｐゴシック" charset="0"/>
              </a:rPr>
              <a:t>Exploratory / informal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it-IT" sz="2400" dirty="0">
                <a:ea typeface="ＭＳ Ｐゴシック" charset="0"/>
              </a:rPr>
              <a:t>formal</a:t>
            </a:r>
            <a:endParaRPr lang="en-US" sz="2400" dirty="0">
              <a:ea typeface="ＭＳ Ｐゴシック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177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59479C-84FE-4C98-87A0-A19DAE7BE2DB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91</a:t>
            </a:fld>
            <a:endParaRPr lang="it-IT" altLang="fr-FR" sz="12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ea typeface="ＭＳ Ｐゴシック" charset="0"/>
                <a:cs typeface="+mj-cs"/>
              </a:rPr>
              <a:t>Test per item under test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Unit tests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Individual modules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Integration tests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Some modules working together (partial system)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System tests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All modules together (complete system)</a:t>
            </a:r>
          </a:p>
          <a:p>
            <a:pPr lvl="2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API level</a:t>
            </a:r>
          </a:p>
          <a:p>
            <a:pPr lvl="2" eaLnBrk="1" hangingPunct="1">
              <a:buFont typeface="Wingdings" charset="0"/>
              <a:buChar char="w"/>
              <a:defRPr/>
            </a:pPr>
            <a:r>
              <a:rPr lang="en-US" dirty="0">
                <a:ea typeface="ＭＳ Ｐゴシック" charset="0"/>
              </a:rPr>
              <a:t>GUI level</a:t>
            </a:r>
          </a:p>
        </p:txBody>
      </p:sp>
      <p:sp>
        <p:nvSpPr>
          <p:cNvPr id="1187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2726F96-BE5B-4AE9-98D6-D4112BE5760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92</a:t>
            </a:fld>
            <a:endParaRPr lang="it-IT" altLang="fr-FR" sz="12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Test per formality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Informal testing / exploratory testing</a:t>
            </a:r>
          </a:p>
          <a:p>
            <a:pPr lvl="1">
              <a:defRPr/>
            </a:pPr>
            <a:r>
              <a:rPr lang="it-IT" dirty="0"/>
              <a:t>Tests are not formalized (just applied, test case and test result are lost)</a:t>
            </a:r>
          </a:p>
          <a:p>
            <a:pPr lvl="1">
              <a:defRPr/>
            </a:pPr>
            <a:r>
              <a:rPr lang="it-IT" dirty="0"/>
              <a:t>Technique used to generate the test is not explicit</a:t>
            </a:r>
          </a:p>
          <a:p>
            <a:pPr>
              <a:defRPr/>
            </a:pPr>
            <a:r>
              <a:rPr lang="it-IT" dirty="0"/>
              <a:t>(Formal) Testing</a:t>
            </a:r>
          </a:p>
          <a:p>
            <a:pPr lvl="1">
              <a:defRPr/>
            </a:pPr>
            <a:r>
              <a:rPr lang="it-IT" dirty="0"/>
              <a:t>Tests are formalized</a:t>
            </a:r>
          </a:p>
          <a:p>
            <a:pPr lvl="1">
              <a:defRPr/>
            </a:pPr>
            <a:r>
              <a:rPr lang="it-IT" dirty="0"/>
              <a:t>A technique is used (and documented) to generate test cases</a:t>
            </a:r>
            <a:endParaRPr lang="en-US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F49B125-23FC-4CEF-AC6D-217945C3F385}" type="slidenum">
              <a:rPr lang="it-IT" altLang="en-US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93</a:t>
            </a:fld>
            <a:endParaRPr lang="it-IT" altLang="en-US" sz="12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Test per item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95288" y="4510088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Integrate     units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95288" y="2133600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Design               .            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95288" y="1125538"/>
            <a:ext cx="194468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Requirements   engineering</a:t>
            </a:r>
          </a:p>
        </p:txBody>
      </p:sp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2627313" y="119697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Requirement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2700338" y="23495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>
            <a:off x="2484438" y="35020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>
            <a:off x="2843213" y="37179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2627313" y="4581525"/>
            <a:ext cx="1081087" cy="5032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System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468313" y="3644900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Implement     unit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395288" y="3141663"/>
            <a:ext cx="18716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Implement     unit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4140200" y="4581525"/>
            <a:ext cx="1871663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system     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4140200" y="2205038"/>
            <a:ext cx="1871663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             design           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4140200" y="1196975"/>
            <a:ext cx="1944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requirements  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4213225" y="3716338"/>
            <a:ext cx="1871663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unit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4140200" y="3213100"/>
            <a:ext cx="1871663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VV  unit</a:t>
            </a: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6659563" y="119697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Requirement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74771" name="AutoShape 19"/>
          <p:cNvSpPr>
            <a:spLocks noChangeArrowheads="1"/>
          </p:cNvSpPr>
          <p:nvPr/>
        </p:nvSpPr>
        <p:spPr bwMode="auto">
          <a:xfrm>
            <a:off x="6732588" y="2349500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Design </a:t>
            </a:r>
          </a:p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document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6516688" y="35020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875463" y="3717925"/>
            <a:ext cx="1081087" cy="43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Unit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6659563" y="4581525"/>
            <a:ext cx="1081087" cy="50323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Lucida Sans Unicode" charset="0"/>
                <a:ea typeface="ＭＳ Ｐゴシック" charset="0"/>
              </a:rPr>
              <a:t>System </a:t>
            </a:r>
          </a:p>
          <a:p>
            <a:pPr algn="ctr" eaLnBrk="1" hangingPunct="1">
              <a:defRPr/>
            </a:pPr>
            <a:endParaRPr lang="en-US" sz="1200">
              <a:latin typeface="Lucida Sans Unicode" charset="0"/>
              <a:ea typeface="ＭＳ Ｐゴシック" charset="0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2339975" y="14128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779838" y="14128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6084888" y="14128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 flipH="1">
            <a:off x="2268538" y="1628775"/>
            <a:ext cx="43910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Lucida Sans Unicode" charset="0"/>
              <a:ea typeface="ＭＳ Ｐゴシック" charset="0"/>
            </a:endParaRP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395288" y="5229225"/>
            <a:ext cx="79216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Project management</a:t>
            </a:r>
            <a:br>
              <a:rPr lang="en-US" sz="1600"/>
            </a:br>
            <a:r>
              <a:rPr lang="en-US" sz="1600"/>
              <a:t>Configuration management</a:t>
            </a:r>
            <a:br>
              <a:rPr lang="en-US" sz="1600"/>
            </a:br>
            <a:r>
              <a:rPr lang="en-US" sz="1600"/>
              <a:t>Quality assurance</a:t>
            </a: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 rot="-1453496">
            <a:off x="5724525" y="2924175"/>
            <a:ext cx="1728788" cy="215900"/>
          </a:xfrm>
          <a:prstGeom prst="leftArrow">
            <a:avLst>
              <a:gd name="adj1" fmla="val 50000"/>
              <a:gd name="adj2" fmla="val 20018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74781" name="AutoShape 29"/>
          <p:cNvSpPr>
            <a:spLocks noChangeArrowheads="1"/>
          </p:cNvSpPr>
          <p:nvPr/>
        </p:nvSpPr>
        <p:spPr bwMode="auto">
          <a:xfrm rot="-1453496">
            <a:off x="6011863" y="4365625"/>
            <a:ext cx="1728787" cy="215900"/>
          </a:xfrm>
          <a:prstGeom prst="leftArrow">
            <a:avLst>
              <a:gd name="adj1" fmla="val 50000"/>
              <a:gd name="adj2" fmla="val 200184"/>
            </a:avLst>
          </a:prstGeom>
          <a:solidFill>
            <a:srgbClr val="FF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it-IT">
              <a:latin typeface="Lucida Sans Unicode" charset="0"/>
              <a:ea typeface="ＭＳ Ｐゴシック" charset="0"/>
            </a:endParaRP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6443663" y="2781300"/>
            <a:ext cx="1889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/>
              <a:t>Unit test, </a:t>
            </a:r>
          </a:p>
          <a:p>
            <a:pPr algn="ctr" eaLnBrk="1" hangingPunct="1">
              <a:defRPr/>
            </a:pPr>
            <a:r>
              <a:rPr lang="en-US" sz="1800"/>
              <a:t>integration test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7091363" y="4149725"/>
            <a:ext cx="1601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/>
              <a:t>System test, </a:t>
            </a:r>
          </a:p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120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67CF8C9-29F6-47A6-B9CD-5ADEB270E00C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94</a:t>
            </a:fld>
            <a:endParaRPr lang="it-IT" altLang="fr-FR" sz="12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Test per approach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  <a:cs typeface="+mn-cs"/>
              </a:rPr>
              <a:t>Given an item to test, approach can be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Requirements driven</a:t>
            </a:r>
          </a:p>
          <a:p>
            <a:pPr lvl="2" eaLnBrk="1" hangingPunct="1">
              <a:defRPr/>
            </a:pPr>
            <a:r>
              <a:rPr lang="en-US" sz="2000" dirty="0">
                <a:ea typeface="ＭＳ Ｐゴシック" charset="0"/>
              </a:rPr>
              <a:t>Are the requirements of the object satisfied?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Structure </a:t>
            </a:r>
          </a:p>
          <a:p>
            <a:pPr lvl="2" eaLnBrk="1" hangingPunct="1">
              <a:defRPr/>
            </a:pPr>
            <a:r>
              <a:rPr lang="en-US" sz="2000" dirty="0">
                <a:ea typeface="ＭＳ Ｐゴシック" charset="0"/>
              </a:rPr>
              <a:t>Is the object built as it should?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Reliability / statistic</a:t>
            </a:r>
          </a:p>
          <a:p>
            <a:pPr lvl="2" eaLnBrk="1" hangingPunct="1">
              <a:defRPr/>
            </a:pPr>
            <a:r>
              <a:rPr lang="en-US" sz="2000" dirty="0">
                <a:ea typeface="ＭＳ Ｐゴシック" charset="0"/>
              </a:rPr>
              <a:t>Does it satisfy the customer need? (use most common operational scenarios)</a:t>
            </a:r>
          </a:p>
          <a:p>
            <a:pPr lvl="1" eaLnBrk="1" hangingPunct="1">
              <a:buFont typeface="Wingdings" charset="0"/>
              <a:buChar char="w"/>
              <a:defRPr/>
            </a:pPr>
            <a:r>
              <a:rPr lang="en-US" sz="2400" dirty="0">
                <a:ea typeface="ＭＳ Ｐゴシック" charset="0"/>
              </a:rPr>
              <a:t>Risk </a:t>
            </a:r>
          </a:p>
          <a:p>
            <a:pPr lvl="2" eaLnBrk="1" hangingPunct="1">
              <a:defRPr/>
            </a:pPr>
            <a:r>
              <a:rPr lang="en-US" sz="2000" dirty="0">
                <a:ea typeface="ＭＳ Ｐゴシック" charset="0"/>
              </a:rPr>
              <a:t>Is it vulnerable to most likely risks?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 dirty="0">
              <a:ea typeface="ＭＳ Ｐゴシック" charset="0"/>
              <a:cs typeface="+mn-cs"/>
            </a:endParaRPr>
          </a:p>
        </p:txBody>
      </p:sp>
      <p:sp>
        <p:nvSpPr>
          <p:cNvPr id="1218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8132CBE-F6F3-4522-BA20-C3E143C77A5E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95</a:t>
            </a:fld>
            <a:endParaRPr lang="it-IT" altLang="fr-FR" sz="12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Testing classification (2)</a:t>
            </a:r>
          </a:p>
        </p:txBody>
      </p:sp>
      <p:graphicFrame>
        <p:nvGraphicFramePr>
          <p:cNvPr id="84070" name="Group 102"/>
          <p:cNvGraphicFramePr>
            <a:graphicFrameLocks noGrp="1"/>
          </p:cNvGraphicFramePr>
          <p:nvPr>
            <p:ph idx="1"/>
          </p:nvPr>
        </p:nvGraphicFramePr>
        <p:xfrm>
          <a:off x="250825" y="1660525"/>
          <a:ext cx="8785225" cy="479266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4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Item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horzOverflow="overflow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Unit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horzOverflow="overflow">
                    <a:lnT w="38100" cmpd="sng">
                      <a:noFill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Integration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horzOverflow="overflow">
                    <a:lnT w="38100" cmpd="sng">
                      <a:noFill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System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horzOverflow="overflow">
                    <a:lnT w="38100" cmpd="sng">
                      <a:noFill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Functional / black box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Structural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white box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Reliability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Risks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660" marR="97660" marT="45707" marB="45707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0B2A498-3F83-472D-AFD6-38CC5D525BE8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96</a:t>
            </a:fld>
            <a:endParaRPr lang="it-IT" altLang="fr-FR" sz="1200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ea typeface="ＭＳ Ｐゴシック" charset="0"/>
                <a:cs typeface="+mj-cs"/>
              </a:rPr>
              <a:t>Test classification and coverage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7950" y="1412875"/>
          <a:ext cx="9036050" cy="3563938"/>
        </p:xfrm>
        <a:graphic>
          <a:graphicData uri="http://schemas.openxmlformats.org/drawingml/2006/table">
            <a:tbl>
              <a:tblPr bandCol="1">
                <a:tableStyleId>{93296810-A885-4BE3-A3E7-6D5BEEA58F35}</a:tableStyleId>
              </a:tblPr>
              <a:tblGrid>
                <a:gridCol w="2710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971">
                <a:tc rowSpan="2">
                  <a:txBody>
                    <a:bodyPr/>
                    <a:lstStyle/>
                    <a:p>
                      <a:r>
                        <a:rPr lang="en-US" sz="1800" b="1" dirty="0"/>
                        <a:t>Approach</a:t>
                      </a:r>
                    </a:p>
                  </a:txBody>
                  <a:tcPr marL="91435" marR="91435" marT="45712" marB="45712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Item </a:t>
                      </a:r>
                      <a:r>
                        <a:rPr lang="en-US" sz="1800" b="1" baseline="0" dirty="0"/>
                        <a:t>tested</a:t>
                      </a:r>
                      <a:endParaRPr lang="en-US" sz="1800" b="1" dirty="0"/>
                    </a:p>
                  </a:txBody>
                  <a:tcPr marL="91435" marR="91435" marT="45712" marB="4571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1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Unit</a:t>
                      </a: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Integration</a:t>
                      </a: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System</a:t>
                      </a:r>
                    </a:p>
                  </a:txBody>
                  <a:tcPr marL="91435" marR="91435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774">
                <a:tc>
                  <a:txBody>
                    <a:bodyPr/>
                    <a:lstStyle/>
                    <a:p>
                      <a:r>
                        <a:rPr lang="en-US" sz="1800" dirty="0"/>
                        <a:t>Requirements-driven</a:t>
                      </a:r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100% unit requirements</a:t>
                      </a:r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100% product requirements</a:t>
                      </a:r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100% system requirements</a:t>
                      </a:r>
                    </a:p>
                  </a:txBody>
                  <a:tcPr marL="91435" marR="91435" marT="45712" marB="4571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774">
                <a:tc>
                  <a:txBody>
                    <a:bodyPr/>
                    <a:lstStyle/>
                    <a:p>
                      <a:r>
                        <a:rPr lang="en-US" sz="1800" dirty="0"/>
                        <a:t>Structure-driven</a:t>
                      </a:r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85%</a:t>
                      </a:r>
                      <a:r>
                        <a:rPr lang="en-US" sz="1800" baseline="0" dirty="0"/>
                        <a:t> logic paths</a:t>
                      </a:r>
                      <a:endParaRPr lang="en-US" sz="1800" dirty="0"/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100%</a:t>
                      </a:r>
                      <a:r>
                        <a:rPr lang="en-US" sz="1800" baseline="0" dirty="0"/>
                        <a:t> modules</a:t>
                      </a:r>
                      <a:endParaRPr lang="en-US" sz="1800" dirty="0"/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100% components</a:t>
                      </a:r>
                    </a:p>
                  </a:txBody>
                  <a:tcPr marL="91435" marR="91435" marT="45712" marB="4571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774">
                <a:tc>
                  <a:txBody>
                    <a:bodyPr/>
                    <a:lstStyle/>
                    <a:p>
                      <a:r>
                        <a:rPr lang="en-US" sz="1800" dirty="0"/>
                        <a:t>Statistics-driven</a:t>
                      </a:r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90-100%</a:t>
                      </a:r>
                      <a:r>
                        <a:rPr lang="en-US" sz="1800" baseline="0" dirty="0"/>
                        <a:t> of usage profiles</a:t>
                      </a:r>
                      <a:endParaRPr lang="en-US" sz="1800" dirty="0"/>
                    </a:p>
                  </a:txBody>
                  <a:tcPr marL="91435" marR="91435" marT="45712" marB="4571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774">
                <a:tc>
                  <a:txBody>
                    <a:bodyPr/>
                    <a:lstStyle/>
                    <a:p>
                      <a:r>
                        <a:rPr lang="en-US" sz="1800" dirty="0"/>
                        <a:t>Risk-driven</a:t>
                      </a:r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 required</a:t>
                      </a:r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 required</a:t>
                      </a:r>
                    </a:p>
                  </a:txBody>
                  <a:tcPr marL="91435" marR="91435"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100% if required</a:t>
                      </a:r>
                    </a:p>
                  </a:txBody>
                  <a:tcPr marL="91435" marR="91435" marT="45712" marB="4571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5BD2AD1-8A37-42E5-B81B-A46B68DA6329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97</a:t>
            </a:fld>
            <a:endParaRPr lang="it-IT" altLang="fr-FR" sz="12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ea typeface="ＭＳ Ｐゴシック" charset="0"/>
                <a:cs typeface="+mj-cs"/>
              </a:rPr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Entities considered by at least one test case / total entities</a:t>
            </a:r>
          </a:p>
          <a:p>
            <a:pPr>
              <a:defRPr/>
            </a:pPr>
            <a:endParaRPr lang="it-IT" dirty="0">
              <a:ea typeface="MS PGothic" pitchFamily="34" charset="-128"/>
            </a:endParaRPr>
          </a:p>
          <a:p>
            <a:pPr>
              <a:defRPr/>
            </a:pPr>
            <a:r>
              <a:rPr lang="it-IT" dirty="0">
                <a:ea typeface="MS PGothic" pitchFamily="34" charset="-128"/>
              </a:rPr>
              <a:t>‘Entity’  depends on type of test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Test cases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Requirement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Function</a:t>
            </a:r>
          </a:p>
          <a:p>
            <a:pPr lvl="1">
              <a:defRPr/>
            </a:pPr>
            <a:r>
              <a:rPr lang="it-IT" dirty="0">
                <a:ea typeface="MS PGothic" pitchFamily="34" charset="-128"/>
              </a:rPr>
              <a:t>Structural element</a:t>
            </a:r>
          </a:p>
          <a:p>
            <a:pPr lvl="2">
              <a:defRPr/>
            </a:pPr>
            <a:r>
              <a:rPr lang="it-IT" dirty="0">
                <a:ea typeface="MS PGothic" pitchFamily="34" charset="-128"/>
              </a:rPr>
              <a:t>Statement, decision, module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1269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0C8E8E3-8F59-4647-88B4-457574F63655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98</a:t>
            </a:fld>
            <a:endParaRPr lang="it-IT" altLang="fr-FR" sz="12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MS PGothic" pitchFamily="34" charset="-128"/>
              </a:rPr>
              <a:t>Coverage</a:t>
            </a:r>
            <a:endParaRPr lang="fr-FR" dirty="0">
              <a:ea typeface="MS PGothic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058025" cy="430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548">
                <a:tc>
                  <a:txBody>
                    <a:bodyPr/>
                    <a:lstStyle/>
                    <a:p>
                      <a:r>
                        <a:rPr lang="it-IT" sz="1800" dirty="0"/>
                        <a:t>Item</a:t>
                      </a:r>
                      <a:r>
                        <a:rPr lang="it-IT" sz="1800" baseline="0" dirty="0"/>
                        <a:t> </a:t>
                      </a:r>
                      <a:r>
                        <a:rPr lang="it-IT" sz="1800" dirty="0"/>
                        <a:t>tested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Coverage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32">
                <a:tc>
                  <a:txBody>
                    <a:bodyPr/>
                    <a:lstStyle/>
                    <a:p>
                      <a:r>
                        <a:rPr lang="it-IT" sz="1800" dirty="0"/>
                        <a:t>Unit (class)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methods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Consider methods of the class</a:t>
                      </a:r>
                    </a:p>
                    <a:p>
                      <a:r>
                        <a:rPr lang="it-IT" sz="1800" dirty="0"/>
                        <a:t>&gt;=</a:t>
                      </a:r>
                      <a:r>
                        <a:rPr lang="it-IT" sz="1800" baseline="0" dirty="0"/>
                        <a:t> </a:t>
                      </a:r>
                      <a:r>
                        <a:rPr lang="it-IT" sz="1800" dirty="0"/>
                        <a:t> one test case per method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632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Black</a:t>
                      </a:r>
                      <a:r>
                        <a:rPr lang="it-IT" sz="1800" baseline="0" dirty="0"/>
                        <a:t> box, partitions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Consider a method</a:t>
                      </a:r>
                    </a:p>
                    <a:p>
                      <a:r>
                        <a:rPr lang="it-IT" sz="1800" dirty="0"/>
                        <a:t>Define</a:t>
                      </a:r>
                      <a:r>
                        <a:rPr lang="it-IT" sz="1800" baseline="0" dirty="0"/>
                        <a:t> partitions</a:t>
                      </a:r>
                      <a:endParaRPr lang="it-IT" sz="1800" dirty="0"/>
                    </a:p>
                    <a:p>
                      <a:r>
                        <a:rPr lang="it-IT" sz="1800" dirty="0"/>
                        <a:t>&gt;= One test case per partition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15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Black box, boundary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Define</a:t>
                      </a:r>
                      <a:r>
                        <a:rPr lang="it-IT" sz="1800" baseline="0" dirty="0"/>
                        <a:t> partitions</a:t>
                      </a:r>
                    </a:p>
                    <a:p>
                      <a:r>
                        <a:rPr lang="it-IT" sz="1800" baseline="0" dirty="0"/>
                        <a:t>&gt;= One test case per boundary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9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Black box, random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Generate randomly test cases</a:t>
                      </a:r>
                      <a:endParaRPr lang="fr-FR" sz="1800" dirty="0"/>
                    </a:p>
                  </a:txBody>
                  <a:tcPr marL="91431" marR="91431"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02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DC80588-A2A7-4F5A-887E-91A94C240953}" type="slidenum">
              <a:rPr lang="it-IT" altLang="fr-FR" sz="1200" smtClean="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99</a:t>
            </a:fld>
            <a:endParaRPr lang="it-IT" altLang="fr-FR" sz="12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0.8|0.2|0.9|1"/>
</p:tagLst>
</file>

<file path=ppt/theme/theme1.xml><?xml version="1.0" encoding="utf-8"?>
<a:theme xmlns:a="http://schemas.openxmlformats.org/drawingml/2006/main" name="group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oup_template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3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3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</a:defRPr>
        </a:defPPr>
      </a:lstStyle>
    </a:lnDef>
  </a:objectDefaults>
  <a:extraClrSchemeLst>
    <a:extraClrScheme>
      <a:clrScheme name="group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roup_template">
    <a:majorFont>
      <a:latin typeface="Lucida Sans Unicode"/>
      <a:ea typeface=""/>
      <a:cs typeface=""/>
    </a:majorFont>
    <a:minorFont>
      <a:latin typeface="Lucida Sans Unicode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roup_template">
    <a:majorFont>
      <a:latin typeface="Lucida Sans Unicode"/>
      <a:ea typeface=""/>
      <a:cs typeface=""/>
    </a:majorFont>
    <a:minorFont>
      <a:latin typeface="Lucida Sans Unicode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15072</Words>
  <Application>Microsoft Office PowerPoint</Application>
  <PresentationFormat>On-screen Show (4:3)</PresentationFormat>
  <Paragraphs>3506</Paragraphs>
  <Slides>331</Slides>
  <Notes>76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331</vt:i4>
      </vt:variant>
    </vt:vector>
  </HeadingPairs>
  <TitlesOfParts>
    <vt:vector size="346" baseType="lpstr">
      <vt:lpstr>MS PGothic</vt:lpstr>
      <vt:lpstr>MS PGothic</vt:lpstr>
      <vt:lpstr>Arial</vt:lpstr>
      <vt:lpstr>Calibri</vt:lpstr>
      <vt:lpstr>Century Schoolbook</vt:lpstr>
      <vt:lpstr>Courier New</vt:lpstr>
      <vt:lpstr>DejaVu Sans</vt:lpstr>
      <vt:lpstr>Lucida Sans Unicode</vt:lpstr>
      <vt:lpstr>Monospace</vt:lpstr>
      <vt:lpstr>Tahoma</vt:lpstr>
      <vt:lpstr>Times New Roman</vt:lpstr>
      <vt:lpstr>Wingdings</vt:lpstr>
      <vt:lpstr>group_template</vt:lpstr>
      <vt:lpstr>Microsoft Excel Chart</vt:lpstr>
      <vt:lpstr>Document</vt:lpstr>
      <vt:lpstr>V&amp;V</vt:lpstr>
      <vt:lpstr>Main  Phases</vt:lpstr>
      <vt:lpstr>Development</vt:lpstr>
      <vt:lpstr>V&amp;V</vt:lpstr>
      <vt:lpstr>V &amp; V</vt:lpstr>
      <vt:lpstr>Scenario1 in a dev process</vt:lpstr>
      <vt:lpstr>Scenario2 in a dev process</vt:lpstr>
      <vt:lpstr>Scenario3 in a dev process</vt:lpstr>
      <vt:lpstr>Requirements</vt:lpstr>
      <vt:lpstr>Traceability</vt:lpstr>
      <vt:lpstr>V &amp; V vs. cost of fixing defect</vt:lpstr>
      <vt:lpstr>Failure, fault, defect</vt:lpstr>
      <vt:lpstr>Failure fault defect</vt:lpstr>
      <vt:lpstr>Bicycle</vt:lpstr>
      <vt:lpstr>Bicycle</vt:lpstr>
      <vt:lpstr>Insertion / removal</vt:lpstr>
      <vt:lpstr>Basic goal of VV</vt:lpstr>
      <vt:lpstr>Insertion/removal by phase – typical scenario</vt:lpstr>
      <vt:lpstr>Rework Problem</vt:lpstr>
      <vt:lpstr>Cost of quality vs cost of non quality</vt:lpstr>
      <vt:lpstr>Who pays?</vt:lpstr>
      <vt:lpstr>Who pays</vt:lpstr>
      <vt:lpstr>Technical debt</vt:lpstr>
      <vt:lpstr>Technical debt</vt:lpstr>
      <vt:lpstr>PowerPoint Presentation</vt:lpstr>
      <vt:lpstr>V&amp;V techniques - types</vt:lpstr>
      <vt:lpstr>V&amp;V techniques – per activity</vt:lpstr>
      <vt:lpstr>Inspections</vt:lpstr>
      <vt:lpstr>Inspections</vt:lpstr>
      <vt:lpstr>Development</vt:lpstr>
      <vt:lpstr>Inspections</vt:lpstr>
      <vt:lpstr>Inspection</vt:lpstr>
      <vt:lpstr>Inspection</vt:lpstr>
      <vt:lpstr>Benefits</vt:lpstr>
      <vt:lpstr>Inspection vs.  testing</vt:lpstr>
      <vt:lpstr>Roles in group </vt:lpstr>
      <vt:lpstr>Fagan Inspection Process</vt:lpstr>
      <vt:lpstr>Process</vt:lpstr>
      <vt:lpstr>Prerequisites for successful inspections</vt:lpstr>
      <vt:lpstr>Techniques vs. document</vt:lpstr>
      <vt:lpstr>Defect Taxonomies for Requirements</vt:lpstr>
      <vt:lpstr>Checklists for Requirements</vt:lpstr>
      <vt:lpstr>Checklists for code</vt:lpstr>
      <vt:lpstr>Inspection checks</vt:lpstr>
      <vt:lpstr>Rates (code inspections)</vt:lpstr>
      <vt:lpstr>Scenario based reading</vt:lpstr>
      <vt:lpstr>Defect-Based Reading</vt:lpstr>
      <vt:lpstr>Perspective-Based Reading</vt:lpstr>
      <vt:lpstr>Testing</vt:lpstr>
      <vt:lpstr>Testing</vt:lpstr>
      <vt:lpstr>Testing </vt:lpstr>
      <vt:lpstr>Testing</vt:lpstr>
      <vt:lpstr>Purpose of test</vt:lpstr>
      <vt:lpstr>Testing vs. debugging</vt:lpstr>
      <vt:lpstr>Traceability</vt:lpstr>
      <vt:lpstr>Debugging</vt:lpstr>
      <vt:lpstr>Test case</vt:lpstr>
      <vt:lpstr>Test suite </vt:lpstr>
      <vt:lpstr>Test case log</vt:lpstr>
      <vt:lpstr>Ex.</vt:lpstr>
      <vt:lpstr>Test activities</vt:lpstr>
      <vt:lpstr>Test activities</vt:lpstr>
      <vt:lpstr>Possible scenario</vt:lpstr>
      <vt:lpstr>Scenario 2</vt:lpstr>
      <vt:lpstr>Scenario 3</vt:lpstr>
      <vt:lpstr>Oracle</vt:lpstr>
      <vt:lpstr>Oracle</vt:lpstr>
      <vt:lpstr>Oracle</vt:lpstr>
      <vt:lpstr>Theory and constraints</vt:lpstr>
      <vt:lpstr>Correctness</vt:lpstr>
      <vt:lpstr>Exhaustive testing</vt:lpstr>
      <vt:lpstr>Exhaustive test - example</vt:lpstr>
      <vt:lpstr>Pentium case – 1994</vt:lpstr>
      <vt:lpstr>Exhaustive test</vt:lpstr>
      <vt:lpstr>Exhaustive test</vt:lpstr>
      <vt:lpstr>Dijkstra thesis</vt:lpstr>
      <vt:lpstr>How to select test cases?</vt:lpstr>
      <vt:lpstr>Basic concepts</vt:lpstr>
      <vt:lpstr>Criteria</vt:lpstr>
      <vt:lpstr>Validity</vt:lpstr>
      <vt:lpstr>Reliability</vt:lpstr>
      <vt:lpstr>Ex: Pentium case</vt:lpstr>
      <vt:lpstr>Fundamental theory</vt:lpstr>
      <vt:lpstr>Uniformity</vt:lpstr>
      <vt:lpstr>Howden theorem</vt:lpstr>
      <vt:lpstr>Brainerd Landweber</vt:lpstr>
      <vt:lpstr>Weinberg’s law</vt:lpstr>
      <vt:lpstr>Pareto-Zipf law</vt:lpstr>
      <vt:lpstr>Summary</vt:lpstr>
      <vt:lpstr>PowerPoint Presentation</vt:lpstr>
      <vt:lpstr>Test classification</vt:lpstr>
      <vt:lpstr>Test per item under test</vt:lpstr>
      <vt:lpstr>Test per formality</vt:lpstr>
      <vt:lpstr>Test per item</vt:lpstr>
      <vt:lpstr>Test per approach</vt:lpstr>
      <vt:lpstr>Testing classification (2)</vt:lpstr>
      <vt:lpstr>Test classification and coverage</vt:lpstr>
      <vt:lpstr>Coverage</vt:lpstr>
      <vt:lpstr>Coverage</vt:lpstr>
      <vt:lpstr>Coverage</vt:lpstr>
      <vt:lpstr>Coverage</vt:lpstr>
      <vt:lpstr>Regression testing</vt:lpstr>
      <vt:lpstr>Unit test</vt:lpstr>
      <vt:lpstr>Unit Test</vt:lpstr>
      <vt:lpstr>Unit test</vt:lpstr>
      <vt:lpstr>Unit test</vt:lpstr>
      <vt:lpstr>Unit test – black box</vt:lpstr>
      <vt:lpstr>Random</vt:lpstr>
      <vt:lpstr>Random</vt:lpstr>
      <vt:lpstr>Equivalence classes partitioning</vt:lpstr>
      <vt:lpstr>Equivalence classes</vt:lpstr>
      <vt:lpstr>Equivalence classes</vt:lpstr>
      <vt:lpstr>Criteria, predicates, partitions</vt:lpstr>
      <vt:lpstr>Predicates</vt:lpstr>
      <vt:lpstr>Predicates and eq classes</vt:lpstr>
      <vt:lpstr>Selection of test cases</vt:lpstr>
      <vt:lpstr>Equivalence classes</vt:lpstr>
      <vt:lpstr>PowerPoint Presentation</vt:lpstr>
      <vt:lpstr>Equivalence classes</vt:lpstr>
      <vt:lpstr>Equiv. classes- combinatorial</vt:lpstr>
      <vt:lpstr>Boundary - combinatorial</vt:lpstr>
      <vt:lpstr>Equiv classes and state</vt:lpstr>
      <vt:lpstr>Equiv classes and state</vt:lpstr>
      <vt:lpstr>Equiv classes and state</vt:lpstr>
      <vt:lpstr>Test of OO classes</vt:lpstr>
      <vt:lpstr>Test of OO classes</vt:lpstr>
      <vt:lpstr>Test of OO classes</vt:lpstr>
      <vt:lpstr>Test of OO classes</vt:lpstr>
      <vt:lpstr>Unit test black box - summary</vt:lpstr>
      <vt:lpstr>Unit test - White box </vt:lpstr>
      <vt:lpstr>Unit test</vt:lpstr>
      <vt:lpstr>Statement coverage</vt:lpstr>
      <vt:lpstr>Statement coverage</vt:lpstr>
      <vt:lpstr>Problem: statement?</vt:lpstr>
      <vt:lpstr>Transform program in control flow</vt:lpstr>
      <vt:lpstr>Control flow graph</vt:lpstr>
      <vt:lpstr>Control flow graph</vt:lpstr>
      <vt:lpstr>Basic blocks</vt:lpstr>
      <vt:lpstr>Measure: Node coverage</vt:lpstr>
      <vt:lpstr>Node coverage</vt:lpstr>
      <vt:lpstr>Statement coverage</vt:lpstr>
      <vt:lpstr>Decision coverage</vt:lpstr>
      <vt:lpstr>Decision coverage</vt:lpstr>
      <vt:lpstr>Edge coverage</vt:lpstr>
      <vt:lpstr>PowerPoint Presentation</vt:lpstr>
      <vt:lpstr>Relations</vt:lpstr>
      <vt:lpstr>Condition coverage</vt:lpstr>
      <vt:lpstr>Condition coverage</vt:lpstr>
      <vt:lpstr>Simple condition coverage</vt:lpstr>
      <vt:lpstr>Multiple condition coverage</vt:lpstr>
      <vt:lpstr>Relations</vt:lpstr>
      <vt:lpstr>PowerPoint Presentation</vt:lpstr>
      <vt:lpstr>PowerPoint Presentation</vt:lpstr>
      <vt:lpstr>Path coverage</vt:lpstr>
      <vt:lpstr>Path coverage</vt:lpstr>
      <vt:lpstr>Path coverage</vt:lpstr>
      <vt:lpstr>Path coverage</vt:lpstr>
      <vt:lpstr>Loop coverage</vt:lpstr>
      <vt:lpstr>Loop coverage</vt:lpstr>
      <vt:lpstr>Loop coverage</vt:lpstr>
      <vt:lpstr>Tools</vt:lpstr>
      <vt:lpstr>JUnit</vt:lpstr>
      <vt:lpstr>Cobertura</vt:lpstr>
      <vt:lpstr>Summary</vt:lpstr>
      <vt:lpstr>Summary</vt:lpstr>
      <vt:lpstr>Integration test</vt:lpstr>
      <vt:lpstr>Integration test</vt:lpstr>
      <vt:lpstr>Integration test</vt:lpstr>
      <vt:lpstr>The problem</vt:lpstr>
      <vt:lpstr>The dependency graph</vt:lpstr>
      <vt:lpstr>The problem -2 </vt:lpstr>
      <vt:lpstr>In fact two (related) problems</vt:lpstr>
      <vt:lpstr>Test independently a function with dependencies</vt:lpstr>
      <vt:lpstr>Technique</vt:lpstr>
      <vt:lpstr>PowerPoint Presentation</vt:lpstr>
      <vt:lpstr>Stub, driver</vt:lpstr>
      <vt:lpstr>Ex. driver (JUnit) </vt:lpstr>
      <vt:lpstr>Stub</vt:lpstr>
      <vt:lpstr>PowerPoint Presentation</vt:lpstr>
      <vt:lpstr>Stub, embedded systems</vt:lpstr>
      <vt:lpstr>Test dependencies between functions</vt:lpstr>
      <vt:lpstr>Dependency defect</vt:lpstr>
      <vt:lpstr>Ex. Dependency defect</vt:lpstr>
      <vt:lpstr>Ex. Dependency defect</vt:lpstr>
      <vt:lpstr>Ex Dependency defect</vt:lpstr>
      <vt:lpstr>Technique</vt:lpstr>
      <vt:lpstr>PowerPoint Presentation</vt:lpstr>
      <vt:lpstr>PowerPoint Presentation</vt:lpstr>
      <vt:lpstr>PowerPoint Presentation</vt:lpstr>
      <vt:lpstr>PowerPoint Presentation</vt:lpstr>
      <vt:lpstr>Incremental integration</vt:lpstr>
      <vt:lpstr>Incremental integration</vt:lpstr>
      <vt:lpstr>PowerPoint Presentation</vt:lpstr>
      <vt:lpstr>Bottom up</vt:lpstr>
      <vt:lpstr>PowerPoint Presentation</vt:lpstr>
      <vt:lpstr>PowerPoint Presentation</vt:lpstr>
      <vt:lpstr>Top down</vt:lpstr>
      <vt:lpstr>Top down</vt:lpstr>
      <vt:lpstr>Top down</vt:lpstr>
      <vt:lpstr>Top-down</vt:lpstr>
      <vt:lpstr>Bottom-up</vt:lpstr>
      <vt:lpstr>In practice</vt:lpstr>
      <vt:lpstr>Big bang integration</vt:lpstr>
      <vt:lpstr>Problems</vt:lpstr>
      <vt:lpstr>Example</vt:lpstr>
      <vt:lpstr>Class diagram (1)</vt:lpstr>
      <vt:lpstr>Dependencies (1)</vt:lpstr>
      <vt:lpstr>Integration</vt:lpstr>
      <vt:lpstr>BU - 1</vt:lpstr>
      <vt:lpstr>BU - 2</vt:lpstr>
      <vt:lpstr>BU – 3</vt:lpstr>
      <vt:lpstr>BU - 4</vt:lpstr>
      <vt:lpstr>TD – 1</vt:lpstr>
      <vt:lpstr>TD - 2 </vt:lpstr>
      <vt:lpstr>Class Diagram (2)</vt:lpstr>
      <vt:lpstr>Dependencies (2)</vt:lpstr>
      <vt:lpstr>Integration</vt:lpstr>
      <vt:lpstr>Case 1 - BU</vt:lpstr>
      <vt:lpstr>Hw sw integration (embedded sw)</vt:lpstr>
      <vt:lpstr>PowerPoint Presentation</vt:lpstr>
      <vt:lpstr>System test</vt:lpstr>
      <vt:lpstr>System test</vt:lpstr>
      <vt:lpstr>System test</vt:lpstr>
      <vt:lpstr>System test</vt:lpstr>
      <vt:lpstr>System test and platforms</vt:lpstr>
      <vt:lpstr>The platform</vt:lpstr>
      <vt:lpstr>Platform and test </vt:lpstr>
      <vt:lpstr>Platforms, examples</vt:lpstr>
      <vt:lpstr>What can change in system testing</vt:lpstr>
      <vt:lpstr>System test and players</vt:lpstr>
      <vt:lpstr>System test and players</vt:lpstr>
      <vt:lpstr>PowerPoint Presentation</vt:lpstr>
      <vt:lpstr>System test and test types</vt:lpstr>
      <vt:lpstr>System test</vt:lpstr>
      <vt:lpstr>System test</vt:lpstr>
      <vt:lpstr>Usage profiles</vt:lpstr>
      <vt:lpstr>Usage profile</vt:lpstr>
      <vt:lpstr>User profiles</vt:lpstr>
      <vt:lpstr>System test</vt:lpstr>
      <vt:lpstr>Non functional properties</vt:lpstr>
      <vt:lpstr>System test - variants</vt:lpstr>
      <vt:lpstr>Test, in summary</vt:lpstr>
      <vt:lpstr>Testing classification (2)</vt:lpstr>
      <vt:lpstr>Coverage</vt:lpstr>
      <vt:lpstr>Coverage</vt:lpstr>
      <vt:lpstr>Coverage</vt:lpstr>
      <vt:lpstr>Coverage</vt:lpstr>
      <vt:lpstr>Coverage</vt:lpstr>
      <vt:lpstr>Reliability testing</vt:lpstr>
      <vt:lpstr>PowerPoint Presentation</vt:lpstr>
      <vt:lpstr>Hw reliability </vt:lpstr>
      <vt:lpstr>Sw reliability</vt:lpstr>
      <vt:lpstr>HP</vt:lpstr>
      <vt:lpstr>IBM application</vt:lpstr>
      <vt:lpstr>Risk based testing / safety</vt:lpstr>
      <vt:lpstr>Ex. ABS (Anti Lock Brake)</vt:lpstr>
      <vt:lpstr>User profiles based testing</vt:lpstr>
      <vt:lpstr>Ex. MS Word</vt:lpstr>
      <vt:lpstr>Regression testing</vt:lpstr>
      <vt:lpstr>Test, documentation and automation</vt:lpstr>
      <vt:lpstr>The problem</vt:lpstr>
      <vt:lpstr>PowerPoint Presentation</vt:lpstr>
      <vt:lpstr>Representing test cases</vt:lpstr>
      <vt:lpstr>Economics for test automation</vt:lpstr>
      <vt:lpstr>PowerPoint Presentation</vt:lpstr>
      <vt:lpstr>Economics of test automation</vt:lpstr>
      <vt:lpstr>Goodness of test cases</vt:lpstr>
      <vt:lpstr>Good test case</vt:lpstr>
      <vt:lpstr>Mutation testing</vt:lpstr>
      <vt:lpstr>Mutation testing</vt:lpstr>
      <vt:lpstr>Mutation Testing</vt:lpstr>
      <vt:lpstr>Terms</vt:lpstr>
      <vt:lpstr>Mutations</vt:lpstr>
      <vt:lpstr>Mutation examples</vt:lpstr>
      <vt:lpstr>Mutations in Java</vt:lpstr>
      <vt:lpstr>Testing tools</vt:lpstr>
      <vt:lpstr>GUI Test tools</vt:lpstr>
      <vt:lpstr>PowerPoint Presentation</vt:lpstr>
      <vt:lpstr>What is GUI Testing</vt:lpstr>
      <vt:lpstr>What is GUI Testing for</vt:lpstr>
      <vt:lpstr>What is GUI Testing for</vt:lpstr>
      <vt:lpstr>Approaches to GUI Testing</vt:lpstr>
      <vt:lpstr>Manual GUI Testing</vt:lpstr>
      <vt:lpstr>Scripted GUI Testing</vt:lpstr>
      <vt:lpstr>Scripted GUI Testing</vt:lpstr>
      <vt:lpstr>Capture &amp; Replay</vt:lpstr>
      <vt:lpstr>Capture &amp; Replay</vt:lpstr>
      <vt:lpstr>Model-Based GUI Testing</vt:lpstr>
      <vt:lpstr>Model-Based Testing</vt:lpstr>
      <vt:lpstr>Visual Testing</vt:lpstr>
      <vt:lpstr>Visual Testing</vt:lpstr>
      <vt:lpstr>Table based</vt:lpstr>
      <vt:lpstr>Table based testing</vt:lpstr>
      <vt:lpstr>PowerPoint Presentation</vt:lpstr>
      <vt:lpstr>FIT Framework for Integrated Test</vt:lpstr>
      <vt:lpstr>FITnesse</vt:lpstr>
      <vt:lpstr>Coverage</vt:lpstr>
      <vt:lpstr>Profilers</vt:lpstr>
      <vt:lpstr>Testing - certifications</vt:lpstr>
      <vt:lpstr>ISTQB</vt:lpstr>
      <vt:lpstr>Static analysis</vt:lpstr>
      <vt:lpstr>Static analysis techniques</vt:lpstr>
      <vt:lpstr>Compilation analysis</vt:lpstr>
      <vt:lpstr>MISRA-C</vt:lpstr>
      <vt:lpstr>Rules, examples</vt:lpstr>
      <vt:lpstr>Rule 5</vt:lpstr>
      <vt:lpstr>Rule 34</vt:lpstr>
      <vt:lpstr>Rule 67</vt:lpstr>
      <vt:lpstr>Misra static analyzers</vt:lpstr>
      <vt:lpstr>Bad Smells (Fowler)</vt:lpstr>
      <vt:lpstr>Bad smells</vt:lpstr>
      <vt:lpstr>Java analyzers</vt:lpstr>
      <vt:lpstr>PMD</vt:lpstr>
      <vt:lpstr>PMD, rules</vt:lpstr>
      <vt:lpstr>PowerPoint Presentation</vt:lpstr>
      <vt:lpstr>Findbug, rules</vt:lpstr>
      <vt:lpstr>PMD and FIND BUGS: let's try!</vt:lpstr>
      <vt:lpstr>Results comparison </vt:lpstr>
      <vt:lpstr>Results comparison</vt:lpstr>
      <vt:lpstr>Data flow analysis</vt:lpstr>
      <vt:lpstr>Data flow analysis</vt:lpstr>
      <vt:lpstr>Data flow analysis</vt:lpstr>
      <vt:lpstr>Symbolic execution</vt:lpstr>
      <vt:lpstr>Symbolic execution</vt:lpstr>
      <vt:lpstr>Reverse documentation of design / code</vt:lpstr>
      <vt:lpstr>Testing and quality</vt:lpstr>
      <vt:lpstr>Tools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del Software</dc:title>
  <dc:creator>mmz</dc:creator>
  <cp:lastModifiedBy>Maurizio  Morisio</cp:lastModifiedBy>
  <cp:revision>392</cp:revision>
  <cp:lastPrinted>2012-04-04T11:02:50Z</cp:lastPrinted>
  <dcterms:created xsi:type="dcterms:W3CDTF">1996-09-30T18:28:10Z</dcterms:created>
  <dcterms:modified xsi:type="dcterms:W3CDTF">2024-04-13T14:48:18Z</dcterms:modified>
</cp:coreProperties>
</file>