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e" initials="h" lastIdx="2" clrIdx="0">
    <p:extLst>
      <p:ext uri="{19B8F6BF-5375-455C-9EA6-DF929625EA0E}">
        <p15:presenceInfo xmlns:p15="http://schemas.microsoft.com/office/powerpoint/2012/main" userId="ho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24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FE14A-16AB-4C40-A7D8-3F677DBFF089}" type="datetimeFigureOut">
              <a:rPr lang="ru-RU" smtClean="0"/>
              <a:t>25.03.2016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2EAA1-4B8A-4329-A86F-FE349EDDC6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50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A5BB7-EDD2-4B8D-93DB-AF0055258AEF}" type="datetimeFigureOut">
              <a:rPr lang="ru-RU" smtClean="0"/>
              <a:t>25.03.2016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6A899-0740-419B-AA5C-A78CCC995C5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311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0" name="Полилиния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1" name="Полилиния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2" name="Полилиния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3" name="Полилиния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4" name="Полилиния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5" name="Полилиния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6" name="Полилиния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25.03.2016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ние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25.03.2016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едло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25.03.2016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Надпись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  <a:cs typeface="+mn-cs"/>
              </a:rPr>
              <a:t>"</a:t>
            </a:r>
            <a:endParaRPr lang="ru-RU" sz="8000" b="0" i="0" baseline="0" dirty="0">
              <a:solidFill>
                <a:srgbClr val="90C226">
                  <a:lumMod val="60000"/>
                  <a:lumOff val="4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2" name="Надпись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"</a:t>
            </a:r>
            <a:endParaRPr lang="ru-RU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Именная карточ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25.03.2016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менная карточка с предло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25.03.2016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Надпись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  <a:cs typeface="+mn-cs"/>
              </a:rPr>
              <a:t>"</a:t>
            </a:r>
            <a:endParaRPr lang="ru-RU" sz="8000" b="0" i="0" baseline="0" dirty="0">
              <a:solidFill>
                <a:srgbClr val="90C226">
                  <a:lumMod val="60000"/>
                  <a:lumOff val="4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5" name="Надпись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"</a:t>
            </a:r>
            <a:endParaRPr lang="ru-RU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25.03.2016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25.03.2016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25.03.2016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25.03.2016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25.03.2016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25.03.2016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25.03.2016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25.03.2016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25.03.2016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25.03.2016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25.03.2016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0" name="Полилиния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1" name="Полилиния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2" name="Полилиния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3" name="Полилиния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4" name="Полилиния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5" name="Полилиния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6" name="Полилиния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F0EC-4F60-4544-9956-271209A740FE}" type="datetimeFigureOut">
              <a:rPr lang="ru-RU" smtClean="0"/>
              <a:t>25.03.2016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Прямоугольник 8"/>
          <p:cNvSpPr>
            <a:spLocks noGrp="1" noChangeArrowheads="1"/>
          </p:cNvSpPr>
          <p:nvPr>
            <p:ph type="ctrTitle"/>
          </p:nvPr>
        </p:nvSpPr>
        <p:spPr>
          <a:xfrm>
            <a:off x="1507459" y="1506610"/>
            <a:ext cx="7768959" cy="1646302"/>
          </a:xfrm>
        </p:spPr>
        <p:txBody>
          <a:bodyPr/>
          <a:lstStyle/>
          <a:p>
            <a:pPr algn="r" defTabSz="457200">
              <a:spcBef>
                <a:spcPts val="1"/>
              </a:spcBef>
              <a:buNone/>
            </a:pPr>
            <a:r>
              <a:rPr lang="en-US" i="1" dirty="0" smtClean="0">
                <a:solidFill>
                  <a:schemeClr val="tx2"/>
                </a:solidFill>
                <a:latin typeface="Trebuchet MS"/>
              </a:rPr>
              <a:t>Educational Institution Management System</a:t>
            </a:r>
            <a:endParaRPr lang="ru-RU" sz="5400" b="0" i="1" dirty="0">
              <a:solidFill>
                <a:schemeClr val="tx2"/>
              </a:solidFill>
              <a:latin typeface="Trebuchet MS"/>
            </a:endParaRPr>
          </a:p>
        </p:txBody>
      </p:sp>
      <p:sp>
        <p:nvSpPr>
          <p:cNvPr id="89097" name="Прямоугольник 9"/>
          <p:cNvSpPr>
            <a:spLocks noGrp="1" noChangeArrowheads="1"/>
          </p:cNvSpPr>
          <p:nvPr>
            <p:ph type="subTitle" idx="1"/>
          </p:nvPr>
        </p:nvSpPr>
        <p:spPr>
          <a:xfrm>
            <a:off x="1530149" y="3152912"/>
            <a:ext cx="7768959" cy="1096899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ru-RU" sz="2400" b="1" i="1" dirty="0" smtClean="0">
                <a:solidFill>
                  <a:schemeClr val="tx2"/>
                </a:solidFill>
              </a:rPr>
              <a:t>Система Управления Учебным Заведением</a:t>
            </a:r>
            <a:endParaRPr lang="ru-RU" sz="2400" b="0" i="1" dirty="0" smtClean="0">
              <a:solidFill>
                <a:schemeClr val="tx2"/>
              </a:solidFill>
            </a:endParaRPr>
          </a:p>
          <a:p>
            <a:pPr marL="0" indent="0" algn="r">
              <a:buNone/>
            </a:pPr>
            <a:endParaRPr lang="ru-RU" dirty="0" smtClean="0">
              <a:solidFill>
                <a:schemeClr val="tx2"/>
              </a:solidFill>
            </a:endParaRPr>
          </a:p>
          <a:p>
            <a:pPr marL="0" indent="0" algn="r">
              <a:buNone/>
            </a:pPr>
            <a:endParaRPr lang="ru-RU" dirty="0">
              <a:solidFill>
                <a:schemeClr val="tx2"/>
              </a:solidFill>
            </a:endParaRPr>
          </a:p>
          <a:p>
            <a:pPr marL="0" indent="0" algn="r">
              <a:buNone/>
            </a:pPr>
            <a:endParaRPr lang="ru-RU" dirty="0" smtClean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7876" y="4640340"/>
            <a:ext cx="7571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b="1" i="1" dirty="0" smtClean="0">
                <a:solidFill>
                  <a:schemeClr val="tx2"/>
                </a:solidFill>
              </a:rPr>
              <a:t>Студенты С9ПВ3:</a:t>
            </a:r>
          </a:p>
          <a:p>
            <a:pPr algn="r"/>
            <a:r>
              <a:rPr lang="ru-RU" sz="1600" i="1" dirty="0" smtClean="0">
                <a:solidFill>
                  <a:schemeClr val="tx2"/>
                </a:solidFill>
              </a:rPr>
              <a:t>Даниленко А.Н.</a:t>
            </a:r>
          </a:p>
          <a:p>
            <a:pPr algn="r"/>
            <a:r>
              <a:rPr lang="ru-RU" sz="1600" i="1" dirty="0" smtClean="0">
                <a:solidFill>
                  <a:schemeClr val="tx2"/>
                </a:solidFill>
              </a:rPr>
              <a:t>Добровольский П.И</a:t>
            </a:r>
            <a:r>
              <a:rPr lang="ru-RU" sz="1600" i="1" dirty="0" smtClean="0"/>
              <a:t>.</a:t>
            </a:r>
            <a:endParaRPr lang="en-US" sz="1600" i="1" dirty="0" smtClean="0"/>
          </a:p>
          <a:p>
            <a:pPr algn="r"/>
            <a:endParaRPr lang="en-US" sz="1600" i="1" dirty="0"/>
          </a:p>
          <a:p>
            <a:pPr algn="r"/>
            <a:r>
              <a:rPr lang="ru-RU" sz="1600" b="1" i="1" dirty="0">
                <a:solidFill>
                  <a:schemeClr val="tx2"/>
                </a:solidFill>
              </a:rPr>
              <a:t>Руководитель:</a:t>
            </a:r>
          </a:p>
          <a:p>
            <a:pPr algn="r"/>
            <a:r>
              <a:rPr lang="ru-RU" sz="1600" i="1" dirty="0" err="1">
                <a:solidFill>
                  <a:schemeClr val="tx2"/>
                </a:solidFill>
              </a:rPr>
              <a:t>Ганзенко</a:t>
            </a:r>
            <a:r>
              <a:rPr lang="ru-RU" sz="1600" i="1" dirty="0">
                <a:solidFill>
                  <a:schemeClr val="tx2"/>
                </a:solidFill>
              </a:rPr>
              <a:t> Л.Н</a:t>
            </a:r>
            <a:r>
              <a:rPr lang="ru-RU" sz="1600" i="1" dirty="0" smtClean="0"/>
              <a:t>.</a:t>
            </a:r>
            <a:endParaRPr lang="ru-RU" sz="1600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225" y="340915"/>
            <a:ext cx="11239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Прямоугольник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1"/>
              </a:spcBef>
              <a:buNone/>
            </a:pPr>
            <a:r>
              <a:rPr lang="ru-RU" sz="3600" b="0" i="0" dirty="0" smtClean="0">
                <a:solidFill>
                  <a:schemeClr val="tx2"/>
                </a:solidFill>
                <a:latin typeface="Trebuchet MS"/>
                <a:ea typeface="+mj-ea"/>
                <a:cs typeface="+mj-cs"/>
              </a:rPr>
              <a:t>Цель работы</a:t>
            </a:r>
            <a:endParaRPr lang="ru-RU" sz="3600" b="0" i="0" dirty="0">
              <a:solidFill>
                <a:schemeClr val="tx2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86019" name="Прямоугольник 3"/>
          <p:cNvSpPr>
            <a:spLocks noGrp="1" noChangeArrowheads="1"/>
          </p:cNvSpPr>
          <p:nvPr>
            <p:ph idx="1"/>
          </p:nvPr>
        </p:nvSpPr>
        <p:spPr>
          <a:xfrm>
            <a:off x="677511" y="1799643"/>
            <a:ext cx="8598907" cy="3880773"/>
          </a:xfrm>
        </p:spPr>
        <p:txBody>
          <a:bodyPr>
            <a:normAutofit lnSpcReduction="10000"/>
          </a:bodyPr>
          <a:lstStyle/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ru-RU" sz="1800" b="1" i="0" dirty="0" smtClean="0">
                <a:solidFill>
                  <a:schemeClr val="tx2"/>
                </a:solidFill>
                <a:latin typeface="Trebuchet MS"/>
                <a:ea typeface="+mn-ea"/>
                <a:cs typeface="+mn-cs"/>
              </a:rPr>
              <a:t>Концепция</a:t>
            </a:r>
          </a:p>
          <a:p>
            <a:pPr lvl="1" indent="-342900">
              <a:buClr>
                <a:srgbClr val="90C226"/>
              </a:buClr>
              <a:buFont typeface="Wingdings 3"/>
              <a:buChar char=""/>
            </a:pPr>
            <a:r>
              <a:rPr lang="ru-RU" sz="1600" i="1" dirty="0" smtClean="0">
                <a:solidFill>
                  <a:schemeClr val="tx2"/>
                </a:solidFill>
                <a:latin typeface="Trebuchet MS"/>
              </a:rPr>
              <a:t>Создание Системы Управления Учебным Заведение</a:t>
            </a:r>
            <a:r>
              <a:rPr lang="ru-RU" i="1" dirty="0">
                <a:solidFill>
                  <a:schemeClr val="tx2"/>
                </a:solidFill>
                <a:latin typeface="Trebuchet MS"/>
              </a:rPr>
              <a:t>м</a:t>
            </a:r>
            <a:r>
              <a:rPr lang="ru-RU" sz="1600" i="1" dirty="0" smtClean="0">
                <a:solidFill>
                  <a:schemeClr val="tx2"/>
                </a:solidFill>
                <a:latin typeface="Trebuchet MS"/>
              </a:rPr>
              <a:t> которая позволит  автоматизировать учет учебного процесса.</a:t>
            </a:r>
            <a:endParaRPr lang="ru-RU" sz="1600" b="0" i="1" dirty="0" smtClean="0">
              <a:solidFill>
                <a:schemeClr val="tx2"/>
              </a:solidFill>
              <a:latin typeface="Trebuchet MS"/>
            </a:endParaRPr>
          </a:p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ru-RU" sz="1800" b="1" i="0" dirty="0" smtClean="0">
                <a:solidFill>
                  <a:schemeClr val="tx2"/>
                </a:solidFill>
                <a:latin typeface="Trebuchet MS"/>
                <a:ea typeface="+mn-ea"/>
                <a:cs typeface="+mn-cs"/>
              </a:rPr>
              <a:t>Возможности</a:t>
            </a:r>
          </a:p>
          <a:p>
            <a:pPr marL="742950" lvl="1" indent="-285750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ru-RU" sz="1600" b="0" i="1" dirty="0" smtClean="0">
                <a:solidFill>
                  <a:schemeClr val="tx2"/>
                </a:solidFill>
                <a:latin typeface="Trebuchet MS"/>
              </a:rPr>
              <a:t>Учет персональной информации пользователей системы.</a:t>
            </a:r>
          </a:p>
          <a:p>
            <a:pPr marL="742950" lvl="1" indent="-285750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ru-RU" sz="1600" b="0" i="1" dirty="0" smtClean="0">
                <a:solidFill>
                  <a:schemeClr val="tx2"/>
                </a:solidFill>
                <a:latin typeface="Trebuchet MS"/>
              </a:rPr>
              <a:t>Ведение записей учебного процесса: посещаемость, оценивание, домашние задания, сессия.</a:t>
            </a:r>
          </a:p>
          <a:p>
            <a:pPr marL="742950" lvl="1" indent="-285750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ru-RU" sz="1600" b="0" i="1" dirty="0" smtClean="0">
                <a:solidFill>
                  <a:schemeClr val="tx2"/>
                </a:solidFill>
                <a:latin typeface="Trebuchet MS"/>
              </a:rPr>
              <a:t>Объединение учащихся в группы, факультеты.</a:t>
            </a:r>
          </a:p>
          <a:p>
            <a:pPr marL="742950" lvl="1" indent="-285750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ru-RU" i="1" dirty="0" smtClean="0">
                <a:solidFill>
                  <a:schemeClr val="tx2"/>
                </a:solidFill>
                <a:latin typeface="Trebuchet MS"/>
              </a:rPr>
              <a:t>Создание </a:t>
            </a:r>
            <a:r>
              <a:rPr lang="ru-RU" i="1" dirty="0" smtClean="0">
                <a:solidFill>
                  <a:schemeClr val="tx2"/>
                </a:solidFill>
                <a:latin typeface="Trebuchet MS"/>
              </a:rPr>
              <a:t>учебных программ, расписаний для групп и преподавателей.</a:t>
            </a:r>
            <a:endParaRPr lang="ru-RU" sz="1600" b="0" i="1" dirty="0" smtClean="0">
              <a:solidFill>
                <a:schemeClr val="tx2"/>
              </a:solidFill>
              <a:latin typeface="Trebuchet MS"/>
            </a:endParaRPr>
          </a:p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ru-RU" sz="1800" b="1" i="0" dirty="0" smtClean="0">
                <a:solidFill>
                  <a:schemeClr val="tx2"/>
                </a:solidFill>
                <a:latin typeface="Trebuchet MS"/>
                <a:ea typeface="+mn-ea"/>
                <a:cs typeface="+mn-cs"/>
              </a:rPr>
              <a:t>Результат</a:t>
            </a:r>
            <a:endParaRPr lang="ru-RU" sz="1800" b="1" i="0" dirty="0" smtClean="0">
              <a:solidFill>
                <a:schemeClr val="tx2"/>
              </a:solidFill>
              <a:latin typeface="Trebuchet MS"/>
              <a:ea typeface="+mn-ea"/>
              <a:cs typeface="+mn-cs"/>
            </a:endParaRPr>
          </a:p>
          <a:p>
            <a:pPr lvl="1" indent="-342900">
              <a:buClr>
                <a:srgbClr val="90C226"/>
              </a:buClr>
              <a:buFont typeface="Wingdings 3"/>
              <a:buChar char=""/>
            </a:pPr>
            <a:r>
              <a:rPr lang="ru-RU" sz="1600" i="1" dirty="0" smtClean="0">
                <a:solidFill>
                  <a:schemeClr val="tx2"/>
                </a:solidFill>
                <a:latin typeface="Trebuchet MS"/>
              </a:rPr>
              <a:t>.</a:t>
            </a:r>
            <a:endParaRPr lang="ru-RU" sz="1600" b="0" i="1" dirty="0">
              <a:solidFill>
                <a:schemeClr val="tx2"/>
              </a:solidFill>
              <a:latin typeface="Trebuchet MS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225" y="340915"/>
            <a:ext cx="11239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665747"/>
          </a:xfrm>
        </p:spPr>
        <p:txBody>
          <a:bodyPr>
            <a:normAutofit/>
          </a:bodyPr>
          <a:lstStyle/>
          <a:p>
            <a:pPr>
              <a:spcBef>
                <a:spcPts val="1"/>
              </a:spcBef>
            </a:pPr>
            <a:r>
              <a:rPr lang="ru-RU" dirty="0" smtClean="0">
                <a:solidFill>
                  <a:schemeClr val="tx2"/>
                </a:solidFill>
                <a:latin typeface="Trebuchet MS"/>
              </a:rPr>
              <a:t>Основные функциональные задачи</a:t>
            </a:r>
            <a:endParaRPr lang="uk-UA" dirty="0">
              <a:solidFill>
                <a:schemeClr val="tx2"/>
              </a:solidFill>
              <a:latin typeface="Trebuchet MS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9708107" cy="388077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Организация работы с приложением по ролям: «Администратор», «Учитель», «Студент»</a:t>
            </a:r>
            <a:endParaRPr lang="uk-UA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«Администратор»:</a:t>
            </a:r>
          </a:p>
          <a:p>
            <a:pPr>
              <a:buFontTx/>
              <a:buChar char="-"/>
            </a:pPr>
            <a:r>
              <a:rPr lang="ru-RU" dirty="0"/>
              <a:t>Создание, редактирование учетных записей пользователей</a:t>
            </a:r>
            <a:r>
              <a:rPr lang="ru-RU" dirty="0" smtClean="0"/>
              <a:t>;</a:t>
            </a:r>
          </a:p>
          <a:p>
            <a:pPr>
              <a:buFontTx/>
              <a:buChar char="-"/>
            </a:pPr>
            <a:r>
              <a:rPr lang="ru-RU" dirty="0" smtClean="0"/>
              <a:t>Создание, редактирование факультетов,  формирование учебных групп;</a:t>
            </a:r>
          </a:p>
          <a:p>
            <a:pPr>
              <a:buFontTx/>
              <a:buChar char="-"/>
            </a:pPr>
            <a:r>
              <a:rPr lang="ru-RU" dirty="0" smtClean="0"/>
              <a:t>Создание списка предметов, формирование учебных программ;</a:t>
            </a:r>
          </a:p>
          <a:p>
            <a:pPr>
              <a:buFontTx/>
              <a:buChar char="-"/>
            </a:pPr>
            <a:r>
              <a:rPr lang="ru-RU" dirty="0" smtClean="0"/>
              <a:t>Создание расписания для учебных групп;</a:t>
            </a:r>
          </a:p>
          <a:p>
            <a:pPr>
              <a:buFontTx/>
              <a:buChar char="-"/>
            </a:pPr>
            <a:endParaRPr lang="ru-RU" dirty="0" smtClean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225" y="340915"/>
            <a:ext cx="11239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6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</a:rPr>
              <a:t>Основные </a:t>
            </a:r>
            <a:r>
              <a:rPr lang="ru-RU" dirty="0">
                <a:solidFill>
                  <a:schemeClr val="tx2"/>
                </a:solidFill>
              </a:rPr>
              <a:t>функциональные</a:t>
            </a:r>
            <a:r>
              <a:rPr lang="ru-RU" dirty="0" smtClean="0">
                <a:solidFill>
                  <a:schemeClr val="tx2"/>
                </a:solidFill>
              </a:rPr>
              <a:t> </a:t>
            </a:r>
            <a:r>
              <a:rPr lang="ru-RU" dirty="0">
                <a:solidFill>
                  <a:schemeClr val="tx2"/>
                </a:solidFill>
              </a:rPr>
              <a:t>задачи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9561363" cy="388077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«Учитель»:</a:t>
            </a:r>
          </a:p>
          <a:p>
            <a:pPr>
              <a:buFontTx/>
              <a:buChar char="-"/>
            </a:pPr>
            <a:r>
              <a:rPr lang="ru-RU" dirty="0" smtClean="0"/>
              <a:t>Просмотр собственного расписания;</a:t>
            </a:r>
          </a:p>
          <a:p>
            <a:pPr>
              <a:buFontTx/>
              <a:buChar char="-"/>
            </a:pPr>
            <a:r>
              <a:rPr lang="ru-RU" dirty="0" smtClean="0"/>
              <a:t>Проведение урока с указанием присутствия и отметок студентов;</a:t>
            </a:r>
          </a:p>
          <a:p>
            <a:pPr>
              <a:buFontTx/>
              <a:buChar char="-"/>
            </a:pPr>
            <a:r>
              <a:rPr lang="ru-RU" dirty="0" smtClean="0"/>
              <a:t>Создание домашних заданий.</a:t>
            </a:r>
          </a:p>
          <a:p>
            <a:pPr>
              <a:buFontTx/>
              <a:buChar char="-"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«Студент»:</a:t>
            </a:r>
          </a:p>
          <a:p>
            <a:pPr>
              <a:buFontTx/>
              <a:buChar char="-"/>
            </a:pPr>
            <a:r>
              <a:rPr lang="ru-RU" dirty="0" smtClean="0"/>
              <a:t>Просмотр собственного расписания;</a:t>
            </a:r>
          </a:p>
          <a:p>
            <a:pPr>
              <a:buFontTx/>
              <a:buChar char="-"/>
            </a:pPr>
            <a:r>
              <a:rPr lang="ru-RU" dirty="0" smtClean="0"/>
              <a:t>Просмотр списка домашних заданий.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225" y="340915"/>
            <a:ext cx="11239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4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39" name="Группа 91138"/>
          <p:cNvGrpSpPr/>
          <p:nvPr/>
        </p:nvGrpSpPr>
        <p:grpSpPr>
          <a:xfrm>
            <a:off x="1023890" y="2764175"/>
            <a:ext cx="7920000" cy="1818209"/>
            <a:chOff x="1023890" y="2764175"/>
            <a:chExt cx="7920000" cy="1818209"/>
          </a:xfrm>
        </p:grpSpPr>
        <p:sp>
          <p:nvSpPr>
            <p:cNvPr id="19" name="Полилиния 18"/>
            <p:cNvSpPr/>
            <p:nvPr/>
          </p:nvSpPr>
          <p:spPr>
            <a:xfrm>
              <a:off x="1023890" y="3102482"/>
              <a:ext cx="7920000" cy="1152000"/>
            </a:xfrm>
            <a:custGeom>
              <a:avLst/>
              <a:gdLst>
                <a:gd name="connsiteX0" fmla="*/ 0 w 4479517"/>
                <a:gd name="connsiteY0" fmla="*/ 0 h 437233"/>
                <a:gd name="connsiteX1" fmla="*/ 4479517 w 4479517"/>
                <a:gd name="connsiteY1" fmla="*/ 0 h 437233"/>
                <a:gd name="connsiteX2" fmla="*/ 4479517 w 4479517"/>
                <a:gd name="connsiteY2" fmla="*/ 437233 h 437233"/>
                <a:gd name="connsiteX3" fmla="*/ 0 w 4479517"/>
                <a:gd name="connsiteY3" fmla="*/ 437233 h 437233"/>
                <a:gd name="connsiteX4" fmla="*/ 0 w 4479517"/>
                <a:gd name="connsiteY4" fmla="*/ 0 h 437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9517" h="437233">
                  <a:moveTo>
                    <a:pt x="0" y="0"/>
                  </a:moveTo>
                  <a:lnTo>
                    <a:pt x="4479517" y="0"/>
                  </a:lnTo>
                  <a:lnTo>
                    <a:pt x="4479517" y="437233"/>
                  </a:lnTo>
                  <a:lnTo>
                    <a:pt x="0" y="43723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 smtClean="0"/>
                <a:t>Application Core</a:t>
              </a:r>
              <a:endParaRPr lang="ru-RU" sz="2800" kern="1200" dirty="0"/>
            </a:p>
          </p:txBody>
        </p:sp>
        <p:grpSp>
          <p:nvGrpSpPr>
            <p:cNvPr id="91137" name="Группа 91136"/>
            <p:cNvGrpSpPr/>
            <p:nvPr/>
          </p:nvGrpSpPr>
          <p:grpSpPr>
            <a:xfrm>
              <a:off x="1796611" y="2764175"/>
              <a:ext cx="6408381" cy="1818209"/>
              <a:chOff x="1796611" y="2764175"/>
              <a:chExt cx="6408381" cy="1818209"/>
            </a:xfrm>
          </p:grpSpPr>
          <p:sp>
            <p:nvSpPr>
              <p:cNvPr id="23" name="Двойная стрелка вверх/вниз 22"/>
              <p:cNvSpPr/>
              <p:nvPr/>
            </p:nvSpPr>
            <p:spPr>
              <a:xfrm>
                <a:off x="4878937" y="2774580"/>
                <a:ext cx="209905" cy="327902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Двойная стрелка вверх/вниз 24"/>
              <p:cNvSpPr/>
              <p:nvPr/>
            </p:nvSpPr>
            <p:spPr>
              <a:xfrm>
                <a:off x="7995087" y="4254482"/>
                <a:ext cx="209905" cy="327902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Двойная стрелка вверх/вниз 33"/>
              <p:cNvSpPr/>
              <p:nvPr/>
            </p:nvSpPr>
            <p:spPr>
              <a:xfrm>
                <a:off x="5922233" y="4244077"/>
                <a:ext cx="209905" cy="327902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Двойная стрелка вверх/вниз 34"/>
              <p:cNvSpPr/>
              <p:nvPr/>
            </p:nvSpPr>
            <p:spPr>
              <a:xfrm>
                <a:off x="3828763" y="4244077"/>
                <a:ext cx="209905" cy="327902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Двойная стрелка вверх/вниз 35"/>
              <p:cNvSpPr/>
              <p:nvPr/>
            </p:nvSpPr>
            <p:spPr>
              <a:xfrm>
                <a:off x="1796611" y="4254482"/>
                <a:ext cx="209905" cy="327902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Двойная стрелка вверх/вниз 36"/>
              <p:cNvSpPr/>
              <p:nvPr/>
            </p:nvSpPr>
            <p:spPr>
              <a:xfrm>
                <a:off x="2159905" y="2784985"/>
                <a:ext cx="209905" cy="327902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Двойная стрелка вверх/вниз 37"/>
              <p:cNvSpPr/>
              <p:nvPr/>
            </p:nvSpPr>
            <p:spPr>
              <a:xfrm>
                <a:off x="7676476" y="2764175"/>
                <a:ext cx="209905" cy="327902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</p:grpSp>
      <p:sp>
        <p:nvSpPr>
          <p:cNvPr id="16" name="Полилиния 15"/>
          <p:cNvSpPr/>
          <p:nvPr/>
        </p:nvSpPr>
        <p:spPr>
          <a:xfrm>
            <a:off x="1014375" y="1694580"/>
            <a:ext cx="2500967" cy="1080000"/>
          </a:xfrm>
          <a:custGeom>
            <a:avLst/>
            <a:gdLst>
              <a:gd name="connsiteX0" fmla="*/ 0 w 6945147"/>
              <a:gd name="connsiteY0" fmla="*/ 0 h 1276362"/>
              <a:gd name="connsiteX1" fmla="*/ 6945147 w 6945147"/>
              <a:gd name="connsiteY1" fmla="*/ 0 h 1276362"/>
              <a:gd name="connsiteX2" fmla="*/ 6945147 w 6945147"/>
              <a:gd name="connsiteY2" fmla="*/ 1276362 h 1276362"/>
              <a:gd name="connsiteX3" fmla="*/ 0 w 6945147"/>
              <a:gd name="connsiteY3" fmla="*/ 1276362 h 1276362"/>
              <a:gd name="connsiteX4" fmla="*/ 0 w 6945147"/>
              <a:gd name="connsiteY4" fmla="*/ 0 h 1276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45147" h="1276362">
                <a:moveTo>
                  <a:pt x="0" y="0"/>
                </a:moveTo>
                <a:lnTo>
                  <a:pt x="6945147" y="0"/>
                </a:lnTo>
                <a:lnTo>
                  <a:pt x="6945147" y="1276362"/>
                </a:lnTo>
                <a:lnTo>
                  <a:pt x="0" y="12763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/>
              <a:t>Desktop UI</a:t>
            </a:r>
            <a:endParaRPr lang="ru-RU" sz="2800" kern="1200" dirty="0"/>
          </a:p>
        </p:txBody>
      </p:sp>
      <p:sp>
        <p:nvSpPr>
          <p:cNvPr id="17" name="Полилиния 16"/>
          <p:cNvSpPr/>
          <p:nvPr/>
        </p:nvSpPr>
        <p:spPr>
          <a:xfrm>
            <a:off x="3742922" y="1694580"/>
            <a:ext cx="2481936" cy="1080000"/>
          </a:xfrm>
          <a:custGeom>
            <a:avLst/>
            <a:gdLst>
              <a:gd name="connsiteX0" fmla="*/ 0 w 6945147"/>
              <a:gd name="connsiteY0" fmla="*/ 0 h 1276362"/>
              <a:gd name="connsiteX1" fmla="*/ 6945147 w 6945147"/>
              <a:gd name="connsiteY1" fmla="*/ 0 h 1276362"/>
              <a:gd name="connsiteX2" fmla="*/ 6945147 w 6945147"/>
              <a:gd name="connsiteY2" fmla="*/ 1276362 h 1276362"/>
              <a:gd name="connsiteX3" fmla="*/ 0 w 6945147"/>
              <a:gd name="connsiteY3" fmla="*/ 1276362 h 1276362"/>
              <a:gd name="connsiteX4" fmla="*/ 0 w 6945147"/>
              <a:gd name="connsiteY4" fmla="*/ 0 h 1276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45147" h="1276362">
                <a:moveTo>
                  <a:pt x="0" y="0"/>
                </a:moveTo>
                <a:lnTo>
                  <a:pt x="6945147" y="0"/>
                </a:lnTo>
                <a:lnTo>
                  <a:pt x="6945147" y="1276362"/>
                </a:lnTo>
                <a:lnTo>
                  <a:pt x="0" y="12763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/>
              <a:t>Web UI</a:t>
            </a:r>
            <a:endParaRPr lang="ru-RU" sz="2800" kern="1200" dirty="0"/>
          </a:p>
        </p:txBody>
      </p:sp>
      <p:sp>
        <p:nvSpPr>
          <p:cNvPr id="18" name="Полилиния 17"/>
          <p:cNvSpPr/>
          <p:nvPr/>
        </p:nvSpPr>
        <p:spPr>
          <a:xfrm>
            <a:off x="6452438" y="1694580"/>
            <a:ext cx="2481936" cy="1080000"/>
          </a:xfrm>
          <a:custGeom>
            <a:avLst/>
            <a:gdLst>
              <a:gd name="connsiteX0" fmla="*/ 0 w 6945147"/>
              <a:gd name="connsiteY0" fmla="*/ 0 h 1276362"/>
              <a:gd name="connsiteX1" fmla="*/ 6945147 w 6945147"/>
              <a:gd name="connsiteY1" fmla="*/ 0 h 1276362"/>
              <a:gd name="connsiteX2" fmla="*/ 6945147 w 6945147"/>
              <a:gd name="connsiteY2" fmla="*/ 1276362 h 1276362"/>
              <a:gd name="connsiteX3" fmla="*/ 0 w 6945147"/>
              <a:gd name="connsiteY3" fmla="*/ 1276362 h 1276362"/>
              <a:gd name="connsiteX4" fmla="*/ 0 w 6945147"/>
              <a:gd name="connsiteY4" fmla="*/ 0 h 1276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45147" h="1276362">
                <a:moveTo>
                  <a:pt x="0" y="0"/>
                </a:moveTo>
                <a:lnTo>
                  <a:pt x="6945147" y="0"/>
                </a:lnTo>
                <a:lnTo>
                  <a:pt x="6945147" y="1276362"/>
                </a:lnTo>
                <a:lnTo>
                  <a:pt x="0" y="12763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/>
              <a:t>Web API</a:t>
            </a:r>
            <a:endParaRPr lang="ru-RU" sz="2800" kern="1200" dirty="0"/>
          </a:p>
        </p:txBody>
      </p:sp>
      <p:sp>
        <p:nvSpPr>
          <p:cNvPr id="11" name="Полилиния 10"/>
          <p:cNvSpPr/>
          <p:nvPr/>
        </p:nvSpPr>
        <p:spPr>
          <a:xfrm>
            <a:off x="1014375" y="4582384"/>
            <a:ext cx="1668668" cy="1080000"/>
          </a:xfrm>
          <a:custGeom>
            <a:avLst/>
            <a:gdLst>
              <a:gd name="connsiteX0" fmla="*/ 0 w 4871491"/>
              <a:gd name="connsiteY0" fmla="*/ 0 h 1012903"/>
              <a:gd name="connsiteX1" fmla="*/ 4871491 w 4871491"/>
              <a:gd name="connsiteY1" fmla="*/ 0 h 1012903"/>
              <a:gd name="connsiteX2" fmla="*/ 4871491 w 4871491"/>
              <a:gd name="connsiteY2" fmla="*/ 1012903 h 1012903"/>
              <a:gd name="connsiteX3" fmla="*/ 0 w 4871491"/>
              <a:gd name="connsiteY3" fmla="*/ 1012903 h 1012903"/>
              <a:gd name="connsiteX4" fmla="*/ 0 w 4871491"/>
              <a:gd name="connsiteY4" fmla="*/ 0 h 101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1491" h="1012903">
                <a:moveTo>
                  <a:pt x="0" y="0"/>
                </a:moveTo>
                <a:lnTo>
                  <a:pt x="4871491" y="0"/>
                </a:lnTo>
                <a:lnTo>
                  <a:pt x="4871491" y="1012903"/>
                </a:lnTo>
                <a:lnTo>
                  <a:pt x="0" y="101290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Cloud Service</a:t>
            </a:r>
            <a:r>
              <a:rPr lang="en-US" sz="2400" dirty="0"/>
              <a:t>s</a:t>
            </a:r>
            <a:endParaRPr lang="ru-RU" sz="2400" kern="1200" dirty="0"/>
          </a:p>
        </p:txBody>
      </p:sp>
      <p:sp>
        <p:nvSpPr>
          <p:cNvPr id="12" name="Полилиния 11"/>
          <p:cNvSpPr/>
          <p:nvPr/>
        </p:nvSpPr>
        <p:spPr>
          <a:xfrm>
            <a:off x="3103613" y="4582384"/>
            <a:ext cx="1668668" cy="1080000"/>
          </a:xfrm>
          <a:custGeom>
            <a:avLst/>
            <a:gdLst>
              <a:gd name="connsiteX0" fmla="*/ 0 w 4871491"/>
              <a:gd name="connsiteY0" fmla="*/ 0 h 1012903"/>
              <a:gd name="connsiteX1" fmla="*/ 4871491 w 4871491"/>
              <a:gd name="connsiteY1" fmla="*/ 0 h 1012903"/>
              <a:gd name="connsiteX2" fmla="*/ 4871491 w 4871491"/>
              <a:gd name="connsiteY2" fmla="*/ 1012903 h 1012903"/>
              <a:gd name="connsiteX3" fmla="*/ 0 w 4871491"/>
              <a:gd name="connsiteY3" fmla="*/ 1012903 h 1012903"/>
              <a:gd name="connsiteX4" fmla="*/ 0 w 4871491"/>
              <a:gd name="connsiteY4" fmla="*/ 0 h 101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1491" h="1012903">
                <a:moveTo>
                  <a:pt x="0" y="0"/>
                </a:moveTo>
                <a:lnTo>
                  <a:pt x="4871491" y="0"/>
                </a:lnTo>
                <a:lnTo>
                  <a:pt x="4871491" y="1012903"/>
                </a:lnTo>
                <a:lnTo>
                  <a:pt x="0" y="101290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Local DB</a:t>
            </a:r>
            <a:endParaRPr lang="ru-RU" sz="2000" kern="1200" dirty="0"/>
          </a:p>
        </p:txBody>
      </p:sp>
      <p:sp>
        <p:nvSpPr>
          <p:cNvPr id="14" name="Полилиния 13"/>
          <p:cNvSpPr/>
          <p:nvPr/>
        </p:nvSpPr>
        <p:spPr>
          <a:xfrm>
            <a:off x="5192852" y="4582384"/>
            <a:ext cx="1668668" cy="1080000"/>
          </a:xfrm>
          <a:custGeom>
            <a:avLst/>
            <a:gdLst>
              <a:gd name="connsiteX0" fmla="*/ 0 w 4871491"/>
              <a:gd name="connsiteY0" fmla="*/ 0 h 1012903"/>
              <a:gd name="connsiteX1" fmla="*/ 4871491 w 4871491"/>
              <a:gd name="connsiteY1" fmla="*/ 0 h 1012903"/>
              <a:gd name="connsiteX2" fmla="*/ 4871491 w 4871491"/>
              <a:gd name="connsiteY2" fmla="*/ 1012903 h 1012903"/>
              <a:gd name="connsiteX3" fmla="*/ 0 w 4871491"/>
              <a:gd name="connsiteY3" fmla="*/ 1012903 h 1012903"/>
              <a:gd name="connsiteX4" fmla="*/ 0 w 4871491"/>
              <a:gd name="connsiteY4" fmla="*/ 0 h 101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1491" h="1012903">
                <a:moveTo>
                  <a:pt x="0" y="0"/>
                </a:moveTo>
                <a:lnTo>
                  <a:pt x="4871491" y="0"/>
                </a:lnTo>
                <a:lnTo>
                  <a:pt x="4871491" y="1012903"/>
                </a:lnTo>
                <a:lnTo>
                  <a:pt x="0" y="101290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Network DB</a:t>
            </a:r>
            <a:endParaRPr lang="ru-RU" sz="2000" kern="1200" dirty="0"/>
          </a:p>
        </p:txBody>
      </p:sp>
      <p:sp>
        <p:nvSpPr>
          <p:cNvPr id="15" name="Полилиния 14"/>
          <p:cNvSpPr/>
          <p:nvPr/>
        </p:nvSpPr>
        <p:spPr>
          <a:xfrm>
            <a:off x="7265706" y="4582384"/>
            <a:ext cx="1668668" cy="1080000"/>
          </a:xfrm>
          <a:custGeom>
            <a:avLst/>
            <a:gdLst>
              <a:gd name="connsiteX0" fmla="*/ 0 w 4871491"/>
              <a:gd name="connsiteY0" fmla="*/ 0 h 1012903"/>
              <a:gd name="connsiteX1" fmla="*/ 4871491 w 4871491"/>
              <a:gd name="connsiteY1" fmla="*/ 0 h 1012903"/>
              <a:gd name="connsiteX2" fmla="*/ 4871491 w 4871491"/>
              <a:gd name="connsiteY2" fmla="*/ 1012903 h 1012903"/>
              <a:gd name="connsiteX3" fmla="*/ 0 w 4871491"/>
              <a:gd name="connsiteY3" fmla="*/ 1012903 h 1012903"/>
              <a:gd name="connsiteX4" fmla="*/ 0 w 4871491"/>
              <a:gd name="connsiteY4" fmla="*/ 0 h 101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1491" h="1012903">
                <a:moveTo>
                  <a:pt x="0" y="0"/>
                </a:moveTo>
                <a:lnTo>
                  <a:pt x="4871491" y="0"/>
                </a:lnTo>
                <a:lnTo>
                  <a:pt x="4871491" y="1012903"/>
                </a:lnTo>
                <a:lnTo>
                  <a:pt x="0" y="101290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/>
              <a:t>Files</a:t>
            </a:r>
            <a:endParaRPr lang="ru-RU" sz="2400" kern="1200" dirty="0"/>
          </a:p>
        </p:txBody>
      </p:sp>
      <p:sp>
        <p:nvSpPr>
          <p:cNvPr id="91138" name="Прямоугольник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defTabSz="457200">
              <a:spcBef>
                <a:spcPts val="1"/>
              </a:spcBef>
              <a:buNone/>
            </a:pPr>
            <a:r>
              <a:rPr lang="ru-RU" sz="3600" b="0" i="0" dirty="0" smtClean="0">
                <a:solidFill>
                  <a:schemeClr val="tx2"/>
                </a:solidFill>
                <a:latin typeface="Trebuchet MS"/>
                <a:ea typeface="+mj-ea"/>
                <a:cs typeface="+mj-cs"/>
              </a:rPr>
              <a:t>Архитектура </a:t>
            </a:r>
            <a:r>
              <a:rPr lang="en-US" sz="3600" b="0" i="0" dirty="0" smtClean="0">
                <a:solidFill>
                  <a:schemeClr val="tx2"/>
                </a:solidFill>
                <a:latin typeface="Trebuchet MS"/>
                <a:ea typeface="+mj-ea"/>
                <a:cs typeface="+mj-cs"/>
              </a:rPr>
              <a:t>EIMS</a:t>
            </a:r>
            <a:endParaRPr lang="ru-RU" sz="3600" b="0" i="0" dirty="0">
              <a:solidFill>
                <a:schemeClr val="tx2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1014373" y="1670707"/>
            <a:ext cx="7920000" cy="1080000"/>
          </a:xfrm>
          <a:custGeom>
            <a:avLst/>
            <a:gdLst>
              <a:gd name="connsiteX0" fmla="*/ 0 w 6945147"/>
              <a:gd name="connsiteY0" fmla="*/ 0 h 1276362"/>
              <a:gd name="connsiteX1" fmla="*/ 6945147 w 6945147"/>
              <a:gd name="connsiteY1" fmla="*/ 0 h 1276362"/>
              <a:gd name="connsiteX2" fmla="*/ 6945147 w 6945147"/>
              <a:gd name="connsiteY2" fmla="*/ 1276362 h 1276362"/>
              <a:gd name="connsiteX3" fmla="*/ 0 w 6945147"/>
              <a:gd name="connsiteY3" fmla="*/ 1276362 h 1276362"/>
              <a:gd name="connsiteX4" fmla="*/ 0 w 6945147"/>
              <a:gd name="connsiteY4" fmla="*/ 0 h 1276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45147" h="1276362">
                <a:moveTo>
                  <a:pt x="0" y="0"/>
                </a:moveTo>
                <a:lnTo>
                  <a:pt x="6945147" y="0"/>
                </a:lnTo>
                <a:lnTo>
                  <a:pt x="6945147" y="1276362"/>
                </a:lnTo>
                <a:lnTo>
                  <a:pt x="0" y="12763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smtClean="0"/>
              <a:t>EIMS ASP.NET MVC</a:t>
            </a:r>
            <a:endParaRPr lang="ru-RU" sz="2800" kern="1200" dirty="0"/>
          </a:p>
        </p:txBody>
      </p:sp>
      <p:sp>
        <p:nvSpPr>
          <p:cNvPr id="7" name="Полилиния 6"/>
          <p:cNvSpPr/>
          <p:nvPr/>
        </p:nvSpPr>
        <p:spPr>
          <a:xfrm>
            <a:off x="1014373" y="3102482"/>
            <a:ext cx="3844883" cy="1152000"/>
          </a:xfrm>
          <a:custGeom>
            <a:avLst/>
            <a:gdLst>
              <a:gd name="connsiteX0" fmla="*/ 0 w 2493118"/>
              <a:gd name="connsiteY0" fmla="*/ 0 h 1439997"/>
              <a:gd name="connsiteX1" fmla="*/ 2493118 w 2493118"/>
              <a:gd name="connsiteY1" fmla="*/ 0 h 1439997"/>
              <a:gd name="connsiteX2" fmla="*/ 2493118 w 2493118"/>
              <a:gd name="connsiteY2" fmla="*/ 1439997 h 1439997"/>
              <a:gd name="connsiteX3" fmla="*/ 0 w 2493118"/>
              <a:gd name="connsiteY3" fmla="*/ 1439997 h 1439997"/>
              <a:gd name="connsiteX4" fmla="*/ 0 w 2493118"/>
              <a:gd name="connsiteY4" fmla="*/ 0 h 143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3118" h="1439997">
                <a:moveTo>
                  <a:pt x="0" y="0"/>
                </a:moveTo>
                <a:lnTo>
                  <a:pt x="2493118" y="0"/>
                </a:lnTo>
                <a:lnTo>
                  <a:pt x="2493118" y="1439997"/>
                </a:lnTo>
                <a:lnTo>
                  <a:pt x="0" y="143999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ASP.NET Identity</a:t>
            </a:r>
            <a:r>
              <a:rPr lang="ru-RU" sz="2000" kern="1200" dirty="0" smtClean="0"/>
              <a:t> 2</a:t>
            </a:r>
            <a:r>
              <a:rPr lang="en-US" sz="2000" kern="1200" dirty="0" smtClean="0"/>
              <a:t>.0</a:t>
            </a:r>
            <a:endParaRPr lang="ru-RU" sz="2000" kern="1200" dirty="0"/>
          </a:p>
        </p:txBody>
      </p:sp>
      <p:sp>
        <p:nvSpPr>
          <p:cNvPr id="8" name="Полилиния 7"/>
          <p:cNvSpPr/>
          <p:nvPr/>
        </p:nvSpPr>
        <p:spPr>
          <a:xfrm>
            <a:off x="5078678" y="3102482"/>
            <a:ext cx="3855695" cy="540000"/>
          </a:xfrm>
          <a:custGeom>
            <a:avLst/>
            <a:gdLst>
              <a:gd name="connsiteX0" fmla="*/ 0 w 4479517"/>
              <a:gd name="connsiteY0" fmla="*/ 0 h 437233"/>
              <a:gd name="connsiteX1" fmla="*/ 4479517 w 4479517"/>
              <a:gd name="connsiteY1" fmla="*/ 0 h 437233"/>
              <a:gd name="connsiteX2" fmla="*/ 4479517 w 4479517"/>
              <a:gd name="connsiteY2" fmla="*/ 437233 h 437233"/>
              <a:gd name="connsiteX3" fmla="*/ 0 w 4479517"/>
              <a:gd name="connsiteY3" fmla="*/ 437233 h 437233"/>
              <a:gd name="connsiteX4" fmla="*/ 0 w 4479517"/>
              <a:gd name="connsiteY4" fmla="*/ 0 h 437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9517" h="437233">
                <a:moveTo>
                  <a:pt x="0" y="0"/>
                </a:moveTo>
                <a:lnTo>
                  <a:pt x="4479517" y="0"/>
                </a:lnTo>
                <a:lnTo>
                  <a:pt x="4479517" y="437233"/>
                </a:lnTo>
                <a:lnTo>
                  <a:pt x="0" y="43723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 smtClean="0"/>
              <a:t>Repository</a:t>
            </a:r>
            <a:endParaRPr lang="ru-RU" sz="2000" kern="1200" dirty="0"/>
          </a:p>
        </p:txBody>
      </p:sp>
      <p:sp>
        <p:nvSpPr>
          <p:cNvPr id="9" name="Полилиния 8"/>
          <p:cNvSpPr/>
          <p:nvPr/>
        </p:nvSpPr>
        <p:spPr>
          <a:xfrm>
            <a:off x="5078678" y="3714482"/>
            <a:ext cx="3855696" cy="540000"/>
          </a:xfrm>
          <a:custGeom>
            <a:avLst/>
            <a:gdLst>
              <a:gd name="connsiteX0" fmla="*/ 0 w 3244269"/>
              <a:gd name="connsiteY0" fmla="*/ 0 h 437233"/>
              <a:gd name="connsiteX1" fmla="*/ 3244269 w 3244269"/>
              <a:gd name="connsiteY1" fmla="*/ 0 h 437233"/>
              <a:gd name="connsiteX2" fmla="*/ 3244269 w 3244269"/>
              <a:gd name="connsiteY2" fmla="*/ 437233 h 437233"/>
              <a:gd name="connsiteX3" fmla="*/ 0 w 3244269"/>
              <a:gd name="connsiteY3" fmla="*/ 437233 h 437233"/>
              <a:gd name="connsiteX4" fmla="*/ 0 w 3244269"/>
              <a:gd name="connsiteY4" fmla="*/ 0 h 437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269" h="437233">
                <a:moveTo>
                  <a:pt x="0" y="0"/>
                </a:moveTo>
                <a:lnTo>
                  <a:pt x="3244269" y="0"/>
                </a:lnTo>
                <a:lnTo>
                  <a:pt x="3244269" y="437233"/>
                </a:lnTo>
                <a:lnTo>
                  <a:pt x="0" y="43723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err="1" smtClean="0"/>
              <a:t>IRepository</a:t>
            </a:r>
            <a:r>
              <a:rPr lang="en-US" sz="2000" kern="1200" dirty="0" smtClean="0"/>
              <a:t> + Common classes</a:t>
            </a:r>
            <a:endParaRPr lang="ru-RU" sz="2000" kern="1200" dirty="0"/>
          </a:p>
        </p:txBody>
      </p:sp>
      <p:sp>
        <p:nvSpPr>
          <p:cNvPr id="10" name="Полилиния 9"/>
          <p:cNvSpPr/>
          <p:nvPr/>
        </p:nvSpPr>
        <p:spPr>
          <a:xfrm>
            <a:off x="1014373" y="4582384"/>
            <a:ext cx="7920000" cy="1080000"/>
          </a:xfrm>
          <a:custGeom>
            <a:avLst/>
            <a:gdLst>
              <a:gd name="connsiteX0" fmla="*/ 0 w 4871491"/>
              <a:gd name="connsiteY0" fmla="*/ 0 h 1012903"/>
              <a:gd name="connsiteX1" fmla="*/ 4871491 w 4871491"/>
              <a:gd name="connsiteY1" fmla="*/ 0 h 1012903"/>
              <a:gd name="connsiteX2" fmla="*/ 4871491 w 4871491"/>
              <a:gd name="connsiteY2" fmla="*/ 1012903 h 1012903"/>
              <a:gd name="connsiteX3" fmla="*/ 0 w 4871491"/>
              <a:gd name="connsiteY3" fmla="*/ 1012903 h 1012903"/>
              <a:gd name="connsiteX4" fmla="*/ 0 w 4871491"/>
              <a:gd name="connsiteY4" fmla="*/ 0 h 101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1491" h="1012903">
                <a:moveTo>
                  <a:pt x="0" y="0"/>
                </a:moveTo>
                <a:lnTo>
                  <a:pt x="4871491" y="0"/>
                </a:lnTo>
                <a:lnTo>
                  <a:pt x="4871491" y="1012903"/>
                </a:lnTo>
                <a:lnTo>
                  <a:pt x="0" y="101290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Data Layer (Entity Framework + MS SQL Server)</a:t>
            </a:r>
            <a:endParaRPr lang="ru-RU" sz="2400" kern="12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225" y="340915"/>
            <a:ext cx="1123950" cy="1104900"/>
          </a:xfrm>
          <a:prstGeom prst="rect">
            <a:avLst/>
          </a:prstGeom>
        </p:spPr>
      </p:pic>
      <p:grpSp>
        <p:nvGrpSpPr>
          <p:cNvPr id="24" name="Группа 23"/>
          <p:cNvGrpSpPr/>
          <p:nvPr/>
        </p:nvGrpSpPr>
        <p:grpSpPr>
          <a:xfrm>
            <a:off x="2998659" y="2764175"/>
            <a:ext cx="4117901" cy="1807804"/>
            <a:chOff x="2998659" y="2764175"/>
            <a:chExt cx="4117901" cy="1807804"/>
          </a:xfrm>
        </p:grpSpPr>
        <p:sp>
          <p:nvSpPr>
            <p:cNvPr id="26" name="Двойная стрелка вверх/вниз 25"/>
            <p:cNvSpPr/>
            <p:nvPr/>
          </p:nvSpPr>
          <p:spPr>
            <a:xfrm>
              <a:off x="2998659" y="4244077"/>
              <a:ext cx="209905" cy="327902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" name="Двойная стрелка вверх/вниз 26"/>
            <p:cNvSpPr/>
            <p:nvPr/>
          </p:nvSpPr>
          <p:spPr>
            <a:xfrm>
              <a:off x="2998660" y="2784985"/>
              <a:ext cx="209905" cy="327902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8" name="Двойная стрелка вверх/вниз 27"/>
            <p:cNvSpPr/>
            <p:nvPr/>
          </p:nvSpPr>
          <p:spPr>
            <a:xfrm>
              <a:off x="6906655" y="4244077"/>
              <a:ext cx="209905" cy="327902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9" name="Двойная стрелка вверх/вниз 28"/>
            <p:cNvSpPr/>
            <p:nvPr/>
          </p:nvSpPr>
          <p:spPr>
            <a:xfrm>
              <a:off x="6906655" y="2764175"/>
              <a:ext cx="209905" cy="327902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380769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Заголовок 2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2"/>
                </a:solidFill>
                <a:latin typeface="Trebuchet MS"/>
              </a:rPr>
              <a:t>Модель </a:t>
            </a:r>
            <a:r>
              <a:rPr lang="ru-RU" dirty="0">
                <a:solidFill>
                  <a:schemeClr val="tx2"/>
                </a:solidFill>
                <a:latin typeface="Trebuchet MS"/>
              </a:rPr>
              <a:t>запрос-ответ</a:t>
            </a:r>
            <a:endParaRPr lang="uk-UA" dirty="0">
              <a:solidFill>
                <a:schemeClr val="tx2"/>
              </a:solidFill>
              <a:latin typeface="Trebuchet MS"/>
            </a:endParaRPr>
          </a:p>
        </p:txBody>
      </p:sp>
      <p:sp>
        <p:nvSpPr>
          <p:cNvPr id="28" name="Объект 27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1500" dirty="0" smtClean="0"/>
              <a:t>Описание взаимодействия:</a:t>
            </a:r>
          </a:p>
          <a:p>
            <a:r>
              <a:rPr lang="ru-RU" sz="1500" dirty="0" smtClean="0"/>
              <a:t>Пользователь отправляет через браузер отправляет </a:t>
            </a:r>
            <a:r>
              <a:rPr lang="en-US" sz="1500" dirty="0"/>
              <a:t>HTTP</a:t>
            </a:r>
            <a:r>
              <a:rPr lang="ru-RU" sz="1500" dirty="0" smtClean="0"/>
              <a:t> запрос;</a:t>
            </a:r>
          </a:p>
          <a:p>
            <a:r>
              <a:rPr lang="ru-RU" sz="1500" dirty="0" smtClean="0"/>
              <a:t>Контроллер принимает и обрабатывает запрос через интерфейс </a:t>
            </a:r>
            <a:r>
              <a:rPr lang="ru-RU" sz="1500" dirty="0" err="1" smtClean="0"/>
              <a:t>репозитория</a:t>
            </a:r>
            <a:r>
              <a:rPr lang="ru-RU" sz="1500" dirty="0" smtClean="0"/>
              <a:t> с помощью </a:t>
            </a:r>
            <a:r>
              <a:rPr lang="en-US" sz="1500" dirty="0" err="1" smtClean="0"/>
              <a:t>ViewModels</a:t>
            </a:r>
            <a:r>
              <a:rPr lang="en-US" sz="1500" dirty="0" smtClean="0"/>
              <a:t> </a:t>
            </a:r>
            <a:r>
              <a:rPr lang="ru-RU" sz="1500" dirty="0" smtClean="0"/>
              <a:t>и </a:t>
            </a:r>
            <a:r>
              <a:rPr lang="en-US" sz="1500" dirty="0" smtClean="0"/>
              <a:t>Common Classes</a:t>
            </a:r>
            <a:r>
              <a:rPr lang="ru-RU" sz="1500" dirty="0" smtClean="0"/>
              <a:t>;</a:t>
            </a:r>
          </a:p>
          <a:p>
            <a:r>
              <a:rPr lang="ru-RU" sz="1500" dirty="0" err="1" smtClean="0"/>
              <a:t>Репозиторий</a:t>
            </a:r>
            <a:r>
              <a:rPr lang="ru-RU" sz="1500" dirty="0" smtClean="0"/>
              <a:t> запрашивает информацию с базы данных и возвращает ее через </a:t>
            </a:r>
            <a:r>
              <a:rPr lang="en-US" sz="1500" dirty="0" smtClean="0"/>
              <a:t>Common Classes</a:t>
            </a:r>
            <a:r>
              <a:rPr lang="ru-RU" sz="1500" dirty="0" smtClean="0"/>
              <a:t> контроллеру;</a:t>
            </a:r>
          </a:p>
          <a:p>
            <a:r>
              <a:rPr lang="ru-RU" sz="1500" dirty="0" smtClean="0"/>
              <a:t>Контроллер формирует представление используя </a:t>
            </a:r>
            <a:r>
              <a:rPr lang="en-US" sz="1500" dirty="0" err="1" smtClean="0"/>
              <a:t>ViewModels</a:t>
            </a:r>
            <a:r>
              <a:rPr lang="en-US" sz="1500" dirty="0" smtClean="0"/>
              <a:t> </a:t>
            </a:r>
            <a:r>
              <a:rPr lang="ru-RU" sz="1500" dirty="0" smtClean="0"/>
              <a:t>и отправляет ответ пользователю</a:t>
            </a:r>
            <a:r>
              <a:rPr lang="en-US" sz="1500" dirty="0" smtClean="0"/>
              <a:t>.</a:t>
            </a:r>
          </a:p>
          <a:p>
            <a:r>
              <a:rPr lang="ru-RU" sz="1500" dirty="0" smtClean="0"/>
              <a:t>Пользователь видит готовое представление в браузере</a:t>
            </a:r>
            <a:endParaRPr lang="uk-UA" sz="1500" dirty="0"/>
          </a:p>
        </p:txBody>
      </p:sp>
      <p:grpSp>
        <p:nvGrpSpPr>
          <p:cNvPr id="30" name="Группа 29"/>
          <p:cNvGrpSpPr/>
          <p:nvPr/>
        </p:nvGrpSpPr>
        <p:grpSpPr>
          <a:xfrm>
            <a:off x="5506354" y="2258141"/>
            <a:ext cx="3506331" cy="3783220"/>
            <a:chOff x="0" y="-213500"/>
            <a:chExt cx="5105400" cy="5508566"/>
          </a:xfrm>
        </p:grpSpPr>
        <p:sp>
          <p:nvSpPr>
            <p:cNvPr id="31" name="Надпись 2"/>
            <p:cNvSpPr txBox="1">
              <a:spLocks noChangeArrowheads="1"/>
            </p:cNvSpPr>
            <p:nvPr/>
          </p:nvSpPr>
          <p:spPr bwMode="auto">
            <a:xfrm>
              <a:off x="3393006" y="345741"/>
              <a:ext cx="1348336" cy="4286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600">
                  <a:solidFill>
                    <a:srgbClr val="53813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Запрос</a:t>
              </a:r>
              <a:endParaRPr lang="uk-UA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Надпись 2"/>
            <p:cNvSpPr txBox="1">
              <a:spLocks noChangeArrowheads="1"/>
            </p:cNvSpPr>
            <p:nvPr/>
          </p:nvSpPr>
          <p:spPr bwMode="auto">
            <a:xfrm>
              <a:off x="138112" y="-213500"/>
              <a:ext cx="1142999" cy="4286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600" dirty="0">
                  <a:solidFill>
                    <a:srgbClr val="53813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Ответ</a:t>
              </a:r>
              <a:endParaRPr lang="uk-U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19048" y="411410"/>
              <a:ext cx="2216220" cy="360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Представление</a:t>
              </a:r>
              <a:endParaRPr lang="uk-UA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Надпись 2"/>
            <p:cNvSpPr txBox="1">
              <a:spLocks noChangeArrowheads="1"/>
            </p:cNvSpPr>
            <p:nvPr/>
          </p:nvSpPr>
          <p:spPr bwMode="auto">
            <a:xfrm rot="5400000">
              <a:off x="3774375" y="1709926"/>
              <a:ext cx="1118998" cy="3429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rgbClr val="53813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HTTP</a:t>
              </a:r>
              <a:endParaRPr lang="uk-U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5" name="Группа 34"/>
            <p:cNvGrpSpPr/>
            <p:nvPr/>
          </p:nvGrpSpPr>
          <p:grpSpPr>
            <a:xfrm>
              <a:off x="0" y="2914650"/>
              <a:ext cx="5105400" cy="2380416"/>
              <a:chOff x="0" y="0"/>
              <a:chExt cx="5105400" cy="2380416"/>
            </a:xfrm>
          </p:grpSpPr>
          <p:sp>
            <p:nvSpPr>
              <p:cNvPr id="48" name="Прямоугольник 47"/>
              <p:cNvSpPr/>
              <p:nvPr/>
            </p:nvSpPr>
            <p:spPr>
              <a:xfrm>
                <a:off x="0" y="0"/>
                <a:ext cx="5104800" cy="295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Контроллер</a:t>
                </a:r>
                <a:endParaRPr lang="uk-UA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Прямоугольник 48"/>
              <p:cNvSpPr/>
              <p:nvPr/>
            </p:nvSpPr>
            <p:spPr>
              <a:xfrm>
                <a:off x="0" y="457200"/>
                <a:ext cx="5105400" cy="276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4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Модель</a:t>
                </a:r>
                <a:endParaRPr lang="uk-UA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Прямоугольник 49"/>
              <p:cNvSpPr/>
              <p:nvPr/>
            </p:nvSpPr>
            <p:spPr>
              <a:xfrm>
                <a:off x="0" y="923925"/>
                <a:ext cx="5105400" cy="276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Classes</a:t>
                </a:r>
                <a:endParaRPr lang="uk-UA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Прямоугольник 50"/>
              <p:cNvSpPr/>
              <p:nvPr/>
            </p:nvSpPr>
            <p:spPr>
              <a:xfrm>
                <a:off x="0" y="1371600"/>
                <a:ext cx="5105400" cy="314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Repository: IRepository</a:t>
                </a:r>
                <a:endParaRPr lang="uk-UA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Прямоугольник 51"/>
              <p:cNvSpPr/>
              <p:nvPr/>
            </p:nvSpPr>
            <p:spPr>
              <a:xfrm>
                <a:off x="0" y="1838325"/>
                <a:ext cx="5105400" cy="5420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Data Layer (Entity Framework + MS </a:t>
                </a:r>
                <a:r>
                  <a:rPr lang="en-US" sz="14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Sql</a:t>
                </a:r>
                <a:r>
                  <a:rPr lang="en-US" sz="1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Server)</a:t>
                </a:r>
                <a:endParaRPr lang="uk-UA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6" name="Стрелка вниз 35"/>
            <p:cNvSpPr/>
            <p:nvPr/>
          </p:nvSpPr>
          <p:spPr>
            <a:xfrm>
              <a:off x="3752850" y="1086152"/>
              <a:ext cx="409574" cy="1761822"/>
            </a:xfrm>
            <a:prstGeom prst="downArrow">
              <a:avLst>
                <a:gd name="adj1" fmla="val 1818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37" name="Стрелка вверх 36"/>
            <p:cNvSpPr/>
            <p:nvPr/>
          </p:nvSpPr>
          <p:spPr>
            <a:xfrm>
              <a:off x="466725" y="781050"/>
              <a:ext cx="447675" cy="2085975"/>
            </a:xfrm>
            <a:prstGeom prst="upArrow">
              <a:avLst>
                <a:gd name="adj1" fmla="val 20213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38" name="Надпись 2"/>
            <p:cNvSpPr txBox="1">
              <a:spLocks noChangeArrowheads="1"/>
            </p:cNvSpPr>
            <p:nvPr/>
          </p:nvSpPr>
          <p:spPr bwMode="auto">
            <a:xfrm rot="5400000">
              <a:off x="-28575" y="1781175"/>
              <a:ext cx="2047875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dirty="0">
                  <a:solidFill>
                    <a:srgbClr val="53813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Модель Представления</a:t>
              </a:r>
              <a:endParaRPr lang="uk-U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Стрелка вверх 38"/>
            <p:cNvSpPr/>
            <p:nvPr/>
          </p:nvSpPr>
          <p:spPr>
            <a:xfrm>
              <a:off x="466724" y="228601"/>
              <a:ext cx="447675" cy="152401"/>
            </a:xfrm>
            <a:prstGeom prst="upArrow">
              <a:avLst>
                <a:gd name="adj1" fmla="val 20213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40" name="Стрелка вверх 39"/>
            <p:cNvSpPr/>
            <p:nvPr/>
          </p:nvSpPr>
          <p:spPr>
            <a:xfrm>
              <a:off x="476250" y="3219450"/>
              <a:ext cx="447675" cy="152400"/>
            </a:xfrm>
            <a:prstGeom prst="upArrow">
              <a:avLst>
                <a:gd name="adj1" fmla="val 20213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41" name="Стрелка вверх 40"/>
            <p:cNvSpPr/>
            <p:nvPr/>
          </p:nvSpPr>
          <p:spPr>
            <a:xfrm>
              <a:off x="476250" y="3667125"/>
              <a:ext cx="447675" cy="152400"/>
            </a:xfrm>
            <a:prstGeom prst="upArrow">
              <a:avLst>
                <a:gd name="adj1" fmla="val 20213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42" name="Стрелка вверх 41"/>
            <p:cNvSpPr/>
            <p:nvPr/>
          </p:nvSpPr>
          <p:spPr>
            <a:xfrm>
              <a:off x="476250" y="4133850"/>
              <a:ext cx="447675" cy="152400"/>
            </a:xfrm>
            <a:prstGeom prst="upArrow">
              <a:avLst>
                <a:gd name="adj1" fmla="val 20213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43" name="Стрелка вверх 42"/>
            <p:cNvSpPr/>
            <p:nvPr/>
          </p:nvSpPr>
          <p:spPr>
            <a:xfrm>
              <a:off x="485775" y="4600575"/>
              <a:ext cx="447675" cy="152400"/>
            </a:xfrm>
            <a:prstGeom prst="upArrow">
              <a:avLst>
                <a:gd name="adj1" fmla="val 20213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44" name="Стрелка вниз 43"/>
            <p:cNvSpPr/>
            <p:nvPr/>
          </p:nvSpPr>
          <p:spPr>
            <a:xfrm>
              <a:off x="3743325" y="3219450"/>
              <a:ext cx="419100" cy="152400"/>
            </a:xfrm>
            <a:prstGeom prst="downArrow">
              <a:avLst>
                <a:gd name="adj1" fmla="val 1818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45" name="Стрелка вниз 44"/>
            <p:cNvSpPr/>
            <p:nvPr/>
          </p:nvSpPr>
          <p:spPr>
            <a:xfrm>
              <a:off x="3743325" y="3667125"/>
              <a:ext cx="419100" cy="152400"/>
            </a:xfrm>
            <a:prstGeom prst="downArrow">
              <a:avLst>
                <a:gd name="adj1" fmla="val 1818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46" name="Стрелка вниз 45"/>
            <p:cNvSpPr/>
            <p:nvPr/>
          </p:nvSpPr>
          <p:spPr>
            <a:xfrm>
              <a:off x="3743325" y="4143375"/>
              <a:ext cx="419100" cy="152400"/>
            </a:xfrm>
            <a:prstGeom prst="downArrow">
              <a:avLst>
                <a:gd name="adj1" fmla="val 1818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47" name="Стрелка вниз 46"/>
            <p:cNvSpPr/>
            <p:nvPr/>
          </p:nvSpPr>
          <p:spPr>
            <a:xfrm>
              <a:off x="3743325" y="4619625"/>
              <a:ext cx="419100" cy="152400"/>
            </a:xfrm>
            <a:prstGeom prst="downArrow">
              <a:avLst>
                <a:gd name="adj1" fmla="val 1818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</p:grpSp>
      <p:pic>
        <p:nvPicPr>
          <p:cNvPr id="53" name="Рисунок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225" y="340915"/>
            <a:ext cx="11239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7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110649" y="1281141"/>
            <a:ext cx="8598907" cy="1826581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chemeClr val="tx2"/>
                </a:solidFill>
              </a:rPr>
              <a:t>Презентация функционала</a:t>
            </a:r>
            <a:endParaRPr lang="uk-UA" sz="4800" dirty="0">
              <a:solidFill>
                <a:schemeClr val="tx2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225" y="340915"/>
            <a:ext cx="11239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5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6270" y="1157058"/>
            <a:ext cx="8598907" cy="1826581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chemeClr val="tx2"/>
                </a:solidFill>
              </a:rPr>
              <a:t>Благодарим за внимание!</a:t>
            </a:r>
            <a:endParaRPr lang="uk-UA" sz="4800" dirty="0">
              <a:solidFill>
                <a:schemeClr val="tx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225" y="340915"/>
            <a:ext cx="11239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6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Strategy_FacetGreenTheme_16x9_TP103418064" id="{D87256E1-9872-493E-B720-92FCF51AA491}" vid="{31F67606-90CF-4D61-9B50-ABDC4CD7DD7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290</Words>
  <Application>Microsoft Office PowerPoint</Application>
  <PresentationFormat>Широкоэкранный</PresentationFormat>
  <Paragraphs>69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 3</vt:lpstr>
      <vt:lpstr>Грань</vt:lpstr>
      <vt:lpstr>Educational Institution Management System</vt:lpstr>
      <vt:lpstr>Цель работы</vt:lpstr>
      <vt:lpstr>Основные функциональные задачи</vt:lpstr>
      <vt:lpstr>Основные функциональные задачи</vt:lpstr>
      <vt:lpstr>Архитектура EIMS</vt:lpstr>
      <vt:lpstr>Модель запрос-ответ</vt:lpstr>
      <vt:lpstr>Презентация функционала</vt:lpstr>
      <vt:lpstr>Благодарим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Institution Management System</dc:title>
  <dc:creator>home</dc:creator>
  <cp:keywords/>
  <cp:lastModifiedBy>Oleksandr Danylenko</cp:lastModifiedBy>
  <cp:revision>41</cp:revision>
  <dcterms:created xsi:type="dcterms:W3CDTF">2016-03-11T19:22:39Z</dcterms:created>
  <dcterms:modified xsi:type="dcterms:W3CDTF">2016-03-25T20:12:37Z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