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J+0ER3uXmP3+gh4hoBfRLqqdZ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2AB517-E92D-4322-AF59-B3DCE064B3EC}">
  <a:tblStyle styleId="{552AB517-E92D-4322-AF59-B3DCE064B3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30250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fe87a285e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18fe87a285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9" name="Google Shape;19;p12" descr="Imagen que contiene tab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84333"/>
            <a:ext cx="2743201" cy="8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2841009" y="136525"/>
            <a:ext cx="8512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27" name="Google Shape;27;p13" descr="Imagen que contiene tab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5125"/>
            <a:ext cx="2743201" cy="8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3"/>
          <p:cNvPicPr preferRelativeResize="0"/>
          <p:nvPr/>
        </p:nvPicPr>
        <p:blipFill rotWithShape="1">
          <a:blip r:embed="rId3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2852383" y="134880"/>
            <a:ext cx="850141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36" name="Google Shape;36;p14" descr="Imagen que contiene tab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5125"/>
            <a:ext cx="2743201" cy="8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4"/>
          <p:cNvPicPr preferRelativeResize="0"/>
          <p:nvPr/>
        </p:nvPicPr>
        <p:blipFill rotWithShape="1">
          <a:blip r:embed="rId3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44" name="Google Shape;44;p15" descr="Imagen que contiene tab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103" y="54640"/>
            <a:ext cx="3385809" cy="106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3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52" name="Google Shape;52;p16" descr="Imagen que contiene tab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103" y="54640"/>
            <a:ext cx="3385809" cy="106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63" name="Google Shape;63;p17"/>
          <p:cNvPicPr preferRelativeResize="0"/>
          <p:nvPr/>
        </p:nvPicPr>
        <p:blipFill rotWithShape="1">
          <a:blip r:embed="rId2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2852383" y="134880"/>
            <a:ext cx="850141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69" name="Google Shape;69;p18" descr="Imagen que contiene tab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5125"/>
            <a:ext cx="2743201" cy="8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l="73320" t="22075" r="23302" b="14443"/>
          <a:stretch/>
        </p:blipFill>
        <p:spPr>
          <a:xfrm>
            <a:off x="11573301" y="0"/>
            <a:ext cx="59140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2209800" y="162398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 dirty="0">
                <a:solidFill>
                  <a:srgbClr val="EA7600"/>
                </a:solidFill>
                <a:latin typeface="Calibri"/>
                <a:ea typeface="Calibri"/>
                <a:cs typeface="Calibri"/>
                <a:sym typeface="Calibri"/>
              </a:rPr>
              <a:t>Laboratorio nro. </a:t>
            </a:r>
            <a:r>
              <a:rPr lang="es-CL" sz="4400" dirty="0">
                <a:solidFill>
                  <a:srgbClr val="EA76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CL" sz="4400" b="0" i="0" u="none" strike="noStrike" cap="none" dirty="0">
                <a:solidFill>
                  <a:srgbClr val="EA7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 dirty="0">
                <a:solidFill>
                  <a:srgbClr val="EA7600"/>
                </a:solidFill>
                <a:latin typeface="Calibri"/>
                <a:ea typeface="Calibri"/>
                <a:cs typeface="Calibri"/>
                <a:sym typeface="Calibri"/>
              </a:rPr>
              <a:t>ALGORITMOS EN GRAFOS</a:t>
            </a:r>
            <a:endParaRPr sz="4400" b="0" i="0" u="none" strike="noStrike" cap="none" dirty="0">
              <a:solidFill>
                <a:srgbClr val="EA7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209800" y="3886200"/>
            <a:ext cx="7876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L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Semestre </a:t>
            </a:r>
            <a:r>
              <a:rPr lang="es-CL" sz="3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CL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- 202</a:t>
            </a:r>
            <a:r>
              <a:rPr lang="es-CL" sz="3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L" sz="3200" b="0" i="0" u="none" strike="noStrike" cap="none">
                <a:solidFill>
                  <a:srgbClr val="EA7600"/>
                </a:solidFill>
                <a:latin typeface="Calibri"/>
                <a:ea typeface="Calibri"/>
                <a:cs typeface="Calibri"/>
                <a:sym typeface="Calibri"/>
              </a:rPr>
              <a:t>Análisis de Algoritmos y Estructura de Datos</a:t>
            </a:r>
            <a:endParaRPr sz="3200" b="0" i="0" u="none" strike="noStrike" cap="none">
              <a:solidFill>
                <a:srgbClr val="EA7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L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Departamento de Ingeniería Informática</a:t>
            </a:r>
            <a:endParaRPr sz="3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2841009" y="136525"/>
            <a:ext cx="8512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CL"/>
              <a:t>Grafos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Contenidos: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L"/>
              <a:t>Algoritmos sobre grafos: Camino Mínimo 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Objetivos: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L"/>
              <a:t>Implementar Algoritmo de Dijkstra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057725" y="5703392"/>
            <a:ext cx="1605000" cy="583500"/>
          </a:xfrm>
          <a:prstGeom prst="rect">
            <a:avLst/>
          </a:prstGeom>
          <a:solidFill>
            <a:srgbClr val="F09E6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de Dikjstra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621840" y="5698334"/>
            <a:ext cx="1124700" cy="583500"/>
          </a:xfrm>
          <a:prstGeom prst="rect">
            <a:avLst/>
          </a:prstGeom>
          <a:solidFill>
            <a:srgbClr val="F09E6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Mapa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949737" y="5674871"/>
            <a:ext cx="1605000" cy="583500"/>
          </a:xfrm>
          <a:prstGeom prst="rect">
            <a:avLst/>
          </a:prstGeom>
          <a:solidFill>
            <a:srgbClr val="F09E6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Dudas Tarea 3 de Laboratorio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772803" y="5821608"/>
            <a:ext cx="290335" cy="3553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675171" y="5768507"/>
            <a:ext cx="290335" cy="3553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fe87a285e_0_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  <p:sp>
        <p:nvSpPr>
          <p:cNvPr id="195" name="Google Shape;195;g18fe87a285e_0_101"/>
          <p:cNvSpPr txBox="1">
            <a:spLocks noGrp="1"/>
          </p:cNvSpPr>
          <p:nvPr>
            <p:ph type="title"/>
          </p:nvPr>
        </p:nvSpPr>
        <p:spPr>
          <a:xfrm>
            <a:off x="2841009" y="136525"/>
            <a:ext cx="851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CL" dirty="0"/>
              <a:t>Actividad: Dijkstra</a:t>
            </a:r>
            <a:endParaRPr dirty="0"/>
          </a:p>
        </p:txBody>
      </p:sp>
      <p:sp>
        <p:nvSpPr>
          <p:cNvPr id="196" name="Google Shape;196;g18fe87a285e_0_101"/>
          <p:cNvSpPr txBox="1"/>
          <p:nvPr/>
        </p:nvSpPr>
        <p:spPr>
          <a:xfrm>
            <a:off x="1140650" y="1344075"/>
            <a:ext cx="10400700" cy="501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Leer datos de grafo desde el archivo grafo8ponderado.in en lab8-grafos.c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Algoritmo de Dijkstra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-CL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s-CL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Dijkstra(</a:t>
            </a:r>
            <a:r>
              <a:rPr lang="es-CL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TDAgrafo</a:t>
            </a:r>
            <a:r>
              <a:rPr lang="es-CL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grafo, </a:t>
            </a:r>
            <a:r>
              <a:rPr lang="es-CL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vertice</a:t>
            </a:r>
            <a:r>
              <a:rPr lang="es-CL" sz="2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en </a:t>
            </a:r>
            <a:r>
              <a:rPr lang="es-CL" sz="25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TDAGrafo.h</a:t>
            </a:r>
            <a:endParaRPr sz="25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Capturar Nodo inicial desde ejecución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apoyo se cuenta con funciones: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quedanSinVisitar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d_visto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cvertices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extraerMinimo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d_distancia,int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d_visto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cvertices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0" marR="0" lvl="1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s-CL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TDAgrafo</a:t>
            </a:r>
            <a:r>
              <a:rPr lang="es-CL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s-CL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leerGrafoNoDirigidoPonderado</a:t>
            </a:r>
            <a:r>
              <a:rPr lang="es-CL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es-CL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s-CL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nombreArchivo</a:t>
            </a:r>
            <a:r>
              <a:rPr lang="es-CL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declaración de arreglos </a:t>
            </a:r>
            <a:r>
              <a:rPr lang="es-CL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d_padre</a:t>
            </a: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d_distancia</a:t>
            </a: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d_visto</a:t>
            </a: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457200" indent="-317500">
              <a:lnSpc>
                <a:spcPct val="90000"/>
              </a:lnSpc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 sz="2800" dirty="0">
                <a:solidFill>
                  <a:schemeClr val="dk1"/>
                </a:solidFill>
                <a:latin typeface="Calibri"/>
                <a:cs typeface="Calibri"/>
              </a:rPr>
              <a:t>Compilar y ejecutar lab-8-grafos.c 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2841009" y="136525"/>
            <a:ext cx="851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CL" dirty="0"/>
              <a:t>Actividad: Dijkstra</a:t>
            </a:r>
            <a:endParaRPr dirty="0"/>
          </a:p>
        </p:txBody>
      </p:sp>
      <p:sp>
        <p:nvSpPr>
          <p:cNvPr id="203" name="Google Shape;203;p5"/>
          <p:cNvSpPr txBox="1"/>
          <p:nvPr/>
        </p:nvSpPr>
        <p:spPr>
          <a:xfrm>
            <a:off x="1140650" y="1877475"/>
            <a:ext cx="104007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Capturar Nodo inicial desde </a:t>
            </a:r>
            <a:r>
              <a:rPr lang="es-CL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ejecucion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la implementación de algoritmos desde un vértice en lab8-grafos.c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matriz de adyacencia.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valores de distancia.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s-CL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valores Padre/antecesor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2841009" y="136525"/>
            <a:ext cx="851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CL"/>
              <a:t>Algoritmo de Dijkstra</a:t>
            </a:r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787461" y="996588"/>
            <a:ext cx="112647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Dijkstra(G, s)              	… se parte con 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L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w&lt;-1 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largo(G-&gt;V)   …recorre V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padre[w] &lt;- NULL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visto[w] &lt;- FALSO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(G-&gt;A[s][w]&gt;0) 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          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distancia[w]&lt;- G-&gt;A[s][w]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padre[w]&lt;-s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distancia[w] &lt;- INFINITO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distancia[s]&lt;-0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visto[s]&lt;- VERDADERO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quedanSinVisitar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(visto) 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u &lt;- 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extraerMinimo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(distancia, visto)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visto[u] &lt;- VERDADERO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listaAdy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</a:t>
            </a:r>
            <a:r>
              <a:rPr lang="es-C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btenerAdyacentes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G,u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&lt;-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listaAdy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mientras  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&lt;&gt; NULL)  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distancia[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-&gt;dato]&gt; distancia[u] + G-&gt;A[u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-&gt;dato] 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distancia[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-&gt;dato] &lt;- distancia[u] + G-&gt;W[u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][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-&gt;dato]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padre[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-&gt;dato] &lt;- u 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&lt;- </a:t>
            </a:r>
            <a:r>
              <a:rPr lang="es-CL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-&gt;puntero</a:t>
            </a:r>
            <a:r>
              <a:rPr lang="es-CL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8311662" y="589484"/>
            <a:ext cx="133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G=(V, 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6"/>
          <p:cNvGraphicFramePr/>
          <p:nvPr/>
        </p:nvGraphicFramePr>
        <p:xfrm>
          <a:off x="8025203" y="2322766"/>
          <a:ext cx="2391375" cy="370850"/>
        </p:xfrm>
        <a:graphic>
          <a:graphicData uri="http://schemas.openxmlformats.org/drawingml/2006/table">
            <a:tbl>
              <a:tblPr firstRow="1" bandRow="1">
                <a:noFill/>
                <a:tableStyleId>{552AB517-E92D-4322-AF59-B3DCE064B3EC}</a:tableStyleId>
              </a:tblPr>
              <a:tblGrid>
                <a:gridCol w="47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∞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∞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∞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∞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Google Shape;213;p6"/>
          <p:cNvGraphicFramePr/>
          <p:nvPr/>
        </p:nvGraphicFramePr>
        <p:xfrm>
          <a:off x="8025203" y="1378238"/>
          <a:ext cx="2391375" cy="370850"/>
        </p:xfrm>
        <a:graphic>
          <a:graphicData uri="http://schemas.openxmlformats.org/drawingml/2006/table">
            <a:tbl>
              <a:tblPr firstRow="1" bandRow="1">
                <a:noFill/>
                <a:tableStyleId>{552AB517-E92D-4322-AF59-B3DCE064B3EC}</a:tableStyleId>
              </a:tblPr>
              <a:tblGrid>
                <a:gridCol w="47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400" b="0" u="none" strike="noStrike" cap="none">
                          <a:solidFill>
                            <a:schemeClr val="accent2"/>
                          </a:solidFill>
                        </a:rPr>
                        <a:t>Null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400" b="0" u="none" strike="noStrike" cap="none">
                          <a:solidFill>
                            <a:schemeClr val="accent2"/>
                          </a:solidFill>
                        </a:rPr>
                        <a:t>Null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400" b="0" u="none" strike="noStrike" cap="none">
                          <a:solidFill>
                            <a:schemeClr val="accent2"/>
                          </a:solidFill>
                        </a:rPr>
                        <a:t>Null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400" b="0" u="none" strike="noStrike" cap="none">
                          <a:solidFill>
                            <a:schemeClr val="accent2"/>
                          </a:solidFill>
                        </a:rPr>
                        <a:t>…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400" b="0" u="none" strike="noStrike" cap="none">
                          <a:solidFill>
                            <a:schemeClr val="accent2"/>
                          </a:solidFill>
                        </a:rPr>
                        <a:t>Null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214;p6"/>
          <p:cNvGraphicFramePr/>
          <p:nvPr/>
        </p:nvGraphicFramePr>
        <p:xfrm>
          <a:off x="8025203" y="1850830"/>
          <a:ext cx="2391375" cy="370850"/>
        </p:xfrm>
        <a:graphic>
          <a:graphicData uri="http://schemas.openxmlformats.org/drawingml/2006/table">
            <a:tbl>
              <a:tblPr firstRow="1" bandRow="1">
                <a:noFill/>
                <a:tableStyleId>{552AB517-E92D-4322-AF59-B3DCE064B3EC}</a:tableStyleId>
              </a:tblPr>
              <a:tblGrid>
                <a:gridCol w="47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0" u="none" strike="noStrike" cap="none">
                          <a:solidFill>
                            <a:schemeClr val="accent2"/>
                          </a:solidFill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215;p6"/>
          <p:cNvSpPr txBox="1"/>
          <p:nvPr/>
        </p:nvSpPr>
        <p:spPr>
          <a:xfrm>
            <a:off x="10381950" y="1453788"/>
            <a:ext cx="1810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padre / anterior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visto /visitado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distancia / costo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7562250" y="4272900"/>
            <a:ext cx="4287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L" sz="17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extraerMinimo retorna el id del elemento que posea la mínima distancia desde el vértice inicial, que no haya sido visto </a:t>
            </a:r>
            <a:endParaRPr sz="1700" b="0" i="1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7576675" y="3066075"/>
            <a:ext cx="388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L" sz="1700" b="0" i="1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los elementos de distancia al implementar podrian ser por ejemplo -1, ya que los valores válidos son positivos </a:t>
            </a:r>
            <a:endParaRPr sz="1600" b="0" i="1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2841009" y="136525"/>
            <a:ext cx="85127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s-CL"/>
              <a:t>Actividad 1: Algoritmo de Dijkstra</a:t>
            </a:r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/>
              <a:t>Implementación de Algoritmo de Dijkstra (ponderados)</a:t>
            </a:r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  <p:pic>
        <p:nvPicPr>
          <p:cNvPr id="225" name="Google Shape;2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63" y="2313033"/>
            <a:ext cx="3297776" cy="317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/>
        </p:nvSpPr>
        <p:spPr>
          <a:xfrm>
            <a:off x="727380" y="2528444"/>
            <a:ext cx="24977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9761" y="2431413"/>
            <a:ext cx="3543725" cy="28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01201" y="2248794"/>
            <a:ext cx="1480150" cy="3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ntillaAAy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518</Words>
  <Application>Microsoft Office PowerPoint</Application>
  <PresentationFormat>Panorámica</PresentationFormat>
  <Paragraphs>88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PlantillaAAyED</vt:lpstr>
      <vt:lpstr>Presentación de PowerPoint</vt:lpstr>
      <vt:lpstr>Grafos</vt:lpstr>
      <vt:lpstr>Actividad: Dijkstra</vt:lpstr>
      <vt:lpstr>Actividad: Dijkstra</vt:lpstr>
      <vt:lpstr>Algoritmo de Dijkstra</vt:lpstr>
      <vt:lpstr>Actividad 1: Algoritmo de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Cristian Sepulveda</cp:lastModifiedBy>
  <cp:revision>2</cp:revision>
  <dcterms:modified xsi:type="dcterms:W3CDTF">2022-11-25T02:45:24Z</dcterms:modified>
</cp:coreProperties>
</file>