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hx+ZFxzjWXRuiB89xt68isF6o1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859649c475_0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859649c4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87a03bee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3887a03bee2_0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1.jp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59649c475_0_0"/>
          <p:cNvSpPr txBox="1"/>
          <p:nvPr>
            <p:ph type="ctrTitle"/>
          </p:nvPr>
        </p:nvSpPr>
        <p:spPr>
          <a:xfrm>
            <a:off x="351358" y="209233"/>
            <a:ext cx="8520600" cy="2736900"/>
          </a:xfrm>
          <a:prstGeom prst="rect">
            <a:avLst/>
          </a:prstGeom>
          <a:solidFill>
            <a:srgbClr val="A61C00"/>
          </a:solidFill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</a:rPr>
              <a:t>Producto</a:t>
            </a:r>
            <a:endParaRPr b="1" sz="4700">
              <a:solidFill>
                <a:schemeClr val="lt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700">
                <a:solidFill>
                  <a:schemeClr val="lt1"/>
                </a:solidFill>
              </a:rPr>
              <a:t>“</a:t>
            </a:r>
            <a:r>
              <a:rPr b="1" lang="en-US" sz="4700">
                <a:solidFill>
                  <a:schemeClr val="lt1"/>
                </a:solidFill>
              </a:rPr>
              <a:t>💊SoloFarmacias</a:t>
            </a:r>
            <a:r>
              <a:rPr b="1" lang="en-US" sz="4700">
                <a:solidFill>
                  <a:schemeClr val="lt1"/>
                </a:solidFill>
              </a:rPr>
              <a:t>”</a:t>
            </a:r>
            <a:endParaRPr b="1" sz="7300"/>
          </a:p>
        </p:txBody>
      </p:sp>
      <p:sp>
        <p:nvSpPr>
          <p:cNvPr id="85" name="Google Shape;85;g3859649c475_0_0"/>
          <p:cNvSpPr txBox="1"/>
          <p:nvPr>
            <p:ph idx="1" type="subTitle"/>
          </p:nvPr>
        </p:nvSpPr>
        <p:spPr>
          <a:xfrm>
            <a:off x="351350" y="5442725"/>
            <a:ext cx="4146000" cy="1181100"/>
          </a:xfrm>
          <a:prstGeom prst="rect">
            <a:avLst/>
          </a:prstGeom>
          <a:solidFill>
            <a:srgbClr val="D0E0E3"/>
          </a:solidFill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Bastian Martinez</a:t>
            </a:r>
            <a:br>
              <a:rPr b="1" lang="en-US" sz="4000">
                <a:solidFill>
                  <a:schemeClr val="dk1"/>
                </a:solidFill>
              </a:rPr>
            </a:br>
            <a:r>
              <a:rPr b="1" lang="en-US" sz="4000">
                <a:solidFill>
                  <a:schemeClr val="dk1"/>
                </a:solidFill>
              </a:rPr>
              <a:t>Sofia Cenzano</a:t>
            </a:r>
            <a:br>
              <a:rPr b="1" lang="en-US" sz="4000">
                <a:solidFill>
                  <a:schemeClr val="dk1"/>
                </a:solidFill>
              </a:rPr>
            </a:br>
            <a:r>
              <a:rPr b="1" lang="en-US" sz="4000">
                <a:solidFill>
                  <a:schemeClr val="dk1"/>
                </a:solidFill>
              </a:rPr>
              <a:t>Paulo Iribarra</a:t>
            </a:r>
            <a:br>
              <a:rPr b="1" lang="en-US" sz="4000">
                <a:solidFill>
                  <a:schemeClr val="dk1"/>
                </a:solidFill>
              </a:rPr>
            </a:br>
            <a:r>
              <a:rPr b="1" lang="en-US" sz="4000">
                <a:solidFill>
                  <a:schemeClr val="dk1"/>
                </a:solidFill>
              </a:rPr>
              <a:t>Francisco García Reyes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</a:rPr>
              <a:t>Profesor: Antonio Gallardo</a:t>
            </a:r>
            <a:endParaRPr b="1" sz="4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-US" sz="4000">
                <a:solidFill>
                  <a:schemeClr val="dk1"/>
                </a:solidFill>
              </a:rPr>
              <a:t>CAPSTONE_710V</a:t>
            </a:r>
            <a:endParaRPr b="1" sz="31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86" name="Google Shape;86;g3859649c475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27225" y="3096400"/>
            <a:ext cx="3944724" cy="262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g3859649c475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350" y="3335343"/>
            <a:ext cx="2581652" cy="171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887a03bee2_0_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g3887a03bee2_0_7"/>
          <p:cNvSpPr txBox="1"/>
          <p:nvPr/>
        </p:nvSpPr>
        <p:spPr>
          <a:xfrm>
            <a:off x="365760" y="64008"/>
            <a:ext cx="6400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Roles</a:t>
            </a:r>
            <a:endParaRPr/>
          </a:p>
        </p:txBody>
      </p:sp>
      <p:sp>
        <p:nvSpPr>
          <p:cNvPr id="94" name="Google Shape;94;g3887a03bee2_0_7"/>
          <p:cNvSpPr txBox="1"/>
          <p:nvPr/>
        </p:nvSpPr>
        <p:spPr>
          <a:xfrm>
            <a:off x="6645885" y="63995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oloFarmacias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g3887a03bee2_0_7"/>
          <p:cNvPicPr preferRelativeResize="0"/>
          <p:nvPr/>
        </p:nvPicPr>
        <p:blipFill rotWithShape="1">
          <a:blip r:embed="rId3">
            <a:alphaModFix/>
          </a:blip>
          <a:srcRect b="33597" l="0" r="0" t="16264"/>
          <a:stretch/>
        </p:blipFill>
        <p:spPr>
          <a:xfrm>
            <a:off x="6063275" y="3984375"/>
            <a:ext cx="2728500" cy="24318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6" name="Google Shape;96;g3887a03bee2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60475" y="797702"/>
            <a:ext cx="2631300" cy="26313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7" name="Google Shape;97;g3887a03bee2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750" y="3984375"/>
            <a:ext cx="2501100" cy="2501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98" name="Google Shape;98;g3887a03bee2_0_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4950" y="792000"/>
            <a:ext cx="2642700" cy="26427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9" name="Google Shape;99;g3887a03bee2_0_7"/>
          <p:cNvSpPr txBox="1"/>
          <p:nvPr/>
        </p:nvSpPr>
        <p:spPr>
          <a:xfrm>
            <a:off x="2981300" y="1139600"/>
            <a:ext cx="1363500" cy="65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Francisco Garcia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Owner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887a03bee2_0_7"/>
          <p:cNvSpPr txBox="1"/>
          <p:nvPr/>
        </p:nvSpPr>
        <p:spPr>
          <a:xfrm>
            <a:off x="4699775" y="1912675"/>
            <a:ext cx="1363500" cy="65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Paulo Irribarra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887a03bee2_0_7"/>
          <p:cNvSpPr txBox="1"/>
          <p:nvPr/>
        </p:nvSpPr>
        <p:spPr>
          <a:xfrm>
            <a:off x="2981300" y="4191650"/>
            <a:ext cx="1363500" cy="65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Bastian Martinez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 Master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g3887a03bee2_0_7"/>
          <p:cNvSpPr txBox="1"/>
          <p:nvPr/>
        </p:nvSpPr>
        <p:spPr>
          <a:xfrm>
            <a:off x="4699775" y="5382150"/>
            <a:ext cx="1363500" cy="6513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Sofia Cenzano</a:t>
            </a:r>
            <a:b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 team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Problema a Resolver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6645885" y="63995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i="0" lang="en-US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oloFarmacias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165125" y="978250"/>
            <a:ext cx="31545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Comparar precios entre farmacias es lento, fragmentado y poco confiable.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Los usuarios no cuentan con historial ni tendencia de precios para decidir.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Los beneficios y descuentos están dispersos; el ahorro real es difícil de ver.</a:t>
            </a:r>
            <a:endParaRPr sz="16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Para afiliados, no existe un acceso centralizado a descuentos de farmacias.</a:t>
            </a:r>
            <a:endParaRPr sz="1600"/>
          </a:p>
        </p:txBody>
      </p:sp>
      <p:pic>
        <p:nvPicPr>
          <p:cNvPr id="111" name="Google Shape;11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1584" y="575775"/>
            <a:ext cx="5559542" cy="5913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Visión del Producto — Elevator Pitch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6766560" y="64008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SoloFarmacias</a:t>
            </a:r>
            <a:endParaRPr/>
          </a:p>
        </p:txBody>
      </p:sp>
      <p:pic>
        <p:nvPicPr>
          <p:cNvPr id="119" name="Google Shape;119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5944" y="609600"/>
            <a:ext cx="5032112" cy="609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Objetivos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6766560" y="64008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SoloFarmacias</a:t>
            </a:r>
            <a:endParaRPr/>
          </a:p>
        </p:txBody>
      </p:sp>
      <p:pic>
        <p:nvPicPr>
          <p:cNvPr id="127" name="Google Shape;12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50" y="1377100"/>
            <a:ext cx="8839198" cy="1558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150732"/>
            <a:ext cx="8839201" cy="1564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3"/>
          <p:cNvSpPr/>
          <p:nvPr/>
        </p:nvSpPr>
        <p:spPr>
          <a:xfrm>
            <a:off x="1084575" y="3262425"/>
            <a:ext cx="693600" cy="6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4194650" y="3196575"/>
            <a:ext cx="693600" cy="6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7304725" y="3262425"/>
            <a:ext cx="693600" cy="693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4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4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4. Usuarios</a:t>
            </a:r>
            <a:endParaRPr/>
          </a:p>
        </p:txBody>
      </p:sp>
      <p:sp>
        <p:nvSpPr>
          <p:cNvPr id="138" name="Google Shape;138;p4"/>
          <p:cNvSpPr txBox="1"/>
          <p:nvPr/>
        </p:nvSpPr>
        <p:spPr>
          <a:xfrm>
            <a:off x="6766560" y="64008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SoloFarmacias</a:t>
            </a:r>
            <a:endParaRPr/>
          </a:p>
        </p:txBody>
      </p:sp>
      <p:sp>
        <p:nvSpPr>
          <p:cNvPr id="139" name="Google Shape;139;p4"/>
          <p:cNvSpPr txBox="1"/>
          <p:nvPr/>
        </p:nvSpPr>
        <p:spPr>
          <a:xfrm>
            <a:off x="493950" y="631700"/>
            <a:ext cx="497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pic>
        <p:nvPicPr>
          <p:cNvPr descr="fe2cf23e-73b1-42fb-91f3-7f36a2726552.png" id="140" name="Google Shape;14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200" y="858875"/>
            <a:ext cx="4724001" cy="4854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959f74e-de1f-4419-ba45-c1005dd85a64.png" id="141" name="Google Shape;14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5475" y="858875"/>
            <a:ext cx="4861444" cy="48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5. Canvas MVP</a:t>
            </a:r>
            <a:endParaRPr/>
          </a:p>
        </p:txBody>
      </p:sp>
      <p:sp>
        <p:nvSpPr>
          <p:cNvPr id="148" name="Google Shape;148;p5"/>
          <p:cNvSpPr txBox="1"/>
          <p:nvPr/>
        </p:nvSpPr>
        <p:spPr>
          <a:xfrm>
            <a:off x="6766560" y="64008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SoloFarmacias</a:t>
            </a:r>
            <a:endParaRPr/>
          </a:p>
        </p:txBody>
      </p:sp>
      <p:sp>
        <p:nvSpPr>
          <p:cNvPr id="149" name="Google Shape;149;p5"/>
          <p:cNvSpPr txBox="1"/>
          <p:nvPr/>
        </p:nvSpPr>
        <p:spPr>
          <a:xfrm>
            <a:off x="548640" y="914400"/>
            <a:ext cx="512064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Propuesta de valor: centralizar beneficios y precios; historial + alertas.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Segmentos: afiliados y compradores recurrentes; viaje simple de búsqueda → compra.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Métricas clave: usuarios activos, uso de descuentos, clic a farmacia, tiempo de búsqueda, CSAT.</a:t>
            </a:r>
            <a:endParaRPr/>
          </a:p>
        </p:txBody>
      </p:sp>
      <p:pic>
        <p:nvPicPr>
          <p:cNvPr id="150" name="Google Shape;150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825" y="620150"/>
            <a:ext cx="8865374" cy="585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C80000"/>
          </a:solidFill>
          <a:ln cap="flat" cmpd="sng" w="9525">
            <a:solidFill>
              <a:srgbClr val="C8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 txBox="1"/>
          <p:nvPr/>
        </p:nvSpPr>
        <p:spPr>
          <a:xfrm>
            <a:off x="365760" y="64008"/>
            <a:ext cx="6400800" cy="36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6. Roadmap del Producto</a:t>
            </a:r>
            <a:endParaRPr/>
          </a:p>
        </p:txBody>
      </p:sp>
      <p:sp>
        <p:nvSpPr>
          <p:cNvPr id="157" name="Google Shape;157;p6"/>
          <p:cNvSpPr txBox="1"/>
          <p:nvPr/>
        </p:nvSpPr>
        <p:spPr>
          <a:xfrm>
            <a:off x="6766560" y="64008"/>
            <a:ext cx="219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120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💊</a:t>
            </a:r>
            <a:r>
              <a:rPr b="1"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SoloFarmacias</a:t>
            </a:r>
            <a:endParaRPr/>
          </a:p>
        </p:txBody>
      </p:sp>
      <p:sp>
        <p:nvSpPr>
          <p:cNvPr id="158" name="Google Shape;158;p6"/>
          <p:cNvSpPr txBox="1"/>
          <p:nvPr/>
        </p:nvSpPr>
        <p:spPr>
          <a:xfrm>
            <a:off x="548650" y="914400"/>
            <a:ext cx="36099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Onda 1</a:t>
            </a: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 (Base): búsqueda, ficha de precio/ahorro, enlace a farmacia.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Onda 2 </a:t>
            </a: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(MVP): ordenar por precio, filtro por rango, disponibilidad/stock.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Onda 3 </a:t>
            </a: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(Confianza): historial de precios, 'última actualización', reportar errores.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Onda 4 </a:t>
            </a: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(Engagement): alertas por email, login/registro, compartir enlace.</a:t>
            </a:r>
            <a:endParaRPr sz="20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Onda 5 </a:t>
            </a:r>
            <a:r>
              <a:rPr b="0" i="0" lang="en-US" sz="2000" u="none" cap="none" strike="noStrike">
                <a:solidFill>
                  <a:srgbClr val="5A5A5A"/>
                </a:solidFill>
                <a:latin typeface="Calibri"/>
                <a:ea typeface="Calibri"/>
                <a:cs typeface="Calibri"/>
                <a:sym typeface="Calibri"/>
              </a:rPr>
              <a:t>(Comparación avanzada): filtros por farmacia y presentación; genéricos/marca.</a:t>
            </a:r>
            <a:endParaRPr sz="2000"/>
          </a:p>
        </p:txBody>
      </p:sp>
      <p:pic>
        <p:nvPicPr>
          <p:cNvPr descr="db0fde62-2ada-48e1-be39-d59fd1c4b27c.png" id="159" name="Google Shape;15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85000" y="587250"/>
            <a:ext cx="5140299" cy="597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