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Box 4"/>
          <p:cNvSpPr txBox="1"/>
          <p:nvPr/>
        </p:nvSpPr>
        <p:spPr>
          <a:xfrm>
            <a:off x="8311663" y="6520835"/>
            <a:ext cx="3392656" cy="215444"/>
          </a:xfrm>
          <a:prstGeom prst="rect">
            <a:avLst/>
          </a:prstGeom>
          <a:noFill/>
        </p:spPr>
        <p:txBody>
          <a:bodyPr wrap="square" rtlCol="0">
            <a:spAutoFit/>
          </a:bodyPr>
          <a:lstStyle/>
          <a:p>
            <a:pPr algn="r"/>
            <a:r>
              <a:rPr lang="en-US" sz="800" dirty="0">
                <a:solidFill>
                  <a:schemeClr val="bg2"/>
                </a:solidFill>
                <a:latin typeface="+mn-lt"/>
              </a:rPr>
              <a:t>Copyright © 2017</a:t>
            </a:r>
            <a:r>
              <a:rPr lang="en-US" sz="800" baseline="0" dirty="0">
                <a:solidFill>
                  <a:schemeClr val="bg2"/>
                </a:solidFill>
                <a:latin typeface="+mn-lt"/>
              </a:rPr>
              <a:t> Gateway Ticketing Systems, Inc.</a:t>
            </a:r>
            <a:endParaRPr lang="en-US" sz="800" dirty="0">
              <a:solidFill>
                <a:schemeClr val="bg2"/>
              </a:solidFill>
              <a:latin typeface="+mn-lt"/>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51571" y="5886215"/>
            <a:ext cx="2749619" cy="634621"/>
          </a:xfrm>
          <a:prstGeom prst="rect">
            <a:avLst/>
          </a:prstGeom>
        </p:spPr>
      </p:pic>
      <p:sp>
        <p:nvSpPr>
          <p:cNvPr id="12" name="Title 11"/>
          <p:cNvSpPr>
            <a:spLocks noGrp="1"/>
          </p:cNvSpPr>
          <p:nvPr>
            <p:ph type="title"/>
          </p:nvPr>
        </p:nvSpPr>
        <p:spPr>
          <a:xfrm>
            <a:off x="2112819" y="1967167"/>
            <a:ext cx="8139544" cy="1546168"/>
          </a:xfrm>
        </p:spPr>
        <p:txBody>
          <a:bodyPr>
            <a:noAutofit/>
          </a:bodyPr>
          <a:lstStyle>
            <a:lvl1pPr>
              <a:defRPr sz="6000" baseline="0">
                <a:solidFill>
                  <a:schemeClr val="bg1"/>
                </a:solidFill>
                <a:latin typeface="+mn-lt"/>
              </a:defRPr>
            </a:lvl1pPr>
          </a:lstStyle>
          <a:p>
            <a:r>
              <a:rPr lang="en-US"/>
              <a:t>Click to edit Master title style</a:t>
            </a:r>
            <a:endParaRPr lang="en-US" dirty="0"/>
          </a:p>
        </p:txBody>
      </p:sp>
      <p:sp>
        <p:nvSpPr>
          <p:cNvPr id="14" name="Text Placeholder 13"/>
          <p:cNvSpPr>
            <a:spLocks noGrp="1"/>
          </p:cNvSpPr>
          <p:nvPr>
            <p:ph type="body" sz="quarter" idx="10" hasCustomPrompt="1"/>
          </p:nvPr>
        </p:nvSpPr>
        <p:spPr>
          <a:xfrm>
            <a:off x="2112819" y="3846687"/>
            <a:ext cx="8139544" cy="706983"/>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213503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er Map">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08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88" y="762719"/>
            <a:ext cx="12188712" cy="5332563"/>
          </a:xfrm>
          <a:prstGeom prst="rect">
            <a:avLst/>
          </a:prstGeom>
        </p:spPr>
      </p:pic>
    </p:spTree>
    <p:extLst>
      <p:ext uri="{BB962C8B-B14F-4D97-AF65-F5344CB8AC3E}">
        <p14:creationId xmlns:p14="http://schemas.microsoft.com/office/powerpoint/2010/main" val="339790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atin typeface="+mn-lt"/>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0990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437016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9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atin typeface="+mn-lt"/>
              </a:defRPr>
            </a:lvl1pPr>
          </a:lstStyle>
          <a:p>
            <a:r>
              <a:rPr lang="en-US" dirty="0"/>
              <a:t>Agenda</a:t>
            </a:r>
          </a:p>
        </p:txBody>
      </p:sp>
      <p:sp>
        <p:nvSpPr>
          <p:cNvPr id="3" name="Content Placeholder 2"/>
          <p:cNvSpPr>
            <a:spLocks noGrp="1"/>
          </p:cNvSpPr>
          <p:nvPr>
            <p:ph idx="1"/>
          </p:nvPr>
        </p:nvSpPr>
        <p:spPr/>
        <p:txBody>
          <a:bodyPr/>
          <a:lstStyle>
            <a:lvl1pPr>
              <a:defRPr baseline="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080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reak Slide 1">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7"/>
          <p:cNvSpPr>
            <a:spLocks noGrp="1"/>
          </p:cNvSpPr>
          <p:nvPr>
            <p:ph type="title" hasCustomPrompt="1"/>
          </p:nvPr>
        </p:nvSpPr>
        <p:spPr>
          <a:xfrm>
            <a:off x="1435332" y="2493818"/>
            <a:ext cx="9321337" cy="1870364"/>
          </a:xfrm>
        </p:spPr>
        <p:txBody>
          <a:bodyPr anchor="t"/>
          <a:lstStyle>
            <a:lvl1pPr algn="ctr">
              <a:defRPr>
                <a:solidFill>
                  <a:schemeClr val="bg1"/>
                </a:solidFill>
                <a:latin typeface="+mn-lt"/>
              </a:defRPr>
            </a:lvl1pPr>
          </a:lstStyle>
          <a:p>
            <a:r>
              <a:rPr lang="en-US" dirty="0"/>
              <a:t>BREAK SLIDE TITLE</a:t>
            </a:r>
          </a:p>
        </p:txBody>
      </p:sp>
    </p:spTree>
    <p:extLst>
      <p:ext uri="{BB962C8B-B14F-4D97-AF65-F5344CB8AC3E}">
        <p14:creationId xmlns:p14="http://schemas.microsoft.com/office/powerpoint/2010/main" val="386089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528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reak Slide 2">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7"/>
          <p:cNvSpPr>
            <a:spLocks noGrp="1"/>
          </p:cNvSpPr>
          <p:nvPr>
            <p:ph type="title" hasCustomPrompt="1"/>
          </p:nvPr>
        </p:nvSpPr>
        <p:spPr>
          <a:xfrm>
            <a:off x="1435332" y="2493818"/>
            <a:ext cx="9321337" cy="1870364"/>
          </a:xfrm>
        </p:spPr>
        <p:txBody>
          <a:bodyPr anchor="t"/>
          <a:lstStyle>
            <a:lvl1pPr algn="ctr">
              <a:defRPr>
                <a:solidFill>
                  <a:schemeClr val="bg1"/>
                </a:solidFill>
                <a:latin typeface="+mn-lt"/>
              </a:defRPr>
            </a:lvl1pPr>
          </a:lstStyle>
          <a:p>
            <a:r>
              <a:rPr lang="en-US" dirty="0"/>
              <a:t>BREAK SLIDE TITLE</a:t>
            </a:r>
          </a:p>
        </p:txBody>
      </p:sp>
    </p:spTree>
    <p:extLst>
      <p:ext uri="{BB962C8B-B14F-4D97-AF65-F5344CB8AC3E}">
        <p14:creationId xmlns:p14="http://schemas.microsoft.com/office/powerpoint/2010/main" val="164487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eak Slide 3">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7"/>
          <p:cNvSpPr>
            <a:spLocks noGrp="1"/>
          </p:cNvSpPr>
          <p:nvPr>
            <p:ph type="title" hasCustomPrompt="1"/>
          </p:nvPr>
        </p:nvSpPr>
        <p:spPr>
          <a:xfrm>
            <a:off x="1435332" y="2493818"/>
            <a:ext cx="9321337" cy="1870364"/>
          </a:xfrm>
        </p:spPr>
        <p:txBody>
          <a:bodyPr anchor="t"/>
          <a:lstStyle>
            <a:lvl1pPr algn="ctr">
              <a:defRPr>
                <a:solidFill>
                  <a:schemeClr val="bg1"/>
                </a:solidFill>
                <a:latin typeface="+mn-lt"/>
              </a:defRPr>
            </a:lvl1pPr>
          </a:lstStyle>
          <a:p>
            <a:r>
              <a:rPr lang="en-US" dirty="0"/>
              <a:t>BREAK SLIDE TITLE</a:t>
            </a:r>
          </a:p>
        </p:txBody>
      </p:sp>
    </p:spTree>
    <p:extLst>
      <p:ext uri="{BB962C8B-B14F-4D97-AF65-F5344CB8AC3E}">
        <p14:creationId xmlns:p14="http://schemas.microsoft.com/office/powerpoint/2010/main" val="282013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reak Slide 4">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7"/>
          <p:cNvSpPr>
            <a:spLocks noGrp="1"/>
          </p:cNvSpPr>
          <p:nvPr>
            <p:ph type="title" hasCustomPrompt="1"/>
          </p:nvPr>
        </p:nvSpPr>
        <p:spPr>
          <a:xfrm>
            <a:off x="1435332" y="2493818"/>
            <a:ext cx="9321337" cy="1870364"/>
          </a:xfrm>
        </p:spPr>
        <p:txBody>
          <a:bodyPr anchor="t"/>
          <a:lstStyle>
            <a:lvl1pPr algn="ctr">
              <a:defRPr>
                <a:solidFill>
                  <a:schemeClr val="bg1"/>
                </a:solidFill>
                <a:latin typeface="+mn-lt"/>
              </a:defRPr>
            </a:lvl1pPr>
          </a:lstStyle>
          <a:p>
            <a:r>
              <a:rPr lang="en-US" dirty="0"/>
              <a:t>BREAK SLIDE TITLE</a:t>
            </a:r>
          </a:p>
        </p:txBody>
      </p:sp>
    </p:spTree>
    <p:extLst>
      <p:ext uri="{BB962C8B-B14F-4D97-AF65-F5344CB8AC3E}">
        <p14:creationId xmlns:p14="http://schemas.microsoft.com/office/powerpoint/2010/main" val="184546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reak Slide 5">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7"/>
          <p:cNvSpPr>
            <a:spLocks noGrp="1"/>
          </p:cNvSpPr>
          <p:nvPr>
            <p:ph type="title" hasCustomPrompt="1"/>
          </p:nvPr>
        </p:nvSpPr>
        <p:spPr>
          <a:xfrm>
            <a:off x="1435332" y="2493818"/>
            <a:ext cx="9321337" cy="1870364"/>
          </a:xfrm>
        </p:spPr>
        <p:txBody>
          <a:bodyPr anchor="t"/>
          <a:lstStyle>
            <a:lvl1pPr algn="ctr">
              <a:defRPr>
                <a:solidFill>
                  <a:schemeClr val="bg1"/>
                </a:solidFill>
                <a:latin typeface="+mn-lt"/>
              </a:defRPr>
            </a:lvl1pPr>
          </a:lstStyle>
          <a:p>
            <a:r>
              <a:rPr lang="en-US" dirty="0"/>
              <a:t>BREAK SLIDE TITLE</a:t>
            </a:r>
          </a:p>
        </p:txBody>
      </p:sp>
    </p:spTree>
    <p:extLst>
      <p:ext uri="{BB962C8B-B14F-4D97-AF65-F5344CB8AC3E}">
        <p14:creationId xmlns:p14="http://schemas.microsoft.com/office/powerpoint/2010/main" val="346824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eak Slide 6">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7"/>
          <p:cNvSpPr>
            <a:spLocks noGrp="1"/>
          </p:cNvSpPr>
          <p:nvPr>
            <p:ph type="title" hasCustomPrompt="1"/>
          </p:nvPr>
        </p:nvSpPr>
        <p:spPr>
          <a:xfrm>
            <a:off x="1435332" y="2493818"/>
            <a:ext cx="9321337" cy="1870364"/>
          </a:xfrm>
        </p:spPr>
        <p:txBody>
          <a:bodyPr anchor="t"/>
          <a:lstStyle>
            <a:lvl1pPr algn="ctr">
              <a:defRPr>
                <a:solidFill>
                  <a:schemeClr val="bg1"/>
                </a:solidFill>
                <a:latin typeface="+mn-lt"/>
              </a:defRPr>
            </a:lvl1pPr>
          </a:lstStyle>
          <a:p>
            <a:r>
              <a:rPr lang="en-US" dirty="0"/>
              <a:t>BREAK SLIDE TITLE</a:t>
            </a:r>
          </a:p>
        </p:txBody>
      </p:sp>
    </p:spTree>
    <p:extLst>
      <p:ext uri="{BB962C8B-B14F-4D97-AF65-F5344CB8AC3E}">
        <p14:creationId xmlns:p14="http://schemas.microsoft.com/office/powerpoint/2010/main" val="200824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37383" y="-43131"/>
            <a:ext cx="12275392" cy="6944263"/>
          </a:xfrm>
          <a:prstGeom prst="rect">
            <a:avLst/>
          </a:prstGeom>
        </p:spPr>
      </p:pic>
    </p:spTree>
    <p:extLst>
      <p:ext uri="{BB962C8B-B14F-4D97-AF65-F5344CB8AC3E}">
        <p14:creationId xmlns:p14="http://schemas.microsoft.com/office/powerpoint/2010/main" val="1430558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Team Training</a:t>
            </a:r>
          </a:p>
        </p:txBody>
      </p:sp>
      <p:sp>
        <p:nvSpPr>
          <p:cNvPr id="3" name="Subtitle 2"/>
          <p:cNvSpPr>
            <a:spLocks noGrp="1"/>
          </p:cNvSpPr>
          <p:nvPr>
            <p:ph type="body" sz="quarter" idx="10"/>
          </p:nvPr>
        </p:nvSpPr>
        <p:spPr>
          <a:xfrm>
            <a:off x="2112819" y="3846687"/>
            <a:ext cx="8139544" cy="1648591"/>
          </a:xfrm>
        </p:spPr>
        <p:txBody>
          <a:bodyPr/>
          <a:lstStyle/>
          <a:p>
            <a:r>
              <a:rPr lang="en-US" dirty="0"/>
              <a:t>By Dave Derman</a:t>
            </a:r>
          </a:p>
          <a:p>
            <a:r>
              <a:rPr lang="en-US" dirty="0"/>
              <a:t>All materials available at:</a:t>
            </a:r>
          </a:p>
          <a:p>
            <a:r>
              <a:rPr lang="en-US" dirty="0"/>
              <a:t>https://github.com/FryDerm/GTSDockerTeamTraining</a:t>
            </a:r>
          </a:p>
          <a:p>
            <a:endParaRPr lang="en-US" dirty="0"/>
          </a:p>
        </p:txBody>
      </p:sp>
    </p:spTree>
    <p:extLst>
      <p:ext uri="{BB962C8B-B14F-4D97-AF65-F5344CB8AC3E}">
        <p14:creationId xmlns:p14="http://schemas.microsoft.com/office/powerpoint/2010/main" val="396641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Technologies</a:t>
            </a:r>
          </a:p>
        </p:txBody>
      </p:sp>
      <p:sp>
        <p:nvSpPr>
          <p:cNvPr id="3" name="Content Placeholder 2"/>
          <p:cNvSpPr>
            <a:spLocks noGrp="1"/>
          </p:cNvSpPr>
          <p:nvPr>
            <p:ph idx="1"/>
          </p:nvPr>
        </p:nvSpPr>
        <p:spPr/>
        <p:txBody>
          <a:bodyPr/>
          <a:lstStyle/>
          <a:p>
            <a:r>
              <a:rPr lang="en-US" dirty="0"/>
              <a:t>Docker</a:t>
            </a:r>
          </a:p>
          <a:p>
            <a:r>
              <a:rPr lang="en-US" dirty="0"/>
              <a:t>Docker Compose</a:t>
            </a:r>
          </a:p>
          <a:p>
            <a:r>
              <a:rPr lang="en-US" dirty="0"/>
              <a:t>Docker Machine</a:t>
            </a:r>
          </a:p>
          <a:p>
            <a:r>
              <a:rPr lang="en-US" dirty="0"/>
              <a:t>Docker Swarm</a:t>
            </a:r>
          </a:p>
          <a:p>
            <a:r>
              <a:rPr lang="en-US" dirty="0"/>
              <a:t>Docker Hub</a:t>
            </a:r>
          </a:p>
          <a:p>
            <a:r>
              <a:rPr lang="en-US" dirty="0"/>
              <a:t>Docker Cloud</a:t>
            </a:r>
          </a:p>
        </p:txBody>
      </p:sp>
    </p:spTree>
    <p:extLst>
      <p:ext uri="{BB962C8B-B14F-4D97-AF65-F5344CB8AC3E}">
        <p14:creationId xmlns:p14="http://schemas.microsoft.com/office/powerpoint/2010/main" val="305209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What is a container?</a:t>
            </a:r>
          </a:p>
          <a:p>
            <a:r>
              <a:rPr lang="en-US" dirty="0"/>
              <a:t>A container is a wrapper around a service that provides all the basic components needed to run the service.</a:t>
            </a:r>
          </a:p>
          <a:p>
            <a:pPr lvl="1"/>
            <a:r>
              <a:rPr lang="en-US" dirty="0"/>
              <a:t>One service per container.</a:t>
            </a:r>
          </a:p>
          <a:p>
            <a:pPr lvl="1"/>
            <a:r>
              <a:rPr lang="en-US" dirty="0"/>
              <a:t>Orchestration tools like Swarm allow containers to communicate with each other.</a:t>
            </a:r>
          </a:p>
          <a:p>
            <a:r>
              <a:rPr lang="en-US" dirty="0"/>
              <a:t>Not a VM – Containers borrow a lot of files resources from the host operating system.  They look like a VM, but they are not.</a:t>
            </a:r>
          </a:p>
          <a:p>
            <a:r>
              <a:rPr lang="en-US" dirty="0"/>
              <a:t>Lightweight – Containers borrow resources from the host operating system.  This makes the container much smaller than a normal VM would be.</a:t>
            </a:r>
          </a:p>
          <a:p>
            <a:r>
              <a:rPr lang="en-US" dirty="0"/>
              <a:t>Standard – A container can run on any operating system regardless of Linux flavor.  Linux based containers run on Windows using a Hyper-V VM instance of Linux (Moby).  Windows containers run on Windows 10 or above with Hyper-V enabled.</a:t>
            </a:r>
          </a:p>
          <a:p>
            <a:pPr lvl="1"/>
            <a:r>
              <a:rPr lang="en-US" dirty="0"/>
              <a:t>No more “works on my machine” problems.</a:t>
            </a:r>
          </a:p>
          <a:p>
            <a:r>
              <a:rPr lang="en-US" dirty="0"/>
              <a:t>Secure – Containers are isolated from each other.  If an app has issues, it is limited to the container rather than the entire machine.</a:t>
            </a:r>
          </a:p>
        </p:txBody>
      </p:sp>
    </p:spTree>
    <p:extLst>
      <p:ext uri="{BB962C8B-B14F-4D97-AF65-F5344CB8AC3E}">
        <p14:creationId xmlns:p14="http://schemas.microsoft.com/office/powerpoint/2010/main" val="62622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a:t>
            </a:r>
          </a:p>
        </p:txBody>
      </p:sp>
      <p:sp>
        <p:nvSpPr>
          <p:cNvPr id="3" name="Content Placeholder 2"/>
          <p:cNvSpPr>
            <a:spLocks noGrp="1"/>
          </p:cNvSpPr>
          <p:nvPr>
            <p:ph idx="1"/>
          </p:nvPr>
        </p:nvSpPr>
        <p:spPr/>
        <p:txBody>
          <a:bodyPr/>
          <a:lstStyle/>
          <a:p>
            <a:r>
              <a:rPr lang="en-US" dirty="0"/>
              <a:t>Compose is a tool for defining and running multi-container Docker applications. With Compose, you use a Compose file to configure your application’s services. Then, using a single command, you create and start all the services from your configuration.</a:t>
            </a:r>
          </a:p>
          <a:p>
            <a:r>
              <a:rPr lang="en-US" dirty="0"/>
              <a:t>I highly recommend using compose files in order to avoid having to type lots of commands in a command shell.</a:t>
            </a:r>
          </a:p>
        </p:txBody>
      </p:sp>
    </p:spTree>
    <p:extLst>
      <p:ext uri="{BB962C8B-B14F-4D97-AF65-F5344CB8AC3E}">
        <p14:creationId xmlns:p14="http://schemas.microsoft.com/office/powerpoint/2010/main" val="37323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Machine</a:t>
            </a:r>
          </a:p>
        </p:txBody>
      </p:sp>
      <p:sp>
        <p:nvSpPr>
          <p:cNvPr id="3" name="Content Placeholder 2"/>
          <p:cNvSpPr>
            <a:spLocks noGrp="1"/>
          </p:cNvSpPr>
          <p:nvPr>
            <p:ph idx="1"/>
          </p:nvPr>
        </p:nvSpPr>
        <p:spPr/>
        <p:txBody>
          <a:bodyPr/>
          <a:lstStyle/>
          <a:p>
            <a:r>
              <a:rPr lang="en-US" dirty="0"/>
              <a:t>Docker Machine is a tool that creates Linux VM’s (not containers).</a:t>
            </a:r>
          </a:p>
          <a:p>
            <a:r>
              <a:rPr lang="en-US" dirty="0"/>
              <a:t>The Linux VM it creates has </a:t>
            </a:r>
            <a:r>
              <a:rPr lang="en-US" dirty="0" err="1"/>
              <a:t>docker</a:t>
            </a:r>
            <a:r>
              <a:rPr lang="en-US" dirty="0"/>
              <a:t> installed on it.</a:t>
            </a:r>
          </a:p>
          <a:p>
            <a:r>
              <a:rPr lang="en-US" dirty="0"/>
              <a:t>Great way for developers to setup Swarm clusters without requiring multiple PCs.</a:t>
            </a:r>
          </a:p>
          <a:p>
            <a:r>
              <a:rPr lang="en-US" dirty="0"/>
              <a:t>Fast – Machine can create a Docker enabled VM in a few minutes.</a:t>
            </a:r>
          </a:p>
        </p:txBody>
      </p:sp>
    </p:spTree>
    <p:extLst>
      <p:ext uri="{BB962C8B-B14F-4D97-AF65-F5344CB8AC3E}">
        <p14:creationId xmlns:p14="http://schemas.microsoft.com/office/powerpoint/2010/main" val="311742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Swarm</a:t>
            </a:r>
          </a:p>
        </p:txBody>
      </p:sp>
      <p:sp>
        <p:nvSpPr>
          <p:cNvPr id="3" name="Content Placeholder 2"/>
          <p:cNvSpPr>
            <a:spLocks noGrp="1"/>
          </p:cNvSpPr>
          <p:nvPr>
            <p:ph idx="1"/>
          </p:nvPr>
        </p:nvSpPr>
        <p:spPr/>
        <p:txBody>
          <a:bodyPr/>
          <a:lstStyle/>
          <a:p>
            <a:r>
              <a:rPr lang="en-US" dirty="0"/>
              <a:t>Swarm is an orchestration tool to run Docker container clusters. It provides the following services:</a:t>
            </a:r>
          </a:p>
          <a:p>
            <a:pPr lvl="1"/>
            <a:r>
              <a:rPr lang="en-US" dirty="0"/>
              <a:t>Scaling – It will automatically run N instances of a container and will automatically figure out which hosts to run them on.</a:t>
            </a:r>
          </a:p>
          <a:p>
            <a:pPr lvl="1"/>
            <a:r>
              <a:rPr lang="en-US" dirty="0"/>
              <a:t>Service discovery – Service discovery allows us to find services in a swarm.</a:t>
            </a:r>
          </a:p>
          <a:p>
            <a:pPr lvl="1"/>
            <a:r>
              <a:rPr lang="en-US" dirty="0"/>
              <a:t>Load balancing – Incoming requests are automatically load balanced</a:t>
            </a:r>
          </a:p>
          <a:p>
            <a:pPr lvl="2"/>
            <a:r>
              <a:rPr lang="en-US" dirty="0"/>
              <a:t>Round robin algorithm by default.</a:t>
            </a:r>
          </a:p>
          <a:p>
            <a:pPr lvl="1"/>
            <a:r>
              <a:rPr lang="en-US" dirty="0"/>
              <a:t>Rolling updates – Deploy an new version of a service and swarm will automatically update each instance.</a:t>
            </a:r>
          </a:p>
          <a:p>
            <a:pPr lvl="1"/>
            <a:r>
              <a:rPr lang="en-US" dirty="0"/>
              <a:t>Everything happens automatically!!!</a:t>
            </a:r>
          </a:p>
          <a:p>
            <a:pPr lvl="2"/>
            <a:r>
              <a:rPr lang="en-US" dirty="0"/>
              <a:t>This used to require a lot of custom coding by DevOps</a:t>
            </a:r>
          </a:p>
        </p:txBody>
      </p:sp>
    </p:spTree>
    <p:extLst>
      <p:ext uri="{BB962C8B-B14F-4D97-AF65-F5344CB8AC3E}">
        <p14:creationId xmlns:p14="http://schemas.microsoft.com/office/powerpoint/2010/main" val="254776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Hub &amp; Docker Cloud</a:t>
            </a:r>
          </a:p>
        </p:txBody>
      </p:sp>
      <p:sp>
        <p:nvSpPr>
          <p:cNvPr id="3" name="Content Placeholder 2"/>
          <p:cNvSpPr>
            <a:spLocks noGrp="1"/>
          </p:cNvSpPr>
          <p:nvPr>
            <p:ph idx="1"/>
          </p:nvPr>
        </p:nvSpPr>
        <p:spPr/>
        <p:txBody>
          <a:bodyPr/>
          <a:lstStyle/>
          <a:p>
            <a:r>
              <a:rPr lang="en-US" dirty="0"/>
              <a:t>Docker Hub is a cloud-based registry service which allows you to link to code repositories, build your images and test them, stores manually pushed images, and links to Docker Cloud so you can deploy images to your hosts. It provides a centralized resource for container image discovery, distribution and change management, user and team collaboration, and workflow automation throughout the development pipeline.</a:t>
            </a:r>
          </a:p>
          <a:p>
            <a:r>
              <a:rPr lang="en-US" dirty="0"/>
              <a:t>Docker cloud is Docker’s own cloud based offering.</a:t>
            </a:r>
          </a:p>
        </p:txBody>
      </p:sp>
    </p:spTree>
    <p:extLst>
      <p:ext uri="{BB962C8B-B14F-4D97-AF65-F5344CB8AC3E}">
        <p14:creationId xmlns:p14="http://schemas.microsoft.com/office/powerpoint/2010/main" val="259185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Content Placeholder 2"/>
          <p:cNvSpPr>
            <a:spLocks noGrp="1"/>
          </p:cNvSpPr>
          <p:nvPr>
            <p:ph idx="1"/>
          </p:nvPr>
        </p:nvSpPr>
        <p:spPr/>
        <p:txBody>
          <a:bodyPr/>
          <a:lstStyle/>
          <a:p>
            <a:r>
              <a:rPr lang="en-US" dirty="0"/>
              <a:t>https://www.docker.com</a:t>
            </a:r>
          </a:p>
          <a:p>
            <a:r>
              <a:rPr lang="en-US" dirty="0"/>
              <a:t>https://hub.docker.com</a:t>
            </a:r>
          </a:p>
          <a:p>
            <a:r>
              <a:rPr lang="en-US" dirty="0"/>
              <a:t>https://docs.docker.com</a:t>
            </a:r>
          </a:p>
          <a:p>
            <a:r>
              <a:rPr lang="en-US" dirty="0"/>
              <a:t>http://training.docker.com/category/self-paced-online</a:t>
            </a:r>
          </a:p>
          <a:p>
            <a:r>
              <a:rPr lang="en-US" dirty="0"/>
              <a:t>https://blog.docker.com</a:t>
            </a:r>
          </a:p>
          <a:p>
            <a:pPr marL="0" indent="0">
              <a:buNone/>
            </a:pPr>
            <a:endParaRPr lang="en-US" dirty="0"/>
          </a:p>
          <a:p>
            <a:endParaRPr lang="en-US" dirty="0"/>
          </a:p>
        </p:txBody>
      </p:sp>
    </p:spTree>
    <p:extLst>
      <p:ext uri="{BB962C8B-B14F-4D97-AF65-F5344CB8AC3E}">
        <p14:creationId xmlns:p14="http://schemas.microsoft.com/office/powerpoint/2010/main" val="242549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Tree>
    <p:extLst>
      <p:ext uri="{BB962C8B-B14F-4D97-AF65-F5344CB8AC3E}">
        <p14:creationId xmlns:p14="http://schemas.microsoft.com/office/powerpoint/2010/main" val="147039908"/>
      </p:ext>
    </p:extLst>
  </p:cSld>
  <p:clrMapOvr>
    <a:masterClrMapping/>
  </p:clrMapOvr>
</p:sld>
</file>

<file path=ppt/theme/theme1.xml><?xml version="1.0" encoding="utf-8"?>
<a:theme xmlns:a="http://schemas.openxmlformats.org/drawingml/2006/main" name="2017_Company Template_standard">
  <a:themeElements>
    <a:clrScheme name="GTS">
      <a:dk1>
        <a:sysClr val="windowText" lastClr="000000"/>
      </a:dk1>
      <a:lt1>
        <a:sysClr val="window" lastClr="FFFFFF"/>
      </a:lt1>
      <a:dk2>
        <a:srgbClr val="212121"/>
      </a:dk2>
      <a:lt2>
        <a:srgbClr val="6E6E6E"/>
      </a:lt2>
      <a:accent1>
        <a:srgbClr val="0064A5"/>
      </a:accent1>
      <a:accent2>
        <a:srgbClr val="5F97AF"/>
      </a:accent2>
      <a:accent3>
        <a:srgbClr val="C1D440"/>
      </a:accent3>
      <a:accent4>
        <a:srgbClr val="EE7C37"/>
      </a:accent4>
      <a:accent5>
        <a:srgbClr val="72C5B5"/>
      </a:accent5>
      <a:accent6>
        <a:srgbClr val="2A7469"/>
      </a:accent6>
      <a:hlink>
        <a:srgbClr val="F2F2F2"/>
      </a:hlink>
      <a:folHlink>
        <a:srgbClr val="BFBFB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7_Company Template_standard" id="{6ECC636B-2FF1-4C14-AB5A-39130D69B85F}" vid="{7FF01D2C-4820-4E33-A9EB-6F9E3CC07C35}"/>
    </a:ext>
  </a:extLst>
</a:theme>
</file>

<file path=docProps/app.xml><?xml version="1.0" encoding="utf-8"?>
<Properties xmlns="http://schemas.openxmlformats.org/officeDocument/2006/extended-properties" xmlns:vt="http://schemas.openxmlformats.org/officeDocument/2006/docPropsVTypes">
  <Template>2017_Company Template_standard</Template>
  <TotalTime>42</TotalTime>
  <Words>557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2017_Company Template_standard</vt:lpstr>
      <vt:lpstr>Docker Team Training</vt:lpstr>
      <vt:lpstr>Docker Technologies</vt:lpstr>
      <vt:lpstr>Docker</vt:lpstr>
      <vt:lpstr>Docker Compose</vt:lpstr>
      <vt:lpstr>Docker Machine</vt:lpstr>
      <vt:lpstr>Docker Swarm</vt:lpstr>
      <vt:lpstr>Docker Hub &amp; Docker Cloud</vt:lpstr>
      <vt:lpstr>Links</vt:lpstr>
      <vt:lpstr>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Team Training</dc:title>
  <dc:creator>David Derman</dc:creator>
  <cp:lastModifiedBy>David Derman</cp:lastModifiedBy>
  <cp:revision>6</cp:revision>
  <dcterms:created xsi:type="dcterms:W3CDTF">2017-04-05T14:12:26Z</dcterms:created>
  <dcterms:modified xsi:type="dcterms:W3CDTF">2017-04-05T14:54:41Z</dcterms:modified>
</cp:coreProperties>
</file>