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E1E70-BA06-28AA-F5EB-89D82CF36E9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8872ED7-BA93-2A96-4411-D0E035DC3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7531F96-F7DD-7535-7E40-7027D352E7F3}"/>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5" name="Marcador de pie de página 4">
            <a:extLst>
              <a:ext uri="{FF2B5EF4-FFF2-40B4-BE49-F238E27FC236}">
                <a16:creationId xmlns:a16="http://schemas.microsoft.com/office/drawing/2014/main" id="{5412DDB9-461D-9699-1608-434F06F0485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6A535FA-C67C-B663-1466-871F903BF65A}"/>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105212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6AB40-CDB5-D022-8C46-0EE85C1BC17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3F905BB-A395-9C8E-E43B-F5CA8C43732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0F9265E-BCB3-87B0-470A-D0391A34B76B}"/>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5" name="Marcador de pie de página 4">
            <a:extLst>
              <a:ext uri="{FF2B5EF4-FFF2-40B4-BE49-F238E27FC236}">
                <a16:creationId xmlns:a16="http://schemas.microsoft.com/office/drawing/2014/main" id="{661E879E-1D17-3FAE-0D33-A4DA2365300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EB1AFB3-C0F2-8126-C7C0-B0A550DF7ABD}"/>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385927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979D80B-03C2-9EBE-2FD7-317875CF6EA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E05A8E1-8511-6664-A887-1FDC6696E2F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BF21C3B-C65E-00DD-4893-5727AE5ECCE6}"/>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5" name="Marcador de pie de página 4">
            <a:extLst>
              <a:ext uri="{FF2B5EF4-FFF2-40B4-BE49-F238E27FC236}">
                <a16:creationId xmlns:a16="http://schemas.microsoft.com/office/drawing/2014/main" id="{E09E4269-5759-575C-D6C8-8E983761D9B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63C3873-18EE-65CE-9577-13A1B50312B0}"/>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257012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3552A-78D6-A14F-2207-9902C525437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FBDED1F-99E5-7F21-23A2-98D1DF2E393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20E022-8F97-6490-1309-96BC11BB6788}"/>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5" name="Marcador de pie de página 4">
            <a:extLst>
              <a:ext uri="{FF2B5EF4-FFF2-40B4-BE49-F238E27FC236}">
                <a16:creationId xmlns:a16="http://schemas.microsoft.com/office/drawing/2014/main" id="{F4D4D7C1-5BB3-1085-6C26-316627B694F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C7D7361-85CF-CE8D-78A5-FBB93B0858D3}"/>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111857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5D377-6CF4-0E2B-3705-FB76DF3FEA1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3DAC196-A817-F92F-A391-ED4BD60C1C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1D1DAB1-2C35-9149-06C9-15BA4FAF8345}"/>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5" name="Marcador de pie de página 4">
            <a:extLst>
              <a:ext uri="{FF2B5EF4-FFF2-40B4-BE49-F238E27FC236}">
                <a16:creationId xmlns:a16="http://schemas.microsoft.com/office/drawing/2014/main" id="{0A559A57-EBEC-4B55-FF13-5B4B56ADC41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F503F58-C512-3032-E90B-BB8F45BB9185}"/>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152792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FC57E-1BD8-52F9-9A90-23140CB65DA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CAF4D73-1A72-3E68-63B8-58F62E7AD18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DC3579C-4673-878F-E9A9-9EEFF20B21E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33373E3-D42A-D4F9-F228-9C1474783007}"/>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6" name="Marcador de pie de página 5">
            <a:extLst>
              <a:ext uri="{FF2B5EF4-FFF2-40B4-BE49-F238E27FC236}">
                <a16:creationId xmlns:a16="http://schemas.microsoft.com/office/drawing/2014/main" id="{2D77A2A0-A61B-669D-F1C5-94716D0BAAB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E567C5B-E1D9-FC02-0077-6F475833C630}"/>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318626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4984A-4B25-CB89-D990-E439FCD147C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320C2EB-E570-1CB8-D43F-5D5530DC50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647F98-7D13-B219-2735-9EC2B8A55C0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3D27734-B836-8DC5-8EA0-85E1B3D0C2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945FCE1-BC3E-40D7-E02F-95C5B4FA299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D9E5204A-8B4D-898E-A988-8C84A1D5E286}"/>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8" name="Marcador de pie de página 7">
            <a:extLst>
              <a:ext uri="{FF2B5EF4-FFF2-40B4-BE49-F238E27FC236}">
                <a16:creationId xmlns:a16="http://schemas.microsoft.com/office/drawing/2014/main" id="{C8B32236-75FC-E13A-9C49-E645C338989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7C97418-461B-EAD7-2A57-8D16973F3D03}"/>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198371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E17F8-4467-92DB-2BA9-49A502BD75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19878E9-BBD1-9AEE-BBA4-25ED46FB911C}"/>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4" name="Marcador de pie de página 3">
            <a:extLst>
              <a:ext uri="{FF2B5EF4-FFF2-40B4-BE49-F238E27FC236}">
                <a16:creationId xmlns:a16="http://schemas.microsoft.com/office/drawing/2014/main" id="{069FEC00-0FCF-1A54-C2CE-670B2FD3C1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426CF11-910C-4BD8-C8F8-AC7CBDDD10B8}"/>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395054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F95A904-43C7-0836-EC49-AD10AF2ADE45}"/>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3" name="Marcador de pie de página 2">
            <a:extLst>
              <a:ext uri="{FF2B5EF4-FFF2-40B4-BE49-F238E27FC236}">
                <a16:creationId xmlns:a16="http://schemas.microsoft.com/office/drawing/2014/main" id="{565BB3B0-0A02-FEE5-2A64-791149C34B3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1A85DC8-FB88-1AF1-63A1-916578AB35FD}"/>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24280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EE82E-EF80-9139-ACBD-1FBD3934EE2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17A40B3-FD54-3DE3-0048-4F2378C26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49E6F1F-047A-E1D3-1606-D43151AED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2C2B16E-958F-8827-EBA6-3B72A2AAB1A1}"/>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6" name="Marcador de pie de página 5">
            <a:extLst>
              <a:ext uri="{FF2B5EF4-FFF2-40B4-BE49-F238E27FC236}">
                <a16:creationId xmlns:a16="http://schemas.microsoft.com/office/drawing/2014/main" id="{C4D9AAA9-3A31-8A68-EC27-5685436555C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7BC6B88-F2C2-FDCA-7D59-09CCF66E8884}"/>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4095033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BB0E6-874C-A98C-DE6F-42D5A9784A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BE5EA68-F594-1F26-27E9-CE640DE7D0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938DEAB-4FEA-62F3-DC86-28724384F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12793E-D3AB-1FD6-4137-4BCC001DA5DF}"/>
              </a:ext>
            </a:extLst>
          </p:cNvPr>
          <p:cNvSpPr>
            <a:spLocks noGrp="1"/>
          </p:cNvSpPr>
          <p:nvPr>
            <p:ph type="dt" sz="half" idx="10"/>
          </p:nvPr>
        </p:nvSpPr>
        <p:spPr/>
        <p:txBody>
          <a:bodyPr/>
          <a:lstStyle/>
          <a:p>
            <a:fld id="{C7227CD4-9D17-4451-A50C-E05A8198EB63}" type="datetimeFigureOut">
              <a:rPr lang="es-MX" smtClean="0"/>
              <a:t>02/03/2025</a:t>
            </a:fld>
            <a:endParaRPr lang="es-MX"/>
          </a:p>
        </p:txBody>
      </p:sp>
      <p:sp>
        <p:nvSpPr>
          <p:cNvPr id="6" name="Marcador de pie de página 5">
            <a:extLst>
              <a:ext uri="{FF2B5EF4-FFF2-40B4-BE49-F238E27FC236}">
                <a16:creationId xmlns:a16="http://schemas.microsoft.com/office/drawing/2014/main" id="{64E5BC4C-AD68-863F-848D-414EEFD3AD3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86B708B-9049-23A2-02A2-C3951648C8E2}"/>
              </a:ext>
            </a:extLst>
          </p:cNvPr>
          <p:cNvSpPr>
            <a:spLocks noGrp="1"/>
          </p:cNvSpPr>
          <p:nvPr>
            <p:ph type="sldNum" sz="quarter" idx="12"/>
          </p:nvPr>
        </p:nvSpPr>
        <p:spPr/>
        <p:txBody>
          <a:bodyPr/>
          <a:lstStyle/>
          <a:p>
            <a:fld id="{3A693065-627E-4946-AD4C-3AB6194CAFE3}" type="slidenum">
              <a:rPr lang="es-MX" smtClean="0"/>
              <a:t>‹Nº›</a:t>
            </a:fld>
            <a:endParaRPr lang="es-MX"/>
          </a:p>
        </p:txBody>
      </p:sp>
    </p:spTree>
    <p:extLst>
      <p:ext uri="{BB962C8B-B14F-4D97-AF65-F5344CB8AC3E}">
        <p14:creationId xmlns:p14="http://schemas.microsoft.com/office/powerpoint/2010/main" val="238386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42BACB0-2AAC-B361-C0B0-B03149C121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60894D8-8314-0BC6-B513-78E4036835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6F26708-3248-4F35-0B87-885958016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227CD4-9D17-4451-A50C-E05A8198EB63}" type="datetimeFigureOut">
              <a:rPr lang="es-MX" smtClean="0"/>
              <a:t>02/03/2025</a:t>
            </a:fld>
            <a:endParaRPr lang="es-MX"/>
          </a:p>
        </p:txBody>
      </p:sp>
      <p:sp>
        <p:nvSpPr>
          <p:cNvPr id="5" name="Marcador de pie de página 4">
            <a:extLst>
              <a:ext uri="{FF2B5EF4-FFF2-40B4-BE49-F238E27FC236}">
                <a16:creationId xmlns:a16="http://schemas.microsoft.com/office/drawing/2014/main" id="{B50C2C87-11CE-9DDD-1F9C-E0E5B008D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863A0408-7985-D56F-3788-AFCF80DCF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693065-627E-4946-AD4C-3AB6194CAFE3}" type="slidenum">
              <a:rPr lang="es-MX" smtClean="0"/>
              <a:t>‹Nº›</a:t>
            </a:fld>
            <a:endParaRPr lang="es-MX"/>
          </a:p>
        </p:txBody>
      </p:sp>
    </p:spTree>
    <p:extLst>
      <p:ext uri="{BB962C8B-B14F-4D97-AF65-F5344CB8AC3E}">
        <p14:creationId xmlns:p14="http://schemas.microsoft.com/office/powerpoint/2010/main" val="2698829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www.churchofjesuschrist.org/study/scriptures/ot/2-kgs/5?lang=spa&amp;id=p9-p15#p9"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21CAE-4F3E-DEFA-7B10-FCEC075F036D}"/>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B4FD7AA7-D322-1FAA-4079-A05528B8E47E}"/>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84113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024EC9-1B88-49E7-4235-30990F078EF3}"/>
              </a:ext>
            </a:extLst>
          </p:cNvPr>
          <p:cNvSpPr>
            <a:spLocks noGrp="1"/>
          </p:cNvSpPr>
          <p:nvPr>
            <p:ph type="title"/>
          </p:nvPr>
        </p:nvSpPr>
        <p:spPr/>
        <p:txBody>
          <a:bodyPr anchor="ctr">
            <a:normAutofit/>
          </a:bodyPr>
          <a:lstStyle/>
          <a:p>
            <a:r>
              <a:rPr lang="es-ES" sz="2400" dirty="0"/>
              <a:t>Unidad 1: Día 1, Introducción al Antiguo Testamento</a:t>
            </a:r>
            <a:endParaRPr lang="es-MX" sz="2400" dirty="0"/>
          </a:p>
        </p:txBody>
      </p:sp>
      <p:sp>
        <p:nvSpPr>
          <p:cNvPr id="3" name="Marcador de contenido 2">
            <a:extLst>
              <a:ext uri="{FF2B5EF4-FFF2-40B4-BE49-F238E27FC236}">
                <a16:creationId xmlns:a16="http://schemas.microsoft.com/office/drawing/2014/main" id="{9FF2E338-3EE7-A1B9-1FC9-FB82C8BC0D54}"/>
              </a:ext>
            </a:extLst>
          </p:cNvPr>
          <p:cNvSpPr>
            <a:spLocks noGrp="1"/>
          </p:cNvSpPr>
          <p:nvPr>
            <p:ph idx="1"/>
          </p:nvPr>
        </p:nvSpPr>
        <p:spPr/>
        <p:txBody>
          <a:bodyPr/>
          <a:lstStyle/>
          <a:p>
            <a:pPr marL="0" indent="0">
              <a:buNone/>
            </a:pPr>
            <a:r>
              <a:rPr lang="es-ES" sz="2400" dirty="0"/>
              <a:t>Notas a considerar:</a:t>
            </a:r>
          </a:p>
          <a:p>
            <a:pPr marL="0" indent="0">
              <a:buNone/>
            </a:pPr>
            <a:r>
              <a:rPr lang="es-ES" sz="1800" b="0" i="0" dirty="0">
                <a:solidFill>
                  <a:srgbClr val="212225"/>
                </a:solidFill>
                <a:effectLst/>
                <a:latin typeface="Ensign:Serif"/>
              </a:rPr>
              <a:t>La Primera Presidencia ha declarado lo siguiente con respecto a qué versión de la Biblia en inglés deben utilizar los Santos de los Últimos Días: “Aunque otras versiones de la Biblia puedan ser más sencillas de leer que la versión del rey Santiago, en lo referente a cuestiones doctrinales la revelación de los últimos días prefiere la versión del rey Santiago por encima de otras traducciones al inglés”</a:t>
            </a:r>
            <a:endParaRPr lang="es-ES" sz="1800" dirty="0">
              <a:solidFill>
                <a:srgbClr val="212225"/>
              </a:solidFill>
              <a:latin typeface="Ensign:Serif"/>
            </a:endParaRPr>
          </a:p>
          <a:p>
            <a:pPr marL="0" indent="0">
              <a:buNone/>
            </a:pPr>
            <a:r>
              <a:rPr lang="es-ES" sz="1800" dirty="0"/>
              <a:t>Abre tu Biblia en Génesis 1 y lee el título para ver quién escribió el libro de Génesis.</a:t>
            </a:r>
            <a:endParaRPr lang="es-MX" sz="1800" dirty="0"/>
          </a:p>
          <a:p>
            <a:pPr marL="0" indent="0">
              <a:buNone/>
            </a:pPr>
            <a:endParaRPr lang="es-MX" sz="1800" dirty="0"/>
          </a:p>
          <a:p>
            <a:pPr marL="0" indent="0">
              <a:buNone/>
            </a:pPr>
            <a:endParaRPr lang="es-ES" sz="1800" dirty="0"/>
          </a:p>
        </p:txBody>
      </p:sp>
      <p:sp>
        <p:nvSpPr>
          <p:cNvPr id="4" name="Marcador de texto 3">
            <a:extLst>
              <a:ext uri="{FF2B5EF4-FFF2-40B4-BE49-F238E27FC236}">
                <a16:creationId xmlns:a16="http://schemas.microsoft.com/office/drawing/2014/main" id="{0322BC0B-28E0-D8B1-5F8B-FB9152CA7EB9}"/>
              </a:ext>
            </a:extLst>
          </p:cNvPr>
          <p:cNvSpPr>
            <a:spLocks noGrp="1"/>
          </p:cNvSpPr>
          <p:nvPr>
            <p:ph type="body" sz="half" idx="2"/>
          </p:nvPr>
        </p:nvSpPr>
        <p:spPr/>
        <p:txBody>
          <a:bodyPr>
            <a:normAutofit/>
          </a:bodyPr>
          <a:lstStyle/>
          <a:p>
            <a:r>
              <a:rPr lang="es-ES" sz="1800" b="0" i="0" dirty="0">
                <a:solidFill>
                  <a:srgbClr val="212225"/>
                </a:solidFill>
                <a:effectLst/>
                <a:latin typeface="Ensign:Serif"/>
              </a:rPr>
              <a:t>Actividad:</a:t>
            </a:r>
          </a:p>
          <a:p>
            <a:r>
              <a:rPr lang="es-ES" sz="1800" b="0" i="0" dirty="0">
                <a:solidFill>
                  <a:srgbClr val="212225"/>
                </a:solidFill>
                <a:effectLst/>
                <a:latin typeface="Ensign:Serif"/>
              </a:rPr>
              <a:t>En tu diario de estudio de las Escrituras, haz una lista de todos los milagros que han ocurrido a lo largo de la historia del mundo que puedas recordar en 60 segundos:</a:t>
            </a:r>
          </a:p>
          <a:p>
            <a:r>
              <a:rPr lang="es-ES" sz="1800" dirty="0">
                <a:solidFill>
                  <a:srgbClr val="212225"/>
                </a:solidFill>
                <a:latin typeface="Ensign:Serif"/>
              </a:rPr>
              <a:t>La abertura de las aguas (</a:t>
            </a:r>
            <a:r>
              <a:rPr lang="es-ES" sz="1800" dirty="0" err="1">
                <a:solidFill>
                  <a:srgbClr val="212225"/>
                </a:solidFill>
                <a:latin typeface="Ensign:Serif"/>
              </a:rPr>
              <a:t>Moises</a:t>
            </a:r>
            <a:r>
              <a:rPr lang="es-ES" sz="1800" dirty="0">
                <a:solidFill>
                  <a:srgbClr val="212225"/>
                </a:solidFill>
                <a:latin typeface="Ensign:Serif"/>
              </a:rPr>
              <a:t>)</a:t>
            </a:r>
            <a:endParaRPr lang="es-MX" sz="1800" dirty="0">
              <a:solidFill>
                <a:srgbClr val="212225"/>
              </a:solidFill>
              <a:latin typeface="Ensign:Serif"/>
            </a:endParaRPr>
          </a:p>
          <a:p>
            <a:r>
              <a:rPr lang="es-MX" sz="1800" dirty="0">
                <a:solidFill>
                  <a:srgbClr val="212225"/>
                </a:solidFill>
                <a:latin typeface="Ensign:Serif"/>
              </a:rPr>
              <a:t>La multiplicación de panes y peces</a:t>
            </a:r>
            <a:r>
              <a:rPr lang="es-ES" sz="1800" dirty="0">
                <a:solidFill>
                  <a:srgbClr val="212225"/>
                </a:solidFill>
                <a:latin typeface="Ensign:Serif"/>
              </a:rPr>
              <a:t> (Jesús)</a:t>
            </a:r>
          </a:p>
          <a:p>
            <a:r>
              <a:rPr lang="es-ES" sz="1800" dirty="0">
                <a:solidFill>
                  <a:srgbClr val="212225"/>
                </a:solidFill>
                <a:latin typeface="Ensign:Serif"/>
              </a:rPr>
              <a:t>Conversiones masivas en el medio oriente.</a:t>
            </a:r>
          </a:p>
        </p:txBody>
      </p:sp>
    </p:spTree>
    <p:extLst>
      <p:ext uri="{BB962C8B-B14F-4D97-AF65-F5344CB8AC3E}">
        <p14:creationId xmlns:p14="http://schemas.microsoft.com/office/powerpoint/2010/main" val="134774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81F54-F6AE-E8F8-978A-B1BA67909A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F9F1957-36D7-D856-C876-BD6D8BE61AD4}"/>
              </a:ext>
            </a:extLst>
          </p:cNvPr>
          <p:cNvSpPr>
            <a:spLocks noGrp="1"/>
          </p:cNvSpPr>
          <p:nvPr>
            <p:ph type="title"/>
          </p:nvPr>
        </p:nvSpPr>
        <p:spPr/>
        <p:txBody>
          <a:bodyPr anchor="ctr">
            <a:normAutofit/>
          </a:bodyPr>
          <a:lstStyle/>
          <a:p>
            <a:r>
              <a:rPr lang="es-ES" sz="2400" dirty="0"/>
              <a:t>Unidad 1: Día 2, El Plan de Salvación</a:t>
            </a:r>
            <a:endParaRPr lang="es-MX" sz="2400" dirty="0"/>
          </a:p>
        </p:txBody>
      </p:sp>
      <p:sp>
        <p:nvSpPr>
          <p:cNvPr id="3" name="Marcador de contenido 2">
            <a:extLst>
              <a:ext uri="{FF2B5EF4-FFF2-40B4-BE49-F238E27FC236}">
                <a16:creationId xmlns:a16="http://schemas.microsoft.com/office/drawing/2014/main" id="{7186A725-4221-BCCA-35A3-9E2E342007EF}"/>
              </a:ext>
            </a:extLst>
          </p:cNvPr>
          <p:cNvSpPr>
            <a:spLocks noGrp="1"/>
          </p:cNvSpPr>
          <p:nvPr>
            <p:ph idx="1"/>
          </p:nvPr>
        </p:nvSpPr>
        <p:spPr/>
        <p:txBody>
          <a:bodyPr/>
          <a:lstStyle/>
          <a:p>
            <a:pPr marL="0" indent="0">
              <a:buNone/>
            </a:pPr>
            <a:r>
              <a:rPr lang="es-ES" sz="2400" dirty="0"/>
              <a:t>Notas a considerar:</a:t>
            </a:r>
          </a:p>
          <a:p>
            <a:pPr marL="0" indent="0">
              <a:buNone/>
            </a:pPr>
            <a:r>
              <a:rPr lang="es-ES" sz="1800" b="0" i="0" dirty="0">
                <a:solidFill>
                  <a:srgbClr val="212225"/>
                </a:solidFill>
                <a:effectLst/>
                <a:latin typeface="Ensign:Sans"/>
              </a:rPr>
              <a:t>“Una vez, se convocó un Concilio Celestial, en el cual, según parece, todos participamos. Allí, nuestro Padre Celestial anunció Su plan. …La esencia misma de ese plan es la expiación de Jesucristo. Ya que es crucial en el plan, hemos de tratar de comprender el significado de la Expiación; sin embargo, antes de que podamos entenderlo, debemos comprender la caída de Adán; y antes de poder comprender plenamente la Caída, debemos primero comprender la Creación. Estos tres acontecimientos —la Creación, la Caída y la Expiación— son tres pilares principales del plan de Dios y se hallan interrelacionados doctrinalmente” (véase “La constancia en medio del cambio”, </a:t>
            </a:r>
            <a:r>
              <a:rPr lang="es-ES" sz="1800" b="0" i="1" dirty="0" err="1">
                <a:solidFill>
                  <a:srgbClr val="212225"/>
                </a:solidFill>
                <a:effectLst/>
                <a:latin typeface="Ensign:Sans"/>
              </a:rPr>
              <a:t>Liahona</a:t>
            </a:r>
            <a:r>
              <a:rPr lang="es-ES" sz="1800" b="0" i="1" dirty="0">
                <a:solidFill>
                  <a:srgbClr val="212225"/>
                </a:solidFill>
                <a:effectLst/>
                <a:latin typeface="Ensign:Sans"/>
              </a:rPr>
              <a:t>,</a:t>
            </a:r>
            <a:r>
              <a:rPr lang="es-ES" sz="1800" b="0" i="0" dirty="0">
                <a:solidFill>
                  <a:srgbClr val="212225"/>
                </a:solidFill>
                <a:effectLst/>
                <a:latin typeface="Ensign:Sans"/>
              </a:rPr>
              <a:t> enero de 1994, págs. 38–39).</a:t>
            </a:r>
            <a:endParaRPr lang="es-ES" sz="4800" dirty="0"/>
          </a:p>
        </p:txBody>
      </p:sp>
      <p:sp>
        <p:nvSpPr>
          <p:cNvPr id="4" name="Marcador de texto 3">
            <a:extLst>
              <a:ext uri="{FF2B5EF4-FFF2-40B4-BE49-F238E27FC236}">
                <a16:creationId xmlns:a16="http://schemas.microsoft.com/office/drawing/2014/main" id="{1D1F74E2-BD2A-4056-610C-69EC242C5D68}"/>
              </a:ext>
            </a:extLst>
          </p:cNvPr>
          <p:cNvSpPr>
            <a:spLocks noGrp="1"/>
          </p:cNvSpPr>
          <p:nvPr>
            <p:ph type="body" sz="half" idx="2"/>
          </p:nvPr>
        </p:nvSpPr>
        <p:spPr/>
        <p:txBody>
          <a:bodyPr>
            <a:normAutofit/>
          </a:bodyPr>
          <a:lstStyle/>
          <a:p>
            <a:r>
              <a:rPr lang="es-ES" sz="1800" b="0" i="0" dirty="0">
                <a:solidFill>
                  <a:srgbClr val="212225"/>
                </a:solidFill>
                <a:effectLst/>
                <a:latin typeface="Ensign:Serif"/>
              </a:rPr>
              <a:t>Actividad:</a:t>
            </a:r>
          </a:p>
          <a:p>
            <a:r>
              <a:rPr lang="es-ES" sz="1400" b="0" i="0" dirty="0">
                <a:solidFill>
                  <a:srgbClr val="212225"/>
                </a:solidFill>
                <a:effectLst/>
                <a:latin typeface="Ensign:Serif"/>
              </a:rPr>
              <a:t>Copia el diagrama siguiente en tu diario de estudio de las Escrituras, y complétalo a medida que avanzas con la lección.</a:t>
            </a:r>
            <a:endParaRPr lang="es-ES" sz="1200" b="0" i="0" dirty="0">
              <a:solidFill>
                <a:srgbClr val="212225"/>
              </a:solidFill>
              <a:effectLst/>
              <a:latin typeface="Ensign:Serif"/>
            </a:endParaRPr>
          </a:p>
          <a:p>
            <a:endParaRPr lang="es-ES" sz="1800" b="0" i="0" dirty="0">
              <a:solidFill>
                <a:srgbClr val="212225"/>
              </a:solidFill>
              <a:effectLst/>
              <a:latin typeface="Ensign:Serif"/>
            </a:endParaRPr>
          </a:p>
        </p:txBody>
      </p:sp>
      <p:pic>
        <p:nvPicPr>
          <p:cNvPr id="6" name="Imagen 5">
            <a:extLst>
              <a:ext uri="{FF2B5EF4-FFF2-40B4-BE49-F238E27FC236}">
                <a16:creationId xmlns:a16="http://schemas.microsoft.com/office/drawing/2014/main" id="{29715233-D190-B194-3520-91F420A82EA7}"/>
              </a:ext>
            </a:extLst>
          </p:cNvPr>
          <p:cNvPicPr>
            <a:picLocks noChangeAspect="1"/>
          </p:cNvPicPr>
          <p:nvPr/>
        </p:nvPicPr>
        <p:blipFill>
          <a:blip r:embed="rId2"/>
          <a:stretch>
            <a:fillRect/>
          </a:stretch>
        </p:blipFill>
        <p:spPr>
          <a:xfrm>
            <a:off x="519260" y="3210791"/>
            <a:ext cx="4252765" cy="2432050"/>
          </a:xfrm>
          <a:prstGeom prst="rect">
            <a:avLst/>
          </a:prstGeom>
        </p:spPr>
      </p:pic>
      <p:sp>
        <p:nvSpPr>
          <p:cNvPr id="7" name="CuadroTexto 6">
            <a:extLst>
              <a:ext uri="{FF2B5EF4-FFF2-40B4-BE49-F238E27FC236}">
                <a16:creationId xmlns:a16="http://schemas.microsoft.com/office/drawing/2014/main" id="{76B70E6F-91F7-E10B-0E81-E21597C5029F}"/>
              </a:ext>
            </a:extLst>
          </p:cNvPr>
          <p:cNvSpPr txBox="1"/>
          <p:nvPr/>
        </p:nvSpPr>
        <p:spPr>
          <a:xfrm>
            <a:off x="3505011" y="4544779"/>
            <a:ext cx="790088" cy="646331"/>
          </a:xfrm>
          <a:prstGeom prst="rect">
            <a:avLst/>
          </a:prstGeom>
          <a:noFill/>
        </p:spPr>
        <p:txBody>
          <a:bodyPr wrap="none" rtlCol="0">
            <a:spAutoFit/>
          </a:bodyPr>
          <a:lstStyle/>
          <a:p>
            <a:r>
              <a:rPr lang="es-MX" sz="1200" dirty="0"/>
              <a:t>El hijo</a:t>
            </a:r>
            <a:endParaRPr lang="es-ES" sz="1200" dirty="0"/>
          </a:p>
          <a:p>
            <a:r>
              <a:rPr lang="es-ES" sz="1200" dirty="0"/>
              <a:t>Creación</a:t>
            </a:r>
          </a:p>
          <a:p>
            <a:r>
              <a:rPr lang="es-MX" sz="1200" dirty="0"/>
              <a:t>Caída</a:t>
            </a:r>
          </a:p>
        </p:txBody>
      </p:sp>
      <p:sp>
        <p:nvSpPr>
          <p:cNvPr id="9" name="CuadroTexto 8">
            <a:extLst>
              <a:ext uri="{FF2B5EF4-FFF2-40B4-BE49-F238E27FC236}">
                <a16:creationId xmlns:a16="http://schemas.microsoft.com/office/drawing/2014/main" id="{C81A866B-0A50-131F-CCED-D6DCD6912F06}"/>
              </a:ext>
            </a:extLst>
          </p:cNvPr>
          <p:cNvSpPr txBox="1"/>
          <p:nvPr/>
        </p:nvSpPr>
        <p:spPr>
          <a:xfrm>
            <a:off x="2496750" y="3501529"/>
            <a:ext cx="618311" cy="461665"/>
          </a:xfrm>
          <a:prstGeom prst="rect">
            <a:avLst/>
          </a:prstGeom>
          <a:noFill/>
        </p:spPr>
        <p:txBody>
          <a:bodyPr wrap="none" rtlCol="0">
            <a:spAutoFit/>
          </a:bodyPr>
          <a:lstStyle/>
          <a:p>
            <a:r>
              <a:rPr lang="es-ES" sz="1200" dirty="0"/>
              <a:t>Vida </a:t>
            </a:r>
          </a:p>
          <a:p>
            <a:r>
              <a:rPr lang="es-ES" sz="1200" dirty="0"/>
              <a:t>Eterna</a:t>
            </a:r>
            <a:endParaRPr lang="es-MX" sz="1200" dirty="0"/>
          </a:p>
        </p:txBody>
      </p:sp>
      <p:sp>
        <p:nvSpPr>
          <p:cNvPr id="10" name="CuadroTexto 9">
            <a:extLst>
              <a:ext uri="{FF2B5EF4-FFF2-40B4-BE49-F238E27FC236}">
                <a16:creationId xmlns:a16="http://schemas.microsoft.com/office/drawing/2014/main" id="{3225CA39-D4B1-DEF6-7D45-FD25F3790BDE}"/>
              </a:ext>
            </a:extLst>
          </p:cNvPr>
          <p:cNvSpPr txBox="1"/>
          <p:nvPr/>
        </p:nvSpPr>
        <p:spPr>
          <a:xfrm>
            <a:off x="1615580" y="5052610"/>
            <a:ext cx="556819" cy="276999"/>
          </a:xfrm>
          <a:prstGeom prst="rect">
            <a:avLst/>
          </a:prstGeom>
          <a:noFill/>
        </p:spPr>
        <p:txBody>
          <a:bodyPr wrap="none" rtlCol="0">
            <a:spAutoFit/>
          </a:bodyPr>
          <a:lstStyle/>
          <a:p>
            <a:r>
              <a:rPr lang="es-ES" sz="1200" dirty="0"/>
              <a:t>Tierra</a:t>
            </a:r>
            <a:endParaRPr lang="es-MX" sz="1200" dirty="0"/>
          </a:p>
        </p:txBody>
      </p:sp>
      <p:cxnSp>
        <p:nvCxnSpPr>
          <p:cNvPr id="12" name="Conector recto de flecha 11">
            <a:extLst>
              <a:ext uri="{FF2B5EF4-FFF2-40B4-BE49-F238E27FC236}">
                <a16:creationId xmlns:a16="http://schemas.microsoft.com/office/drawing/2014/main" id="{C77C416E-6B16-9634-A26E-7BE97C2523FF}"/>
              </a:ext>
            </a:extLst>
          </p:cNvPr>
          <p:cNvCxnSpPr/>
          <p:nvPr/>
        </p:nvCxnSpPr>
        <p:spPr>
          <a:xfrm>
            <a:off x="737755" y="4426816"/>
            <a:ext cx="509154" cy="6257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0AE3E7BF-E318-3163-9AF6-2B4D4A5D45F8}"/>
              </a:ext>
            </a:extLst>
          </p:cNvPr>
          <p:cNvCxnSpPr/>
          <p:nvPr/>
        </p:nvCxnSpPr>
        <p:spPr>
          <a:xfrm flipV="1">
            <a:off x="2492927" y="4260273"/>
            <a:ext cx="535158" cy="1069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3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5557D-7915-8A36-F19C-823138E40E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5077218-394B-2EED-D1E0-9484E399BF5D}"/>
              </a:ext>
            </a:extLst>
          </p:cNvPr>
          <p:cNvSpPr>
            <a:spLocks noGrp="1"/>
          </p:cNvSpPr>
          <p:nvPr>
            <p:ph type="title"/>
          </p:nvPr>
        </p:nvSpPr>
        <p:spPr/>
        <p:txBody>
          <a:bodyPr anchor="ctr">
            <a:normAutofit/>
          </a:bodyPr>
          <a:lstStyle/>
          <a:p>
            <a:r>
              <a:rPr lang="es-ES" sz="2400" dirty="0"/>
              <a:t>Unidad 1: Día 3, La función del alumno.</a:t>
            </a:r>
            <a:endParaRPr lang="es-MX" sz="2400" dirty="0"/>
          </a:p>
        </p:txBody>
      </p:sp>
      <p:sp>
        <p:nvSpPr>
          <p:cNvPr id="3" name="Marcador de contenido 2">
            <a:extLst>
              <a:ext uri="{FF2B5EF4-FFF2-40B4-BE49-F238E27FC236}">
                <a16:creationId xmlns:a16="http://schemas.microsoft.com/office/drawing/2014/main" id="{34205F0E-5569-357F-79F8-4EA3C51EFE23}"/>
              </a:ext>
            </a:extLst>
          </p:cNvPr>
          <p:cNvSpPr>
            <a:spLocks noGrp="1"/>
          </p:cNvSpPr>
          <p:nvPr>
            <p:ph idx="1"/>
          </p:nvPr>
        </p:nvSpPr>
        <p:spPr/>
        <p:txBody>
          <a:bodyPr numCol="2">
            <a:normAutofit fontScale="55000" lnSpcReduction="20000"/>
          </a:bodyPr>
          <a:lstStyle/>
          <a:p>
            <a:pPr marL="0" indent="0">
              <a:buNone/>
            </a:pPr>
            <a:r>
              <a:rPr lang="es-ES" sz="2400" dirty="0"/>
              <a:t>Notas a considerar:</a:t>
            </a:r>
          </a:p>
          <a:p>
            <a:pPr marL="0" indent="0">
              <a:buNone/>
            </a:pPr>
            <a:r>
              <a:rPr lang="es-ES" sz="3300" b="0" i="0" dirty="0">
                <a:solidFill>
                  <a:srgbClr val="212225"/>
                </a:solidFill>
                <a:effectLst/>
                <a:latin typeface="Ensign:Serif"/>
              </a:rPr>
              <a:t>Naamán era un capitán del ejército sirio y sufría una enfermedad llamada lepra. Una sierva judía de su casa sugirió que el profeta israelita Elías, en Samaria, podría sanarlo. Naamán y algunos de sus soldados viajaron para ir a ver a Eliseo.</a:t>
            </a:r>
          </a:p>
          <a:p>
            <a:pPr marL="0" indent="0" algn="just" fontAlgn="base">
              <a:buNone/>
            </a:pPr>
            <a:r>
              <a:rPr lang="es-ES" sz="2200" b="1" i="0" u="none" strike="noStrike" dirty="0">
                <a:effectLst/>
                <a:latin typeface="Ensign:Sans"/>
                <a:hlinkClick r:id="rId2"/>
              </a:rPr>
              <a:t>2 Reyes 5:9–15</a:t>
            </a:r>
          </a:p>
          <a:p>
            <a:pPr marL="0" indent="0" algn="just" fontAlgn="base">
              <a:buNone/>
            </a:pPr>
            <a:r>
              <a:rPr lang="es-ES" sz="2200" b="0" i="0" dirty="0">
                <a:effectLst/>
                <a:latin typeface="Ensign:Sans"/>
              </a:rPr>
              <a:t>Antiguo Testamento</a:t>
            </a:r>
          </a:p>
          <a:p>
            <a:pPr marL="0" indent="0" algn="just" fontAlgn="base">
              <a:buNone/>
            </a:pPr>
            <a:r>
              <a:rPr lang="es-ES" sz="2200" i="0" dirty="0">
                <a:effectLst/>
                <a:latin typeface="Ensign:Serif"/>
              </a:rPr>
              <a:t>9 Y llegó Naamán con sus caballos y con su carro, y se paró a las puertas de la casa de Eliseo.</a:t>
            </a:r>
          </a:p>
          <a:p>
            <a:pPr marL="0" indent="0" algn="just" fontAlgn="base">
              <a:buNone/>
            </a:pPr>
            <a:r>
              <a:rPr lang="es-ES" sz="2200" i="0" dirty="0">
                <a:effectLst/>
                <a:latin typeface="Ensign:Serif"/>
              </a:rPr>
              <a:t>10 Entonces Eliseo le envió un mensajero, diciendo: Ve y lávate siete veces en el Jordán, y tu carne se te restaurará y serás limpio.</a:t>
            </a:r>
          </a:p>
          <a:p>
            <a:pPr marL="0" indent="0" algn="just" fontAlgn="base">
              <a:buNone/>
            </a:pPr>
            <a:r>
              <a:rPr lang="es-ES" sz="2200" i="0" dirty="0">
                <a:effectLst/>
                <a:latin typeface="Ensign:Serif"/>
              </a:rPr>
              <a:t>11 Y Naamán se fue enojado, diciendo: He aquí yo decía para mí: Ciertamente él saldrá y, estando de pie, invocará el nombre de Jehová su Dios, y alzará su mano </a:t>
            </a:r>
            <a:r>
              <a:rPr lang="es-ES" sz="2200" b="0" i="1" dirty="0">
                <a:effectLst/>
                <a:latin typeface="Ensign:Serif"/>
              </a:rPr>
              <a:t>y,</a:t>
            </a:r>
            <a:r>
              <a:rPr lang="es-ES" sz="2200" i="0" dirty="0">
                <a:effectLst/>
                <a:latin typeface="Ensign:Serif"/>
              </a:rPr>
              <a:t> moviéndola sobre la parte enferma, sanará la lepra.</a:t>
            </a:r>
          </a:p>
          <a:p>
            <a:pPr marL="0" indent="0" algn="just" fontAlgn="base">
              <a:buNone/>
            </a:pPr>
            <a:r>
              <a:rPr lang="es-ES" sz="2200" i="0" dirty="0">
                <a:effectLst/>
                <a:latin typeface="Ensign:Serif"/>
              </a:rPr>
              <a:t>12 El Abana y el </a:t>
            </a:r>
            <a:r>
              <a:rPr lang="es-ES" sz="2200" i="0" dirty="0" err="1">
                <a:effectLst/>
                <a:latin typeface="Ensign:Serif"/>
              </a:rPr>
              <a:t>Farfar</a:t>
            </a:r>
            <a:r>
              <a:rPr lang="es-ES" sz="2200" i="0" dirty="0">
                <a:effectLst/>
                <a:latin typeface="Ensign:Serif"/>
              </a:rPr>
              <a:t>, ríos de Damasco, ¿no son mejores que todas las aguas de Israel? Si me lavo en ellos, ¿no seré </a:t>
            </a:r>
            <a:r>
              <a:rPr lang="es-ES" sz="2200" b="0" i="1" dirty="0">
                <a:effectLst/>
                <a:latin typeface="Ensign:Serif"/>
              </a:rPr>
              <a:t>también</a:t>
            </a:r>
            <a:r>
              <a:rPr lang="es-ES" sz="2200" i="0" dirty="0">
                <a:effectLst/>
                <a:latin typeface="Ensign:Serif"/>
              </a:rPr>
              <a:t> limpio? Y se volvió y se fue enojado.</a:t>
            </a:r>
          </a:p>
          <a:p>
            <a:pPr marL="0" indent="0" algn="just" fontAlgn="base">
              <a:buNone/>
            </a:pPr>
            <a:r>
              <a:rPr lang="es-ES" sz="2200" i="0" dirty="0">
                <a:effectLst/>
                <a:latin typeface="Ensign:Serif"/>
              </a:rPr>
              <a:t>13 Pero sus criados se acercaron a él, y le hablaron, diciendo: Padre mío, si el profeta te mandara alguna gran cosa, ¿no la harías? ¡Cuánto más si solo te ha dicho: Lávate, y serás limpio!</a:t>
            </a:r>
          </a:p>
          <a:p>
            <a:pPr marL="0" indent="0" algn="just" fontAlgn="base">
              <a:buNone/>
            </a:pPr>
            <a:r>
              <a:rPr lang="es-ES" sz="2200" i="0" dirty="0">
                <a:effectLst/>
                <a:latin typeface="Ensign:Serif"/>
              </a:rPr>
              <a:t>14 Él entonces descendió y se sumergió siete veces en el Jordán, conforme a la palabra del hombre de Dios; y su carne se volvió como la carne de un niño, y quedó limpio.</a:t>
            </a:r>
          </a:p>
          <a:p>
            <a:pPr marL="0" indent="0" algn="just" fontAlgn="base">
              <a:buNone/>
            </a:pPr>
            <a:r>
              <a:rPr lang="es-ES" sz="2200" i="0" dirty="0">
                <a:effectLst/>
                <a:latin typeface="Ensign:Serif"/>
              </a:rPr>
              <a:t>15 Y regresó al hombre de Dios, él y toda su compañía, y se puso delante de él y dijo: He aquí, ahora reconozco que no hay Dios en toda la tierra, sino en Israel. Te ruego que aceptes </a:t>
            </a:r>
            <a:r>
              <a:rPr lang="es-ES" sz="2200" b="0" i="1" dirty="0">
                <a:effectLst/>
                <a:latin typeface="Ensign:Serif"/>
              </a:rPr>
              <a:t>algún</a:t>
            </a:r>
            <a:r>
              <a:rPr lang="es-ES" sz="2200" i="0" dirty="0">
                <a:effectLst/>
                <a:latin typeface="Ensign:Serif"/>
              </a:rPr>
              <a:t> presente de tu siervo.</a:t>
            </a:r>
          </a:p>
          <a:p>
            <a:pPr marL="0" indent="0" algn="just">
              <a:buNone/>
            </a:pPr>
            <a:endParaRPr lang="es-MX" sz="2200" dirty="0"/>
          </a:p>
          <a:p>
            <a:pPr marL="0" indent="0">
              <a:buNone/>
            </a:pPr>
            <a:endParaRPr lang="es-ES" sz="1800" dirty="0"/>
          </a:p>
        </p:txBody>
      </p:sp>
      <p:sp>
        <p:nvSpPr>
          <p:cNvPr id="4" name="Marcador de texto 3">
            <a:extLst>
              <a:ext uri="{FF2B5EF4-FFF2-40B4-BE49-F238E27FC236}">
                <a16:creationId xmlns:a16="http://schemas.microsoft.com/office/drawing/2014/main" id="{91FCD114-86D6-88D8-232F-3EC61DE7D475}"/>
              </a:ext>
            </a:extLst>
          </p:cNvPr>
          <p:cNvSpPr>
            <a:spLocks noGrp="1"/>
          </p:cNvSpPr>
          <p:nvPr>
            <p:ph type="body" sz="half" idx="2"/>
          </p:nvPr>
        </p:nvSpPr>
        <p:spPr/>
        <p:txBody>
          <a:bodyPr>
            <a:normAutofit/>
          </a:bodyPr>
          <a:lstStyle/>
          <a:p>
            <a:r>
              <a:rPr lang="es-ES" sz="2000" b="0" i="0" dirty="0">
                <a:solidFill>
                  <a:srgbClr val="212225"/>
                </a:solidFill>
                <a:effectLst/>
                <a:latin typeface="Ensign:Serif"/>
              </a:rPr>
              <a:t>Actividad:</a:t>
            </a:r>
          </a:p>
          <a:p>
            <a:r>
              <a:rPr lang="es-ES" sz="2000" b="0" i="0" dirty="0">
                <a:solidFill>
                  <a:srgbClr val="212225"/>
                </a:solidFill>
                <a:effectLst/>
                <a:latin typeface="Ensign:Serif"/>
              </a:rPr>
              <a:t>Escribe la siguiente declaración bajo el encabezado “Alumno” en tu diario de estudio de las Escrituras: </a:t>
            </a:r>
          </a:p>
          <a:p>
            <a:pPr algn="ctr"/>
            <a:endParaRPr lang="es-ES" sz="2000" dirty="0">
              <a:solidFill>
                <a:srgbClr val="212225"/>
              </a:solidFill>
              <a:latin typeface="Ensign:Serif"/>
            </a:endParaRPr>
          </a:p>
          <a:p>
            <a:pPr algn="ctr"/>
            <a:r>
              <a:rPr lang="es-ES" sz="2000" dirty="0">
                <a:solidFill>
                  <a:srgbClr val="212225"/>
                </a:solidFill>
                <a:latin typeface="Ensign:Serif"/>
              </a:rPr>
              <a:t>Alumno,</a:t>
            </a:r>
          </a:p>
          <a:p>
            <a:r>
              <a:rPr lang="es-ES" sz="2000" b="1" i="0" dirty="0">
                <a:solidFill>
                  <a:srgbClr val="212225"/>
                </a:solidFill>
                <a:effectLst/>
                <a:latin typeface="Ensign:Serif"/>
              </a:rPr>
              <a:t>Obtener conocimiento espiritual requiere un esfuerzo de nuestra parte.</a:t>
            </a:r>
            <a:endParaRPr lang="es-ES" sz="1800" b="0" i="0" dirty="0">
              <a:solidFill>
                <a:srgbClr val="212225"/>
              </a:solidFill>
              <a:effectLst/>
              <a:latin typeface="Ensign:Serif"/>
            </a:endParaRPr>
          </a:p>
        </p:txBody>
      </p:sp>
    </p:spTree>
    <p:extLst>
      <p:ext uri="{BB962C8B-B14F-4D97-AF65-F5344CB8AC3E}">
        <p14:creationId xmlns:p14="http://schemas.microsoft.com/office/powerpoint/2010/main" val="216206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69944-9692-FA04-CD52-9E29C58CD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6ED104D-2D0B-2177-3626-2E0F10A755A4}"/>
              </a:ext>
            </a:extLst>
          </p:cNvPr>
          <p:cNvSpPr>
            <a:spLocks noGrp="1"/>
          </p:cNvSpPr>
          <p:nvPr>
            <p:ph type="title"/>
          </p:nvPr>
        </p:nvSpPr>
        <p:spPr/>
        <p:txBody>
          <a:bodyPr anchor="ctr">
            <a:normAutofit/>
          </a:bodyPr>
          <a:lstStyle/>
          <a:p>
            <a:r>
              <a:rPr lang="es-ES" sz="2400" dirty="0"/>
              <a:t>Unidad 1: Día 4, El Estudio de las Escrituras</a:t>
            </a:r>
            <a:endParaRPr lang="es-MX" sz="2400" dirty="0"/>
          </a:p>
        </p:txBody>
      </p:sp>
      <p:sp>
        <p:nvSpPr>
          <p:cNvPr id="3" name="Marcador de contenido 2">
            <a:extLst>
              <a:ext uri="{FF2B5EF4-FFF2-40B4-BE49-F238E27FC236}">
                <a16:creationId xmlns:a16="http://schemas.microsoft.com/office/drawing/2014/main" id="{E7B5A38F-BEF6-22CC-F228-0D0AC857E7E6}"/>
              </a:ext>
            </a:extLst>
          </p:cNvPr>
          <p:cNvSpPr>
            <a:spLocks noGrp="1"/>
          </p:cNvSpPr>
          <p:nvPr>
            <p:ph idx="1"/>
          </p:nvPr>
        </p:nvSpPr>
        <p:spPr/>
        <p:txBody>
          <a:bodyPr/>
          <a:lstStyle/>
          <a:p>
            <a:pPr marL="0" indent="0">
              <a:buNone/>
            </a:pPr>
            <a:r>
              <a:rPr lang="es-ES" sz="2400" dirty="0"/>
              <a:t>Notas a considerar:</a:t>
            </a:r>
          </a:p>
          <a:p>
            <a:pPr marL="0" indent="0">
              <a:buNone/>
            </a:pPr>
            <a:endParaRPr lang="es-MX" sz="1800" dirty="0"/>
          </a:p>
          <a:p>
            <a:pPr marL="0" indent="0">
              <a:buNone/>
            </a:pPr>
            <a:endParaRPr lang="es-ES" sz="1800" dirty="0"/>
          </a:p>
        </p:txBody>
      </p:sp>
      <p:sp>
        <p:nvSpPr>
          <p:cNvPr id="4" name="Marcador de texto 3">
            <a:extLst>
              <a:ext uri="{FF2B5EF4-FFF2-40B4-BE49-F238E27FC236}">
                <a16:creationId xmlns:a16="http://schemas.microsoft.com/office/drawing/2014/main" id="{87B29D47-124B-39CE-C6B2-19C627C4E34A}"/>
              </a:ext>
            </a:extLst>
          </p:cNvPr>
          <p:cNvSpPr>
            <a:spLocks noGrp="1"/>
          </p:cNvSpPr>
          <p:nvPr>
            <p:ph type="body" sz="half" idx="2"/>
          </p:nvPr>
        </p:nvSpPr>
        <p:spPr/>
        <p:txBody>
          <a:bodyPr>
            <a:normAutofit/>
          </a:bodyPr>
          <a:lstStyle/>
          <a:p>
            <a:r>
              <a:rPr lang="es-ES" sz="1800" b="0" i="0" dirty="0">
                <a:solidFill>
                  <a:srgbClr val="212225"/>
                </a:solidFill>
                <a:effectLst/>
                <a:latin typeface="Ensign:Serif"/>
              </a:rPr>
              <a:t>Actividad:</a:t>
            </a:r>
          </a:p>
          <a:p>
            <a:r>
              <a:rPr lang="es-ES" sz="1800" b="0" i="0" dirty="0">
                <a:solidFill>
                  <a:srgbClr val="212225"/>
                </a:solidFill>
                <a:effectLst/>
                <a:latin typeface="Ensign:Serif"/>
              </a:rPr>
              <a:t>Contesta la siguiente pregunta en el diario de estudio de las Escrituras: ¿En qué oportunidades has hallado alguna doctrina o algún principio en las Escrituras que después haya pasado a formar parte de tu vida?</a:t>
            </a:r>
          </a:p>
          <a:p>
            <a:endParaRPr lang="es-ES" sz="1800">
              <a:solidFill>
                <a:srgbClr val="212225"/>
              </a:solidFill>
              <a:latin typeface="Ensign:Serif"/>
            </a:endParaRPr>
          </a:p>
        </p:txBody>
      </p:sp>
    </p:spTree>
    <p:extLst>
      <p:ext uri="{BB962C8B-B14F-4D97-AF65-F5344CB8AC3E}">
        <p14:creationId xmlns:p14="http://schemas.microsoft.com/office/powerpoint/2010/main" val="374953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49A6-77CE-9885-A68E-81EA1C322C2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00C47BB-C7BC-78D0-08D7-100D006BD1F4}"/>
              </a:ext>
            </a:extLst>
          </p:cNvPr>
          <p:cNvSpPr>
            <a:spLocks noGrp="1"/>
          </p:cNvSpPr>
          <p:nvPr>
            <p:ph type="title"/>
          </p:nvPr>
        </p:nvSpPr>
        <p:spPr/>
        <p:txBody>
          <a:bodyPr anchor="ctr">
            <a:normAutofit/>
          </a:bodyPr>
          <a:lstStyle/>
          <a:p>
            <a:r>
              <a:rPr lang="es-ES" sz="2400" dirty="0"/>
              <a:t>Unidad 1: Día 2, El Plan de Salvación</a:t>
            </a:r>
            <a:endParaRPr lang="es-MX" sz="2400" dirty="0"/>
          </a:p>
        </p:txBody>
      </p:sp>
      <p:sp>
        <p:nvSpPr>
          <p:cNvPr id="3" name="Marcador de contenido 2">
            <a:extLst>
              <a:ext uri="{FF2B5EF4-FFF2-40B4-BE49-F238E27FC236}">
                <a16:creationId xmlns:a16="http://schemas.microsoft.com/office/drawing/2014/main" id="{DB46778A-BFB2-C9C7-9EDA-59F70F8D904E}"/>
              </a:ext>
            </a:extLst>
          </p:cNvPr>
          <p:cNvSpPr>
            <a:spLocks noGrp="1"/>
          </p:cNvSpPr>
          <p:nvPr>
            <p:ph idx="1"/>
          </p:nvPr>
        </p:nvSpPr>
        <p:spPr/>
        <p:txBody>
          <a:bodyPr/>
          <a:lstStyle/>
          <a:p>
            <a:pPr marL="0" indent="0">
              <a:buNone/>
            </a:pPr>
            <a:r>
              <a:rPr lang="es-ES" sz="2400" dirty="0"/>
              <a:t>Notas a considerar:</a:t>
            </a:r>
          </a:p>
          <a:p>
            <a:pPr marL="0" indent="0">
              <a:buNone/>
            </a:pPr>
            <a:endParaRPr lang="es-MX" sz="1800" dirty="0"/>
          </a:p>
          <a:p>
            <a:pPr marL="0" indent="0">
              <a:buNone/>
            </a:pPr>
            <a:endParaRPr lang="es-ES" sz="1800" dirty="0"/>
          </a:p>
        </p:txBody>
      </p:sp>
      <p:sp>
        <p:nvSpPr>
          <p:cNvPr id="4" name="Marcador de texto 3">
            <a:extLst>
              <a:ext uri="{FF2B5EF4-FFF2-40B4-BE49-F238E27FC236}">
                <a16:creationId xmlns:a16="http://schemas.microsoft.com/office/drawing/2014/main" id="{F2D0CED3-AC33-6BB9-C5A0-7CF487A9715A}"/>
              </a:ext>
            </a:extLst>
          </p:cNvPr>
          <p:cNvSpPr>
            <a:spLocks noGrp="1"/>
          </p:cNvSpPr>
          <p:nvPr>
            <p:ph type="body" sz="half" idx="2"/>
          </p:nvPr>
        </p:nvSpPr>
        <p:spPr/>
        <p:txBody>
          <a:bodyPr>
            <a:normAutofit/>
          </a:bodyPr>
          <a:lstStyle/>
          <a:p>
            <a:r>
              <a:rPr lang="es-ES" sz="1800" b="0" i="0" dirty="0">
                <a:solidFill>
                  <a:srgbClr val="212225"/>
                </a:solidFill>
                <a:effectLst/>
                <a:latin typeface="Ensign:Serif"/>
              </a:rPr>
              <a:t>Actividad:</a:t>
            </a:r>
          </a:p>
        </p:txBody>
      </p:sp>
    </p:spTree>
    <p:extLst>
      <p:ext uri="{BB962C8B-B14F-4D97-AF65-F5344CB8AC3E}">
        <p14:creationId xmlns:p14="http://schemas.microsoft.com/office/powerpoint/2010/main" val="91650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87A4F-8226-37BF-7879-C254086F2F8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669F679-EB9A-CC6C-3CFC-7AC8D90845C7}"/>
              </a:ext>
            </a:extLst>
          </p:cNvPr>
          <p:cNvSpPr>
            <a:spLocks noGrp="1"/>
          </p:cNvSpPr>
          <p:nvPr>
            <p:ph type="title"/>
          </p:nvPr>
        </p:nvSpPr>
        <p:spPr/>
        <p:txBody>
          <a:bodyPr anchor="ctr">
            <a:normAutofit/>
          </a:bodyPr>
          <a:lstStyle/>
          <a:p>
            <a:r>
              <a:rPr lang="es-ES" sz="2400" dirty="0"/>
              <a:t>Unidad 1: Día 2, El Plan de Salvación</a:t>
            </a:r>
            <a:endParaRPr lang="es-MX" sz="2400" dirty="0"/>
          </a:p>
        </p:txBody>
      </p:sp>
      <p:sp>
        <p:nvSpPr>
          <p:cNvPr id="3" name="Marcador de contenido 2">
            <a:extLst>
              <a:ext uri="{FF2B5EF4-FFF2-40B4-BE49-F238E27FC236}">
                <a16:creationId xmlns:a16="http://schemas.microsoft.com/office/drawing/2014/main" id="{8434FA51-E1B7-518F-49EF-A5079C525E2D}"/>
              </a:ext>
            </a:extLst>
          </p:cNvPr>
          <p:cNvSpPr>
            <a:spLocks noGrp="1"/>
          </p:cNvSpPr>
          <p:nvPr>
            <p:ph idx="1"/>
          </p:nvPr>
        </p:nvSpPr>
        <p:spPr/>
        <p:txBody>
          <a:bodyPr/>
          <a:lstStyle/>
          <a:p>
            <a:pPr marL="0" indent="0">
              <a:buNone/>
            </a:pPr>
            <a:r>
              <a:rPr lang="es-ES" sz="2400" dirty="0"/>
              <a:t>Notas a considerar:</a:t>
            </a:r>
          </a:p>
          <a:p>
            <a:pPr marL="0" indent="0">
              <a:buNone/>
            </a:pPr>
            <a:endParaRPr lang="es-MX" sz="1800" dirty="0"/>
          </a:p>
          <a:p>
            <a:pPr marL="0" indent="0">
              <a:buNone/>
            </a:pPr>
            <a:endParaRPr lang="es-ES" sz="1800" dirty="0"/>
          </a:p>
        </p:txBody>
      </p:sp>
      <p:sp>
        <p:nvSpPr>
          <p:cNvPr id="4" name="Marcador de texto 3">
            <a:extLst>
              <a:ext uri="{FF2B5EF4-FFF2-40B4-BE49-F238E27FC236}">
                <a16:creationId xmlns:a16="http://schemas.microsoft.com/office/drawing/2014/main" id="{0A5E5265-D043-BA02-0F5A-80E92C679212}"/>
              </a:ext>
            </a:extLst>
          </p:cNvPr>
          <p:cNvSpPr>
            <a:spLocks noGrp="1"/>
          </p:cNvSpPr>
          <p:nvPr>
            <p:ph type="body" sz="half" idx="2"/>
          </p:nvPr>
        </p:nvSpPr>
        <p:spPr/>
        <p:txBody>
          <a:bodyPr>
            <a:normAutofit/>
          </a:bodyPr>
          <a:lstStyle/>
          <a:p>
            <a:r>
              <a:rPr lang="es-ES" sz="1800" b="0" i="0" dirty="0">
                <a:solidFill>
                  <a:srgbClr val="212225"/>
                </a:solidFill>
                <a:effectLst/>
                <a:latin typeface="Ensign:Serif"/>
              </a:rPr>
              <a:t>Actividad:</a:t>
            </a:r>
          </a:p>
        </p:txBody>
      </p:sp>
    </p:spTree>
    <p:extLst>
      <p:ext uri="{BB962C8B-B14F-4D97-AF65-F5344CB8AC3E}">
        <p14:creationId xmlns:p14="http://schemas.microsoft.com/office/powerpoint/2010/main" val="5177270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817</Words>
  <Application>Microsoft Office PowerPoint</Application>
  <PresentationFormat>Panorámica</PresentationFormat>
  <Paragraphs>47</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Aptos</vt:lpstr>
      <vt:lpstr>Aptos Display</vt:lpstr>
      <vt:lpstr>Arial</vt:lpstr>
      <vt:lpstr>Ensign:Sans</vt:lpstr>
      <vt:lpstr>Ensign:Serif</vt:lpstr>
      <vt:lpstr>Tema de Office</vt:lpstr>
      <vt:lpstr>Presentación de PowerPoint</vt:lpstr>
      <vt:lpstr>Unidad 1: Día 1, Introducción al Antiguo Testamento</vt:lpstr>
      <vt:lpstr>Unidad 1: Día 2, El Plan de Salvación</vt:lpstr>
      <vt:lpstr>Unidad 1: Día 3, La función del alumno.</vt:lpstr>
      <vt:lpstr>Unidad 1: Día 4, El Estudio de las Escrituras</vt:lpstr>
      <vt:lpstr>Unidad 1: Día 2, El Plan de Salvación</vt:lpstr>
      <vt:lpstr>Unidad 1: Día 2, El Plan de Salvación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Zerati 355</dc:creator>
  <cp:lastModifiedBy>Zerati 355</cp:lastModifiedBy>
  <cp:revision>1</cp:revision>
  <dcterms:created xsi:type="dcterms:W3CDTF">2025-03-03T00:21:42Z</dcterms:created>
  <dcterms:modified xsi:type="dcterms:W3CDTF">2025-03-03T01:20:07Z</dcterms:modified>
</cp:coreProperties>
</file>