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48" r:id="rId2"/>
    <p:sldId id="455" r:id="rId3"/>
    <p:sldId id="457" r:id="rId4"/>
    <p:sldId id="451" r:id="rId5"/>
    <p:sldId id="449" r:id="rId6"/>
    <p:sldId id="458" r:id="rId7"/>
    <p:sldId id="456" r:id="rId8"/>
    <p:sldId id="459" r:id="rId9"/>
    <p:sldId id="460" r:id="rId10"/>
    <p:sldId id="472" r:id="rId11"/>
    <p:sldId id="465" r:id="rId12"/>
    <p:sldId id="466" r:id="rId13"/>
    <p:sldId id="467" r:id="rId14"/>
    <p:sldId id="468" r:id="rId15"/>
    <p:sldId id="462" r:id="rId16"/>
    <p:sldId id="469" r:id="rId17"/>
    <p:sldId id="470" r:id="rId18"/>
    <p:sldId id="471" r:id="rId19"/>
    <p:sldId id="461" r:id="rId20"/>
    <p:sldId id="450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mine Germanus" initials="JG" lastIdx="1" clrIdx="0">
    <p:extLst/>
  </p:cmAuthor>
  <p:cmAuthor id="2" name="Brendan Fry" initials="BF" lastIdx="3" clrIdx="1">
    <p:extLst>
      <p:ext uri="{19B8F6BF-5375-455C-9EA6-DF929625EA0E}">
        <p15:presenceInfo xmlns:p15="http://schemas.microsoft.com/office/powerpoint/2012/main" userId="5aaa1c51fb8d3b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4D"/>
    <a:srgbClr val="000F30"/>
    <a:srgbClr val="00FF00"/>
    <a:srgbClr val="34BFC1"/>
    <a:srgbClr val="EA36D5"/>
    <a:srgbClr val="3A0B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8100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2-29T08:48:32.334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70DC-EEC2-4157-BD2B-691675EE583E}" type="datetimeFigureOut">
              <a:rPr lang="en-ZA" smtClean="0"/>
              <a:t>2016-02-29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75A95-E78D-401B-AFBF-BB84E2FCDE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725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ief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51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Need your</a:t>
            </a:r>
            <a:r>
              <a:rPr lang="en-ZA" baseline="0" dirty="0" smtClean="0"/>
              <a:t> help to generate some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Head to this page &amp; click the vote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Let me know how I am doing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More will be explained during the talk.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3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Queue</a:t>
            </a:r>
            <a:r>
              <a:rPr lang="en-ZA" baseline="0" dirty="0" smtClean="0"/>
              <a:t> theory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First in –&gt; First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err="1" smtClean="0"/>
              <a:t>Enqueue</a:t>
            </a:r>
            <a:r>
              <a:rPr lang="en-ZA" baseline="0" dirty="0" smtClean="0"/>
              <a:t> -&gt; </a:t>
            </a:r>
            <a:r>
              <a:rPr lang="en-ZA" baseline="0" dirty="0" err="1" smtClean="0"/>
              <a:t>DeQueue</a:t>
            </a:r>
            <a:endParaRPr lang="en-Z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Time &amp; Processing to </a:t>
            </a:r>
            <a:r>
              <a:rPr lang="en-ZA" baseline="0" dirty="0" err="1" smtClean="0"/>
              <a:t>Enqueue</a:t>
            </a:r>
            <a:r>
              <a:rPr lang="en-ZA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Latency?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Waiting Time = Time spent in queue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Time &amp; processing to </a:t>
            </a:r>
            <a:r>
              <a:rPr lang="en-ZA" baseline="0" dirty="0" err="1" smtClean="0"/>
              <a:t>dequeue</a:t>
            </a:r>
            <a:endParaRPr lang="en-ZA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Latency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Processing time before next message can be </a:t>
            </a:r>
            <a:r>
              <a:rPr lang="en-ZA" baseline="0" dirty="0" err="1" smtClean="0"/>
              <a:t>dequeued</a:t>
            </a:r>
            <a:endParaRPr lang="en-ZA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Result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484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Many</a:t>
            </a:r>
            <a:r>
              <a:rPr lang="en-ZA" baseline="0" dirty="0" smtClean="0"/>
              <a:t>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options out there!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26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Service</a:t>
            </a:r>
            <a:r>
              <a:rPr lang="en-ZA" baseline="0" dirty="0" smtClean="0"/>
              <a:t> bus / Enterprise service bus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00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Simon van </a:t>
            </a:r>
            <a:r>
              <a:rPr lang="en-ZA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Dyk</a:t>
            </a:r>
            <a:r>
              <a:rPr lang="en-Z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Sorry for the lack of </a:t>
            </a:r>
            <a:r>
              <a:rPr lang="en-ZA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erlang</a:t>
            </a:r>
            <a:r>
              <a:rPr lang="en-Z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in</a:t>
            </a:r>
            <a:r>
              <a:rPr lang="en-ZA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presentation</a:t>
            </a:r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664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266700" indent="-266700">
              <a:buFont typeface="Calibri Light" panose="020F0302020204030204" pitchFamily="34" charset="0"/>
              <a:buChar char="&gt;"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19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0" indent="0">
              <a:buFont typeface="Calibri Light" panose="020F0302020204030204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9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6173-99EB-4A31-9EA7-DF076F90448D}" type="datetimeFigureOut">
              <a:rPr lang="en-ZA" smtClean="0"/>
              <a:t>2016-02-29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0045-466B-4115-B027-442201EED3F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9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c.fryhard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service-bu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queues.io/" TargetMode="External"/><Relationship Id="rId5" Type="http://schemas.openxmlformats.org/officeDocument/2006/relationships/hyperlink" Target="https://www.cloudamqp.com/" TargetMode="External"/><Relationship Id="rId4" Type="http://schemas.openxmlformats.org/officeDocument/2006/relationships/hyperlink" Target="https://aws.amazon.com/sq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q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983373"/>
            <a:ext cx="1028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 smtClean="0">
                <a:solidFill>
                  <a:schemeClr val="bg1"/>
                </a:solidFill>
                <a:latin typeface="+mj-lt"/>
              </a:rPr>
              <a:t>BRENDAN FRY</a:t>
            </a:r>
            <a:endParaRPr lang="en-Z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1" y="2629019"/>
            <a:ext cx="9601200" cy="4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ZA" sz="2800" dirty="0">
                <a:solidFill>
                  <a:srgbClr val="00B0F0"/>
                </a:solidFill>
                <a:latin typeface="+mj-lt"/>
              </a:rPr>
              <a:t>A year of dealing with RabbitMQ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0676" y="1804571"/>
            <a:ext cx="202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64D"/>
                </a:solidFill>
                <a:latin typeface="+mj-lt"/>
              </a:rPr>
              <a:t>Tools &amp; Frameworks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324974" y="2143125"/>
            <a:ext cx="2867025" cy="0"/>
          </a:xfrm>
          <a:prstGeom prst="line">
            <a:avLst/>
          </a:prstGeom>
          <a:ln>
            <a:solidFill>
              <a:schemeClr val="accent4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8" y="1903605"/>
            <a:ext cx="779120" cy="779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6" y="2654717"/>
            <a:ext cx="361993" cy="3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Wrappers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Native</a:t>
            </a:r>
          </a:p>
          <a:p>
            <a:r>
              <a:rPr lang="en-ZA" dirty="0" err="1" smtClean="0"/>
              <a:t>EasyNetQ</a:t>
            </a:r>
            <a:endParaRPr lang="en-ZA" dirty="0" smtClean="0"/>
          </a:p>
          <a:p>
            <a:r>
              <a:rPr lang="en-ZA" smtClean="0"/>
              <a:t>…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22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983953" y="1815370"/>
            <a:ext cx="1605154" cy="69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Web host</a:t>
            </a:r>
            <a:endParaRPr lang="en-ZA" dirty="0"/>
          </a:p>
        </p:txBody>
      </p:sp>
      <p:sp>
        <p:nvSpPr>
          <p:cNvPr id="5" name="Plaque 4"/>
          <p:cNvSpPr/>
          <p:nvPr/>
        </p:nvSpPr>
        <p:spPr>
          <a:xfrm>
            <a:off x="3532045" y="1715018"/>
            <a:ext cx="1347537" cy="886636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Vote</a:t>
            </a:r>
            <a:endParaRPr lang="en-ZA" dirty="0"/>
          </a:p>
        </p:txBody>
      </p:sp>
      <p:grpSp>
        <p:nvGrpSpPr>
          <p:cNvPr id="6" name="Group 5"/>
          <p:cNvGrpSpPr/>
          <p:nvPr/>
        </p:nvGrpSpPr>
        <p:grpSpPr>
          <a:xfrm>
            <a:off x="6311985" y="1197614"/>
            <a:ext cx="2685448" cy="563579"/>
            <a:chOff x="7883091" y="1419225"/>
            <a:chExt cx="2685448" cy="563579"/>
          </a:xfrm>
        </p:grpSpPr>
        <p:sp>
          <p:nvSpPr>
            <p:cNvPr id="7" name="Rectangle 6"/>
            <p:cNvSpPr/>
            <p:nvPr/>
          </p:nvSpPr>
          <p:spPr>
            <a:xfrm>
              <a:off x="7883091" y="1419225"/>
              <a:ext cx="2685448" cy="5635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8296977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824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297102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78367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20699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0801" y="1832309"/>
            <a:ext cx="2685448" cy="563579"/>
            <a:chOff x="7883091" y="1419225"/>
            <a:chExt cx="2685448" cy="563579"/>
          </a:xfrm>
        </p:grpSpPr>
        <p:sp>
          <p:nvSpPr>
            <p:cNvPr id="14" name="Rectangle 13"/>
            <p:cNvSpPr/>
            <p:nvPr/>
          </p:nvSpPr>
          <p:spPr>
            <a:xfrm>
              <a:off x="7883091" y="1419225"/>
              <a:ext cx="2685448" cy="5635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296977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7824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297102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778367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20699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20" name="Plaque 19"/>
          <p:cNvSpPr/>
          <p:nvPr/>
        </p:nvSpPr>
        <p:spPr>
          <a:xfrm>
            <a:off x="3532044" y="3841153"/>
            <a:ext cx="1347537" cy="886636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Vote Processed</a:t>
            </a:r>
            <a:endParaRPr lang="en-ZA" dirty="0"/>
          </a:p>
        </p:txBody>
      </p:sp>
      <p:sp>
        <p:nvSpPr>
          <p:cNvPr id="21" name="Plaque 20"/>
          <p:cNvSpPr/>
          <p:nvPr/>
        </p:nvSpPr>
        <p:spPr>
          <a:xfrm>
            <a:off x="3532044" y="5342092"/>
            <a:ext cx="1347537" cy="886636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Avg</a:t>
            </a:r>
            <a:r>
              <a:rPr lang="en-ZA" dirty="0" smtClean="0"/>
              <a:t> Result</a:t>
            </a:r>
            <a:endParaRPr lang="en-ZA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84312" y="4014154"/>
            <a:ext cx="2685448" cy="563579"/>
            <a:chOff x="7883091" y="1419225"/>
            <a:chExt cx="2685448" cy="563579"/>
          </a:xfrm>
        </p:grpSpPr>
        <p:sp>
          <p:nvSpPr>
            <p:cNvPr id="23" name="Rectangle 22"/>
            <p:cNvSpPr/>
            <p:nvPr/>
          </p:nvSpPr>
          <p:spPr>
            <a:xfrm>
              <a:off x="7883091" y="1419225"/>
              <a:ext cx="2685448" cy="5635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8296977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7824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97102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78367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0699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08614" y="5503620"/>
            <a:ext cx="2685448" cy="563579"/>
            <a:chOff x="7883091" y="1419225"/>
            <a:chExt cx="2685448" cy="563579"/>
          </a:xfrm>
        </p:grpSpPr>
        <p:sp>
          <p:nvSpPr>
            <p:cNvPr id="30" name="Rectangle 29"/>
            <p:cNvSpPr/>
            <p:nvPr/>
          </p:nvSpPr>
          <p:spPr>
            <a:xfrm>
              <a:off x="7883091" y="1419225"/>
              <a:ext cx="2685448" cy="5635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8296977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7824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9297102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778367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20699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436915" y="1268821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Save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04744" y="19033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Good</a:t>
            </a:r>
            <a:endParaRPr lang="en-ZA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6308614" y="2501742"/>
            <a:ext cx="2685448" cy="563579"/>
            <a:chOff x="7883091" y="1419225"/>
            <a:chExt cx="2685448" cy="563579"/>
          </a:xfrm>
        </p:grpSpPr>
        <p:sp>
          <p:nvSpPr>
            <p:cNvPr id="46" name="Rectangle 45"/>
            <p:cNvSpPr/>
            <p:nvPr/>
          </p:nvSpPr>
          <p:spPr>
            <a:xfrm>
              <a:off x="7883091" y="1419225"/>
              <a:ext cx="2685448" cy="5635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8296977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77824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9297102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778367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0699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7468150" y="258817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Bad</a:t>
            </a:r>
          </a:p>
        </p:txBody>
      </p:sp>
      <p:cxnSp>
        <p:nvCxnSpPr>
          <p:cNvPr id="53" name="Straight Arrow Connector 52"/>
          <p:cNvCxnSpPr>
            <a:stCxn id="5" idx="3"/>
            <a:endCxn id="7" idx="1"/>
          </p:cNvCxnSpPr>
          <p:nvPr/>
        </p:nvCxnSpPr>
        <p:spPr>
          <a:xfrm flipV="1">
            <a:off x="4879582" y="1479404"/>
            <a:ext cx="1432403" cy="67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14" idx="1"/>
          </p:cNvCxnSpPr>
          <p:nvPr/>
        </p:nvCxnSpPr>
        <p:spPr>
          <a:xfrm flipV="1">
            <a:off x="4879582" y="2114099"/>
            <a:ext cx="1431219" cy="44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6" idx="1"/>
          </p:cNvCxnSpPr>
          <p:nvPr/>
        </p:nvCxnSpPr>
        <p:spPr>
          <a:xfrm>
            <a:off x="4879582" y="2158336"/>
            <a:ext cx="1429032" cy="625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6"/>
            <a:endCxn id="5" idx="1"/>
          </p:cNvCxnSpPr>
          <p:nvPr/>
        </p:nvCxnSpPr>
        <p:spPr>
          <a:xfrm flipV="1">
            <a:off x="2589107" y="2158336"/>
            <a:ext cx="942938" cy="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83953" y="4413849"/>
            <a:ext cx="1605154" cy="69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Win host</a:t>
            </a:r>
            <a:endParaRPr lang="en-ZA" dirty="0"/>
          </a:p>
        </p:txBody>
      </p:sp>
      <p:cxnSp>
        <p:nvCxnSpPr>
          <p:cNvPr id="74" name="Straight Arrow Connector 73"/>
          <p:cNvCxnSpPr>
            <a:stCxn id="72" idx="6"/>
            <a:endCxn id="20" idx="1"/>
          </p:cNvCxnSpPr>
          <p:nvPr/>
        </p:nvCxnSpPr>
        <p:spPr>
          <a:xfrm flipV="1">
            <a:off x="2589107" y="4284471"/>
            <a:ext cx="942937" cy="47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6"/>
            <a:endCxn id="21" idx="1"/>
          </p:cNvCxnSpPr>
          <p:nvPr/>
        </p:nvCxnSpPr>
        <p:spPr>
          <a:xfrm>
            <a:off x="2589107" y="4760359"/>
            <a:ext cx="942937" cy="1025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" idx="3"/>
            <a:endCxn id="114" idx="5"/>
          </p:cNvCxnSpPr>
          <p:nvPr/>
        </p:nvCxnSpPr>
        <p:spPr>
          <a:xfrm flipH="1">
            <a:off x="2374788" y="1479404"/>
            <a:ext cx="6622645" cy="2118686"/>
          </a:xfrm>
          <a:prstGeom prst="bentConnector4">
            <a:avLst>
              <a:gd name="adj1" fmla="val -7890"/>
              <a:gd name="adj2" fmla="val 9451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4" idx="3"/>
            <a:endCxn id="114" idx="6"/>
          </p:cNvCxnSpPr>
          <p:nvPr/>
        </p:nvCxnSpPr>
        <p:spPr>
          <a:xfrm flipH="1">
            <a:off x="2609857" y="2114099"/>
            <a:ext cx="6386392" cy="1238972"/>
          </a:xfrm>
          <a:prstGeom prst="bentConnector3">
            <a:avLst>
              <a:gd name="adj1" fmla="val -562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6" idx="3"/>
            <a:endCxn id="114" idx="7"/>
          </p:cNvCxnSpPr>
          <p:nvPr/>
        </p:nvCxnSpPr>
        <p:spPr>
          <a:xfrm flipH="1">
            <a:off x="2374788" y="2783532"/>
            <a:ext cx="6619274" cy="324519"/>
          </a:xfrm>
          <a:prstGeom prst="bentConnector4">
            <a:avLst>
              <a:gd name="adj1" fmla="val -3454"/>
              <a:gd name="adj2" fmla="val 12449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004703" y="3006561"/>
            <a:ext cx="1605154" cy="6930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Win host</a:t>
            </a:r>
            <a:endParaRPr lang="en-ZA" dirty="0"/>
          </a:p>
        </p:txBody>
      </p:sp>
      <p:cxnSp>
        <p:nvCxnSpPr>
          <p:cNvPr id="134" name="Curved Connector 133"/>
          <p:cNvCxnSpPr>
            <a:stCxn id="114" idx="2"/>
            <a:endCxn id="72" idx="0"/>
          </p:cNvCxnSpPr>
          <p:nvPr/>
        </p:nvCxnSpPr>
        <p:spPr>
          <a:xfrm rot="10800000" flipH="1" flipV="1">
            <a:off x="1004702" y="3353071"/>
            <a:ext cx="781827" cy="1060778"/>
          </a:xfrm>
          <a:prstGeom prst="curvedConnector4">
            <a:avLst>
              <a:gd name="adj1" fmla="val -29239"/>
              <a:gd name="adj2" fmla="val 6633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146088" y="4091229"/>
            <a:ext cx="11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Processed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960365" y="5600743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Average Result</a:t>
            </a:r>
          </a:p>
        </p:txBody>
      </p:sp>
      <p:cxnSp>
        <p:nvCxnSpPr>
          <p:cNvPr id="138" name="Straight Arrow Connector 137"/>
          <p:cNvCxnSpPr>
            <a:stCxn id="20" idx="3"/>
            <a:endCxn id="23" idx="1"/>
          </p:cNvCxnSpPr>
          <p:nvPr/>
        </p:nvCxnSpPr>
        <p:spPr>
          <a:xfrm>
            <a:off x="4879581" y="4284471"/>
            <a:ext cx="1404731" cy="11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1" idx="3"/>
            <a:endCxn id="30" idx="1"/>
          </p:cNvCxnSpPr>
          <p:nvPr/>
        </p:nvCxnSpPr>
        <p:spPr>
          <a:xfrm>
            <a:off x="4879581" y="5785410"/>
            <a:ext cx="14290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0344646" y="4649073"/>
            <a:ext cx="1605154" cy="6930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Web host</a:t>
            </a:r>
            <a:endParaRPr lang="en-ZA" dirty="0"/>
          </a:p>
        </p:txBody>
      </p:sp>
      <p:cxnSp>
        <p:nvCxnSpPr>
          <p:cNvPr id="143" name="Straight Arrow Connector 142"/>
          <p:cNvCxnSpPr>
            <a:stCxn id="23" idx="3"/>
            <a:endCxn id="141" idx="1"/>
          </p:cNvCxnSpPr>
          <p:nvPr/>
        </p:nvCxnSpPr>
        <p:spPr>
          <a:xfrm>
            <a:off x="8969760" y="4295944"/>
            <a:ext cx="1609955" cy="45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0" idx="3"/>
            <a:endCxn id="141" idx="3"/>
          </p:cNvCxnSpPr>
          <p:nvPr/>
        </p:nvCxnSpPr>
        <p:spPr>
          <a:xfrm flipV="1">
            <a:off x="8994062" y="5240602"/>
            <a:ext cx="1585653" cy="544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665215" y="2897243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Z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 rot="1009983">
            <a:off x="9186716" y="4158476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Z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617867" y="1866009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accent1"/>
                </a:solidFill>
              </a:rPr>
              <a:t>Publish</a:t>
            </a:r>
            <a:endParaRPr lang="en-ZA" b="1" dirty="0">
              <a:solidFill>
                <a:schemeClr val="accent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 rot="20009450">
            <a:off x="2572797" y="4227004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accent1"/>
                </a:solidFill>
              </a:rPr>
              <a:t>Publish</a:t>
            </a:r>
            <a:endParaRPr lang="en-ZA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06" y="1392311"/>
            <a:ext cx="7876308" cy="33555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48645" y="4994380"/>
            <a:ext cx="1605154" cy="69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Producer</a:t>
            </a:r>
            <a:endParaRPr lang="en-ZA" dirty="0"/>
          </a:p>
        </p:txBody>
      </p:sp>
      <p:sp>
        <p:nvSpPr>
          <p:cNvPr id="7" name="Right Arrow 6"/>
          <p:cNvSpPr/>
          <p:nvPr/>
        </p:nvSpPr>
        <p:spPr>
          <a:xfrm rot="1822115">
            <a:off x="7900495" y="4445281"/>
            <a:ext cx="1897525" cy="31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8564215" y="3875315"/>
            <a:ext cx="929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b="1" dirty="0" smtClean="0">
                <a:solidFill>
                  <a:schemeClr val="accent1"/>
                </a:solidFill>
              </a:rPr>
              <a:t>Vote</a:t>
            </a:r>
            <a:endParaRPr lang="en-ZA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95" y="2634753"/>
            <a:ext cx="6311804" cy="205699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91202">
            <a:off x="2496584" y="1945368"/>
            <a:ext cx="4920002" cy="3644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4496733" y="1528350"/>
            <a:ext cx="1951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b="1" dirty="0" smtClean="0">
                <a:solidFill>
                  <a:schemeClr val="accent3"/>
                </a:solidFill>
              </a:rPr>
              <a:t>Avg. Result</a:t>
            </a:r>
            <a:endParaRPr lang="en-ZA" sz="3200" b="1" dirty="0">
              <a:solidFill>
                <a:schemeClr val="accent3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799374">
            <a:off x="2479011" y="4797799"/>
            <a:ext cx="4955148" cy="334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4005195" y="5160985"/>
            <a:ext cx="2653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b="1" dirty="0" smtClean="0">
                <a:solidFill>
                  <a:schemeClr val="accent3"/>
                </a:solidFill>
              </a:rPr>
              <a:t>Vote Processed</a:t>
            </a:r>
          </a:p>
          <a:p>
            <a:endParaRPr lang="en-ZA" sz="3200" b="1" dirty="0">
              <a:solidFill>
                <a:schemeClr val="accent3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7314" y="1537605"/>
            <a:ext cx="1774999" cy="6930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Consumer</a:t>
            </a:r>
            <a:endParaRPr lang="en-ZA" dirty="0"/>
          </a:p>
        </p:txBody>
      </p:sp>
      <p:sp>
        <p:nvSpPr>
          <p:cNvPr id="6" name="Oval 5"/>
          <p:cNvSpPr/>
          <p:nvPr/>
        </p:nvSpPr>
        <p:spPr>
          <a:xfrm>
            <a:off x="957314" y="5178827"/>
            <a:ext cx="1774999" cy="6930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Consumer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82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901" y="0"/>
            <a:ext cx="797641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90" y="505284"/>
            <a:ext cx="8843931" cy="26255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025348" y="834887"/>
            <a:ext cx="2544417" cy="268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0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Learnings, lessons, pain, tumble-beasts &amp; homicide</a:t>
            </a:r>
            <a:endParaRPr lang="en-Z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84" y="1861987"/>
            <a:ext cx="7014280" cy="4495800"/>
          </a:xfrm>
        </p:spPr>
      </p:pic>
    </p:spTree>
    <p:extLst>
      <p:ext uri="{BB962C8B-B14F-4D97-AF65-F5344CB8AC3E}">
        <p14:creationId xmlns:p14="http://schemas.microsoft.com/office/powerpoint/2010/main" val="39849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Rabbit != Bottle neck</a:t>
            </a:r>
            <a:endParaRPr lang="en-ZA" dirty="0"/>
          </a:p>
        </p:txBody>
      </p:sp>
      <p:pic>
        <p:nvPicPr>
          <p:cNvPr id="7170" name="Picture 2" descr="https://farm1.staticflickr.com/76/188913130_120f100e89_z.jpg?zz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346" y="1355307"/>
            <a:ext cx="2991427" cy="39885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7172" name="Picture 4" descr="https://aphyr.com/data/posts/315/RabbitMQ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00" y="1713297"/>
            <a:ext cx="3522846" cy="35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02446" y="3003082"/>
            <a:ext cx="2192990" cy="346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4602446" y="3582903"/>
            <a:ext cx="2192990" cy="346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 rot="18000000">
            <a:off x="4602445" y="3301465"/>
            <a:ext cx="2192990" cy="346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77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Beware of big messages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52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Mnesia</a:t>
            </a:r>
            <a:r>
              <a:rPr lang="en-ZA" dirty="0" smtClean="0"/>
              <a:t> DB…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293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Sound cloud</a:t>
            </a:r>
          </a:p>
          <a:p>
            <a:r>
              <a:rPr lang="en-ZA" dirty="0" smtClean="0"/>
              <a:t>Google test 1 trillion, but look at the servers…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232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Queue starts here…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Audience participation</a:t>
            </a:r>
          </a:p>
          <a:p>
            <a:r>
              <a:rPr lang="en-ZA" dirty="0" smtClean="0"/>
              <a:t>Speed through some queue theory</a:t>
            </a:r>
          </a:p>
          <a:p>
            <a:r>
              <a:rPr lang="en-ZA" dirty="0" smtClean="0"/>
              <a:t>What is out there?</a:t>
            </a:r>
          </a:p>
          <a:p>
            <a:r>
              <a:rPr lang="en-ZA" dirty="0" smtClean="0"/>
              <a:t>Define our requirements</a:t>
            </a:r>
          </a:p>
          <a:p>
            <a:r>
              <a:rPr lang="en-ZA" dirty="0" smtClean="0"/>
              <a:t>Dig </a:t>
            </a:r>
            <a:r>
              <a:rPr lang="en-ZA" dirty="0"/>
              <a:t>a little deeper</a:t>
            </a:r>
          </a:p>
          <a:p>
            <a:r>
              <a:rPr lang="en-ZA" dirty="0" smtClean="0"/>
              <a:t>Live with our decisions</a:t>
            </a:r>
          </a:p>
          <a:p>
            <a:r>
              <a:rPr lang="en-ZA" dirty="0" smtClean="0"/>
              <a:t>See how we are doing…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554" y="4303143"/>
            <a:ext cx="1703429" cy="1611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099" y="1419225"/>
            <a:ext cx="2613084" cy="4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7222" y="479599"/>
            <a:ext cx="364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solidFill>
                  <a:schemeClr val="bg1"/>
                </a:solidFill>
              </a:rPr>
              <a:t>So </a:t>
            </a:r>
            <a:r>
              <a:rPr lang="en-ZA" sz="2800" dirty="0" smtClean="0">
                <a:solidFill>
                  <a:schemeClr val="bg1"/>
                </a:solidFill>
              </a:rPr>
              <a:t>Long, and </a:t>
            </a:r>
          </a:p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Thanks </a:t>
            </a:r>
            <a:r>
              <a:rPr lang="en-ZA" sz="2800" dirty="0">
                <a:solidFill>
                  <a:schemeClr val="bg1"/>
                </a:solidFill>
              </a:rPr>
              <a:t>for All the Fish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9820" y="1551742"/>
            <a:ext cx="455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rgbClr val="FF064D"/>
                </a:solidFill>
                <a:latin typeface="+mj-lt"/>
              </a:rPr>
              <a:t>Brendan Fry</a:t>
            </a:r>
            <a:endParaRPr lang="en-ZA" sz="1600" dirty="0">
              <a:solidFill>
                <a:srgbClr val="FF064D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843433" y="1890296"/>
            <a:ext cx="3348566" cy="0"/>
          </a:xfrm>
          <a:prstGeom prst="line">
            <a:avLst/>
          </a:prstGeom>
          <a:ln>
            <a:solidFill>
              <a:schemeClr val="accent4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56676" y="1894642"/>
            <a:ext cx="431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16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bfry@fryhard.com</a:t>
            </a: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0836337634</a:t>
            </a: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@Fry_Hard</a:t>
            </a:r>
            <a:endParaRPr lang="en-ZA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5615" y="2827481"/>
            <a:ext cx="4437518" cy="12953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http://devconf.co.za</a:t>
            </a:r>
            <a:br>
              <a:rPr lang="en-ZA" dirty="0" smtClean="0"/>
            </a:br>
            <a:r>
              <a:rPr lang="en-ZA" dirty="0" smtClean="0"/>
              <a:t>http://fryhard.com</a:t>
            </a:r>
            <a:endParaRPr lang="en-ZA" dirty="0"/>
          </a:p>
          <a:p>
            <a:pPr algn="ctr"/>
            <a:r>
              <a:rPr lang="en-ZA" dirty="0" smtClean="0"/>
              <a:t>http://Jagmethod.com</a:t>
            </a:r>
          </a:p>
          <a:p>
            <a:pPr algn="ctr"/>
            <a:r>
              <a:rPr lang="en-ZA" dirty="0" smtClean="0"/>
              <a:t>https</a:t>
            </a:r>
            <a:r>
              <a:rPr lang="en-ZA" dirty="0"/>
              <a:t>://</a:t>
            </a:r>
            <a:r>
              <a:rPr lang="en-ZA" dirty="0" smtClean="0"/>
              <a:t>www.rabbitmq.com</a:t>
            </a:r>
            <a:endParaRPr lang="en-ZA" dirty="0"/>
          </a:p>
        </p:txBody>
      </p:sp>
      <p:pic>
        <p:nvPicPr>
          <p:cNvPr id="1026" name="Picture 2" descr="Place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6" y="1933854"/>
            <a:ext cx="1608667" cy="2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83" y="2700867"/>
            <a:ext cx="212784" cy="212784"/>
          </a:xfrm>
          <a:prstGeom prst="rect">
            <a:avLst/>
          </a:prstGeom>
        </p:spPr>
      </p:pic>
      <p:pic>
        <p:nvPicPr>
          <p:cNvPr id="1036" name="Picture 12" descr="http://icons.iconarchive.com/icons/wwalczyszyn/android-style-honeycomb/256/Phon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6" y="2445104"/>
            <a:ext cx="236258" cy="2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25" y="2186812"/>
            <a:ext cx="263499" cy="2634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29" y="3014620"/>
            <a:ext cx="533427" cy="190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86" y="3284835"/>
            <a:ext cx="692112" cy="692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0606" y="3014620"/>
            <a:ext cx="997001" cy="2921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09" y="3493874"/>
            <a:ext cx="361993" cy="36199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275615" y="4309961"/>
            <a:ext cx="4437518" cy="6476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Code:</a:t>
            </a:r>
          </a:p>
          <a:p>
            <a:pPr algn="ctr"/>
            <a:r>
              <a:rPr lang="en-ZA" dirty="0" smtClean="0"/>
              <a:t>https</a:t>
            </a:r>
            <a:r>
              <a:rPr lang="en-ZA" dirty="0"/>
              <a:t>://github.com/Fryhard/DevConfZA2016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6714" y="4286311"/>
            <a:ext cx="476337" cy="4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Audience </a:t>
            </a:r>
            <a:r>
              <a:rPr lang="en-ZA" dirty="0" smtClean="0"/>
              <a:t>participation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945331"/>
            <a:ext cx="10477500" cy="2969692"/>
          </a:xfrm>
        </p:spPr>
        <p:txBody>
          <a:bodyPr/>
          <a:lstStyle/>
          <a:p>
            <a:pPr algn="ctr"/>
            <a:r>
              <a:rPr lang="en-ZA" dirty="0" smtClean="0"/>
              <a:t>Tell me how I am doing?</a:t>
            </a:r>
          </a:p>
          <a:p>
            <a:endParaRPr lang="en-ZA" dirty="0" smtClean="0"/>
          </a:p>
          <a:p>
            <a:pPr algn="ctr"/>
            <a:r>
              <a:rPr lang="en-ZA" sz="3600" dirty="0" smtClean="0">
                <a:hlinkClick r:id="rId3"/>
              </a:rPr>
              <a:t>https://dc.fryhard.com</a:t>
            </a:r>
            <a:endParaRPr lang="en-Z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575" y="1327098"/>
            <a:ext cx="6096313" cy="100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75" y="3702150"/>
            <a:ext cx="1062615" cy="10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Queues</a:t>
            </a:r>
            <a:endParaRPr lang="en-ZA" dirty="0"/>
          </a:p>
        </p:txBody>
      </p:sp>
      <p:pic>
        <p:nvPicPr>
          <p:cNvPr id="2050" name="Picture 2" descr="http://media.sacbee.com/static/weblogs/photos/sa_elect_sm/sa_elect2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33575"/>
            <a:ext cx="9353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8275" y="945060"/>
            <a:ext cx="30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 2009 </a:t>
            </a:r>
            <a:r>
              <a:rPr lang="en-Z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elections </a:t>
            </a:r>
            <a:r>
              <a:rPr lang="en-Z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</a:t>
            </a:r>
            <a:r>
              <a:rPr lang="en-ZA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Katlehong</a:t>
            </a:r>
            <a:endParaRPr lang="en-Z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Up Arrow 6"/>
          <p:cNvSpPr/>
          <p:nvPr/>
        </p:nvSpPr>
        <p:spPr>
          <a:xfrm rot="16200000">
            <a:off x="9048923" y="4456388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Up Arrow 7"/>
          <p:cNvSpPr/>
          <p:nvPr/>
        </p:nvSpPr>
        <p:spPr>
          <a:xfrm rot="16200000">
            <a:off x="5840958" y="4568627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Up Arrow 8"/>
          <p:cNvSpPr/>
          <p:nvPr/>
        </p:nvSpPr>
        <p:spPr>
          <a:xfrm rot="21433306">
            <a:off x="1794829" y="3979041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Up Arrow 9"/>
          <p:cNvSpPr/>
          <p:nvPr/>
        </p:nvSpPr>
        <p:spPr>
          <a:xfrm rot="5400000">
            <a:off x="4273868" y="3375024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Up Arrow 10"/>
          <p:cNvSpPr/>
          <p:nvPr/>
        </p:nvSpPr>
        <p:spPr>
          <a:xfrm rot="5400000">
            <a:off x="7286308" y="3375023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Up Arrow 11"/>
          <p:cNvSpPr/>
          <p:nvPr/>
        </p:nvSpPr>
        <p:spPr>
          <a:xfrm rot="18337440">
            <a:off x="8444548" y="2301007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Up Arrow 12"/>
          <p:cNvSpPr/>
          <p:nvPr/>
        </p:nvSpPr>
        <p:spPr>
          <a:xfrm rot="15360440">
            <a:off x="5610115" y="2576908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Up Arrow 13"/>
          <p:cNvSpPr/>
          <p:nvPr/>
        </p:nvSpPr>
        <p:spPr>
          <a:xfrm rot="4357403">
            <a:off x="4301242" y="1967526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/>
          <p:cNvSpPr txBox="1"/>
          <p:nvPr/>
        </p:nvSpPr>
        <p:spPr>
          <a:xfrm>
            <a:off x="3796642" y="165050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Dequeue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27676" y="41265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urved Down Arrow 18"/>
          <p:cNvSpPr/>
          <p:nvPr/>
        </p:nvSpPr>
        <p:spPr>
          <a:xfrm rot="6499818">
            <a:off x="5511261" y="1642840"/>
            <a:ext cx="799890" cy="457200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8690789">
            <a:off x="5212081" y="1363575"/>
            <a:ext cx="799890" cy="457200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5769" y="995041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 time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urved Down Arrow 20"/>
          <p:cNvSpPr/>
          <p:nvPr/>
        </p:nvSpPr>
        <p:spPr>
          <a:xfrm rot="7153998">
            <a:off x="10556905" y="4518963"/>
            <a:ext cx="473816" cy="270823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9344969">
            <a:off x="10425419" y="4313115"/>
            <a:ext cx="473816" cy="270823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 rot="16200000">
            <a:off x="11309703" y="4254181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10391996" y="47981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</a:t>
            </a:r>
            <a:endParaRPr lang="en-ZA" sz="1200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ZA" sz="12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en-ZA" sz="12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Up Arrow 29"/>
          <p:cNvSpPr/>
          <p:nvPr/>
        </p:nvSpPr>
        <p:spPr>
          <a:xfrm rot="4357403">
            <a:off x="6861026" y="1444620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34302" flipH="1">
            <a:off x="7462729" y="788685"/>
            <a:ext cx="863691" cy="99845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628074" y="1582605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7128" y="5323844"/>
            <a:ext cx="13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time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8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 animBg="1"/>
      <p:bldP spid="6" grpId="0" animBg="1"/>
      <p:bldP spid="20" grpId="0"/>
      <p:bldP spid="21" grpId="0" animBg="1"/>
      <p:bldP spid="22" grpId="0" animBg="1"/>
      <p:bldP spid="23" grpId="0" animBg="1"/>
      <p:bldP spid="24" grpId="0"/>
      <p:bldP spid="30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Choose your queue broker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MSMQ</a:t>
            </a:r>
          </a:p>
          <a:p>
            <a:pPr lvl="1"/>
            <a:r>
              <a:rPr lang="en-ZA" dirty="0"/>
              <a:t>Microsoft messaging queue</a:t>
            </a:r>
          </a:p>
          <a:p>
            <a:r>
              <a:rPr lang="en-ZA" dirty="0"/>
              <a:t>Azure Queues &amp; </a:t>
            </a:r>
            <a:r>
              <a:rPr lang="en-ZA" dirty="0">
                <a:hlinkClick r:id="rId3"/>
              </a:rPr>
              <a:t>Service </a:t>
            </a:r>
            <a:r>
              <a:rPr lang="en-ZA" dirty="0" smtClean="0">
                <a:hlinkClick r:id="rId3"/>
              </a:rPr>
              <a:t>Bus</a:t>
            </a:r>
            <a:endParaRPr lang="en-ZA" dirty="0" smtClean="0"/>
          </a:p>
          <a:p>
            <a:pPr lvl="1"/>
            <a:r>
              <a:rPr lang="en-ZA" dirty="0" smtClean="0"/>
              <a:t>Hosted in Azure cloud</a:t>
            </a:r>
            <a:endParaRPr lang="en-ZA" dirty="0"/>
          </a:p>
          <a:p>
            <a:r>
              <a:rPr lang="en-ZA" dirty="0" smtClean="0"/>
              <a:t>Amazon Simple </a:t>
            </a:r>
            <a:r>
              <a:rPr lang="en-ZA" dirty="0"/>
              <a:t>Queue Services - </a:t>
            </a:r>
            <a:r>
              <a:rPr lang="en-ZA" dirty="0" smtClean="0">
                <a:hlinkClick r:id="rId4"/>
              </a:rPr>
              <a:t>aws.amazon.com/</a:t>
            </a:r>
            <a:r>
              <a:rPr lang="en-ZA" dirty="0" err="1" smtClean="0">
                <a:hlinkClick r:id="rId4"/>
              </a:rPr>
              <a:t>sqs</a:t>
            </a:r>
            <a:r>
              <a:rPr lang="en-ZA" dirty="0">
                <a:hlinkClick r:id="rId4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Hosted with Amazon EC2 services</a:t>
            </a:r>
          </a:p>
          <a:p>
            <a:r>
              <a:rPr lang="en-ZA" dirty="0" smtClean="0"/>
              <a:t>Rabbit MQ</a:t>
            </a:r>
          </a:p>
          <a:p>
            <a:pPr lvl="1"/>
            <a:r>
              <a:rPr lang="en-ZA" dirty="0" smtClean="0"/>
              <a:t>Installed locally</a:t>
            </a:r>
          </a:p>
          <a:p>
            <a:pPr lvl="1"/>
            <a:r>
              <a:rPr lang="en-ZA" dirty="0" smtClean="0"/>
              <a:t>As a service - </a:t>
            </a:r>
            <a:r>
              <a:rPr lang="en-ZA" dirty="0">
                <a:solidFill>
                  <a:schemeClr val="accent3"/>
                </a:solidFill>
                <a:hlinkClick r:id="rId5"/>
              </a:rPr>
              <a:t>CloudAMQP</a:t>
            </a:r>
            <a:endParaRPr lang="en-ZA" dirty="0">
              <a:solidFill>
                <a:schemeClr val="accent3"/>
              </a:solidFill>
            </a:endParaRPr>
          </a:p>
          <a:p>
            <a:r>
              <a:rPr lang="en-ZA" dirty="0" smtClean="0"/>
              <a:t>Many many</a:t>
            </a:r>
            <a:r>
              <a:rPr lang="en-ZA" dirty="0"/>
              <a:t> more…  - just look at </a:t>
            </a:r>
            <a:r>
              <a:rPr lang="en-ZA" dirty="0" smtClean="0">
                <a:hlinkClick r:id="rId6"/>
              </a:rPr>
              <a:t>queues.io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26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?? Service Bus ??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Things get even more confusing when you start talking about service buses. </a:t>
            </a:r>
          </a:p>
          <a:p>
            <a:pPr lvl="1"/>
            <a:r>
              <a:rPr lang="en-ZA" dirty="0" smtClean="0"/>
              <a:t>These are generally built on top of a messaging platform, though some come with their own messaging layer built in.</a:t>
            </a:r>
          </a:p>
          <a:p>
            <a:pPr lvl="1"/>
            <a:r>
              <a:rPr lang="en-ZA" dirty="0" err="1" smtClean="0"/>
              <a:t>MuleSoft</a:t>
            </a:r>
            <a:r>
              <a:rPr lang="en-ZA" dirty="0" smtClean="0"/>
              <a:t> ESB</a:t>
            </a:r>
          </a:p>
          <a:p>
            <a:pPr lvl="1"/>
            <a:r>
              <a:rPr lang="en-ZA" dirty="0" smtClean="0"/>
              <a:t>TIBCO</a:t>
            </a:r>
          </a:p>
          <a:p>
            <a:pPr lvl="1"/>
            <a:r>
              <a:rPr lang="en-ZA" dirty="0" err="1" smtClean="0"/>
              <a:t>NServiceBus</a:t>
            </a:r>
            <a:endParaRPr lang="en-ZA" dirty="0" smtClean="0"/>
          </a:p>
          <a:p>
            <a:pPr lvl="1"/>
            <a:r>
              <a:rPr lang="en-ZA" dirty="0" smtClean="0"/>
              <a:t>Azure Service Bus</a:t>
            </a:r>
          </a:p>
          <a:p>
            <a:pPr lvl="1"/>
            <a:r>
              <a:rPr lang="en-ZA" dirty="0" smtClean="0"/>
              <a:t>Mass Transit</a:t>
            </a:r>
          </a:p>
          <a:p>
            <a:r>
              <a:rPr lang="en-ZA" dirty="0" smtClean="0"/>
              <a:t>For the purposes of this talk we are going to focus on the messaging or queue layer.</a:t>
            </a:r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48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I choose?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6300" y="1419224"/>
            <a:ext cx="10477500" cy="4970690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What is important for you</a:t>
            </a:r>
          </a:p>
          <a:p>
            <a:pPr lvl="1"/>
            <a:r>
              <a:rPr lang="en-ZA" dirty="0" smtClean="0"/>
              <a:t>Location</a:t>
            </a:r>
          </a:p>
          <a:p>
            <a:pPr lvl="1"/>
            <a:r>
              <a:rPr lang="en-ZA" dirty="0" smtClean="0"/>
              <a:t>Ease of use</a:t>
            </a:r>
          </a:p>
          <a:p>
            <a:pPr lvl="1"/>
            <a:r>
              <a:rPr lang="en-ZA" dirty="0" smtClean="0"/>
              <a:t>Cost </a:t>
            </a:r>
          </a:p>
          <a:p>
            <a:pPr lvl="1"/>
            <a:r>
              <a:rPr lang="en-ZA" dirty="0" smtClean="0"/>
              <a:t>Language API</a:t>
            </a:r>
          </a:p>
          <a:p>
            <a:r>
              <a:rPr lang="en-ZA" dirty="0" smtClean="0"/>
              <a:t>For us it was Location &amp; Ease of use &amp; Cost</a:t>
            </a:r>
          </a:p>
          <a:p>
            <a:pPr lvl="1"/>
            <a:r>
              <a:rPr lang="en-ZA" dirty="0" smtClean="0"/>
              <a:t>Why send data to an external service?</a:t>
            </a:r>
          </a:p>
          <a:p>
            <a:pPr lvl="1"/>
            <a:r>
              <a:rPr lang="en-ZA" dirty="0" smtClean="0"/>
              <a:t>Easily monitor &amp; configure queues.</a:t>
            </a:r>
          </a:p>
          <a:p>
            <a:pPr lvl="1"/>
            <a:r>
              <a:rPr lang="en-ZA" dirty="0" smtClean="0"/>
              <a:t>Why pay?</a:t>
            </a:r>
          </a:p>
          <a:p>
            <a:r>
              <a:rPr lang="en-ZA" dirty="0" smtClean="0"/>
              <a:t>Location: Ruled out hosted services like Azure, Amazon, etc.</a:t>
            </a:r>
          </a:p>
          <a:p>
            <a:r>
              <a:rPr lang="en-ZA" dirty="0" smtClean="0"/>
              <a:t>Ease: Ruled out MSMQ</a:t>
            </a:r>
          </a:p>
          <a:p>
            <a:r>
              <a:rPr lang="en-ZA" dirty="0" smtClean="0"/>
              <a:t>Cost: Ruled out most ESBs</a:t>
            </a:r>
            <a:endParaRPr lang="en-ZA" dirty="0"/>
          </a:p>
          <a:p>
            <a:pPr lvl="1"/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45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Lets talk Rabbit MQ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Written in </a:t>
            </a:r>
            <a:r>
              <a:rPr lang="en-ZA" dirty="0" err="1" smtClean="0"/>
              <a:t>Erlang</a:t>
            </a:r>
            <a:r>
              <a:rPr lang="en-ZA" dirty="0" smtClean="0"/>
              <a:t> / OTP (Open Telecom Platform)</a:t>
            </a:r>
          </a:p>
          <a:p>
            <a:pPr lvl="1"/>
            <a:r>
              <a:rPr lang="en-ZA" dirty="0" smtClean="0"/>
              <a:t>Concurrency</a:t>
            </a:r>
          </a:p>
          <a:p>
            <a:pPr lvl="1"/>
            <a:r>
              <a:rPr lang="en-ZA" dirty="0" smtClean="0"/>
              <a:t>Parallelism </a:t>
            </a:r>
          </a:p>
          <a:p>
            <a:r>
              <a:rPr lang="en-ZA" dirty="0" smtClean="0"/>
              <a:t>Built on AMQP messaging Protocol</a:t>
            </a:r>
          </a:p>
          <a:p>
            <a:pPr lvl="1"/>
            <a:r>
              <a:rPr lang="en-ZA" dirty="0" smtClean="0"/>
              <a:t>Advances Messaging Queuing Protocol</a:t>
            </a:r>
          </a:p>
          <a:p>
            <a:pPr lvl="1"/>
            <a:r>
              <a:rPr lang="en-ZA" dirty="0">
                <a:hlinkClick r:id="rId3"/>
              </a:rPr>
              <a:t>http://www.amqp.org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r>
              <a:rPr lang="en-ZA" dirty="0" smtClean="0"/>
              <a:t>POC in 2006, First public release 2007</a:t>
            </a:r>
          </a:p>
          <a:p>
            <a:r>
              <a:rPr lang="en-ZA" dirty="0" smtClean="0"/>
              <a:t>Was 5000, now </a:t>
            </a:r>
            <a:r>
              <a:rPr lang="en-ZA" b="1" dirty="0" smtClean="0"/>
              <a:t>12,000 </a:t>
            </a:r>
            <a:r>
              <a:rPr lang="en-ZA" dirty="0" smtClean="0"/>
              <a:t>lines of code</a:t>
            </a:r>
          </a:p>
          <a:p>
            <a:r>
              <a:rPr lang="en-ZA" dirty="0" smtClean="0"/>
              <a:t>Extended by plugins</a:t>
            </a:r>
          </a:p>
          <a:p>
            <a:pPr lvl="1"/>
            <a:endParaRPr lang="en-ZA" dirty="0" smtClean="0"/>
          </a:p>
          <a:p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/>
          </a:p>
        </p:txBody>
      </p:sp>
      <p:pic>
        <p:nvPicPr>
          <p:cNvPr id="1026" name="Picture 2" descr="http://www.mbejda.com/content/images/2015/12/rabbitm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673" y="1"/>
            <a:ext cx="2291327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49" y="3051011"/>
            <a:ext cx="3905451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 Rabbit MQ concepts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6300" y="1419224"/>
            <a:ext cx="10477500" cy="4768307"/>
          </a:xfrm>
        </p:spPr>
        <p:txBody>
          <a:bodyPr>
            <a:normAutofit fontScale="85000" lnSpcReduction="20000"/>
          </a:bodyPr>
          <a:lstStyle/>
          <a:p>
            <a:r>
              <a:rPr lang="en-ZA" dirty="0" smtClean="0"/>
              <a:t>Queues</a:t>
            </a:r>
          </a:p>
          <a:p>
            <a:pPr lvl="1"/>
            <a:r>
              <a:rPr lang="en-ZA" dirty="0" smtClean="0"/>
              <a:t>Store messages</a:t>
            </a:r>
          </a:p>
          <a:p>
            <a:r>
              <a:rPr lang="en-ZA" dirty="0" smtClean="0"/>
              <a:t>Exchanges</a:t>
            </a:r>
          </a:p>
          <a:p>
            <a:pPr lvl="1"/>
            <a:r>
              <a:rPr lang="en-ZA" dirty="0" smtClean="0"/>
              <a:t>Route messages</a:t>
            </a:r>
          </a:p>
          <a:p>
            <a:pPr lvl="1"/>
            <a:r>
              <a:rPr lang="en-ZA" dirty="0" smtClean="0"/>
              <a:t>Types </a:t>
            </a:r>
          </a:p>
          <a:p>
            <a:pPr lvl="2"/>
            <a:r>
              <a:rPr lang="en-ZA" dirty="0" smtClean="0"/>
              <a:t>Direct</a:t>
            </a:r>
          </a:p>
          <a:p>
            <a:pPr lvl="2"/>
            <a:r>
              <a:rPr lang="en-ZA" dirty="0" err="1" smtClean="0"/>
              <a:t>Fanout</a:t>
            </a:r>
            <a:endParaRPr lang="en-ZA" dirty="0" smtClean="0"/>
          </a:p>
          <a:p>
            <a:pPr lvl="2"/>
            <a:r>
              <a:rPr lang="en-ZA" dirty="0" smtClean="0"/>
              <a:t>Topic</a:t>
            </a:r>
          </a:p>
          <a:p>
            <a:pPr lvl="2"/>
            <a:r>
              <a:rPr lang="en-ZA" dirty="0" smtClean="0"/>
              <a:t>Header</a:t>
            </a:r>
          </a:p>
          <a:p>
            <a:r>
              <a:rPr lang="en-ZA" dirty="0" smtClean="0"/>
              <a:t>Binding</a:t>
            </a:r>
          </a:p>
          <a:p>
            <a:pPr lvl="1"/>
            <a:r>
              <a:rPr lang="en-ZA" dirty="0" smtClean="0"/>
              <a:t>Rules used by Exchanges</a:t>
            </a:r>
          </a:p>
          <a:p>
            <a:pPr lvl="1"/>
            <a:r>
              <a:rPr lang="en-ZA" dirty="0" smtClean="0"/>
              <a:t>Tells </a:t>
            </a:r>
            <a:r>
              <a:rPr lang="en-ZA" dirty="0"/>
              <a:t>e</a:t>
            </a:r>
            <a:r>
              <a:rPr lang="en-ZA" dirty="0" smtClean="0"/>
              <a:t>xchange E to route messages to queue Q</a:t>
            </a:r>
          </a:p>
          <a:p>
            <a:r>
              <a:rPr lang="en-ZA" dirty="0" smtClean="0"/>
              <a:t>Channels</a:t>
            </a:r>
          </a:p>
          <a:p>
            <a:pPr lvl="1"/>
            <a:r>
              <a:rPr lang="en-ZA" dirty="0" smtClean="0"/>
              <a:t>Allows single connection to Rabbit to be multiplexed</a:t>
            </a:r>
          </a:p>
          <a:p>
            <a:r>
              <a:rPr lang="en-ZA" dirty="0" smtClean="0"/>
              <a:t>Producer &amp; Consumer</a:t>
            </a:r>
            <a:endParaRPr lang="en-ZA" dirty="0"/>
          </a:p>
          <a:p>
            <a:pPr lvl="1"/>
            <a:endParaRPr lang="en-ZA" dirty="0"/>
          </a:p>
        </p:txBody>
      </p:sp>
      <p:sp>
        <p:nvSpPr>
          <p:cNvPr id="77" name="Oval 76"/>
          <p:cNvSpPr/>
          <p:nvPr/>
        </p:nvSpPr>
        <p:spPr>
          <a:xfrm>
            <a:off x="7951439" y="5494513"/>
            <a:ext cx="1605154" cy="69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Producers</a:t>
            </a:r>
            <a:endParaRPr lang="en-ZA" dirty="0"/>
          </a:p>
        </p:txBody>
      </p:sp>
      <p:grpSp>
        <p:nvGrpSpPr>
          <p:cNvPr id="78" name="Group 77"/>
          <p:cNvGrpSpPr/>
          <p:nvPr/>
        </p:nvGrpSpPr>
        <p:grpSpPr>
          <a:xfrm>
            <a:off x="8324968" y="1501988"/>
            <a:ext cx="2685448" cy="563579"/>
            <a:chOff x="7883091" y="1419225"/>
            <a:chExt cx="2685448" cy="563579"/>
          </a:xfrm>
        </p:grpSpPr>
        <p:sp>
          <p:nvSpPr>
            <p:cNvPr id="79" name="Rectangle 78"/>
            <p:cNvSpPr/>
            <p:nvPr/>
          </p:nvSpPr>
          <p:spPr>
            <a:xfrm>
              <a:off x="7883091" y="1419225"/>
              <a:ext cx="2685448" cy="5635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8296977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77824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9297102" y="1419225"/>
              <a:ext cx="1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778367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0206992" y="1419225"/>
              <a:ext cx="0" cy="563579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85" name="Plaque 84"/>
          <p:cNvSpPr/>
          <p:nvPr/>
        </p:nvSpPr>
        <p:spPr>
          <a:xfrm>
            <a:off x="9031484" y="2870677"/>
            <a:ext cx="1347537" cy="886636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Exchanges</a:t>
            </a:r>
            <a:endParaRPr lang="en-ZA" dirty="0"/>
          </a:p>
        </p:txBody>
      </p:sp>
      <p:sp>
        <p:nvSpPr>
          <p:cNvPr id="2061" name="Right Arrow 2060"/>
          <p:cNvSpPr/>
          <p:nvPr/>
        </p:nvSpPr>
        <p:spPr>
          <a:xfrm>
            <a:off x="8976979" y="4244913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Bindings</a:t>
            </a:r>
            <a:endParaRPr lang="en-ZA" dirty="0"/>
          </a:p>
        </p:txBody>
      </p:sp>
      <p:sp>
        <p:nvSpPr>
          <p:cNvPr id="2062" name="TextBox 2061"/>
          <p:cNvSpPr txBox="1"/>
          <p:nvPr/>
        </p:nvSpPr>
        <p:spPr>
          <a:xfrm>
            <a:off x="9298070" y="1155788"/>
            <a:ext cx="9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chemeClr val="accent6"/>
                </a:solidFill>
              </a:rPr>
              <a:t>Queues</a:t>
            </a:r>
            <a:endParaRPr lang="en-ZA" b="1" dirty="0">
              <a:solidFill>
                <a:schemeClr val="accent6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9731200" y="5494513"/>
            <a:ext cx="1774999" cy="6930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Consumers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Conf">
      <a:dk1>
        <a:sysClr val="windowText" lastClr="000000"/>
      </a:dk1>
      <a:lt1>
        <a:sysClr val="window" lastClr="FFFFFF"/>
      </a:lt1>
      <a:dk2>
        <a:srgbClr val="000F2F"/>
      </a:dk2>
      <a:lt2>
        <a:srgbClr val="F2F2F2"/>
      </a:lt2>
      <a:accent1>
        <a:srgbClr val="00B0F0"/>
      </a:accent1>
      <a:accent2>
        <a:srgbClr val="FF064D"/>
      </a:accent2>
      <a:accent3>
        <a:srgbClr val="757070"/>
      </a:accent3>
      <a:accent4>
        <a:srgbClr val="B30843"/>
      </a:accent4>
      <a:accent5>
        <a:srgbClr val="00355E"/>
      </a:accent5>
      <a:accent6>
        <a:srgbClr val="70AD47"/>
      </a:accent6>
      <a:hlink>
        <a:srgbClr val="0563C1"/>
      </a:hlink>
      <a:folHlink>
        <a:srgbClr val="D0CECE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12810</TotalTime>
  <Words>545</Words>
  <Application>Microsoft Office PowerPoint</Application>
  <PresentationFormat>Widescreen</PresentationFormat>
  <Paragraphs>161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Queue starts here…</vt:lpstr>
      <vt:lpstr>Audience participation</vt:lpstr>
      <vt:lpstr>Queues</vt:lpstr>
      <vt:lpstr>Choose your queue broker</vt:lpstr>
      <vt:lpstr>?? Service Bus ??</vt:lpstr>
      <vt:lpstr>How do I choose?</vt:lpstr>
      <vt:lpstr>Lets talk Rabbit MQ</vt:lpstr>
      <vt:lpstr>Core Rabbit MQ concepts</vt:lpstr>
      <vt:lpstr>Wrappers</vt:lpstr>
      <vt:lpstr>Demo</vt:lpstr>
      <vt:lpstr>Demo</vt:lpstr>
      <vt:lpstr>Demo</vt:lpstr>
      <vt:lpstr>PowerPoint Presentation</vt:lpstr>
      <vt:lpstr>Learnings, lessons, pain, tumble-beasts &amp; homicide</vt:lpstr>
      <vt:lpstr>Rabbit != Bottle neck</vt:lpstr>
      <vt:lpstr>Beware of big messages</vt:lpstr>
      <vt:lpstr>Mnesia DB… right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Germanus</dc:creator>
  <cp:lastModifiedBy>Brendan Fry</cp:lastModifiedBy>
  <cp:revision>1863</cp:revision>
  <cp:lastPrinted>2015-05-26T15:41:20Z</cp:lastPrinted>
  <dcterms:created xsi:type="dcterms:W3CDTF">2015-04-11T08:44:41Z</dcterms:created>
  <dcterms:modified xsi:type="dcterms:W3CDTF">2016-02-29T08:50:11Z</dcterms:modified>
</cp:coreProperties>
</file>