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8" r:id="rId2"/>
    <p:sldId id="455" r:id="rId3"/>
    <p:sldId id="457" r:id="rId4"/>
    <p:sldId id="451" r:id="rId5"/>
    <p:sldId id="456" r:id="rId6"/>
    <p:sldId id="449" r:id="rId7"/>
    <p:sldId id="452" r:id="rId8"/>
    <p:sldId id="453" r:id="rId9"/>
    <p:sldId id="450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mine Germanus" initials="JG" lastIdx="1" clrIdx="0">
    <p:extLst/>
  </p:cmAuthor>
  <p:cmAuthor id="2" name="Brendan Fry" initials="BF" lastIdx="2" clrIdx="1">
    <p:extLst>
      <p:ext uri="{19B8F6BF-5375-455C-9EA6-DF929625EA0E}">
        <p15:presenceInfo xmlns:p15="http://schemas.microsoft.com/office/powerpoint/2012/main" userId="5aaa1c51fb8d3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4D"/>
    <a:srgbClr val="000F30"/>
    <a:srgbClr val="00FF00"/>
    <a:srgbClr val="34BFC1"/>
    <a:srgbClr val="EA36D5"/>
    <a:srgbClr val="3A0B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70DC-EEC2-4157-BD2B-691675EE583E}" type="datetimeFigureOut">
              <a:rPr lang="en-ZA" smtClean="0"/>
              <a:t>2016-02-22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5A95-E78D-401B-AFBF-BB84E2FCDE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725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266700" indent="-266700">
              <a:buFont typeface="Calibri Light" panose="020F0302020204030204" pitchFamily="34" charset="0"/>
              <a:buChar char="&gt;"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19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3431" cy="1460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7250" y="365126"/>
            <a:ext cx="10496549" cy="7683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300" y="1419225"/>
            <a:ext cx="10477500" cy="4495800"/>
          </a:xfrm>
        </p:spPr>
        <p:txBody>
          <a:bodyPr/>
          <a:lstStyle>
            <a:lvl1pPr marL="0" indent="0">
              <a:buFont typeface="Calibri Light" panose="020F0302020204030204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9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6173-99EB-4A31-9EA7-DF076F90448D}" type="datetimeFigureOut">
              <a:rPr lang="en-ZA" smtClean="0"/>
              <a:t>2016-02-22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0045-466B-4115-B027-442201EED3F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9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c.fryh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qs/" TargetMode="External"/><Relationship Id="rId2" Type="http://schemas.openxmlformats.org/officeDocument/2006/relationships/hyperlink" Target="https://azure.microsoft.com/en-us/documentation/services/service-bu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queues.io/" TargetMode="External"/><Relationship Id="rId4" Type="http://schemas.openxmlformats.org/officeDocument/2006/relationships/hyperlink" Target="https://www.cloudamqp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983373"/>
            <a:ext cx="1028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solidFill>
                  <a:schemeClr val="bg1"/>
                </a:solidFill>
                <a:latin typeface="+mj-lt"/>
              </a:rPr>
              <a:t>BRENDAN FRY</a:t>
            </a:r>
            <a:endParaRPr lang="en-Z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1" y="2629019"/>
            <a:ext cx="9601200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ZA" sz="2800" dirty="0">
                <a:solidFill>
                  <a:srgbClr val="00B0F0"/>
                </a:solidFill>
                <a:latin typeface="+mj-lt"/>
              </a:rPr>
              <a:t>A year of dealing with RabbitMQ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0676" y="1804571"/>
            <a:ext cx="2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64D"/>
                </a:solidFill>
                <a:latin typeface="+mj-lt"/>
              </a:rPr>
              <a:t>Tools &amp; Frameworks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324974" y="2143125"/>
            <a:ext cx="2867025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8" y="1903605"/>
            <a:ext cx="779120" cy="779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6" y="2654717"/>
            <a:ext cx="361993" cy="3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Queue starts here…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Audience participation</a:t>
            </a:r>
          </a:p>
          <a:p>
            <a:r>
              <a:rPr lang="en-ZA" dirty="0" smtClean="0"/>
              <a:t>Speed through some queue theory</a:t>
            </a:r>
          </a:p>
          <a:p>
            <a:r>
              <a:rPr lang="en-ZA" dirty="0" smtClean="0"/>
              <a:t>Define our requirements</a:t>
            </a:r>
          </a:p>
          <a:p>
            <a:r>
              <a:rPr lang="en-ZA" dirty="0" smtClean="0"/>
              <a:t>Pick our ideal queue broker</a:t>
            </a:r>
          </a:p>
          <a:p>
            <a:r>
              <a:rPr lang="en-ZA" dirty="0"/>
              <a:t>Dig a little deeper</a:t>
            </a:r>
          </a:p>
          <a:p>
            <a:r>
              <a:rPr lang="en-ZA" dirty="0" smtClean="0"/>
              <a:t>Live with our decisions</a:t>
            </a:r>
          </a:p>
          <a:p>
            <a:r>
              <a:rPr lang="en-ZA" dirty="0" smtClean="0"/>
              <a:t>See how we are doing…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554" y="4303143"/>
            <a:ext cx="1703429" cy="1611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727" y="762146"/>
            <a:ext cx="2613084" cy="4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Audience </a:t>
            </a:r>
            <a:r>
              <a:rPr lang="en-ZA" dirty="0" smtClean="0"/>
              <a:t>participation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530422"/>
            <a:ext cx="10477500" cy="3384602"/>
          </a:xfrm>
        </p:spPr>
        <p:txBody>
          <a:bodyPr/>
          <a:lstStyle/>
          <a:p>
            <a:r>
              <a:rPr lang="en-ZA" dirty="0" smtClean="0"/>
              <a:t>Tell me how I am doing?</a:t>
            </a:r>
          </a:p>
          <a:p>
            <a:endParaRPr lang="en-ZA" dirty="0" smtClean="0"/>
          </a:p>
          <a:p>
            <a:pPr algn="ctr"/>
            <a:r>
              <a:rPr lang="en-ZA" sz="3600" dirty="0" smtClean="0">
                <a:hlinkClick r:id="rId2"/>
              </a:rPr>
              <a:t>http://dc.fryhard.com</a:t>
            </a:r>
            <a:endParaRPr lang="en-Z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75" y="1327098"/>
            <a:ext cx="6096313" cy="100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52" y="3278638"/>
            <a:ext cx="1062615" cy="10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Queues</a:t>
            </a:r>
            <a:endParaRPr lang="en-ZA" dirty="0"/>
          </a:p>
        </p:txBody>
      </p:sp>
      <p:pic>
        <p:nvPicPr>
          <p:cNvPr id="2050" name="Picture 2" descr="http://media.sacbee.com/static/weblogs/photos/sa_elect_sm/sa_elect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33575"/>
            <a:ext cx="9353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8275" y="945060"/>
            <a:ext cx="30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 2009 </a:t>
            </a:r>
            <a:r>
              <a:rPr lang="en-Z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elections </a:t>
            </a:r>
            <a:r>
              <a:rPr lang="en-Z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</a:t>
            </a:r>
            <a:r>
              <a:rPr lang="en-ZA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Katlehong</a:t>
            </a:r>
            <a:endParaRPr lang="en-Z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Up Arrow 6"/>
          <p:cNvSpPr/>
          <p:nvPr/>
        </p:nvSpPr>
        <p:spPr>
          <a:xfrm rot="16200000">
            <a:off x="9048923" y="4456388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Up Arrow 7"/>
          <p:cNvSpPr/>
          <p:nvPr/>
        </p:nvSpPr>
        <p:spPr>
          <a:xfrm rot="16200000">
            <a:off x="5840958" y="4568627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Up Arrow 8"/>
          <p:cNvSpPr/>
          <p:nvPr/>
        </p:nvSpPr>
        <p:spPr>
          <a:xfrm rot="21433306">
            <a:off x="1794829" y="3979041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Up Arrow 9"/>
          <p:cNvSpPr/>
          <p:nvPr/>
        </p:nvSpPr>
        <p:spPr>
          <a:xfrm rot="5400000">
            <a:off x="4273868" y="3375024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Up Arrow 10"/>
          <p:cNvSpPr/>
          <p:nvPr/>
        </p:nvSpPr>
        <p:spPr>
          <a:xfrm rot="5400000">
            <a:off x="7286308" y="3375023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Up Arrow 11"/>
          <p:cNvSpPr/>
          <p:nvPr/>
        </p:nvSpPr>
        <p:spPr>
          <a:xfrm rot="18337440">
            <a:off x="8444548" y="2301007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Up Arrow 12"/>
          <p:cNvSpPr/>
          <p:nvPr/>
        </p:nvSpPr>
        <p:spPr>
          <a:xfrm rot="15360440">
            <a:off x="5610115" y="2576908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Up Arrow 13"/>
          <p:cNvSpPr/>
          <p:nvPr/>
        </p:nvSpPr>
        <p:spPr>
          <a:xfrm rot="4357403">
            <a:off x="4301242" y="1967526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3796642" y="165050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27676" y="41265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urved Down Arrow 18"/>
          <p:cNvSpPr/>
          <p:nvPr/>
        </p:nvSpPr>
        <p:spPr>
          <a:xfrm rot="6499818">
            <a:off x="5511261" y="1642840"/>
            <a:ext cx="799890" cy="457200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8690789">
            <a:off x="5212081" y="1363575"/>
            <a:ext cx="799890" cy="457200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5769" y="995041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time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urved Down Arrow 20"/>
          <p:cNvSpPr/>
          <p:nvPr/>
        </p:nvSpPr>
        <p:spPr>
          <a:xfrm rot="7153998">
            <a:off x="10556905" y="4518963"/>
            <a:ext cx="473816" cy="270823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9344969">
            <a:off x="10425419" y="4313115"/>
            <a:ext cx="473816" cy="270823"/>
          </a:xfrm>
          <a:prstGeom prst="curvedDownArrow">
            <a:avLst>
              <a:gd name="adj1" fmla="val 21307"/>
              <a:gd name="adj2" fmla="val 67019"/>
              <a:gd name="adj3" fmla="val 32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 rot="16200000">
            <a:off x="11309703" y="4254181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10391996" y="47981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200" b="1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endParaRPr lang="en-ZA" sz="12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ZA" sz="12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en-ZA" sz="12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Up Arrow 29"/>
          <p:cNvSpPr/>
          <p:nvPr/>
        </p:nvSpPr>
        <p:spPr>
          <a:xfrm rot="4357403">
            <a:off x="6861026" y="1444620"/>
            <a:ext cx="283845" cy="65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34302" flipH="1">
            <a:off x="7462729" y="788685"/>
            <a:ext cx="863691" cy="99845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628074" y="1582605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7128" y="5323844"/>
            <a:ext cx="13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time</a:t>
            </a:r>
            <a:endParaRPr lang="en-ZA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8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 animBg="1"/>
      <p:bldP spid="6" grpId="0" animBg="1"/>
      <p:bldP spid="20" grpId="0"/>
      <p:bldP spid="21" grpId="0" animBg="1"/>
      <p:bldP spid="22" grpId="0" animBg="1"/>
      <p:bldP spid="23" grpId="0" animBg="1"/>
      <p:bldP spid="24" grpId="0"/>
      <p:bldP spid="30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Decisions: Location &amp; ease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smtClean="0"/>
          </a:p>
          <a:p>
            <a:r>
              <a:rPr lang="en-ZA" dirty="0" smtClean="0"/>
              <a:t>The core questions that drove our decision were Location &amp; ease</a:t>
            </a:r>
          </a:p>
          <a:p>
            <a:pPr lvl="1"/>
            <a:r>
              <a:rPr lang="en-ZA" dirty="0" smtClean="0"/>
              <a:t>Why send data to an external service when we can keep it in house?</a:t>
            </a:r>
          </a:p>
          <a:p>
            <a:pPr lvl="1"/>
            <a:r>
              <a:rPr lang="en-ZA" dirty="0" smtClean="0"/>
              <a:t>Can we easily monitor &amp; change our queues</a:t>
            </a:r>
          </a:p>
          <a:p>
            <a:r>
              <a:rPr lang="en-ZA" dirty="0" smtClean="0"/>
              <a:t>This ruled out hosted services from Azure, Amazon, etc.</a:t>
            </a:r>
          </a:p>
          <a:p>
            <a:r>
              <a:rPr lang="en-ZA" dirty="0" smtClean="0"/>
              <a:t>This also mean we needed a string Management UI</a:t>
            </a:r>
            <a:endParaRPr lang="en-ZA" dirty="0"/>
          </a:p>
          <a:p>
            <a:pPr lvl="1"/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452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Choose your queue broker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MSMQ</a:t>
            </a:r>
          </a:p>
          <a:p>
            <a:pPr lvl="1"/>
            <a:r>
              <a:rPr lang="en-ZA" dirty="0"/>
              <a:t>Microsoft messaging queue</a:t>
            </a:r>
          </a:p>
          <a:p>
            <a:r>
              <a:rPr lang="en-ZA" dirty="0"/>
              <a:t>Azure Queues &amp; </a:t>
            </a:r>
            <a:r>
              <a:rPr lang="en-ZA" dirty="0">
                <a:hlinkClick r:id="rId2"/>
              </a:rPr>
              <a:t>Service </a:t>
            </a:r>
            <a:r>
              <a:rPr lang="en-ZA" dirty="0" smtClean="0">
                <a:hlinkClick r:id="rId2"/>
              </a:rPr>
              <a:t>Bus</a:t>
            </a:r>
            <a:endParaRPr lang="en-ZA" dirty="0" smtClean="0"/>
          </a:p>
          <a:p>
            <a:pPr lvl="1"/>
            <a:r>
              <a:rPr lang="en-ZA" dirty="0" smtClean="0"/>
              <a:t>Hosted in Azure cloud</a:t>
            </a:r>
            <a:endParaRPr lang="en-ZA" dirty="0"/>
          </a:p>
          <a:p>
            <a:r>
              <a:rPr lang="en-ZA" dirty="0" smtClean="0"/>
              <a:t>Amazon Simple </a:t>
            </a:r>
            <a:r>
              <a:rPr lang="en-ZA" dirty="0"/>
              <a:t>Queue Services - </a:t>
            </a:r>
            <a:r>
              <a:rPr lang="en-ZA" dirty="0" smtClean="0">
                <a:hlinkClick r:id="rId3"/>
              </a:rPr>
              <a:t>aws.amazon.com/</a:t>
            </a:r>
            <a:r>
              <a:rPr lang="en-ZA" dirty="0" err="1" smtClean="0">
                <a:hlinkClick r:id="rId3"/>
              </a:rPr>
              <a:t>sqs</a:t>
            </a:r>
            <a:r>
              <a:rPr lang="en-ZA" dirty="0">
                <a:hlinkClick r:id="rId3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Hosted with Amazon EC2 services</a:t>
            </a:r>
          </a:p>
          <a:p>
            <a:r>
              <a:rPr lang="en-ZA" dirty="0" smtClean="0"/>
              <a:t>Rabbit MQ</a:t>
            </a:r>
          </a:p>
          <a:p>
            <a:pPr lvl="1"/>
            <a:r>
              <a:rPr lang="en-ZA" dirty="0" smtClean="0"/>
              <a:t>Installed locally</a:t>
            </a:r>
          </a:p>
          <a:p>
            <a:pPr lvl="1"/>
            <a:r>
              <a:rPr lang="en-ZA" dirty="0" smtClean="0"/>
              <a:t>As a service - </a:t>
            </a:r>
            <a:r>
              <a:rPr lang="en-ZA" dirty="0">
                <a:solidFill>
                  <a:schemeClr val="accent3"/>
                </a:solidFill>
                <a:hlinkClick r:id="rId4"/>
              </a:rPr>
              <a:t>CloudAMQP</a:t>
            </a:r>
            <a:endParaRPr lang="en-ZA" dirty="0">
              <a:solidFill>
                <a:schemeClr val="accent3"/>
              </a:solidFill>
            </a:endParaRPr>
          </a:p>
          <a:p>
            <a:r>
              <a:rPr lang="en-ZA" dirty="0" smtClean="0"/>
              <a:t>Many many</a:t>
            </a:r>
            <a:r>
              <a:rPr lang="en-ZA" dirty="0"/>
              <a:t> more…  - just look at </a:t>
            </a:r>
            <a:r>
              <a:rPr lang="en-ZA" dirty="0" smtClean="0">
                <a:hlinkClick r:id="rId5"/>
              </a:rPr>
              <a:t>queues.io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26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790760"/>
              </p:ext>
            </p:extLst>
          </p:nvPr>
        </p:nvGraphicFramePr>
        <p:xfrm>
          <a:off x="876300" y="1419225"/>
          <a:ext cx="10477500" cy="409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0"/>
                <a:gridCol w="1746250"/>
                <a:gridCol w="1746250"/>
                <a:gridCol w="1746250"/>
                <a:gridCol w="1746250"/>
                <a:gridCol w="1746250"/>
              </a:tblGrid>
              <a:tr h="27307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LeadsPerMonth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LeadsPerDay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LeadsPerAwakeHour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LeadsPerAwakeMinute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2.516666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2.716666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2.283333</a:t>
                      </a:r>
                    </a:p>
                  </a:txBody>
                  <a:tcPr marL="6350" marR="6350" marT="6350" marB="0" anchor="b"/>
                </a:tc>
              </a:tr>
              <a:tr h="273070"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1.683333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3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7222" y="479599"/>
            <a:ext cx="364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So </a:t>
            </a:r>
            <a:r>
              <a:rPr lang="en-ZA" sz="2800" dirty="0" smtClean="0">
                <a:solidFill>
                  <a:schemeClr val="bg1"/>
                </a:solidFill>
              </a:rPr>
              <a:t>Long, and </a:t>
            </a:r>
          </a:p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Thanks </a:t>
            </a:r>
            <a:r>
              <a:rPr lang="en-ZA" sz="2800" dirty="0">
                <a:solidFill>
                  <a:schemeClr val="bg1"/>
                </a:solidFill>
              </a:rPr>
              <a:t>for All the Fish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9820" y="1551742"/>
            <a:ext cx="455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rgbClr val="FF064D"/>
                </a:solidFill>
                <a:latin typeface="+mj-lt"/>
              </a:rPr>
              <a:t>Brendan Fry</a:t>
            </a:r>
            <a:endParaRPr lang="en-ZA" sz="1600" dirty="0">
              <a:solidFill>
                <a:srgbClr val="FF064D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843433" y="1890296"/>
            <a:ext cx="3348566" cy="0"/>
          </a:xfrm>
          <a:prstGeom prst="line">
            <a:avLst/>
          </a:prstGeom>
          <a:ln>
            <a:solidFill>
              <a:schemeClr val="accent4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56676" y="1894642"/>
            <a:ext cx="431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6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bfry@fryhard.com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0836337634</a:t>
            </a:r>
          </a:p>
          <a:p>
            <a:r>
              <a:rPr lang="en-ZA" sz="1600" dirty="0" smtClean="0">
                <a:solidFill>
                  <a:schemeClr val="accent3"/>
                </a:solidFill>
                <a:latin typeface="+mj-lt"/>
              </a:rPr>
              <a:t>@Fry_Hard</a:t>
            </a:r>
            <a:endParaRPr lang="en-ZA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5615" y="2971859"/>
            <a:ext cx="4437518" cy="12953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http://devconf.co.za</a:t>
            </a:r>
            <a:br>
              <a:rPr lang="en-ZA" dirty="0" smtClean="0"/>
            </a:br>
            <a:r>
              <a:rPr lang="en-ZA" dirty="0" smtClean="0"/>
              <a:t>http://fryhard.com</a:t>
            </a:r>
            <a:endParaRPr lang="en-ZA" dirty="0"/>
          </a:p>
          <a:p>
            <a:pPr algn="ctr"/>
            <a:r>
              <a:rPr lang="en-ZA" dirty="0" smtClean="0"/>
              <a:t>http://Jagmethod.com</a:t>
            </a:r>
          </a:p>
          <a:p>
            <a:pPr algn="ctr"/>
            <a:r>
              <a:rPr lang="en-ZA" dirty="0" smtClean="0"/>
              <a:t>https</a:t>
            </a:r>
            <a:r>
              <a:rPr lang="en-ZA" dirty="0"/>
              <a:t>://</a:t>
            </a:r>
            <a:r>
              <a:rPr lang="en-ZA" dirty="0" smtClean="0"/>
              <a:t>www.rabbitmq.com</a:t>
            </a:r>
            <a:endParaRPr lang="en-ZA" dirty="0"/>
          </a:p>
        </p:txBody>
      </p:sp>
      <p:pic>
        <p:nvPicPr>
          <p:cNvPr id="1026" name="Picture 2" descr="Place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6" y="1933854"/>
            <a:ext cx="1608667" cy="2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83" y="2700867"/>
            <a:ext cx="212784" cy="212784"/>
          </a:xfrm>
          <a:prstGeom prst="rect">
            <a:avLst/>
          </a:prstGeom>
        </p:spPr>
      </p:pic>
      <p:pic>
        <p:nvPicPr>
          <p:cNvPr id="1036" name="Picture 12" descr="http://icons.iconarchive.com/icons/wwalczyszyn/android-style-honeycomb/256/Phon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246" y="2445104"/>
            <a:ext cx="236258" cy="2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25" y="2186812"/>
            <a:ext cx="263499" cy="2634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29" y="3158998"/>
            <a:ext cx="533427" cy="190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86" y="3429213"/>
            <a:ext cx="692112" cy="692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0606" y="3158998"/>
            <a:ext cx="997001" cy="2921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09" y="3638252"/>
            <a:ext cx="361993" cy="3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Conf">
      <a:dk1>
        <a:sysClr val="windowText" lastClr="000000"/>
      </a:dk1>
      <a:lt1>
        <a:sysClr val="window" lastClr="FFFFFF"/>
      </a:lt1>
      <a:dk2>
        <a:srgbClr val="000F2F"/>
      </a:dk2>
      <a:lt2>
        <a:srgbClr val="F2F2F2"/>
      </a:lt2>
      <a:accent1>
        <a:srgbClr val="00B0F0"/>
      </a:accent1>
      <a:accent2>
        <a:srgbClr val="FF064D"/>
      </a:accent2>
      <a:accent3>
        <a:srgbClr val="757070"/>
      </a:accent3>
      <a:accent4>
        <a:srgbClr val="B30843"/>
      </a:accent4>
      <a:accent5>
        <a:srgbClr val="00355E"/>
      </a:accent5>
      <a:accent6>
        <a:srgbClr val="70AD47"/>
      </a:accent6>
      <a:hlink>
        <a:srgbClr val="0563C1"/>
      </a:hlink>
      <a:folHlink>
        <a:srgbClr val="D0CECE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10426</TotalTime>
  <Words>286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Queue starts here…</vt:lpstr>
      <vt:lpstr>Audience participation</vt:lpstr>
      <vt:lpstr>Queues</vt:lpstr>
      <vt:lpstr>Decisions: Location &amp; ease</vt:lpstr>
      <vt:lpstr>Choose your queue broker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Germanus</dc:creator>
  <cp:lastModifiedBy>Brendan Fry</cp:lastModifiedBy>
  <cp:revision>1829</cp:revision>
  <cp:lastPrinted>2015-05-26T15:41:20Z</cp:lastPrinted>
  <dcterms:created xsi:type="dcterms:W3CDTF">2015-04-11T08:44:41Z</dcterms:created>
  <dcterms:modified xsi:type="dcterms:W3CDTF">2016-02-22T07:38:42Z</dcterms:modified>
</cp:coreProperties>
</file>