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9144000" cy="6858000" type="screen4x3"/>
  <p:notesSz cx="6858000" cy="9144000"/>
  <p:embeddedFontLst>
    <p:embeddedFont>
      <p:font typeface="Georgia" panose="02040502050405020303" pitchFamily="18" charset="0"/>
      <p:regular r:id="rId12"/>
      <p:bold r:id="rId13"/>
      <p:italic r:id="rId14"/>
      <p:boldItalic r:id="rId15"/>
    </p:embeddedFont>
    <p:embeddedFont>
      <p:font typeface="Roboto Slab" panose="020B0604020202020204" charset="0"/>
      <p:regular r:id="rId16"/>
      <p:bold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8" roundtripDataSignature="AMtx7mgPbP+Y96ii86wi+7nsWe5fXIn32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1698"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customschemas.google.com/relationships/presentationmetadata" Target="meta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www.energy.gov/sites/prod/files/oeprod/DocumentsandMedia/roadmap.pdf"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2" name="Google Shape;82;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1" name="Google Shape;91;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9" name="Google Shape;99;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136923c42fe_8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136923c42fe_8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a:t>What GAO Found</a:t>
            </a:r>
            <a:endParaRPr/>
          </a:p>
          <a:p>
            <a:pPr marL="0" lvl="0" indent="0" algn="l" rtl="0">
              <a:spcBef>
                <a:spcPts val="0"/>
              </a:spcBef>
              <a:spcAft>
                <a:spcPts val="0"/>
              </a:spcAft>
              <a:buClr>
                <a:schemeClr val="dk1"/>
              </a:buClr>
              <a:buSzPts val="1100"/>
              <a:buFont typeface="Arial"/>
              <a:buNone/>
            </a:pPr>
            <a:r>
              <a:rPr lang="en-US"/>
              <a:t>The electric grid faces significant cybersecurity risks:</a:t>
            </a:r>
            <a:endParaRPr/>
          </a:p>
          <a:p>
            <a:pPr marL="0" lvl="0" indent="0" algn="l" rtl="0">
              <a:spcBef>
                <a:spcPts val="0"/>
              </a:spcBef>
              <a:spcAft>
                <a:spcPts val="0"/>
              </a:spcAft>
              <a:buClr>
                <a:schemeClr val="dk1"/>
              </a:buClr>
              <a:buSzPts val="1100"/>
              <a:buFont typeface="Arial"/>
              <a:buNone/>
            </a:pPr>
            <a:r>
              <a:rPr lang="en-US"/>
              <a:t>• Threat actors. Nations, criminal groups, terrorists, and others are increasingly capable of attacking the grid.</a:t>
            </a:r>
            <a:endParaRPr/>
          </a:p>
          <a:p>
            <a:pPr marL="0" lvl="0" indent="0" algn="l" rtl="0">
              <a:spcBef>
                <a:spcPts val="0"/>
              </a:spcBef>
              <a:spcAft>
                <a:spcPts val="0"/>
              </a:spcAft>
              <a:buClr>
                <a:schemeClr val="dk1"/>
              </a:buClr>
              <a:buSzPts val="1100"/>
              <a:buFont typeface="Arial"/>
              <a:buNone/>
            </a:pPr>
            <a:r>
              <a:rPr lang="en-US"/>
              <a:t>• Vulnerabilities. The grid is becoming more vulnerable to cyberattacks—particularly those involving industrial control systems that support grid operations. (The figure below is a high-level depiction of ways in which an attacker could compromise industrial control systems.) The increasing adoption of high-wattage consumer Internet of Things devices—“smart” devices connected to the internet—and the use of the global positioning system to synchronize grid operations are also vulnerabilities.</a:t>
            </a:r>
            <a:endParaRPr/>
          </a:p>
          <a:p>
            <a:pPr marL="0" lvl="0" indent="0" algn="l" rtl="0">
              <a:spcBef>
                <a:spcPts val="0"/>
              </a:spcBef>
              <a:spcAft>
                <a:spcPts val="0"/>
              </a:spcAft>
              <a:buClr>
                <a:schemeClr val="dk1"/>
              </a:buClr>
              <a:buSzPts val="1100"/>
              <a:buFont typeface="Arial"/>
              <a:buNone/>
            </a:pPr>
            <a:r>
              <a:rPr lang="en-US"/>
              <a:t>• Impacts. Although cybersecurity incidents reportedly have not resulted in power outages domestically, cyberattacks on industrial control systems have disrupted foreign electric grid operations. In addition, while recent federal assessments indicate that cyberattacks could cause widespread power outages in the United States, the scale of power outages that may result from a cyberattack is uncertain due to limitations in those assessments</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just" rtl="0">
              <a:lnSpc>
                <a:spcPct val="115000"/>
              </a:lnSpc>
              <a:spcBef>
                <a:spcPts val="0"/>
              </a:spcBef>
              <a:spcAft>
                <a:spcPts val="0"/>
              </a:spcAft>
              <a:buClr>
                <a:schemeClr val="dk1"/>
              </a:buClr>
              <a:buSzPts val="1100"/>
              <a:buFont typeface="Arial"/>
              <a:buNone/>
            </a:pPr>
            <a:r>
              <a:rPr lang="en-US" sz="1400" b="1">
                <a:solidFill>
                  <a:schemeClr val="dk1"/>
                </a:solidFill>
              </a:rPr>
              <a:t>Computer controls depend upon some kind of digital connection to a control mechanism. A physical attack on a sub-station can disable that control connection, as was done at the Metcalf substation in San Jose, California, where the telephone cables providing the control signals were physically cut prior to a kinetic attack. So, the assumption of continuous cyber connection is not necessarily valid. A nefarious actor with access to a switch box would need do no more than disconnect ethernet cables to cause havoc in the command-and-control network.</a:t>
            </a:r>
            <a:endParaRPr/>
          </a:p>
        </p:txBody>
      </p:sp>
      <p:sp>
        <p:nvSpPr>
          <p:cNvPr id="111" name="Google Shape;111;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200"/>
              </a:spcBef>
              <a:spcAft>
                <a:spcPts val="0"/>
              </a:spcAft>
              <a:buClr>
                <a:schemeClr val="dk1"/>
              </a:buClr>
              <a:buSzPts val="1100"/>
              <a:buFont typeface="Arial"/>
              <a:buNone/>
            </a:pPr>
            <a:r>
              <a:rPr lang="en-US" sz="1000" u="sng">
                <a:solidFill>
                  <a:srgbClr val="009999"/>
                </a:solidFill>
                <a:hlinkClick r:id="rId3">
                  <a:extLst>
                    <a:ext uri="{A12FA001-AC4F-418D-AE19-62706E023703}">
                      <ahyp:hlinkClr xmlns:ahyp="http://schemas.microsoft.com/office/drawing/2018/hyperlinkcolor" val="tx"/>
                    </a:ext>
                  </a:extLst>
                </a:hlinkClick>
              </a:rPr>
              <a:t>https://www.energy.gov/sites/prod/files/oeprod/DocumentsandMedia/roadmap.pdf</a:t>
            </a:r>
            <a:endParaRPr sz="1000" u="sng">
              <a:solidFill>
                <a:srgbClr val="009999"/>
              </a:solidFill>
            </a:endParaRPr>
          </a:p>
          <a:p>
            <a:pPr marL="0" lvl="0" indent="0" algn="l" rtl="0">
              <a:lnSpc>
                <a:spcPct val="100000"/>
              </a:lnSpc>
              <a:spcBef>
                <a:spcPts val="0"/>
              </a:spcBef>
              <a:spcAft>
                <a:spcPts val="0"/>
              </a:spcAft>
              <a:buSzPts val="1100"/>
              <a:buNone/>
            </a:pPr>
            <a:endParaRPr/>
          </a:p>
        </p:txBody>
      </p:sp>
      <p:sp>
        <p:nvSpPr>
          <p:cNvPr id="118" name="Google Shape;118;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a:t>SWOT analysis </a:t>
            </a:r>
            <a:endParaRPr/>
          </a:p>
        </p:txBody>
      </p:sp>
      <p:sp>
        <p:nvSpPr>
          <p:cNvPr id="125" name="Google Shape;125;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2" name="Google Shape;132;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8" name="Google Shape;138;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11"/>
          <p:cNvSpPr txBox="1">
            <a:spLocks noGrp="1"/>
          </p:cNvSpPr>
          <p:nvPr>
            <p:ph type="ctrTitle"/>
          </p:nvPr>
        </p:nvSpPr>
        <p:spPr>
          <a:xfrm>
            <a:off x="1143000" y="1122363"/>
            <a:ext cx="6858000" cy="23876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sz="60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3" name="Google Shape;13;p11"/>
          <p:cNvSpPr txBox="1">
            <a:spLocks noGrp="1"/>
          </p:cNvSpPr>
          <p:nvPr>
            <p:ph type="subTitle" idx="1"/>
          </p:nvPr>
        </p:nvSpPr>
        <p:spPr>
          <a:xfrm>
            <a:off x="1143000" y="3602038"/>
            <a:ext cx="6858000" cy="1655762"/>
          </a:xfrm>
          <a:prstGeom prst="rect">
            <a:avLst/>
          </a:prstGeom>
          <a:noFill/>
          <a:ln>
            <a:noFill/>
          </a:ln>
        </p:spPr>
        <p:txBody>
          <a:bodyPr spcFirstLastPara="1" wrap="square" lIns="91425" tIns="45700" rIns="91425" bIns="45700" anchor="t" anchorCtr="0">
            <a:noAutofit/>
          </a:bodyPr>
          <a:lstStyle>
            <a:lvl1pPr lvl="0" algn="ctr">
              <a:lnSpc>
                <a:spcPct val="100000"/>
              </a:lnSpc>
              <a:spcBef>
                <a:spcPts val="480"/>
              </a:spcBef>
              <a:spcAft>
                <a:spcPts val="0"/>
              </a:spcAft>
              <a:buClr>
                <a:schemeClr val="dk1"/>
              </a:buClr>
              <a:buSzPts val="2400"/>
              <a:buFont typeface="Arial"/>
              <a:buNone/>
              <a:defRPr sz="2400"/>
            </a:lvl1pPr>
            <a:lvl2pPr lvl="1" algn="ctr">
              <a:lnSpc>
                <a:spcPct val="100000"/>
              </a:lnSpc>
              <a:spcBef>
                <a:spcPts val="400"/>
              </a:spcBef>
              <a:spcAft>
                <a:spcPts val="0"/>
              </a:spcAft>
              <a:buClr>
                <a:schemeClr val="dk1"/>
              </a:buClr>
              <a:buSzPts val="2000"/>
              <a:buFont typeface="Arial"/>
              <a:buNone/>
              <a:defRPr sz="2000"/>
            </a:lvl2pPr>
            <a:lvl3pPr lvl="2" algn="ctr">
              <a:lnSpc>
                <a:spcPct val="100000"/>
              </a:lnSpc>
              <a:spcBef>
                <a:spcPts val="360"/>
              </a:spcBef>
              <a:spcAft>
                <a:spcPts val="0"/>
              </a:spcAft>
              <a:buClr>
                <a:schemeClr val="dk1"/>
              </a:buClr>
              <a:buSzPts val="1800"/>
              <a:buFont typeface="Arial"/>
              <a:buNone/>
              <a:defRPr sz="1800"/>
            </a:lvl3pPr>
            <a:lvl4pPr lvl="3" algn="ctr">
              <a:lnSpc>
                <a:spcPct val="100000"/>
              </a:lnSpc>
              <a:spcBef>
                <a:spcPts val="320"/>
              </a:spcBef>
              <a:spcAft>
                <a:spcPts val="0"/>
              </a:spcAft>
              <a:buClr>
                <a:schemeClr val="dk1"/>
              </a:buClr>
              <a:buSzPts val="1600"/>
              <a:buFont typeface="Arial"/>
              <a:buNone/>
              <a:defRPr sz="1600"/>
            </a:lvl4pPr>
            <a:lvl5pPr lvl="4" algn="ctr">
              <a:lnSpc>
                <a:spcPct val="100000"/>
              </a:lnSpc>
              <a:spcBef>
                <a:spcPts val="320"/>
              </a:spcBef>
              <a:spcAft>
                <a:spcPts val="0"/>
              </a:spcAft>
              <a:buClr>
                <a:schemeClr val="dk1"/>
              </a:buClr>
              <a:buSzPts val="1600"/>
              <a:buFont typeface="Arial"/>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11"/>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11"/>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 name="Google Shape;16;p11"/>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67"/>
        <p:cNvGrpSpPr/>
        <p:nvPr/>
      </p:nvGrpSpPr>
      <p:grpSpPr>
        <a:xfrm>
          <a:off x="0" y="0"/>
          <a:ext cx="0" cy="0"/>
          <a:chOff x="0" y="0"/>
          <a:chExt cx="0" cy="0"/>
        </a:xfrm>
      </p:grpSpPr>
      <p:sp>
        <p:nvSpPr>
          <p:cNvPr id="68" name="Google Shape;68;p20"/>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69" name="Google Shape;69;p20"/>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0" name="Google Shape;70;p20"/>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20"/>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20"/>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20"/>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74"/>
        <p:cNvGrpSpPr/>
        <p:nvPr/>
      </p:nvGrpSpPr>
      <p:grpSpPr>
        <a:xfrm>
          <a:off x="0" y="0"/>
          <a:ext cx="0" cy="0"/>
          <a:chOff x="0" y="0"/>
          <a:chExt cx="0" cy="0"/>
        </a:xfrm>
      </p:grpSpPr>
      <p:sp>
        <p:nvSpPr>
          <p:cNvPr id="75" name="Google Shape;75;p21"/>
          <p:cNvSpPr txBox="1">
            <a:spLocks noGrp="1"/>
          </p:cNvSpPr>
          <p:nvPr>
            <p:ph type="title"/>
          </p:nvPr>
        </p:nvSpPr>
        <p:spPr>
          <a:xfrm>
            <a:off x="623888" y="1709738"/>
            <a:ext cx="7886700" cy="2852737"/>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sz="60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76" name="Google Shape;76;p21"/>
          <p:cNvSpPr txBox="1">
            <a:spLocks noGrp="1"/>
          </p:cNvSpPr>
          <p:nvPr>
            <p:ph type="body" idx="1"/>
          </p:nvPr>
        </p:nvSpPr>
        <p:spPr>
          <a:xfrm>
            <a:off x="623888" y="4589463"/>
            <a:ext cx="7886700" cy="1500187"/>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480"/>
              </a:spcBef>
              <a:spcAft>
                <a:spcPts val="0"/>
              </a:spcAft>
              <a:buClr>
                <a:schemeClr val="dk1"/>
              </a:buClr>
              <a:buSzPts val="2400"/>
              <a:buFont typeface="Arial"/>
              <a:buNone/>
              <a:defRPr sz="2400"/>
            </a:lvl1pPr>
            <a:lvl2pPr marL="914400" lvl="1" indent="-228600" algn="l">
              <a:lnSpc>
                <a:spcPct val="100000"/>
              </a:lnSpc>
              <a:spcBef>
                <a:spcPts val="400"/>
              </a:spcBef>
              <a:spcAft>
                <a:spcPts val="0"/>
              </a:spcAft>
              <a:buClr>
                <a:schemeClr val="dk1"/>
              </a:buClr>
              <a:buSzPts val="2000"/>
              <a:buFont typeface="Arial"/>
              <a:buNone/>
              <a:defRPr sz="2000"/>
            </a:lvl2pPr>
            <a:lvl3pPr marL="1371600" lvl="2" indent="-228600" algn="l">
              <a:lnSpc>
                <a:spcPct val="100000"/>
              </a:lnSpc>
              <a:spcBef>
                <a:spcPts val="360"/>
              </a:spcBef>
              <a:spcAft>
                <a:spcPts val="0"/>
              </a:spcAft>
              <a:buClr>
                <a:schemeClr val="dk1"/>
              </a:buClr>
              <a:buSzPts val="1800"/>
              <a:buFont typeface="Arial"/>
              <a:buNone/>
              <a:defRPr sz="1800"/>
            </a:lvl3pPr>
            <a:lvl4pPr marL="1828800" lvl="3" indent="-228600" algn="l">
              <a:lnSpc>
                <a:spcPct val="100000"/>
              </a:lnSpc>
              <a:spcBef>
                <a:spcPts val="320"/>
              </a:spcBef>
              <a:spcAft>
                <a:spcPts val="0"/>
              </a:spcAft>
              <a:buClr>
                <a:schemeClr val="dk1"/>
              </a:buClr>
              <a:buSzPts val="1600"/>
              <a:buFont typeface="Arial"/>
              <a:buNone/>
              <a:defRPr sz="1600"/>
            </a:lvl4pPr>
            <a:lvl5pPr marL="2286000" lvl="4" indent="-228600" algn="l">
              <a:lnSpc>
                <a:spcPct val="100000"/>
              </a:lnSpc>
              <a:spcBef>
                <a:spcPts val="320"/>
              </a:spcBef>
              <a:spcAft>
                <a:spcPts val="0"/>
              </a:spcAft>
              <a:buClr>
                <a:schemeClr val="dk1"/>
              </a:buClr>
              <a:buSzPts val="1600"/>
              <a:buFont typeface="Arial"/>
              <a:buNone/>
              <a:defRPr sz="1600"/>
            </a:lvl5pPr>
            <a:lvl6pPr marL="2743200" lvl="5" indent="-228600" algn="l">
              <a:lnSpc>
                <a:spcPct val="90000"/>
              </a:lnSpc>
              <a:spcBef>
                <a:spcPts val="500"/>
              </a:spcBef>
              <a:spcAft>
                <a:spcPts val="0"/>
              </a:spcAft>
              <a:buClr>
                <a:schemeClr val="dk1"/>
              </a:buClr>
              <a:buSzPts val="1600"/>
              <a:buNone/>
              <a:defRPr sz="1600"/>
            </a:lvl6pPr>
            <a:lvl7pPr marL="3200400" lvl="6" indent="-228600" algn="l">
              <a:lnSpc>
                <a:spcPct val="90000"/>
              </a:lnSpc>
              <a:spcBef>
                <a:spcPts val="500"/>
              </a:spcBef>
              <a:spcAft>
                <a:spcPts val="0"/>
              </a:spcAft>
              <a:buClr>
                <a:schemeClr val="dk1"/>
              </a:buClr>
              <a:buSzPts val="1600"/>
              <a:buNone/>
              <a:defRPr sz="1600"/>
            </a:lvl7pPr>
            <a:lvl8pPr marL="3657600" lvl="7" indent="-228600" algn="l">
              <a:lnSpc>
                <a:spcPct val="90000"/>
              </a:lnSpc>
              <a:spcBef>
                <a:spcPts val="500"/>
              </a:spcBef>
              <a:spcAft>
                <a:spcPts val="0"/>
              </a:spcAft>
              <a:buClr>
                <a:schemeClr val="dk1"/>
              </a:buClr>
              <a:buSzPts val="1600"/>
              <a:buNone/>
              <a:defRPr sz="1600"/>
            </a:lvl8pPr>
            <a:lvl9pPr marL="4114800" lvl="8" indent="-228600" algn="l">
              <a:lnSpc>
                <a:spcPct val="90000"/>
              </a:lnSpc>
              <a:spcBef>
                <a:spcPts val="500"/>
              </a:spcBef>
              <a:spcAft>
                <a:spcPts val="0"/>
              </a:spcAft>
              <a:buClr>
                <a:schemeClr val="dk1"/>
              </a:buClr>
              <a:buSzPts val="1600"/>
              <a:buNone/>
              <a:defRPr sz="1600"/>
            </a:lvl9pPr>
          </a:lstStyle>
          <a:p>
            <a:endParaRPr/>
          </a:p>
        </p:txBody>
      </p:sp>
      <p:sp>
        <p:nvSpPr>
          <p:cNvPr id="77" name="Google Shape;77;p21"/>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21"/>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21"/>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12"/>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9" name="Google Shape;19;p12"/>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12"/>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12"/>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12"/>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23"/>
        <p:cNvGrpSpPr/>
        <p:nvPr/>
      </p:nvGrpSpPr>
      <p:grpSpPr>
        <a:xfrm>
          <a:off x="0" y="0"/>
          <a:ext cx="0" cy="0"/>
          <a:chOff x="0" y="0"/>
          <a:chExt cx="0" cy="0"/>
        </a:xfrm>
      </p:grpSpPr>
      <p:sp>
        <p:nvSpPr>
          <p:cNvPr id="24" name="Google Shape;24;p13"/>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25" name="Google Shape;25;p13"/>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6" name="Google Shape;26;p13"/>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13"/>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13"/>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29"/>
        <p:cNvGrpSpPr/>
        <p:nvPr/>
      </p:nvGrpSpPr>
      <p:grpSpPr>
        <a:xfrm>
          <a:off x="0" y="0"/>
          <a:ext cx="0" cy="0"/>
          <a:chOff x="0" y="0"/>
          <a:chExt cx="0" cy="0"/>
        </a:xfrm>
      </p:grpSpPr>
      <p:sp>
        <p:nvSpPr>
          <p:cNvPr id="30" name="Google Shape;30;p14"/>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31" name="Google Shape;31;p14"/>
          <p:cNvSpPr txBox="1">
            <a:spLocks noGrp="1"/>
          </p:cNvSpPr>
          <p:nvPr>
            <p:ph type="body" idx="1"/>
          </p:nvPr>
        </p:nvSpPr>
        <p:spPr>
          <a:xfrm rot="5400000">
            <a:off x="2309019" y="-251619"/>
            <a:ext cx="4525962" cy="822960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14"/>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14"/>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14"/>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35"/>
        <p:cNvGrpSpPr/>
        <p:nvPr/>
      </p:nvGrpSpPr>
      <p:grpSpPr>
        <a:xfrm>
          <a:off x="0" y="0"/>
          <a:ext cx="0" cy="0"/>
          <a:chOff x="0" y="0"/>
          <a:chExt cx="0" cy="0"/>
        </a:xfrm>
      </p:grpSpPr>
      <p:sp>
        <p:nvSpPr>
          <p:cNvPr id="36" name="Google Shape;36;p15"/>
          <p:cNvSpPr txBox="1">
            <a:spLocks noGrp="1"/>
          </p:cNvSpPr>
          <p:nvPr>
            <p:ph type="title"/>
          </p:nvPr>
        </p:nvSpPr>
        <p:spPr>
          <a:xfrm>
            <a:off x="630238" y="457200"/>
            <a:ext cx="2949575" cy="1600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sz="32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37" name="Google Shape;37;p15"/>
          <p:cNvSpPr>
            <a:spLocks noGrp="1"/>
          </p:cNvSpPr>
          <p:nvPr>
            <p:ph type="pic" idx="2"/>
          </p:nvPr>
        </p:nvSpPr>
        <p:spPr>
          <a:xfrm>
            <a:off x="3887788" y="987425"/>
            <a:ext cx="4629150" cy="4873625"/>
          </a:xfrm>
          <a:prstGeom prst="rect">
            <a:avLst/>
          </a:prstGeom>
          <a:noFill/>
          <a:ln>
            <a:noFill/>
          </a:ln>
        </p:spPr>
      </p:sp>
      <p:sp>
        <p:nvSpPr>
          <p:cNvPr id="38" name="Google Shape;38;p15"/>
          <p:cNvSpPr txBox="1">
            <a:spLocks noGrp="1"/>
          </p:cNvSpPr>
          <p:nvPr>
            <p:ph type="body" idx="1"/>
          </p:nvPr>
        </p:nvSpPr>
        <p:spPr>
          <a:xfrm>
            <a:off x="630238" y="2057400"/>
            <a:ext cx="2949575" cy="3811588"/>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320"/>
              </a:spcBef>
              <a:spcAft>
                <a:spcPts val="0"/>
              </a:spcAft>
              <a:buClr>
                <a:schemeClr val="dk1"/>
              </a:buClr>
              <a:buSzPts val="1600"/>
              <a:buFont typeface="Arial"/>
              <a:buNone/>
              <a:defRPr sz="1600"/>
            </a:lvl1pPr>
            <a:lvl2pPr marL="914400" lvl="1" indent="-228600" algn="l">
              <a:lnSpc>
                <a:spcPct val="100000"/>
              </a:lnSpc>
              <a:spcBef>
                <a:spcPts val="280"/>
              </a:spcBef>
              <a:spcAft>
                <a:spcPts val="0"/>
              </a:spcAft>
              <a:buClr>
                <a:schemeClr val="dk1"/>
              </a:buClr>
              <a:buSzPts val="1400"/>
              <a:buFont typeface="Arial"/>
              <a:buNone/>
              <a:defRPr sz="1400"/>
            </a:lvl2pPr>
            <a:lvl3pPr marL="1371600" lvl="2" indent="-228600" algn="l">
              <a:lnSpc>
                <a:spcPct val="100000"/>
              </a:lnSpc>
              <a:spcBef>
                <a:spcPts val="240"/>
              </a:spcBef>
              <a:spcAft>
                <a:spcPts val="0"/>
              </a:spcAft>
              <a:buClr>
                <a:schemeClr val="dk1"/>
              </a:buClr>
              <a:buSzPts val="1200"/>
              <a:buFont typeface="Arial"/>
              <a:buNone/>
              <a:defRPr sz="1200"/>
            </a:lvl3pPr>
            <a:lvl4pPr marL="1828800" lvl="3" indent="-228600" algn="l">
              <a:lnSpc>
                <a:spcPct val="100000"/>
              </a:lnSpc>
              <a:spcBef>
                <a:spcPts val="200"/>
              </a:spcBef>
              <a:spcAft>
                <a:spcPts val="0"/>
              </a:spcAft>
              <a:buClr>
                <a:schemeClr val="dk1"/>
              </a:buClr>
              <a:buSzPts val="1000"/>
              <a:buFont typeface="Arial"/>
              <a:buNone/>
              <a:defRPr sz="1000"/>
            </a:lvl4pPr>
            <a:lvl5pPr marL="2286000" lvl="4" indent="-228600" algn="l">
              <a:lnSpc>
                <a:spcPct val="100000"/>
              </a:lnSpc>
              <a:spcBef>
                <a:spcPts val="200"/>
              </a:spcBef>
              <a:spcAft>
                <a:spcPts val="0"/>
              </a:spcAft>
              <a:buClr>
                <a:schemeClr val="dk1"/>
              </a:buClr>
              <a:buSzPts val="1000"/>
              <a:buFont typeface="Arial"/>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39" name="Google Shape;39;p15"/>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15"/>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15"/>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42"/>
        <p:cNvGrpSpPr/>
        <p:nvPr/>
      </p:nvGrpSpPr>
      <p:grpSpPr>
        <a:xfrm>
          <a:off x="0" y="0"/>
          <a:ext cx="0" cy="0"/>
          <a:chOff x="0" y="0"/>
          <a:chExt cx="0" cy="0"/>
        </a:xfrm>
      </p:grpSpPr>
      <p:sp>
        <p:nvSpPr>
          <p:cNvPr id="43" name="Google Shape;43;p16"/>
          <p:cNvSpPr txBox="1">
            <a:spLocks noGrp="1"/>
          </p:cNvSpPr>
          <p:nvPr>
            <p:ph type="title"/>
          </p:nvPr>
        </p:nvSpPr>
        <p:spPr>
          <a:xfrm>
            <a:off x="630238" y="457200"/>
            <a:ext cx="2949575" cy="1600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sz="32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44" name="Google Shape;44;p16"/>
          <p:cNvSpPr txBox="1">
            <a:spLocks noGrp="1"/>
          </p:cNvSpPr>
          <p:nvPr>
            <p:ph type="body" idx="1"/>
          </p:nvPr>
        </p:nvSpPr>
        <p:spPr>
          <a:xfrm>
            <a:off x="3887788" y="987425"/>
            <a:ext cx="4629150" cy="4873625"/>
          </a:xfrm>
          <a:prstGeom prst="rect">
            <a:avLst/>
          </a:prstGeom>
          <a:noFill/>
          <a:ln>
            <a:noFill/>
          </a:ln>
        </p:spPr>
        <p:txBody>
          <a:bodyPr spcFirstLastPara="1" wrap="square" lIns="91425" tIns="45700" rIns="91425" bIns="45700" anchor="t" anchorCtr="0">
            <a:noAutofit/>
          </a:bodyPr>
          <a:lstStyle>
            <a:lvl1pPr marL="457200" lvl="0" indent="-431800" algn="l">
              <a:lnSpc>
                <a:spcPct val="100000"/>
              </a:lnSpc>
              <a:spcBef>
                <a:spcPts val="640"/>
              </a:spcBef>
              <a:spcAft>
                <a:spcPts val="0"/>
              </a:spcAft>
              <a:buClr>
                <a:schemeClr val="dk1"/>
              </a:buClr>
              <a:buSzPts val="3200"/>
              <a:buFont typeface="Arial"/>
              <a:buChar char="•"/>
              <a:defRPr sz="3200"/>
            </a:lvl1pPr>
            <a:lvl2pPr marL="914400" lvl="1" indent="-406400" algn="l">
              <a:lnSpc>
                <a:spcPct val="100000"/>
              </a:lnSpc>
              <a:spcBef>
                <a:spcPts val="560"/>
              </a:spcBef>
              <a:spcAft>
                <a:spcPts val="0"/>
              </a:spcAft>
              <a:buClr>
                <a:schemeClr val="dk1"/>
              </a:buClr>
              <a:buSzPts val="2800"/>
              <a:buFont typeface="Arial"/>
              <a:buChar char="–"/>
              <a:defRPr sz="2800"/>
            </a:lvl2pPr>
            <a:lvl3pPr marL="1371600" lvl="2" indent="-381000" algn="l">
              <a:lnSpc>
                <a:spcPct val="100000"/>
              </a:lnSpc>
              <a:spcBef>
                <a:spcPts val="480"/>
              </a:spcBef>
              <a:spcAft>
                <a:spcPts val="0"/>
              </a:spcAft>
              <a:buClr>
                <a:schemeClr val="dk1"/>
              </a:buClr>
              <a:buSzPts val="2400"/>
              <a:buFont typeface="Arial"/>
              <a:buChar char="•"/>
              <a:defRPr sz="2400"/>
            </a:lvl3pPr>
            <a:lvl4pPr marL="1828800" lvl="3" indent="-355600" algn="l">
              <a:lnSpc>
                <a:spcPct val="100000"/>
              </a:lnSpc>
              <a:spcBef>
                <a:spcPts val="400"/>
              </a:spcBef>
              <a:spcAft>
                <a:spcPts val="0"/>
              </a:spcAft>
              <a:buClr>
                <a:schemeClr val="dk1"/>
              </a:buClr>
              <a:buSzPts val="2000"/>
              <a:buFont typeface="Arial"/>
              <a:buChar char="–"/>
              <a:defRPr sz="2000"/>
            </a:lvl4pPr>
            <a:lvl5pPr marL="2286000" lvl="4" indent="-355600" algn="l">
              <a:lnSpc>
                <a:spcPct val="100000"/>
              </a:lnSpc>
              <a:spcBef>
                <a:spcPts val="400"/>
              </a:spcBef>
              <a:spcAft>
                <a:spcPts val="0"/>
              </a:spcAft>
              <a:buClr>
                <a:schemeClr val="dk1"/>
              </a:buClr>
              <a:buSzPts val="2000"/>
              <a:buFont typeface="Arial"/>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45" name="Google Shape;45;p16"/>
          <p:cNvSpPr txBox="1">
            <a:spLocks noGrp="1"/>
          </p:cNvSpPr>
          <p:nvPr>
            <p:ph type="body" idx="2"/>
          </p:nvPr>
        </p:nvSpPr>
        <p:spPr>
          <a:xfrm>
            <a:off x="630238" y="2057400"/>
            <a:ext cx="2949575" cy="3811588"/>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320"/>
              </a:spcBef>
              <a:spcAft>
                <a:spcPts val="0"/>
              </a:spcAft>
              <a:buClr>
                <a:schemeClr val="dk1"/>
              </a:buClr>
              <a:buSzPts val="1600"/>
              <a:buFont typeface="Arial"/>
              <a:buNone/>
              <a:defRPr sz="1600"/>
            </a:lvl1pPr>
            <a:lvl2pPr marL="914400" lvl="1" indent="-228600" algn="l">
              <a:lnSpc>
                <a:spcPct val="100000"/>
              </a:lnSpc>
              <a:spcBef>
                <a:spcPts val="280"/>
              </a:spcBef>
              <a:spcAft>
                <a:spcPts val="0"/>
              </a:spcAft>
              <a:buClr>
                <a:schemeClr val="dk1"/>
              </a:buClr>
              <a:buSzPts val="1400"/>
              <a:buFont typeface="Arial"/>
              <a:buNone/>
              <a:defRPr sz="1400"/>
            </a:lvl2pPr>
            <a:lvl3pPr marL="1371600" lvl="2" indent="-228600" algn="l">
              <a:lnSpc>
                <a:spcPct val="100000"/>
              </a:lnSpc>
              <a:spcBef>
                <a:spcPts val="240"/>
              </a:spcBef>
              <a:spcAft>
                <a:spcPts val="0"/>
              </a:spcAft>
              <a:buClr>
                <a:schemeClr val="dk1"/>
              </a:buClr>
              <a:buSzPts val="1200"/>
              <a:buFont typeface="Arial"/>
              <a:buNone/>
              <a:defRPr sz="1200"/>
            </a:lvl3pPr>
            <a:lvl4pPr marL="1828800" lvl="3" indent="-228600" algn="l">
              <a:lnSpc>
                <a:spcPct val="100000"/>
              </a:lnSpc>
              <a:spcBef>
                <a:spcPts val="200"/>
              </a:spcBef>
              <a:spcAft>
                <a:spcPts val="0"/>
              </a:spcAft>
              <a:buClr>
                <a:schemeClr val="dk1"/>
              </a:buClr>
              <a:buSzPts val="1000"/>
              <a:buFont typeface="Arial"/>
              <a:buNone/>
              <a:defRPr sz="1000"/>
            </a:lvl4pPr>
            <a:lvl5pPr marL="2286000" lvl="4" indent="-228600" algn="l">
              <a:lnSpc>
                <a:spcPct val="100000"/>
              </a:lnSpc>
              <a:spcBef>
                <a:spcPts val="200"/>
              </a:spcBef>
              <a:spcAft>
                <a:spcPts val="0"/>
              </a:spcAft>
              <a:buClr>
                <a:schemeClr val="dk1"/>
              </a:buClr>
              <a:buSzPts val="1000"/>
              <a:buFont typeface="Arial"/>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46" name="Google Shape;46;p16"/>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16"/>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16"/>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17"/>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17"/>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17"/>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3"/>
        <p:cNvGrpSpPr/>
        <p:nvPr/>
      </p:nvGrpSpPr>
      <p:grpSpPr>
        <a:xfrm>
          <a:off x="0" y="0"/>
          <a:ext cx="0" cy="0"/>
          <a:chOff x="0" y="0"/>
          <a:chExt cx="0" cy="0"/>
        </a:xfrm>
      </p:grpSpPr>
      <p:sp>
        <p:nvSpPr>
          <p:cNvPr id="54" name="Google Shape;54;p18"/>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55" name="Google Shape;55;p18"/>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18"/>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18"/>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8"/>
        <p:cNvGrpSpPr/>
        <p:nvPr/>
      </p:nvGrpSpPr>
      <p:grpSpPr>
        <a:xfrm>
          <a:off x="0" y="0"/>
          <a:ext cx="0" cy="0"/>
          <a:chOff x="0" y="0"/>
          <a:chExt cx="0" cy="0"/>
        </a:xfrm>
      </p:grpSpPr>
      <p:sp>
        <p:nvSpPr>
          <p:cNvPr id="59" name="Google Shape;59;p19"/>
          <p:cNvSpPr txBox="1">
            <a:spLocks noGrp="1"/>
          </p:cNvSpPr>
          <p:nvPr>
            <p:ph type="title"/>
          </p:nvPr>
        </p:nvSpPr>
        <p:spPr>
          <a:xfrm>
            <a:off x="630238" y="365125"/>
            <a:ext cx="7886700" cy="1325563"/>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60" name="Google Shape;60;p19"/>
          <p:cNvSpPr txBox="1">
            <a:spLocks noGrp="1"/>
          </p:cNvSpPr>
          <p:nvPr>
            <p:ph type="body" idx="1"/>
          </p:nvPr>
        </p:nvSpPr>
        <p:spPr>
          <a:xfrm>
            <a:off x="630238" y="1681163"/>
            <a:ext cx="3868737" cy="823912"/>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80"/>
              </a:spcBef>
              <a:spcAft>
                <a:spcPts val="0"/>
              </a:spcAft>
              <a:buClr>
                <a:schemeClr val="dk1"/>
              </a:buClr>
              <a:buSzPts val="2400"/>
              <a:buFont typeface="Arial"/>
              <a:buNone/>
              <a:defRPr sz="2400" b="1"/>
            </a:lvl1pPr>
            <a:lvl2pPr marL="914400" lvl="1" indent="-228600" algn="l">
              <a:lnSpc>
                <a:spcPct val="100000"/>
              </a:lnSpc>
              <a:spcBef>
                <a:spcPts val="400"/>
              </a:spcBef>
              <a:spcAft>
                <a:spcPts val="0"/>
              </a:spcAft>
              <a:buClr>
                <a:schemeClr val="dk1"/>
              </a:buClr>
              <a:buSzPts val="2000"/>
              <a:buFont typeface="Arial"/>
              <a:buNone/>
              <a:defRPr sz="2000" b="1"/>
            </a:lvl2pPr>
            <a:lvl3pPr marL="1371600" lvl="2" indent="-228600" algn="l">
              <a:lnSpc>
                <a:spcPct val="100000"/>
              </a:lnSpc>
              <a:spcBef>
                <a:spcPts val="360"/>
              </a:spcBef>
              <a:spcAft>
                <a:spcPts val="0"/>
              </a:spcAft>
              <a:buClr>
                <a:schemeClr val="dk1"/>
              </a:buClr>
              <a:buSzPts val="1800"/>
              <a:buFont typeface="Arial"/>
              <a:buNone/>
              <a:defRPr sz="1800" b="1"/>
            </a:lvl3pPr>
            <a:lvl4pPr marL="1828800" lvl="3" indent="-228600" algn="l">
              <a:lnSpc>
                <a:spcPct val="100000"/>
              </a:lnSpc>
              <a:spcBef>
                <a:spcPts val="320"/>
              </a:spcBef>
              <a:spcAft>
                <a:spcPts val="0"/>
              </a:spcAft>
              <a:buClr>
                <a:schemeClr val="dk1"/>
              </a:buClr>
              <a:buSzPts val="1600"/>
              <a:buFont typeface="Arial"/>
              <a:buNone/>
              <a:defRPr sz="1600" b="1"/>
            </a:lvl4pPr>
            <a:lvl5pPr marL="2286000" lvl="4" indent="-228600" algn="l">
              <a:lnSpc>
                <a:spcPct val="100000"/>
              </a:lnSpc>
              <a:spcBef>
                <a:spcPts val="320"/>
              </a:spcBef>
              <a:spcAft>
                <a:spcPts val="0"/>
              </a:spcAft>
              <a:buClr>
                <a:schemeClr val="dk1"/>
              </a:buClr>
              <a:buSzPts val="1600"/>
              <a:buFont typeface="Arial"/>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1" name="Google Shape;61;p19"/>
          <p:cNvSpPr txBox="1">
            <a:spLocks noGrp="1"/>
          </p:cNvSpPr>
          <p:nvPr>
            <p:ph type="body" idx="2"/>
          </p:nvPr>
        </p:nvSpPr>
        <p:spPr>
          <a:xfrm>
            <a:off x="630238" y="2505075"/>
            <a:ext cx="3868737" cy="3684588"/>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2" name="Google Shape;62;p19"/>
          <p:cNvSpPr txBox="1">
            <a:spLocks noGrp="1"/>
          </p:cNvSpPr>
          <p:nvPr>
            <p:ph type="body" idx="3"/>
          </p:nvPr>
        </p:nvSpPr>
        <p:spPr>
          <a:xfrm>
            <a:off x="4629150" y="1681163"/>
            <a:ext cx="3887788" cy="823912"/>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80"/>
              </a:spcBef>
              <a:spcAft>
                <a:spcPts val="0"/>
              </a:spcAft>
              <a:buClr>
                <a:schemeClr val="dk1"/>
              </a:buClr>
              <a:buSzPts val="2400"/>
              <a:buFont typeface="Arial"/>
              <a:buNone/>
              <a:defRPr sz="2400" b="1"/>
            </a:lvl1pPr>
            <a:lvl2pPr marL="914400" lvl="1" indent="-228600" algn="l">
              <a:lnSpc>
                <a:spcPct val="100000"/>
              </a:lnSpc>
              <a:spcBef>
                <a:spcPts val="400"/>
              </a:spcBef>
              <a:spcAft>
                <a:spcPts val="0"/>
              </a:spcAft>
              <a:buClr>
                <a:schemeClr val="dk1"/>
              </a:buClr>
              <a:buSzPts val="2000"/>
              <a:buFont typeface="Arial"/>
              <a:buNone/>
              <a:defRPr sz="2000" b="1"/>
            </a:lvl2pPr>
            <a:lvl3pPr marL="1371600" lvl="2" indent="-228600" algn="l">
              <a:lnSpc>
                <a:spcPct val="100000"/>
              </a:lnSpc>
              <a:spcBef>
                <a:spcPts val="360"/>
              </a:spcBef>
              <a:spcAft>
                <a:spcPts val="0"/>
              </a:spcAft>
              <a:buClr>
                <a:schemeClr val="dk1"/>
              </a:buClr>
              <a:buSzPts val="1800"/>
              <a:buFont typeface="Arial"/>
              <a:buNone/>
              <a:defRPr sz="1800" b="1"/>
            </a:lvl3pPr>
            <a:lvl4pPr marL="1828800" lvl="3" indent="-228600" algn="l">
              <a:lnSpc>
                <a:spcPct val="100000"/>
              </a:lnSpc>
              <a:spcBef>
                <a:spcPts val="320"/>
              </a:spcBef>
              <a:spcAft>
                <a:spcPts val="0"/>
              </a:spcAft>
              <a:buClr>
                <a:schemeClr val="dk1"/>
              </a:buClr>
              <a:buSzPts val="1600"/>
              <a:buFont typeface="Arial"/>
              <a:buNone/>
              <a:defRPr sz="1600" b="1"/>
            </a:lvl4pPr>
            <a:lvl5pPr marL="2286000" lvl="4" indent="-228600" algn="l">
              <a:lnSpc>
                <a:spcPct val="100000"/>
              </a:lnSpc>
              <a:spcBef>
                <a:spcPts val="320"/>
              </a:spcBef>
              <a:spcAft>
                <a:spcPts val="0"/>
              </a:spcAft>
              <a:buClr>
                <a:schemeClr val="dk1"/>
              </a:buClr>
              <a:buSzPts val="1600"/>
              <a:buFont typeface="Arial"/>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3" name="Google Shape;63;p19"/>
          <p:cNvSpPr txBox="1">
            <a:spLocks noGrp="1"/>
          </p:cNvSpPr>
          <p:nvPr>
            <p:ph type="body" idx="4"/>
          </p:nvPr>
        </p:nvSpPr>
        <p:spPr>
          <a:xfrm>
            <a:off x="4629150" y="2505075"/>
            <a:ext cx="3887788" cy="3684588"/>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4" name="Google Shape;64;p19"/>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5" name="Google Shape;65;p19"/>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19"/>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3">
            <a:alphaModFix/>
          </a:blip>
          <a:stretch>
            <a:fillRect/>
          </a:stretch>
        </a:blipFill>
        <a:effectLst/>
      </p:bgPr>
    </p:bg>
    <p:spTree>
      <p:nvGrpSpPr>
        <p:cNvPr id="1" name="Shape 5"/>
        <p:cNvGrpSpPr/>
        <p:nvPr/>
      </p:nvGrpSpPr>
      <p:grpSpPr>
        <a:xfrm>
          <a:off x="0" y="0"/>
          <a:ext cx="0" cy="0"/>
          <a:chOff x="0" y="0"/>
          <a:chExt cx="0" cy="0"/>
        </a:xfrm>
      </p:grpSpPr>
      <p:sp>
        <p:nvSpPr>
          <p:cNvPr id="6" name="Google Shape;6;p10"/>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1pPr>
            <a:lvl2pPr marR="0" lvl="1"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2pPr>
            <a:lvl3pPr marR="0" lvl="2"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3pPr>
            <a:lvl4pPr marR="0" lvl="3"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4pPr>
            <a:lvl5pPr marR="0" lvl="4"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5pPr>
            <a:lvl6pPr marR="0" lvl="5"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6pPr>
            <a:lvl7pPr marR="0" lvl="6"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7pPr>
            <a:lvl8pPr marR="0" lvl="7"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8pPr>
            <a:lvl9pPr marR="0" lvl="8"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9pPr>
          </a:lstStyle>
          <a:p>
            <a:endParaRPr/>
          </a:p>
        </p:txBody>
      </p:sp>
      <p:sp>
        <p:nvSpPr>
          <p:cNvPr id="7" name="Google Shape;7;p10"/>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8" name="Google Shape;8;p10"/>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9" name="Google Shape;9;p10"/>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10" name="Google Shape;10;p10"/>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solidFill>
                <a:srgbClr val="000000"/>
              </a:solidFil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hyperlink" Target="https://drive.google.com/drive/folders/1JZ-iMoaqjT48FXtyM5cw6xIVHcNrFNe-" TargetMode="External"/><Relationship Id="rId13" Type="http://schemas.openxmlformats.org/officeDocument/2006/relationships/hyperlink" Target="https://africautc.org/wp-content/uploads/2018/05/E-ISAC_SANS_Ukraine_DUC_5.pdf" TargetMode="External"/><Relationship Id="rId3" Type="http://schemas.openxmlformats.org/officeDocument/2006/relationships/hyperlink" Target="https://www.osha.gov/etools/electric-power/hazardous-energy-control/lockout-tagout-generation" TargetMode="External"/><Relationship Id="rId7" Type="http://schemas.openxmlformats.org/officeDocument/2006/relationships/hyperlink" Target="https://www.energy.gov/sites/prod/files/Energy%20Delivery%20Systems%20Cybersecurity%20Roadmap_finalweb.pdf" TargetMode="External"/><Relationship Id="rId12" Type="http://schemas.openxmlformats.org/officeDocument/2006/relationships/hyperlink" Target="https://www.utilitydive.com/news/sophisticated-hackers-could-crash-the-us-power-grid-but-money-not-sabotag/603764/" TargetMode="External"/><Relationship Id="rId2" Type="http://schemas.openxmlformats.org/officeDocument/2006/relationships/notesSlide" Target="../notesSlides/notesSlide8.xml"/><Relationship Id="rId16" Type="http://schemas.openxmlformats.org/officeDocument/2006/relationships/hyperlink" Target="https://ieeexplore.ieee.org/abstract/document/4753670?casa_token=0E3nmaom0UQAAAAA:oZ_6T8lbtwq4vK0HutWuqLiCodG-Q4x_VdNCvp2Dm_YyPeEzuNDLWtSsRv0Xk2Oi7hzfhvCq4A" TargetMode="External"/><Relationship Id="rId1" Type="http://schemas.openxmlformats.org/officeDocument/2006/relationships/slideLayout" Target="../slideLayouts/slideLayout2.xml"/><Relationship Id="rId6" Type="http://schemas.openxmlformats.org/officeDocument/2006/relationships/hyperlink" Target="https://www.ijaar.org/articles/v8n5/sms/ijaar-v8n5-May22-p8505.pdf" TargetMode="External"/><Relationship Id="rId11" Type="http://schemas.openxmlformats.org/officeDocument/2006/relationships/hyperlink" Target="https://www.sciencedirect.com/science/article/pii/S0142061517328946" TargetMode="External"/><Relationship Id="rId5" Type="http://schemas.openxmlformats.org/officeDocument/2006/relationships/hyperlink" Target="https://safetyculture.com/topics/lockout-tagout/" TargetMode="External"/><Relationship Id="rId15" Type="http://schemas.openxmlformats.org/officeDocument/2006/relationships/hyperlink" Target="https://www.aimspress.com/article/doi/10.3934/electreng.2021002?viewType=HTML" TargetMode="External"/><Relationship Id="rId10" Type="http://schemas.openxmlformats.org/officeDocument/2006/relationships/hyperlink" Target="https://www.energy.gov/sites/prod/files/oeprod/DocumentsandMedia/roadmap.pdf" TargetMode="External"/><Relationship Id="rId4" Type="http://schemas.openxmlformats.org/officeDocument/2006/relationships/hyperlink" Target="https://www.osha.gov/etools/lockout-tagout" TargetMode="External"/><Relationship Id="rId9" Type="http://schemas.openxmlformats.org/officeDocument/2006/relationships/hyperlink" Target="https://fuergy.com/blog/7-problems-and-challenges-of-a-power-grid" TargetMode="External"/><Relationship Id="rId14" Type="http://schemas.openxmlformats.org/officeDocument/2006/relationships/hyperlink" Target="https://www.sciencedirect.com/science/article/pii/S1572308922000171?casa_token=at_3-apYhLsAAAAA:5RUZHeA2YlYQuhSP0IewsoLlep9ysN5cHKXHWC3Ll8EqlzOWgZ2AZ77lbMIPGSRbsmE3Ofn_Ag"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3"/>
        <p:cNvGrpSpPr/>
        <p:nvPr/>
      </p:nvGrpSpPr>
      <p:grpSpPr>
        <a:xfrm>
          <a:off x="0" y="0"/>
          <a:ext cx="0" cy="0"/>
          <a:chOff x="0" y="0"/>
          <a:chExt cx="0" cy="0"/>
        </a:xfrm>
      </p:grpSpPr>
      <p:sp>
        <p:nvSpPr>
          <p:cNvPr id="84" name="Google Shape;84;p1"/>
          <p:cNvSpPr txBox="1"/>
          <p:nvPr/>
        </p:nvSpPr>
        <p:spPr>
          <a:xfrm>
            <a:off x="3779837" y="2133600"/>
            <a:ext cx="5040312" cy="54451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85" name="Google Shape;85;p1"/>
          <p:cNvSpPr/>
          <p:nvPr/>
        </p:nvSpPr>
        <p:spPr>
          <a:xfrm>
            <a:off x="998285" y="776386"/>
            <a:ext cx="7249800" cy="9540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FFFFFF"/>
              </a:buClr>
              <a:buSzPts val="2800"/>
              <a:buFont typeface="Arial"/>
              <a:buNone/>
            </a:pPr>
            <a:r>
              <a:rPr lang="en-US" sz="2100" b="1" i="0" u="none" strike="noStrike" cap="none" dirty="0">
                <a:solidFill>
                  <a:srgbClr val="FFFFFF"/>
                </a:solidFill>
                <a:latin typeface="Arial"/>
                <a:ea typeface="Arial"/>
                <a:cs typeface="Arial"/>
                <a:sym typeface="Arial"/>
              </a:rPr>
              <a:t>ETM 534/634 - Technology </a:t>
            </a:r>
            <a:r>
              <a:rPr lang="en-US" sz="2100" b="1" i="0" u="none" strike="noStrike" cap="none" dirty="0" err="1">
                <a:solidFill>
                  <a:srgbClr val="FFFFFF"/>
                </a:solidFill>
                <a:latin typeface="Arial"/>
                <a:ea typeface="Arial"/>
                <a:cs typeface="Arial"/>
                <a:sym typeface="Arial"/>
              </a:rPr>
              <a:t>Roadmapping</a:t>
            </a:r>
            <a:r>
              <a:rPr lang="en-US" sz="2100" b="1" i="0" u="none" strike="noStrike" cap="none" dirty="0">
                <a:solidFill>
                  <a:srgbClr val="FFFFFF"/>
                </a:solidFill>
                <a:latin typeface="Arial"/>
                <a:ea typeface="Arial"/>
                <a:cs typeface="Arial"/>
                <a:sym typeface="Arial"/>
              </a:rPr>
              <a:t> </a:t>
            </a:r>
            <a:endParaRPr sz="21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FFFFFF"/>
              </a:buClr>
              <a:buSzPts val="2800"/>
              <a:buFont typeface="Arial"/>
              <a:buNone/>
            </a:pPr>
            <a:r>
              <a:rPr lang="en-US" sz="2100" b="1" i="0" u="none" strike="noStrike" cap="none" dirty="0">
                <a:solidFill>
                  <a:srgbClr val="FFFFFF"/>
                </a:solidFill>
                <a:latin typeface="Arial"/>
                <a:ea typeface="Arial"/>
                <a:cs typeface="Arial"/>
                <a:sym typeface="Arial"/>
              </a:rPr>
              <a:t>Summer 2022</a:t>
            </a:r>
            <a:endParaRPr sz="2100" b="1" i="0" u="none" strike="noStrike" cap="none" dirty="0">
              <a:solidFill>
                <a:srgbClr val="FFFFFF"/>
              </a:solidFill>
              <a:latin typeface="Arial"/>
              <a:ea typeface="Arial"/>
              <a:cs typeface="Arial"/>
              <a:sym typeface="Arial"/>
            </a:endParaRPr>
          </a:p>
        </p:txBody>
      </p:sp>
      <p:sp>
        <p:nvSpPr>
          <p:cNvPr id="86" name="Google Shape;86;p1"/>
          <p:cNvSpPr/>
          <p:nvPr/>
        </p:nvSpPr>
        <p:spPr>
          <a:xfrm>
            <a:off x="448550" y="5478446"/>
            <a:ext cx="7949454" cy="707846"/>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FFFFFF"/>
              </a:buClr>
              <a:buSzPts val="2400"/>
              <a:buFont typeface="Arial"/>
              <a:buNone/>
            </a:pPr>
            <a:r>
              <a:rPr lang="en-US" sz="2000" b="1" i="0" u="none" strike="noStrike" cap="none" dirty="0">
                <a:solidFill>
                  <a:srgbClr val="FFFFFF"/>
                </a:solidFill>
                <a:latin typeface="Arial"/>
                <a:ea typeface="Arial"/>
                <a:cs typeface="Arial"/>
                <a:sym typeface="Arial"/>
              </a:rPr>
              <a:t>Presented by Team3:</a:t>
            </a:r>
            <a:endParaRPr sz="2000" b="1" i="0" u="none" strike="noStrike" cap="none" dirty="0">
              <a:solidFill>
                <a:srgbClr val="FFFFFF"/>
              </a:solidFill>
              <a:latin typeface="Arial"/>
              <a:ea typeface="Arial"/>
              <a:cs typeface="Arial"/>
              <a:sym typeface="Arial"/>
            </a:endParaRPr>
          </a:p>
          <a:p>
            <a:pPr marL="0" marR="0" lvl="0" indent="0" algn="ctr" rtl="0">
              <a:lnSpc>
                <a:spcPct val="100000"/>
              </a:lnSpc>
              <a:spcBef>
                <a:spcPts val="0"/>
              </a:spcBef>
              <a:spcAft>
                <a:spcPts val="0"/>
              </a:spcAft>
              <a:buClr>
                <a:srgbClr val="FFFFFF"/>
              </a:buClr>
              <a:buSzPts val="2400"/>
              <a:buFont typeface="Arial"/>
              <a:buNone/>
            </a:pPr>
            <a:r>
              <a:rPr lang="en-US" sz="2000" b="1" i="0" u="none" strike="noStrike" cap="none" dirty="0" err="1">
                <a:solidFill>
                  <a:srgbClr val="FFFFFF"/>
                </a:solidFill>
                <a:latin typeface="Arial"/>
                <a:ea typeface="Arial"/>
                <a:cs typeface="Arial"/>
                <a:sym typeface="Arial"/>
              </a:rPr>
              <a:t>Elsamol</a:t>
            </a:r>
            <a:r>
              <a:rPr lang="en-US" sz="2000" b="1" dirty="0">
                <a:solidFill>
                  <a:srgbClr val="FFFFFF"/>
                </a:solidFill>
              </a:rPr>
              <a:t>, </a:t>
            </a:r>
            <a:r>
              <a:rPr lang="en-US" sz="2000" b="1" i="0" u="none" strike="noStrike" cap="none" dirty="0">
                <a:solidFill>
                  <a:srgbClr val="FFFFFF"/>
                </a:solidFill>
                <a:latin typeface="Arial"/>
                <a:ea typeface="Arial"/>
                <a:cs typeface="Arial"/>
                <a:sym typeface="Arial"/>
              </a:rPr>
              <a:t>Amrutha, </a:t>
            </a:r>
            <a:r>
              <a:rPr lang="en-US" sz="2000" b="1" i="0" u="none" strike="noStrike" cap="none" dirty="0" err="1">
                <a:solidFill>
                  <a:srgbClr val="FFFFFF"/>
                </a:solidFill>
                <a:latin typeface="Arial"/>
                <a:ea typeface="Arial"/>
                <a:cs typeface="Arial"/>
                <a:sym typeface="Arial"/>
              </a:rPr>
              <a:t>Haydar</a:t>
            </a:r>
            <a:r>
              <a:rPr lang="en-US" sz="2000" b="1" i="0" u="none" strike="noStrike" cap="none" dirty="0">
                <a:solidFill>
                  <a:srgbClr val="FFFFFF"/>
                </a:solidFill>
                <a:latin typeface="Arial"/>
                <a:ea typeface="Arial"/>
                <a:cs typeface="Arial"/>
                <a:sym typeface="Arial"/>
              </a:rPr>
              <a:t>, N</a:t>
            </a:r>
            <a:r>
              <a:rPr lang="en-US" sz="2000" b="1" dirty="0">
                <a:solidFill>
                  <a:srgbClr val="FFFFFF"/>
                </a:solidFill>
              </a:rPr>
              <a:t>ed, </a:t>
            </a:r>
            <a:r>
              <a:rPr lang="en-US" sz="2000" b="1" i="0" u="none" strike="noStrike" cap="none" dirty="0">
                <a:solidFill>
                  <a:srgbClr val="FFFFFF"/>
                </a:solidFill>
                <a:latin typeface="Arial"/>
                <a:ea typeface="Arial"/>
                <a:cs typeface="Arial"/>
                <a:sym typeface="Arial"/>
              </a:rPr>
              <a:t>Vaishali, </a:t>
            </a:r>
            <a:r>
              <a:rPr lang="en-US" sz="2000" b="1" i="0" u="none" strike="noStrike" cap="none" dirty="0" err="1">
                <a:solidFill>
                  <a:srgbClr val="FFFFFF"/>
                </a:solidFill>
                <a:latin typeface="Arial"/>
                <a:ea typeface="Arial"/>
                <a:cs typeface="Arial"/>
                <a:sym typeface="Arial"/>
              </a:rPr>
              <a:t>Farzanah</a:t>
            </a:r>
            <a:endParaRPr sz="2000" b="1" i="0" u="none" strike="noStrike" cap="none" dirty="0">
              <a:solidFill>
                <a:srgbClr val="FFFFFF"/>
              </a:solidFill>
              <a:latin typeface="Arial"/>
              <a:ea typeface="Arial"/>
              <a:cs typeface="Arial"/>
              <a:sym typeface="Arial"/>
            </a:endParaRPr>
          </a:p>
        </p:txBody>
      </p:sp>
      <p:sp>
        <p:nvSpPr>
          <p:cNvPr id="87" name="Google Shape;87;p1"/>
          <p:cNvSpPr/>
          <p:nvPr/>
        </p:nvSpPr>
        <p:spPr>
          <a:xfrm>
            <a:off x="2181185" y="4530720"/>
            <a:ext cx="4884000" cy="5232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FFFFFF"/>
              </a:buClr>
              <a:buSzPts val="2800"/>
              <a:buFont typeface="Arial"/>
              <a:buNone/>
            </a:pPr>
            <a:r>
              <a:rPr lang="en-US" sz="2600" b="1" i="0" u="none" strike="noStrike" cap="none" dirty="0">
                <a:solidFill>
                  <a:srgbClr val="FFFFFF"/>
                </a:solidFill>
                <a:latin typeface="Arial"/>
                <a:ea typeface="Arial"/>
                <a:cs typeface="Arial"/>
                <a:sym typeface="Arial"/>
              </a:rPr>
              <a:t>Professor: </a:t>
            </a:r>
            <a:r>
              <a:rPr lang="en-US" sz="2600" b="1" i="0" u="none" strike="noStrike" cap="none" dirty="0" err="1">
                <a:solidFill>
                  <a:srgbClr val="FFFFFF"/>
                </a:solidFill>
                <a:latin typeface="Roboto Slab"/>
                <a:ea typeface="Roboto Slab"/>
                <a:cs typeface="Roboto Slab"/>
                <a:sym typeface="Roboto Slab"/>
              </a:rPr>
              <a:t>Tugrul</a:t>
            </a:r>
            <a:r>
              <a:rPr lang="en-US" sz="2600" b="1" i="0" u="none" strike="noStrike" cap="none" dirty="0">
                <a:solidFill>
                  <a:srgbClr val="FFFFFF"/>
                </a:solidFill>
                <a:latin typeface="Roboto Slab"/>
                <a:ea typeface="Roboto Slab"/>
                <a:cs typeface="Roboto Slab"/>
                <a:sym typeface="Roboto Slab"/>
              </a:rPr>
              <a:t> </a:t>
            </a:r>
            <a:r>
              <a:rPr lang="en-US" sz="2600" b="1" i="0" u="none" strike="noStrike" cap="none" dirty="0" err="1">
                <a:solidFill>
                  <a:srgbClr val="FFFFFF"/>
                </a:solidFill>
                <a:latin typeface="Roboto Slab"/>
                <a:ea typeface="Roboto Slab"/>
                <a:cs typeface="Roboto Slab"/>
                <a:sym typeface="Roboto Slab"/>
              </a:rPr>
              <a:t>Daim</a:t>
            </a:r>
            <a:endParaRPr sz="2600" b="1" i="0" u="none" strike="noStrike" cap="none" dirty="0">
              <a:solidFill>
                <a:srgbClr val="FFFFFF"/>
              </a:solidFill>
              <a:latin typeface="Arial"/>
              <a:ea typeface="Arial"/>
              <a:cs typeface="Arial"/>
              <a:sym typeface="Arial"/>
            </a:endParaRPr>
          </a:p>
        </p:txBody>
      </p:sp>
      <p:sp>
        <p:nvSpPr>
          <p:cNvPr id="88" name="Google Shape;88;p1"/>
          <p:cNvSpPr txBox="1"/>
          <p:nvPr/>
        </p:nvSpPr>
        <p:spPr>
          <a:xfrm>
            <a:off x="448550" y="2028525"/>
            <a:ext cx="8451600" cy="1107965"/>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3000"/>
              <a:buFont typeface="Arial"/>
              <a:buNone/>
            </a:pPr>
            <a:r>
              <a:rPr lang="en-US" sz="3000" b="1" i="0" u="none" strike="noStrike" cap="none" dirty="0">
                <a:solidFill>
                  <a:schemeClr val="lt1"/>
                </a:solidFill>
                <a:latin typeface="Arial"/>
                <a:ea typeface="Arial"/>
                <a:cs typeface="Arial"/>
                <a:sym typeface="Arial"/>
              </a:rPr>
              <a:t>Cyber Security Roadmap for System Lockout</a:t>
            </a:r>
          </a:p>
          <a:p>
            <a:pPr marL="0" marR="0" lvl="0" indent="0" algn="ctr" rtl="0">
              <a:lnSpc>
                <a:spcPct val="100000"/>
              </a:lnSpc>
              <a:spcBef>
                <a:spcPts val="0"/>
              </a:spcBef>
              <a:spcAft>
                <a:spcPts val="0"/>
              </a:spcAft>
              <a:buClr>
                <a:srgbClr val="000000"/>
              </a:buClr>
              <a:buSzPts val="3000"/>
              <a:buFont typeface="Arial"/>
              <a:buNone/>
            </a:pPr>
            <a:r>
              <a:rPr lang="en-US" sz="3000" b="1" dirty="0">
                <a:solidFill>
                  <a:schemeClr val="lt1"/>
                </a:solidFill>
              </a:rPr>
              <a:t>In the Energy sector</a:t>
            </a:r>
            <a:r>
              <a:rPr lang="en-US" sz="3000" b="1" i="0" u="none" strike="noStrike" cap="none" dirty="0">
                <a:solidFill>
                  <a:schemeClr val="lt1"/>
                </a:solidFill>
                <a:latin typeface="Arial"/>
                <a:ea typeface="Arial"/>
                <a:cs typeface="Arial"/>
                <a:sym typeface="Arial"/>
              </a:rPr>
              <a:t> </a:t>
            </a:r>
            <a:endParaRPr sz="3000" b="1" i="0" u="none" strike="noStrike" cap="none" dirty="0">
              <a:solidFill>
                <a:schemeClr val="lt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2555776" y="188640"/>
            <a:ext cx="4416594" cy="92333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FFFFFF"/>
              </a:buClr>
              <a:buSzPts val="5400"/>
              <a:buFont typeface="Arial"/>
              <a:buNone/>
            </a:pPr>
            <a:r>
              <a:rPr lang="en-US" sz="5400" b="1" i="0" u="none" strike="noStrike" cap="none" dirty="0">
                <a:solidFill>
                  <a:schemeClr val="dk1"/>
                </a:solidFill>
                <a:latin typeface="Arial"/>
                <a:ea typeface="Arial"/>
                <a:cs typeface="Arial"/>
                <a:sym typeface="Arial"/>
              </a:rPr>
              <a:t>Introduction </a:t>
            </a:r>
            <a:endParaRPr sz="5400" b="1" i="0" u="none" strike="noStrike" cap="none" dirty="0">
              <a:solidFill>
                <a:schemeClr val="dk1"/>
              </a:solidFill>
              <a:latin typeface="Arial"/>
              <a:ea typeface="Arial"/>
              <a:cs typeface="Arial"/>
              <a:sym typeface="Arial"/>
            </a:endParaRPr>
          </a:p>
        </p:txBody>
      </p:sp>
      <p:sp>
        <p:nvSpPr>
          <p:cNvPr id="94" name="Google Shape;94;p2"/>
          <p:cNvSpPr txBox="1"/>
          <p:nvPr/>
        </p:nvSpPr>
        <p:spPr>
          <a:xfrm>
            <a:off x="342900" y="1628775"/>
            <a:ext cx="41292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 name="Google Shape;95;p2"/>
          <p:cNvSpPr txBox="1"/>
          <p:nvPr/>
        </p:nvSpPr>
        <p:spPr>
          <a:xfrm>
            <a:off x="342900" y="1312800"/>
            <a:ext cx="5075100" cy="5268300"/>
          </a:xfrm>
          <a:prstGeom prst="rect">
            <a:avLst/>
          </a:prstGeom>
          <a:noFill/>
          <a:ln>
            <a:noFill/>
          </a:ln>
        </p:spPr>
        <p:txBody>
          <a:bodyPr spcFirstLastPara="1" wrap="square" lIns="91425" tIns="91425" rIns="91425" bIns="91425" anchor="ctr" anchorCtr="0">
            <a:noAutofit/>
          </a:bodyPr>
          <a:lstStyle/>
          <a:p>
            <a:pPr marL="285750" marR="0" lvl="0" indent="-285750" algn="l" rtl="0">
              <a:lnSpc>
                <a:spcPct val="115000"/>
              </a:lnSpc>
              <a:spcBef>
                <a:spcPts val="0"/>
              </a:spcBef>
              <a:spcAft>
                <a:spcPts val="0"/>
              </a:spcAft>
              <a:buClr>
                <a:schemeClr val="dk1"/>
              </a:buClr>
              <a:buSzPts val="1100"/>
              <a:buFont typeface="Arial" panose="020B0604020202020204" pitchFamily="34" charset="0"/>
              <a:buChar char="•"/>
            </a:pPr>
            <a:r>
              <a:rPr lang="en-US" b="1" u="none" strike="noStrike" cap="none" dirty="0">
                <a:solidFill>
                  <a:schemeClr val="tx1"/>
                </a:solidFill>
              </a:rPr>
              <a:t>To improve the efficiency and reliability, a significant investment has been made by industry and government to build a smarter and more automated/connected power grid system.</a:t>
            </a:r>
            <a:endParaRPr b="1" u="none" strike="noStrike" cap="none" dirty="0">
              <a:solidFill>
                <a:schemeClr val="tx1"/>
              </a:solidFill>
            </a:endParaRPr>
          </a:p>
          <a:p>
            <a:pPr marL="285750" marR="0" lvl="0" indent="-285750" algn="l" rtl="0">
              <a:lnSpc>
                <a:spcPct val="115000"/>
              </a:lnSpc>
              <a:spcBef>
                <a:spcPts val="0"/>
              </a:spcBef>
              <a:spcAft>
                <a:spcPts val="0"/>
              </a:spcAft>
              <a:buClr>
                <a:schemeClr val="dk1"/>
              </a:buClr>
              <a:buSzPts val="1100"/>
              <a:buFont typeface="Arial" panose="020B0604020202020204" pitchFamily="34" charset="0"/>
              <a:buChar char="•"/>
            </a:pPr>
            <a:endParaRPr b="1" u="none" strike="noStrike" cap="none" dirty="0">
              <a:solidFill>
                <a:schemeClr val="tx1"/>
              </a:solidFill>
              <a:latin typeface="Georgia"/>
              <a:ea typeface="Georgia"/>
              <a:cs typeface="Georgia"/>
              <a:sym typeface="Georgia"/>
            </a:endParaRPr>
          </a:p>
          <a:p>
            <a:pPr marL="285750" marR="0" lvl="0" indent="-285750" algn="l" rtl="0">
              <a:lnSpc>
                <a:spcPct val="115000"/>
              </a:lnSpc>
              <a:spcBef>
                <a:spcPts val="0"/>
              </a:spcBef>
              <a:spcAft>
                <a:spcPts val="0"/>
              </a:spcAft>
              <a:buClr>
                <a:schemeClr val="dk1"/>
              </a:buClr>
              <a:buSzPts val="1100"/>
              <a:buFont typeface="Arial" panose="020B0604020202020204" pitchFamily="34" charset="0"/>
              <a:buChar char="•"/>
            </a:pPr>
            <a:r>
              <a:rPr lang="en-US" b="1" u="none" strike="noStrike" cap="none" dirty="0">
                <a:solidFill>
                  <a:schemeClr val="tx1"/>
                </a:solidFill>
              </a:rPr>
              <a:t>Since power grids span a wide geographic area, public and private networks can provide a communication path between remote sites and a control center. These capabilities also open doors for </a:t>
            </a:r>
            <a:r>
              <a:rPr lang="en-US" b="1" dirty="0">
                <a:solidFill>
                  <a:schemeClr val="tx1"/>
                </a:solidFill>
              </a:rPr>
              <a:t>criminals, terrorists, “hacktivists,” and foreign governments </a:t>
            </a:r>
            <a:r>
              <a:rPr lang="en-US" b="1" u="none" strike="noStrike" cap="none" dirty="0">
                <a:solidFill>
                  <a:schemeClr val="tx1"/>
                </a:solidFill>
              </a:rPr>
              <a:t>to access a power grid and cause disruptions to the normal operation of the grid. This causes </a:t>
            </a:r>
            <a:r>
              <a:rPr lang="en-US" b="1" dirty="0">
                <a:solidFill>
                  <a:schemeClr val="tx1"/>
                </a:solidFill>
              </a:rPr>
              <a:t>lengthy blackouts which can impact national security, public safety, and the national economy. in a catastrophic manner.</a:t>
            </a:r>
            <a:endParaRPr b="1" u="none" strike="noStrike" cap="none" dirty="0">
              <a:solidFill>
                <a:schemeClr val="tx1"/>
              </a:solidFill>
            </a:endParaRPr>
          </a:p>
          <a:p>
            <a:pPr marL="0" lvl="0" indent="0" algn="l" rtl="0">
              <a:lnSpc>
                <a:spcPct val="115000"/>
              </a:lnSpc>
              <a:spcBef>
                <a:spcPts val="0"/>
              </a:spcBef>
              <a:spcAft>
                <a:spcPts val="0"/>
              </a:spcAft>
              <a:buClr>
                <a:schemeClr val="dk1"/>
              </a:buClr>
              <a:buSzPts val="1100"/>
              <a:buFont typeface="Arial"/>
              <a:buNone/>
            </a:pPr>
            <a:endParaRPr b="1" dirty="0">
              <a:solidFill>
                <a:srgbClr val="2E2E2E"/>
              </a:solidFill>
            </a:endParaRPr>
          </a:p>
          <a:p>
            <a:pPr marL="0" lvl="0" indent="0" algn="l" rtl="0">
              <a:lnSpc>
                <a:spcPct val="115000"/>
              </a:lnSpc>
              <a:spcBef>
                <a:spcPts val="0"/>
              </a:spcBef>
              <a:spcAft>
                <a:spcPts val="0"/>
              </a:spcAft>
              <a:buClr>
                <a:schemeClr val="dk1"/>
              </a:buClr>
              <a:buSzPts val="1100"/>
              <a:buFont typeface="Arial"/>
              <a:buNone/>
            </a:pPr>
            <a:endParaRPr b="1" dirty="0">
              <a:solidFill>
                <a:srgbClr val="2E2E2E"/>
              </a:solidFill>
            </a:endParaRPr>
          </a:p>
          <a:p>
            <a:pPr marL="0" marR="0" lvl="0" indent="0" algn="l" rtl="0">
              <a:lnSpc>
                <a:spcPct val="115000"/>
              </a:lnSpc>
              <a:spcBef>
                <a:spcPts val="0"/>
              </a:spcBef>
              <a:spcAft>
                <a:spcPts val="0"/>
              </a:spcAft>
              <a:buClr>
                <a:schemeClr val="dk1"/>
              </a:buClr>
              <a:buSzPts val="1100"/>
              <a:buFont typeface="Arial"/>
              <a:buNone/>
            </a:pPr>
            <a:endParaRPr i="0" u="none" strike="noStrike" cap="none" dirty="0">
              <a:solidFill>
                <a:srgbClr val="45818E"/>
              </a:solidFill>
            </a:endParaRPr>
          </a:p>
        </p:txBody>
      </p:sp>
      <p:pic>
        <p:nvPicPr>
          <p:cNvPr id="96" name="Google Shape;96;p2"/>
          <p:cNvPicPr preferRelativeResize="0"/>
          <p:nvPr/>
        </p:nvPicPr>
        <p:blipFill rotWithShape="1">
          <a:blip r:embed="rId3">
            <a:alphaModFix/>
          </a:blip>
          <a:srcRect/>
          <a:stretch/>
        </p:blipFill>
        <p:spPr>
          <a:xfrm>
            <a:off x="5568375" y="1628775"/>
            <a:ext cx="3443100" cy="409890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pic>
        <p:nvPicPr>
          <p:cNvPr id="101" name="Google Shape;101;p3" descr="A finger pointing on a tablet with green neon lights"/>
          <p:cNvPicPr preferRelativeResize="0">
            <a:picLocks noGrp="1"/>
          </p:cNvPicPr>
          <p:nvPr>
            <p:ph type="body" idx="4294967295"/>
          </p:nvPr>
        </p:nvPicPr>
        <p:blipFill rotWithShape="1">
          <a:blip r:embed="rId3">
            <a:alphaModFix/>
          </a:blip>
          <a:srcRect/>
          <a:stretch/>
        </p:blipFill>
        <p:spPr>
          <a:xfrm>
            <a:off x="5504275" y="1592051"/>
            <a:ext cx="3510900" cy="3143100"/>
          </a:xfrm>
          <a:prstGeom prst="roundRect">
            <a:avLst>
              <a:gd name="adj" fmla="val 16667"/>
            </a:avLst>
          </a:prstGeom>
          <a:noFill/>
          <a:ln>
            <a:noFill/>
          </a:ln>
          <a:effectLst>
            <a:outerShdw blurRad="152400" dist="12000" dir="900000" sy="98000" kx="110000" ky="200000" algn="tl" rotWithShape="0">
              <a:srgbClr val="000000">
                <a:alpha val="29411"/>
              </a:srgbClr>
            </a:outerShdw>
          </a:effectLst>
        </p:spPr>
      </p:pic>
      <p:sp>
        <p:nvSpPr>
          <p:cNvPr id="102" name="Google Shape;102;p3"/>
          <p:cNvSpPr/>
          <p:nvPr/>
        </p:nvSpPr>
        <p:spPr>
          <a:xfrm>
            <a:off x="2488532" y="188640"/>
            <a:ext cx="4224233" cy="92333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FFFFFF"/>
              </a:buClr>
              <a:buSzPts val="5400"/>
              <a:buFont typeface="Arial"/>
              <a:buNone/>
            </a:pPr>
            <a:r>
              <a:rPr lang="en-US" sz="5400" b="1" i="0" u="none" strike="noStrike" cap="none" dirty="0">
                <a:solidFill>
                  <a:schemeClr val="dk1"/>
                </a:solidFill>
                <a:latin typeface="Arial"/>
                <a:ea typeface="Arial"/>
                <a:cs typeface="Arial"/>
                <a:sym typeface="Arial"/>
              </a:rPr>
              <a:t>Background</a:t>
            </a:r>
            <a:endParaRPr sz="5400" b="1" i="0" u="none" strike="noStrike" cap="none" dirty="0">
              <a:solidFill>
                <a:schemeClr val="dk1"/>
              </a:solidFill>
              <a:latin typeface="Arial"/>
              <a:ea typeface="Arial"/>
              <a:cs typeface="Arial"/>
              <a:sym typeface="Arial"/>
            </a:endParaRPr>
          </a:p>
        </p:txBody>
      </p:sp>
      <p:sp>
        <p:nvSpPr>
          <p:cNvPr id="103" name="Google Shape;103;p3"/>
          <p:cNvSpPr txBox="1"/>
          <p:nvPr/>
        </p:nvSpPr>
        <p:spPr>
          <a:xfrm>
            <a:off x="215250" y="1347600"/>
            <a:ext cx="4965000" cy="5635359"/>
          </a:xfrm>
          <a:prstGeom prst="rect">
            <a:avLst/>
          </a:prstGeom>
          <a:noFill/>
          <a:ln>
            <a:noFill/>
          </a:ln>
        </p:spPr>
        <p:txBody>
          <a:bodyPr spcFirstLastPara="1" wrap="square" lIns="91425" tIns="91425" rIns="91425" bIns="91425" anchor="t" anchorCtr="0">
            <a:spAutoFit/>
          </a:bodyPr>
          <a:lstStyle/>
          <a:p>
            <a:pPr marL="0" marR="0" lvl="0" indent="0" algn="just" rtl="0">
              <a:lnSpc>
                <a:spcPct val="115000"/>
              </a:lnSpc>
              <a:spcBef>
                <a:spcPts val="0"/>
              </a:spcBef>
              <a:spcAft>
                <a:spcPts val="0"/>
              </a:spcAft>
              <a:buClr>
                <a:schemeClr val="dk1"/>
              </a:buClr>
              <a:buSzPts val="1100"/>
              <a:buFont typeface="Arial"/>
              <a:buNone/>
            </a:pPr>
            <a:endParaRPr b="1" i="0" u="none" strike="noStrike" cap="none" dirty="0">
              <a:solidFill>
                <a:schemeClr val="dk1"/>
              </a:solidFill>
            </a:endParaRPr>
          </a:p>
          <a:p>
            <a:pPr marL="285750" marR="0" lvl="0" indent="-285750" algn="just" rtl="0">
              <a:lnSpc>
                <a:spcPct val="115000"/>
              </a:lnSpc>
              <a:spcBef>
                <a:spcPts val="0"/>
              </a:spcBef>
              <a:spcAft>
                <a:spcPts val="0"/>
              </a:spcAft>
              <a:buClr>
                <a:schemeClr val="dk1"/>
              </a:buClr>
              <a:buSzPts val="1100"/>
              <a:buFont typeface="Arial" panose="020B0604020202020204" pitchFamily="34" charset="0"/>
              <a:buChar char="•"/>
            </a:pPr>
            <a:r>
              <a:rPr lang="en-US" b="1" i="0" u="none" strike="noStrike" cap="none" dirty="0">
                <a:solidFill>
                  <a:schemeClr val="dk1"/>
                </a:solidFill>
              </a:rPr>
              <a:t>Many industry and government reports have identified that cyber intruders have become a serious threat to the secure operation of a smart grid. Forty-six cyber attack incidents have been reported in the energy sector in 2015 alone, most of which targeted the IT system of utilities and vendors. The U.S. Department of Energy (DOE) indicates that the actual number of cyber attacks is higher than reported . To identify and eliminate cyber vulnerabilities in a smart grid, methods to detect cyber intrusions and mitigate their impact need to be developed.</a:t>
            </a:r>
            <a:endParaRPr b="1" dirty="0">
              <a:solidFill>
                <a:schemeClr val="dk1"/>
              </a:solidFill>
            </a:endParaRPr>
          </a:p>
          <a:p>
            <a:pPr marL="285750" lvl="0" indent="-285750" algn="just" rtl="0">
              <a:lnSpc>
                <a:spcPct val="115000"/>
              </a:lnSpc>
              <a:spcBef>
                <a:spcPts val="0"/>
              </a:spcBef>
              <a:spcAft>
                <a:spcPts val="0"/>
              </a:spcAft>
              <a:buClr>
                <a:schemeClr val="dk1"/>
              </a:buClr>
              <a:buSzPts val="1100"/>
              <a:buFont typeface="Arial" panose="020B0604020202020204" pitchFamily="34" charset="0"/>
              <a:buChar char="•"/>
            </a:pPr>
            <a:endParaRPr b="1" dirty="0">
              <a:solidFill>
                <a:schemeClr val="dk1"/>
              </a:solidFill>
            </a:endParaRPr>
          </a:p>
          <a:p>
            <a:pPr marL="285750" lvl="0" indent="-285750" algn="just" rtl="0">
              <a:lnSpc>
                <a:spcPct val="115000"/>
              </a:lnSpc>
              <a:spcBef>
                <a:spcPts val="0"/>
              </a:spcBef>
              <a:spcAft>
                <a:spcPts val="0"/>
              </a:spcAft>
              <a:buClr>
                <a:schemeClr val="dk1"/>
              </a:buClr>
              <a:buSzPts val="1100"/>
              <a:buFont typeface="Arial" panose="020B0604020202020204" pitchFamily="34" charset="0"/>
              <a:buChar char="•"/>
            </a:pPr>
            <a:r>
              <a:rPr lang="en-US" b="1" dirty="0">
                <a:solidFill>
                  <a:schemeClr val="dk1"/>
                </a:solidFill>
              </a:rPr>
              <a:t>On December 23, 2015, the power grid of Ukraine was hacked, which resulted in power outages for roughly 230,000 consumers in Ukraine for 1-6 hours. The attack took place during the ongoing Russo-Ukrainian War (2014-present) and is attributed to a Russian advanced persistent threat group known as "Sandworm".</a:t>
            </a:r>
            <a:endParaRPr b="1" dirty="0">
              <a:solidFill>
                <a:schemeClr val="dk1"/>
              </a:solidFill>
            </a:endParaRPr>
          </a:p>
          <a:p>
            <a:pPr marL="0" lvl="0" indent="0" algn="just" rtl="0">
              <a:lnSpc>
                <a:spcPct val="115000"/>
              </a:lnSpc>
              <a:spcBef>
                <a:spcPts val="0"/>
              </a:spcBef>
              <a:spcAft>
                <a:spcPts val="0"/>
              </a:spcAft>
              <a:buClr>
                <a:schemeClr val="dk1"/>
              </a:buClr>
              <a:buSzPts val="1100"/>
              <a:buFont typeface="Arial"/>
              <a:buNone/>
            </a:pPr>
            <a:endParaRPr b="1" dirty="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pic>
        <p:nvPicPr>
          <p:cNvPr id="108" name="Google Shape;108;g136923c42fe_8_0"/>
          <p:cNvPicPr preferRelativeResize="0"/>
          <p:nvPr/>
        </p:nvPicPr>
        <p:blipFill>
          <a:blip r:embed="rId3">
            <a:alphaModFix/>
          </a:blip>
          <a:stretch>
            <a:fillRect/>
          </a:stretch>
        </p:blipFill>
        <p:spPr>
          <a:xfrm>
            <a:off x="321125" y="271500"/>
            <a:ext cx="8501749" cy="62375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pic>
        <p:nvPicPr>
          <p:cNvPr id="113" name="Google Shape;113;p4" descr="Abstract background of data"/>
          <p:cNvPicPr preferRelativeResize="0">
            <a:picLocks noGrp="1"/>
          </p:cNvPicPr>
          <p:nvPr>
            <p:ph type="body" idx="4294967295"/>
          </p:nvPr>
        </p:nvPicPr>
        <p:blipFill rotWithShape="1">
          <a:blip r:embed="rId3">
            <a:alphaModFix/>
          </a:blip>
          <a:srcRect/>
          <a:stretch/>
        </p:blipFill>
        <p:spPr>
          <a:xfrm>
            <a:off x="5757886" y="2340000"/>
            <a:ext cx="3270600" cy="270690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114" name="Google Shape;114;p4"/>
          <p:cNvSpPr/>
          <p:nvPr/>
        </p:nvSpPr>
        <p:spPr>
          <a:xfrm>
            <a:off x="932399" y="305175"/>
            <a:ext cx="7279200" cy="9234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FFFFFF"/>
              </a:buClr>
              <a:buSzPts val="5400"/>
              <a:buFont typeface="Roboto Slab"/>
              <a:buNone/>
            </a:pPr>
            <a:r>
              <a:rPr lang="en-US" sz="5400" b="1" dirty="0">
                <a:solidFill>
                  <a:schemeClr val="dk1"/>
                </a:solidFill>
                <a:latin typeface="Roboto Slab"/>
                <a:ea typeface="Roboto Slab"/>
                <a:cs typeface="Roboto Slab"/>
                <a:sym typeface="Roboto Slab"/>
              </a:rPr>
              <a:t>Drivers</a:t>
            </a:r>
            <a:r>
              <a:rPr lang="en-US" sz="5400" b="1" i="0" u="none" strike="noStrike" cap="none" dirty="0">
                <a:solidFill>
                  <a:schemeClr val="dk1"/>
                </a:solidFill>
                <a:latin typeface="Roboto Slab"/>
                <a:ea typeface="Roboto Slab"/>
                <a:cs typeface="Roboto Slab"/>
                <a:sym typeface="Roboto Slab"/>
              </a:rPr>
              <a:t> </a:t>
            </a:r>
            <a:endParaRPr sz="5400" b="1" i="0" u="none" strike="noStrike" cap="none" dirty="0">
              <a:solidFill>
                <a:schemeClr val="dk1"/>
              </a:solidFill>
              <a:latin typeface="Roboto Slab"/>
              <a:ea typeface="Roboto Slab"/>
              <a:cs typeface="Roboto Slab"/>
              <a:sym typeface="Roboto Slab"/>
            </a:endParaRPr>
          </a:p>
        </p:txBody>
      </p:sp>
      <p:sp>
        <p:nvSpPr>
          <p:cNvPr id="115" name="Google Shape;115;p4"/>
          <p:cNvSpPr txBox="1"/>
          <p:nvPr/>
        </p:nvSpPr>
        <p:spPr>
          <a:xfrm>
            <a:off x="261450" y="1299900"/>
            <a:ext cx="5205900" cy="3352426"/>
          </a:xfrm>
          <a:prstGeom prst="rect">
            <a:avLst/>
          </a:prstGeom>
          <a:noFill/>
          <a:ln>
            <a:noFill/>
          </a:ln>
        </p:spPr>
        <p:txBody>
          <a:bodyPr spcFirstLastPara="1" wrap="square" lIns="91425" tIns="91425" rIns="91425" bIns="91425" anchor="t" anchorCtr="0">
            <a:spAutoFit/>
          </a:bodyPr>
          <a:lstStyle/>
          <a:p>
            <a:pPr marL="393700" marR="0" lvl="0" indent="-285750" algn="just" rtl="0">
              <a:lnSpc>
                <a:spcPct val="115000"/>
              </a:lnSpc>
              <a:spcBef>
                <a:spcPts val="0"/>
              </a:spcBef>
              <a:spcAft>
                <a:spcPts val="0"/>
              </a:spcAft>
              <a:buClr>
                <a:schemeClr val="dk1"/>
              </a:buClr>
              <a:buSzPts val="1900"/>
              <a:buFont typeface="Arial" panose="020B0604020202020204" pitchFamily="34" charset="0"/>
              <a:buChar char="•"/>
            </a:pPr>
            <a:r>
              <a:rPr lang="en-US" b="1" i="0" u="none" strike="noStrike" cap="none" dirty="0">
                <a:solidFill>
                  <a:schemeClr val="dk1"/>
                </a:solidFill>
              </a:rPr>
              <a:t>Without physical security of the building and network, hackers or even an employee can exploit it.</a:t>
            </a:r>
            <a:endParaRPr b="1" i="0" u="none" strike="noStrike" cap="none" dirty="0">
              <a:solidFill>
                <a:schemeClr val="dk1"/>
              </a:solidFill>
            </a:endParaRPr>
          </a:p>
          <a:p>
            <a:pPr marL="393700" marR="0" lvl="0" indent="-285750" algn="just" rtl="0">
              <a:lnSpc>
                <a:spcPct val="115000"/>
              </a:lnSpc>
              <a:spcBef>
                <a:spcPts val="0"/>
              </a:spcBef>
              <a:spcAft>
                <a:spcPts val="0"/>
              </a:spcAft>
              <a:buClr>
                <a:schemeClr val="dk1"/>
              </a:buClr>
              <a:buSzPts val="1900"/>
              <a:buFont typeface="Arial" panose="020B0604020202020204" pitchFamily="34" charset="0"/>
              <a:buChar char="•"/>
            </a:pPr>
            <a:r>
              <a:rPr lang="en-US" b="1" i="0" u="none" strike="noStrike" cap="none" dirty="0">
                <a:solidFill>
                  <a:schemeClr val="dk1"/>
                </a:solidFill>
              </a:rPr>
              <a:t>One of the most important problems of Cyber security is the lack of a fast and easy authentication method.</a:t>
            </a:r>
            <a:endParaRPr b="1" i="0" u="none" strike="noStrike" cap="none" dirty="0">
              <a:solidFill>
                <a:schemeClr val="dk1"/>
              </a:solidFill>
            </a:endParaRPr>
          </a:p>
          <a:p>
            <a:pPr marL="393700" lvl="0" indent="-285750" algn="just" rtl="0">
              <a:lnSpc>
                <a:spcPct val="115000"/>
              </a:lnSpc>
              <a:spcBef>
                <a:spcPts val="0"/>
              </a:spcBef>
              <a:spcAft>
                <a:spcPts val="0"/>
              </a:spcAft>
              <a:buClr>
                <a:schemeClr val="dk1"/>
              </a:buClr>
              <a:buSzPts val="1900"/>
              <a:buFont typeface="Arial" panose="020B0604020202020204" pitchFamily="34" charset="0"/>
              <a:buChar char="•"/>
            </a:pPr>
            <a:r>
              <a:rPr lang="en-US" b="1" dirty="0">
                <a:solidFill>
                  <a:schemeClr val="dk1"/>
                </a:solidFill>
              </a:rPr>
              <a:t>In the generation of a technology roadmap, it may be necessary to consider redundant communication techniques, especially where critical control mechanisms are concerned. If the system relies on a single point of failure, it is easier to disable the system.</a:t>
            </a:r>
            <a:endParaRPr b="1" dirty="0">
              <a:solidFill>
                <a:schemeClr val="dk1"/>
              </a:solidFill>
            </a:endParaRPr>
          </a:p>
          <a:p>
            <a:pPr marL="393700" lvl="0" indent="-285750" algn="just" rtl="0">
              <a:lnSpc>
                <a:spcPct val="115000"/>
              </a:lnSpc>
              <a:spcBef>
                <a:spcPts val="0"/>
              </a:spcBef>
              <a:spcAft>
                <a:spcPts val="0"/>
              </a:spcAft>
              <a:buClr>
                <a:schemeClr val="dk1"/>
              </a:buClr>
              <a:buSzPts val="1900"/>
              <a:buFont typeface="Arial" panose="020B0604020202020204" pitchFamily="34" charset="0"/>
              <a:buChar char="•"/>
            </a:pPr>
            <a:r>
              <a:rPr lang="en-US" b="1" dirty="0">
                <a:solidFill>
                  <a:schemeClr val="dk1"/>
                </a:solidFill>
              </a:rPr>
              <a:t>Economic effects</a:t>
            </a:r>
            <a:endParaRPr b="1" dirty="0">
              <a:solidFill>
                <a:schemeClr val="dk1"/>
              </a:solidFill>
            </a:endParaRPr>
          </a:p>
          <a:p>
            <a:pPr marL="457200" marR="0" lvl="0" indent="0" algn="just" rtl="0">
              <a:lnSpc>
                <a:spcPct val="115000"/>
              </a:lnSpc>
              <a:spcBef>
                <a:spcPts val="0"/>
              </a:spcBef>
              <a:spcAft>
                <a:spcPts val="0"/>
              </a:spcAft>
              <a:buNone/>
            </a:pPr>
            <a:endParaRPr b="1" dirty="0">
              <a:solidFill>
                <a:schemeClr val="dk1"/>
              </a:solidFill>
            </a:endParaRPr>
          </a:p>
          <a:p>
            <a:pPr marL="0" marR="0" lvl="0" indent="0" algn="just" rtl="0">
              <a:lnSpc>
                <a:spcPct val="115000"/>
              </a:lnSpc>
              <a:spcBef>
                <a:spcPts val="0"/>
              </a:spcBef>
              <a:spcAft>
                <a:spcPts val="0"/>
              </a:spcAft>
              <a:buClr>
                <a:schemeClr val="dk1"/>
              </a:buClr>
              <a:buSzPts val="1100"/>
              <a:buFont typeface="Arial"/>
              <a:buNone/>
            </a:pPr>
            <a:endParaRPr sz="1100" b="0" i="0" u="none" strike="noStrike" cap="none" dirty="0">
              <a:solidFill>
                <a:schemeClr val="dk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6"/>
          <p:cNvSpPr/>
          <p:nvPr/>
        </p:nvSpPr>
        <p:spPr>
          <a:xfrm>
            <a:off x="2843808" y="188640"/>
            <a:ext cx="3685624" cy="92333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FFFFFF"/>
              </a:buClr>
              <a:buSzPts val="5400"/>
              <a:buFont typeface="Arial"/>
              <a:buNone/>
            </a:pPr>
            <a:r>
              <a:rPr lang="en-US" sz="5400" b="1" i="0" u="none" strike="noStrike" cap="none" dirty="0">
                <a:solidFill>
                  <a:schemeClr val="dk1"/>
                </a:solidFill>
                <a:latin typeface="Arial"/>
                <a:ea typeface="Arial"/>
                <a:cs typeface="Arial"/>
                <a:sym typeface="Arial"/>
              </a:rPr>
              <a:t>Objectives</a:t>
            </a:r>
            <a:endParaRPr sz="5400" b="1" i="0" u="none" strike="noStrike" cap="none" dirty="0">
              <a:solidFill>
                <a:schemeClr val="dk1"/>
              </a:solidFill>
              <a:latin typeface="Arial"/>
              <a:ea typeface="Arial"/>
              <a:cs typeface="Arial"/>
              <a:sym typeface="Arial"/>
            </a:endParaRPr>
          </a:p>
        </p:txBody>
      </p:sp>
      <p:pic>
        <p:nvPicPr>
          <p:cNvPr id="121" name="Google Shape;121;p6" descr="Red dot with arrows pointing to it"/>
          <p:cNvPicPr preferRelativeResize="0"/>
          <p:nvPr/>
        </p:nvPicPr>
        <p:blipFill rotWithShape="1">
          <a:blip r:embed="rId3">
            <a:alphaModFix/>
          </a:blip>
          <a:srcRect/>
          <a:stretch/>
        </p:blipFill>
        <p:spPr>
          <a:xfrm>
            <a:off x="6060525" y="1633500"/>
            <a:ext cx="2841000" cy="3023700"/>
          </a:xfrm>
          <a:prstGeom prst="roundRect">
            <a:avLst>
              <a:gd name="adj" fmla="val 16667"/>
            </a:avLst>
          </a:prstGeom>
          <a:noFill/>
          <a:ln>
            <a:noFill/>
          </a:ln>
          <a:effectLst>
            <a:outerShdw blurRad="152400" dist="12000" dir="900000" sy="98000" kx="110000" ky="200000" algn="tl" rotWithShape="0">
              <a:srgbClr val="000000">
                <a:alpha val="29803"/>
              </a:srgbClr>
            </a:outerShdw>
          </a:effectLst>
        </p:spPr>
      </p:pic>
      <p:sp>
        <p:nvSpPr>
          <p:cNvPr id="122" name="Google Shape;122;p6"/>
          <p:cNvSpPr txBox="1"/>
          <p:nvPr/>
        </p:nvSpPr>
        <p:spPr>
          <a:xfrm>
            <a:off x="0" y="1633498"/>
            <a:ext cx="5699400" cy="2123618"/>
          </a:xfrm>
          <a:prstGeom prst="rect">
            <a:avLst/>
          </a:prstGeom>
          <a:noFill/>
          <a:ln>
            <a:noFill/>
          </a:ln>
        </p:spPr>
        <p:txBody>
          <a:bodyPr spcFirstLastPara="1" wrap="square" lIns="91425" tIns="45700" rIns="91425" bIns="45700" anchor="t" anchorCtr="0">
            <a:spAutoFit/>
          </a:bodyPr>
          <a:lstStyle/>
          <a:p>
            <a:pPr marL="400050" marR="0" lvl="0" indent="-285750" algn="l" rtl="0">
              <a:lnSpc>
                <a:spcPct val="150000"/>
              </a:lnSpc>
              <a:spcBef>
                <a:spcPts val="0"/>
              </a:spcBef>
              <a:spcAft>
                <a:spcPts val="0"/>
              </a:spcAft>
              <a:buClr>
                <a:schemeClr val="dk1"/>
              </a:buClr>
              <a:buSzPts val="1800"/>
              <a:buFont typeface="Arial" panose="020B0604020202020204" pitchFamily="34" charset="0"/>
              <a:buChar char="•"/>
            </a:pPr>
            <a:r>
              <a:rPr lang="en-US" b="1" dirty="0">
                <a:solidFill>
                  <a:schemeClr val="dk1"/>
                </a:solidFill>
              </a:rPr>
              <a:t>Work with a company in the energy sector to identify the complexity and challenges in power grid that can be solved by incorporating system lockout methodology.</a:t>
            </a:r>
            <a:endParaRPr b="1" dirty="0">
              <a:solidFill>
                <a:schemeClr val="dk1"/>
              </a:solidFill>
            </a:endParaRPr>
          </a:p>
          <a:p>
            <a:pPr marL="469900" marR="0" lvl="0" indent="-285750" algn="l" rtl="0">
              <a:lnSpc>
                <a:spcPct val="150000"/>
              </a:lnSpc>
              <a:spcBef>
                <a:spcPts val="0"/>
              </a:spcBef>
              <a:spcAft>
                <a:spcPts val="0"/>
              </a:spcAft>
              <a:buClr>
                <a:schemeClr val="dk1"/>
              </a:buClr>
              <a:buSzPts val="1800"/>
              <a:buFont typeface="Arial" panose="020B0604020202020204" pitchFamily="34" charset="0"/>
              <a:buChar char="•"/>
            </a:pPr>
            <a:r>
              <a:rPr lang="en-US" b="1" dirty="0">
                <a:solidFill>
                  <a:schemeClr val="dk1"/>
                </a:solidFill>
              </a:rPr>
              <a:t>Researching a possible road map to implement the feasible lockout system technology.</a:t>
            </a:r>
            <a:endParaRPr b="1" dirty="0">
              <a:solidFill>
                <a:schemeClr val="dk1"/>
              </a:solidFill>
            </a:endParaRPr>
          </a:p>
          <a:p>
            <a:pPr marL="457200" marR="0" lvl="0" indent="0" algn="l" rtl="0">
              <a:lnSpc>
                <a:spcPct val="150000"/>
              </a:lnSpc>
              <a:spcBef>
                <a:spcPts val="0"/>
              </a:spcBef>
              <a:spcAft>
                <a:spcPts val="0"/>
              </a:spcAft>
              <a:buNone/>
            </a:pPr>
            <a:endParaRPr sz="1800" b="1" dirty="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pic>
        <p:nvPicPr>
          <p:cNvPr id="127" name="Google Shape;127;p7" descr="A picture containing text, vector graphics, businesscard, screenshot&#10;&#10;Description automatically generated"/>
          <p:cNvPicPr preferRelativeResize="0"/>
          <p:nvPr/>
        </p:nvPicPr>
        <p:blipFill rotWithShape="1">
          <a:blip r:embed="rId3">
            <a:alphaModFix/>
          </a:blip>
          <a:srcRect/>
          <a:stretch/>
        </p:blipFill>
        <p:spPr>
          <a:xfrm>
            <a:off x="5057675" y="2049125"/>
            <a:ext cx="3999600" cy="2953500"/>
          </a:xfrm>
          <a:prstGeom prst="roundRect">
            <a:avLst>
              <a:gd name="adj" fmla="val 16667"/>
            </a:avLst>
          </a:prstGeom>
          <a:noFill/>
          <a:ln>
            <a:noFill/>
          </a:ln>
          <a:effectLst>
            <a:outerShdw blurRad="152400" dist="12000" dir="900000" sy="98000" kx="110000" ky="200000" algn="tl" rotWithShape="0">
              <a:srgbClr val="000000">
                <a:alpha val="29411"/>
              </a:srgbClr>
            </a:outerShdw>
          </a:effectLst>
        </p:spPr>
      </p:pic>
      <p:sp>
        <p:nvSpPr>
          <p:cNvPr id="128" name="Google Shape;128;p7"/>
          <p:cNvSpPr/>
          <p:nvPr/>
        </p:nvSpPr>
        <p:spPr>
          <a:xfrm>
            <a:off x="2325225" y="260650"/>
            <a:ext cx="4775700" cy="9252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FFFFFF"/>
              </a:buClr>
              <a:buSzPts val="5400"/>
              <a:buFont typeface="Roboto Slab"/>
              <a:buNone/>
            </a:pPr>
            <a:r>
              <a:rPr lang="en-US" sz="5400" b="1" i="0" u="none" strike="noStrike" cap="none" dirty="0">
                <a:solidFill>
                  <a:schemeClr val="dk1"/>
                </a:solidFill>
                <a:latin typeface="Roboto Slab"/>
                <a:ea typeface="Roboto Slab"/>
                <a:cs typeface="Roboto Slab"/>
                <a:sym typeface="Roboto Slab"/>
              </a:rPr>
              <a:t>Methodology</a:t>
            </a:r>
            <a:endParaRPr sz="5400" b="1" i="0" u="none" strike="noStrike" cap="none" dirty="0">
              <a:solidFill>
                <a:schemeClr val="dk1"/>
              </a:solidFill>
              <a:latin typeface="Arial"/>
              <a:ea typeface="Arial"/>
              <a:cs typeface="Arial"/>
              <a:sym typeface="Arial"/>
            </a:endParaRPr>
          </a:p>
        </p:txBody>
      </p:sp>
      <p:sp>
        <p:nvSpPr>
          <p:cNvPr id="129" name="Google Shape;129;p7"/>
          <p:cNvSpPr txBox="1"/>
          <p:nvPr/>
        </p:nvSpPr>
        <p:spPr>
          <a:xfrm>
            <a:off x="86600" y="1641029"/>
            <a:ext cx="4856100" cy="1862008"/>
          </a:xfrm>
          <a:prstGeom prst="rect">
            <a:avLst/>
          </a:prstGeom>
          <a:noFill/>
          <a:ln>
            <a:noFill/>
          </a:ln>
        </p:spPr>
        <p:txBody>
          <a:bodyPr spcFirstLastPara="1" wrap="square" lIns="91425" tIns="45700" rIns="91425" bIns="45700" anchor="t" anchorCtr="0">
            <a:spAutoFit/>
          </a:bodyPr>
          <a:lstStyle/>
          <a:p>
            <a:pPr marL="742950" marR="0" lvl="0" indent="-285750" algn="l" rtl="0">
              <a:lnSpc>
                <a:spcPct val="115000"/>
              </a:lnSpc>
              <a:spcBef>
                <a:spcPts val="0"/>
              </a:spcBef>
              <a:spcAft>
                <a:spcPts val="0"/>
              </a:spcAft>
              <a:buFont typeface="Arial" panose="020B0604020202020204" pitchFamily="34" charset="0"/>
              <a:buChar char="•"/>
            </a:pPr>
            <a:endParaRPr b="0" i="0" u="none" strike="noStrike" cap="none" dirty="0">
              <a:solidFill>
                <a:schemeClr val="dk1"/>
              </a:solidFill>
              <a:latin typeface="Arial"/>
              <a:ea typeface="Arial"/>
              <a:cs typeface="Arial"/>
              <a:sym typeface="Arial"/>
            </a:endParaRPr>
          </a:p>
          <a:p>
            <a:pPr marL="457200" marR="0" lvl="0" indent="-368300" algn="l" rtl="0">
              <a:lnSpc>
                <a:spcPct val="115000"/>
              </a:lnSpc>
              <a:spcBef>
                <a:spcPts val="0"/>
              </a:spcBef>
              <a:spcAft>
                <a:spcPts val="0"/>
              </a:spcAft>
              <a:buClr>
                <a:schemeClr val="dk1"/>
              </a:buClr>
              <a:buSzPts val="1900"/>
              <a:buFont typeface="Arial" panose="020B0604020202020204" pitchFamily="34" charset="0"/>
              <a:buChar char="•"/>
            </a:pPr>
            <a:r>
              <a:rPr lang="en-US" sz="1800" b="1" dirty="0">
                <a:solidFill>
                  <a:schemeClr val="dk1"/>
                </a:solidFill>
              </a:rPr>
              <a:t>Analysis</a:t>
            </a:r>
            <a:endParaRPr sz="1800" b="1" dirty="0">
              <a:solidFill>
                <a:schemeClr val="dk1"/>
              </a:solidFill>
            </a:endParaRPr>
          </a:p>
          <a:p>
            <a:pPr marL="457200" marR="0" lvl="0" indent="-368300" algn="l" rtl="0">
              <a:lnSpc>
                <a:spcPct val="115000"/>
              </a:lnSpc>
              <a:spcBef>
                <a:spcPts val="0"/>
              </a:spcBef>
              <a:spcAft>
                <a:spcPts val="0"/>
              </a:spcAft>
              <a:buClr>
                <a:schemeClr val="dk1"/>
              </a:buClr>
              <a:buSzPts val="1900"/>
              <a:buFont typeface="Arial" panose="020B0604020202020204" pitchFamily="34" charset="0"/>
              <a:buChar char="•"/>
            </a:pPr>
            <a:r>
              <a:rPr lang="en-US" sz="1800" b="1" dirty="0">
                <a:solidFill>
                  <a:schemeClr val="dk1"/>
                </a:solidFill>
              </a:rPr>
              <a:t>Reviewing government assessment reports and policies</a:t>
            </a:r>
            <a:endParaRPr sz="1800" b="1" dirty="0">
              <a:solidFill>
                <a:schemeClr val="dk1"/>
              </a:solidFill>
            </a:endParaRPr>
          </a:p>
          <a:p>
            <a:pPr marL="457200" marR="0" lvl="0" indent="-368300" algn="l" rtl="0">
              <a:lnSpc>
                <a:spcPct val="115000"/>
              </a:lnSpc>
              <a:spcBef>
                <a:spcPts val="0"/>
              </a:spcBef>
              <a:spcAft>
                <a:spcPts val="0"/>
              </a:spcAft>
              <a:buClr>
                <a:schemeClr val="dk1"/>
              </a:buClr>
              <a:buSzPts val="1900"/>
              <a:buFont typeface="Arial" panose="020B0604020202020204" pitchFamily="34" charset="0"/>
              <a:buChar char="•"/>
            </a:pPr>
            <a:r>
              <a:rPr lang="en-US" sz="1800" b="1" dirty="0">
                <a:solidFill>
                  <a:schemeClr val="dk1"/>
                </a:solidFill>
              </a:rPr>
              <a:t>Literature review  </a:t>
            </a:r>
            <a:endParaRPr sz="1800" b="1" dirty="0">
              <a:solidFill>
                <a:schemeClr val="dk1"/>
              </a:solidFill>
            </a:endParaRPr>
          </a:p>
          <a:p>
            <a:pPr marL="0" marR="0" lvl="0" indent="0" algn="l" rtl="0">
              <a:lnSpc>
                <a:spcPct val="115000"/>
              </a:lnSpc>
              <a:spcBef>
                <a:spcPts val="0"/>
              </a:spcBef>
              <a:spcAft>
                <a:spcPts val="0"/>
              </a:spcAft>
              <a:buNone/>
            </a:pPr>
            <a:endParaRPr dirty="0">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8"/>
          <p:cNvSpPr/>
          <p:nvPr/>
        </p:nvSpPr>
        <p:spPr>
          <a:xfrm>
            <a:off x="2613771" y="332656"/>
            <a:ext cx="3916457" cy="92333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FFFFFF"/>
              </a:buClr>
              <a:buSzPts val="5400"/>
              <a:buFont typeface="Roboto Slab"/>
              <a:buNone/>
            </a:pPr>
            <a:r>
              <a:rPr lang="en-US" sz="5400" b="1" i="0" u="none" strike="noStrike" cap="none" dirty="0">
                <a:solidFill>
                  <a:schemeClr val="dk1"/>
                </a:solidFill>
                <a:latin typeface="Roboto Slab"/>
                <a:ea typeface="Roboto Slab"/>
                <a:cs typeface="Roboto Slab"/>
                <a:sym typeface="Roboto Slab"/>
              </a:rPr>
              <a:t>References</a:t>
            </a:r>
            <a:endParaRPr sz="5400" b="1" i="0" u="none" strike="noStrike" cap="none" dirty="0">
              <a:solidFill>
                <a:schemeClr val="dk1"/>
              </a:solidFill>
              <a:latin typeface="Arial"/>
              <a:ea typeface="Arial"/>
              <a:cs typeface="Arial"/>
              <a:sym typeface="Arial"/>
            </a:endParaRPr>
          </a:p>
        </p:txBody>
      </p:sp>
      <p:sp>
        <p:nvSpPr>
          <p:cNvPr id="135" name="Google Shape;135;p8"/>
          <p:cNvSpPr txBox="1"/>
          <p:nvPr/>
        </p:nvSpPr>
        <p:spPr>
          <a:xfrm>
            <a:off x="257100" y="1335250"/>
            <a:ext cx="8629800" cy="5459700"/>
          </a:xfrm>
          <a:prstGeom prst="rect">
            <a:avLst/>
          </a:prstGeom>
          <a:noFill/>
          <a:ln>
            <a:noFill/>
          </a:ln>
        </p:spPr>
        <p:txBody>
          <a:bodyPr spcFirstLastPara="1" wrap="square" lIns="91425" tIns="91425" rIns="91425" bIns="91425" anchor="t" anchorCtr="0">
            <a:spAutoFit/>
          </a:bodyPr>
          <a:lstStyle/>
          <a:p>
            <a:pPr marL="425450" marR="0" lvl="0" indent="-285750" algn="l" rtl="0">
              <a:lnSpc>
                <a:spcPct val="100000"/>
              </a:lnSpc>
              <a:spcBef>
                <a:spcPts val="0"/>
              </a:spcBef>
              <a:spcAft>
                <a:spcPts val="0"/>
              </a:spcAft>
              <a:buClr>
                <a:schemeClr val="dk1"/>
              </a:buClr>
              <a:buSzPts val="1400"/>
              <a:buFont typeface="Arial" panose="020B0604020202020204" pitchFamily="34" charset="0"/>
              <a:buChar char="•"/>
            </a:pPr>
            <a:r>
              <a:rPr lang="en-US" dirty="0">
                <a:solidFill>
                  <a:schemeClr val="dk1"/>
                </a:solidFill>
                <a:uFill>
                  <a:noFill/>
                </a:uFill>
                <a:hlinkClick r:id="rId3">
                  <a:extLst>
                    <a:ext uri="{A12FA001-AC4F-418D-AE19-62706E023703}">
                      <ahyp:hlinkClr xmlns:ahyp="http://schemas.microsoft.com/office/drawing/2018/hyperlinkcolor" val="tx"/>
                    </a:ext>
                  </a:extLst>
                </a:hlinkClick>
              </a:rPr>
              <a:t>https://www.osha.gov/etools/electric-power/hazardous-energy-control/lockout-tagout-generation</a:t>
            </a:r>
            <a:endParaRPr dirty="0">
              <a:solidFill>
                <a:schemeClr val="dk1"/>
              </a:solidFill>
            </a:endParaRPr>
          </a:p>
          <a:p>
            <a:pPr marL="425450" marR="0" lvl="0" indent="-285750" algn="l" rtl="0">
              <a:lnSpc>
                <a:spcPct val="100000"/>
              </a:lnSpc>
              <a:spcBef>
                <a:spcPts val="0"/>
              </a:spcBef>
              <a:spcAft>
                <a:spcPts val="0"/>
              </a:spcAft>
              <a:buClr>
                <a:schemeClr val="dk1"/>
              </a:buClr>
              <a:buSzPts val="1400"/>
              <a:buFont typeface="Arial" panose="020B0604020202020204" pitchFamily="34" charset="0"/>
              <a:buChar char="•"/>
            </a:pPr>
            <a:r>
              <a:rPr lang="en-US" dirty="0">
                <a:solidFill>
                  <a:schemeClr val="dk1"/>
                </a:solidFill>
                <a:uFill>
                  <a:noFill/>
                </a:uFill>
                <a:hlinkClick r:id="rId4">
                  <a:extLst>
                    <a:ext uri="{A12FA001-AC4F-418D-AE19-62706E023703}">
                      <ahyp:hlinkClr xmlns:ahyp="http://schemas.microsoft.com/office/drawing/2018/hyperlinkcolor" val="tx"/>
                    </a:ext>
                  </a:extLst>
                </a:hlinkClick>
              </a:rPr>
              <a:t>https://www.osha.gov/etools/lockout-tagout</a:t>
            </a:r>
            <a:endParaRPr dirty="0">
              <a:solidFill>
                <a:schemeClr val="dk1"/>
              </a:solidFill>
            </a:endParaRPr>
          </a:p>
          <a:p>
            <a:pPr marL="425450" marR="0" lvl="0" indent="-285750" algn="l" rtl="0">
              <a:lnSpc>
                <a:spcPct val="100000"/>
              </a:lnSpc>
              <a:spcBef>
                <a:spcPts val="0"/>
              </a:spcBef>
              <a:spcAft>
                <a:spcPts val="0"/>
              </a:spcAft>
              <a:buClr>
                <a:schemeClr val="dk1"/>
              </a:buClr>
              <a:buSzPts val="1400"/>
              <a:buFont typeface="Arial" panose="020B0604020202020204" pitchFamily="34" charset="0"/>
              <a:buChar char="•"/>
            </a:pPr>
            <a:r>
              <a:rPr lang="en-US" dirty="0">
                <a:solidFill>
                  <a:schemeClr val="dk1"/>
                </a:solidFill>
                <a:uFill>
                  <a:noFill/>
                </a:uFill>
                <a:hlinkClick r:id="rId5">
                  <a:extLst>
                    <a:ext uri="{A12FA001-AC4F-418D-AE19-62706E023703}">
                      <ahyp:hlinkClr xmlns:ahyp="http://schemas.microsoft.com/office/drawing/2018/hyperlinkcolor" val="tx"/>
                    </a:ext>
                  </a:extLst>
                </a:hlinkClick>
              </a:rPr>
              <a:t>https://safetyculture.com/topics/lockout-tagout/</a:t>
            </a:r>
            <a:endParaRPr dirty="0">
              <a:solidFill>
                <a:schemeClr val="dk1"/>
              </a:solidFill>
            </a:endParaRPr>
          </a:p>
          <a:p>
            <a:pPr marL="425450" marR="0" lvl="0" indent="-285750" algn="l" rtl="0">
              <a:lnSpc>
                <a:spcPct val="100000"/>
              </a:lnSpc>
              <a:spcBef>
                <a:spcPts val="0"/>
              </a:spcBef>
              <a:spcAft>
                <a:spcPts val="0"/>
              </a:spcAft>
              <a:buClr>
                <a:schemeClr val="dk1"/>
              </a:buClr>
              <a:buSzPts val="1400"/>
              <a:buFont typeface="Arial" panose="020B0604020202020204" pitchFamily="34" charset="0"/>
              <a:buChar char="•"/>
            </a:pPr>
            <a:r>
              <a:rPr lang="en-US" dirty="0">
                <a:solidFill>
                  <a:schemeClr val="dk1"/>
                </a:solidFill>
                <a:uFill>
                  <a:noFill/>
                </a:uFill>
                <a:hlinkClick r:id="rId6">
                  <a:extLst>
                    <a:ext uri="{A12FA001-AC4F-418D-AE19-62706E023703}">
                      <ahyp:hlinkClr xmlns:ahyp="http://schemas.microsoft.com/office/drawing/2018/hyperlinkcolor" val="tx"/>
                    </a:ext>
                  </a:extLst>
                </a:hlinkClick>
              </a:rPr>
              <a:t>https://www.ijaar.org/articles/v8n5/sms/ijaar-v8n5-May22-p8505.pdf</a:t>
            </a:r>
            <a:endParaRPr dirty="0">
              <a:solidFill>
                <a:schemeClr val="dk1"/>
              </a:solidFill>
            </a:endParaRPr>
          </a:p>
          <a:p>
            <a:pPr marL="425450" lvl="0" indent="-285750" algn="l" rtl="0">
              <a:lnSpc>
                <a:spcPct val="115000"/>
              </a:lnSpc>
              <a:spcBef>
                <a:spcPts val="0"/>
              </a:spcBef>
              <a:spcAft>
                <a:spcPts val="0"/>
              </a:spcAft>
              <a:buClr>
                <a:schemeClr val="dk1"/>
              </a:buClr>
              <a:buSzPts val="1400"/>
              <a:buFont typeface="Arial" panose="020B0604020202020204" pitchFamily="34" charset="0"/>
              <a:buChar char="•"/>
            </a:pPr>
            <a:r>
              <a:rPr lang="en-US" dirty="0">
                <a:solidFill>
                  <a:schemeClr val="dk1"/>
                </a:solidFill>
                <a:uFill>
                  <a:noFill/>
                </a:uFill>
                <a:hlinkClick r:id="rId7">
                  <a:extLst>
                    <a:ext uri="{A12FA001-AC4F-418D-AE19-62706E023703}">
                      <ahyp:hlinkClr xmlns:ahyp="http://schemas.microsoft.com/office/drawing/2018/hyperlinkcolor" val="tx"/>
                    </a:ext>
                  </a:extLst>
                </a:hlinkClick>
              </a:rPr>
              <a:t>https://www.en20Systemsergy.gov/sites/prod/files/Energy%20Delivery%%20Cybersecurity%20Roadmap_finalweb.pdf</a:t>
            </a:r>
            <a:endParaRPr dirty="0">
              <a:solidFill>
                <a:schemeClr val="dk1"/>
              </a:solidFill>
            </a:endParaRPr>
          </a:p>
          <a:p>
            <a:pPr marL="425450" lvl="0" indent="-285750" algn="l" rtl="0">
              <a:lnSpc>
                <a:spcPct val="115000"/>
              </a:lnSpc>
              <a:spcBef>
                <a:spcPts val="0"/>
              </a:spcBef>
              <a:spcAft>
                <a:spcPts val="0"/>
              </a:spcAft>
              <a:buClr>
                <a:schemeClr val="dk1"/>
              </a:buClr>
              <a:buSzPts val="1400"/>
              <a:buFont typeface="Arial" panose="020B0604020202020204" pitchFamily="34" charset="0"/>
              <a:buChar char="•"/>
            </a:pPr>
            <a:r>
              <a:rPr lang="en-US" dirty="0">
                <a:solidFill>
                  <a:schemeClr val="dk1"/>
                </a:solidFill>
                <a:uFill>
                  <a:noFill/>
                </a:uFill>
                <a:hlinkClick r:id="rId8">
                  <a:extLst>
                    <a:ext uri="{A12FA001-AC4F-418D-AE19-62706E023703}">
                      <ahyp:hlinkClr xmlns:ahyp="http://schemas.microsoft.com/office/drawing/2018/hyperlinkcolor" val="tx"/>
                    </a:ext>
                  </a:extLst>
                </a:hlinkClick>
              </a:rPr>
              <a:t>https://drive.google.com/drive/folders/1JZ-iMoaqjT48FXtyM5cw6xIVHcNrFNe-</a:t>
            </a:r>
            <a:endParaRPr dirty="0">
              <a:solidFill>
                <a:schemeClr val="dk1"/>
              </a:solidFill>
            </a:endParaRPr>
          </a:p>
          <a:p>
            <a:pPr marL="425450" lvl="0" indent="-285750" algn="l" rtl="0">
              <a:lnSpc>
                <a:spcPct val="115000"/>
              </a:lnSpc>
              <a:spcBef>
                <a:spcPts val="0"/>
              </a:spcBef>
              <a:spcAft>
                <a:spcPts val="0"/>
              </a:spcAft>
              <a:buClr>
                <a:schemeClr val="dk1"/>
              </a:buClr>
              <a:buSzPts val="1400"/>
              <a:buFont typeface="Arial" panose="020B0604020202020204" pitchFamily="34" charset="0"/>
              <a:buChar char="•"/>
            </a:pPr>
            <a:r>
              <a:rPr lang="en-US" dirty="0">
                <a:solidFill>
                  <a:schemeClr val="dk1"/>
                </a:solidFill>
                <a:uFill>
                  <a:noFill/>
                </a:uFill>
                <a:hlinkClick r:id="rId9">
                  <a:extLst>
                    <a:ext uri="{A12FA001-AC4F-418D-AE19-62706E023703}">
                      <ahyp:hlinkClr xmlns:ahyp="http://schemas.microsoft.com/office/drawing/2018/hyperlinkcolor" val="tx"/>
                    </a:ext>
                  </a:extLst>
                </a:hlinkClick>
              </a:rPr>
              <a:t>https://fuergy.com/blog/7-problems-and-challenges-of-a-power-grid</a:t>
            </a:r>
            <a:endParaRPr dirty="0">
              <a:solidFill>
                <a:schemeClr val="dk1"/>
              </a:solidFill>
            </a:endParaRPr>
          </a:p>
          <a:p>
            <a:pPr marL="425450" lvl="0" indent="-285750" algn="l" rtl="0">
              <a:lnSpc>
                <a:spcPct val="115000"/>
              </a:lnSpc>
              <a:spcBef>
                <a:spcPts val="0"/>
              </a:spcBef>
              <a:spcAft>
                <a:spcPts val="0"/>
              </a:spcAft>
              <a:buClr>
                <a:schemeClr val="dk1"/>
              </a:buClr>
              <a:buSzPts val="1400"/>
              <a:buFont typeface="Arial" panose="020B0604020202020204" pitchFamily="34" charset="0"/>
              <a:buChar char="•"/>
            </a:pPr>
            <a:r>
              <a:rPr lang="en-US" dirty="0">
                <a:solidFill>
                  <a:schemeClr val="dk1"/>
                </a:solidFill>
                <a:uFill>
                  <a:noFill/>
                </a:uFill>
                <a:hlinkClick r:id="rId10">
                  <a:extLst>
                    <a:ext uri="{A12FA001-AC4F-418D-AE19-62706E023703}">
                      <ahyp:hlinkClr xmlns:ahyp="http://schemas.microsoft.com/office/drawing/2018/hyperlinkcolor" val="tx"/>
                    </a:ext>
                  </a:extLst>
                </a:hlinkClick>
              </a:rPr>
              <a:t>https://www.energy.gov/sites/prod/files/oeprod/DocumentsandMedia/roadmap.pdf</a:t>
            </a:r>
            <a:r>
              <a:rPr lang="en-US" dirty="0">
                <a:solidFill>
                  <a:schemeClr val="dk1"/>
                </a:solidFill>
              </a:rPr>
              <a:t> .</a:t>
            </a:r>
            <a:endParaRPr dirty="0">
              <a:solidFill>
                <a:schemeClr val="dk1"/>
              </a:solidFill>
            </a:endParaRPr>
          </a:p>
          <a:p>
            <a:pPr marL="425450" lvl="0" indent="-285750" algn="l" rtl="0">
              <a:lnSpc>
                <a:spcPct val="115000"/>
              </a:lnSpc>
              <a:spcBef>
                <a:spcPts val="0"/>
              </a:spcBef>
              <a:spcAft>
                <a:spcPts val="0"/>
              </a:spcAft>
              <a:buClr>
                <a:schemeClr val="dk1"/>
              </a:buClr>
              <a:buSzPts val="1400"/>
              <a:buFont typeface="Arial" panose="020B0604020202020204" pitchFamily="34" charset="0"/>
              <a:buChar char="•"/>
            </a:pPr>
            <a:r>
              <a:rPr lang="en-US" dirty="0">
                <a:solidFill>
                  <a:schemeClr val="dk1"/>
                </a:solidFill>
                <a:uFill>
                  <a:noFill/>
                </a:uFill>
                <a:hlinkClick r:id="rId11">
                  <a:extLst>
                    <a:ext uri="{A12FA001-AC4F-418D-AE19-62706E023703}">
                      <ahyp:hlinkClr xmlns:ahyp="http://schemas.microsoft.com/office/drawing/2018/hyperlinkcolor" val="tx"/>
                    </a:ext>
                  </a:extLst>
                </a:hlinkClick>
              </a:rPr>
              <a:t>https://www.sciencedirect.com/science/article/pii/S0142061517328946</a:t>
            </a:r>
            <a:endParaRPr dirty="0">
              <a:solidFill>
                <a:schemeClr val="dk1"/>
              </a:solidFill>
            </a:endParaRPr>
          </a:p>
          <a:p>
            <a:pPr marL="425450" marR="0" lvl="0" indent="-285750" algn="l" rtl="0">
              <a:lnSpc>
                <a:spcPct val="115000"/>
              </a:lnSpc>
              <a:spcBef>
                <a:spcPts val="0"/>
              </a:spcBef>
              <a:spcAft>
                <a:spcPts val="0"/>
              </a:spcAft>
              <a:buClr>
                <a:schemeClr val="dk1"/>
              </a:buClr>
              <a:buSzPts val="1400"/>
              <a:buFont typeface="Arial" panose="020B0604020202020204" pitchFamily="34" charset="0"/>
              <a:buChar char="•"/>
            </a:pPr>
            <a:r>
              <a:rPr lang="en-US" dirty="0">
                <a:solidFill>
                  <a:schemeClr val="dk1"/>
                </a:solidFill>
              </a:rPr>
              <a:t>Jay Johnson, 2017, Roadmap for Photovoltaic Cyber Security, Sandia Report, SAND2017-13262, 66 Pages.</a:t>
            </a:r>
            <a:endParaRPr dirty="0">
              <a:solidFill>
                <a:schemeClr val="dk1"/>
              </a:solidFill>
            </a:endParaRPr>
          </a:p>
          <a:p>
            <a:pPr marL="425450" marR="0" lvl="0" indent="-285750" algn="l" rtl="0">
              <a:lnSpc>
                <a:spcPct val="115000"/>
              </a:lnSpc>
              <a:spcBef>
                <a:spcPts val="0"/>
              </a:spcBef>
              <a:spcAft>
                <a:spcPts val="0"/>
              </a:spcAft>
              <a:buClr>
                <a:schemeClr val="dk1"/>
              </a:buClr>
              <a:buSzPts val="1400"/>
              <a:buFont typeface="Arial" panose="020B0604020202020204" pitchFamily="34" charset="0"/>
              <a:buChar char="•"/>
            </a:pPr>
            <a:r>
              <a:rPr lang="en-US" dirty="0">
                <a:solidFill>
                  <a:schemeClr val="dk1"/>
                </a:solidFill>
                <a:uFill>
                  <a:noFill/>
                </a:uFill>
                <a:hlinkClick r:id="rId12">
                  <a:extLst>
                    <a:ext uri="{A12FA001-AC4F-418D-AE19-62706E023703}">
                      <ahyp:hlinkClr xmlns:ahyp="http://schemas.microsoft.com/office/drawing/2018/hyperlinkcolor" val="tx"/>
                    </a:ext>
                  </a:extLst>
                </a:hlinkClick>
              </a:rPr>
              <a:t>https://www.utilitydive.com/news/sophisticated-hackers-could-crash-the-us-power-grid-but-money-not-sabotag/603764/</a:t>
            </a:r>
            <a:endParaRPr dirty="0">
              <a:solidFill>
                <a:schemeClr val="dk1"/>
              </a:solidFill>
            </a:endParaRPr>
          </a:p>
          <a:p>
            <a:pPr marL="425450" marR="0" lvl="0" indent="-285750" algn="l" rtl="0">
              <a:lnSpc>
                <a:spcPct val="115000"/>
              </a:lnSpc>
              <a:spcBef>
                <a:spcPts val="0"/>
              </a:spcBef>
              <a:spcAft>
                <a:spcPts val="0"/>
              </a:spcAft>
              <a:buClr>
                <a:schemeClr val="dk1"/>
              </a:buClr>
              <a:buSzPts val="1400"/>
              <a:buFont typeface="Arial" panose="020B0604020202020204" pitchFamily="34" charset="0"/>
              <a:buChar char="•"/>
            </a:pPr>
            <a:r>
              <a:rPr lang="en-US" dirty="0">
                <a:solidFill>
                  <a:schemeClr val="dk1"/>
                </a:solidFill>
                <a:uFill>
                  <a:noFill/>
                </a:uFill>
                <a:hlinkClick r:id="rId13">
                  <a:extLst>
                    <a:ext uri="{A12FA001-AC4F-418D-AE19-62706E023703}">
                      <ahyp:hlinkClr xmlns:ahyp="http://schemas.microsoft.com/office/drawing/2018/hyperlinkcolor" val="tx"/>
                    </a:ext>
                  </a:extLst>
                </a:hlinkClick>
              </a:rPr>
              <a:t>https://africautc.org/wp-content/uploads/2018/05/E-ISAC_SANS_Ukraine_DUC_5.pdf</a:t>
            </a:r>
            <a:endParaRPr dirty="0">
              <a:solidFill>
                <a:schemeClr val="dk1"/>
              </a:solidFill>
            </a:endParaRPr>
          </a:p>
          <a:p>
            <a:pPr marL="425450" marR="0" lvl="0" indent="-285750" algn="l" rtl="0">
              <a:lnSpc>
                <a:spcPct val="115000"/>
              </a:lnSpc>
              <a:spcBef>
                <a:spcPts val="0"/>
              </a:spcBef>
              <a:spcAft>
                <a:spcPts val="0"/>
              </a:spcAft>
              <a:buClr>
                <a:schemeClr val="dk1"/>
              </a:buClr>
              <a:buSzPts val="1400"/>
              <a:buFont typeface="Arial" panose="020B0604020202020204" pitchFamily="34" charset="0"/>
              <a:buChar char="•"/>
            </a:pPr>
            <a:r>
              <a:rPr lang="en-US" dirty="0">
                <a:solidFill>
                  <a:schemeClr val="dk1"/>
                </a:solidFill>
                <a:uFill>
                  <a:noFill/>
                </a:uFill>
                <a:hlinkClick r:id="rId14">
                  <a:extLst>
                    <a:ext uri="{A12FA001-AC4F-418D-AE19-62706E023703}">
                      <ahyp:hlinkClr xmlns:ahyp="http://schemas.microsoft.com/office/drawing/2018/hyperlinkcolor" val="tx"/>
                    </a:ext>
                  </a:extLst>
                </a:hlinkClick>
              </a:rPr>
              <a:t>https://www.sciencedirect.com/science/article/pii/S1572308922000171?casa_token=at_3-apYhLsAAAAA:5RUZHeA2YlYQuhSP0IewsoLlep9ysN5cHKXHWC3Ll8EqlzOWgZ2AZ77lbMIPGSRbsmE3Ofn_Ag</a:t>
            </a:r>
            <a:endParaRPr dirty="0">
              <a:solidFill>
                <a:schemeClr val="dk1"/>
              </a:solidFill>
            </a:endParaRPr>
          </a:p>
          <a:p>
            <a:pPr marL="425450" marR="0" lvl="0" indent="-285750" algn="l" rtl="0">
              <a:lnSpc>
                <a:spcPct val="115000"/>
              </a:lnSpc>
              <a:spcBef>
                <a:spcPts val="0"/>
              </a:spcBef>
              <a:spcAft>
                <a:spcPts val="0"/>
              </a:spcAft>
              <a:buClr>
                <a:schemeClr val="dk1"/>
              </a:buClr>
              <a:buSzPts val="1400"/>
              <a:buFont typeface="Arial" panose="020B0604020202020204" pitchFamily="34" charset="0"/>
              <a:buChar char="•"/>
            </a:pPr>
            <a:r>
              <a:rPr lang="en-US" dirty="0">
                <a:solidFill>
                  <a:schemeClr val="dk1"/>
                </a:solidFill>
                <a:uFill>
                  <a:noFill/>
                </a:uFill>
                <a:hlinkClick r:id="rId15">
                  <a:extLst>
                    <a:ext uri="{A12FA001-AC4F-418D-AE19-62706E023703}">
                      <ahyp:hlinkClr xmlns:ahyp="http://schemas.microsoft.com/office/drawing/2018/hyperlinkcolor" val="tx"/>
                    </a:ext>
                  </a:extLst>
                </a:hlinkClick>
              </a:rPr>
              <a:t>https://www.aimspress.com/article/doi/10.3934/electreng.2021002?viewType=HTML</a:t>
            </a:r>
            <a:endParaRPr dirty="0">
              <a:solidFill>
                <a:schemeClr val="dk1"/>
              </a:solidFill>
            </a:endParaRPr>
          </a:p>
          <a:p>
            <a:pPr marL="425450" marR="0" lvl="0" indent="-285750" algn="l" rtl="0">
              <a:lnSpc>
                <a:spcPct val="115000"/>
              </a:lnSpc>
              <a:spcBef>
                <a:spcPts val="0"/>
              </a:spcBef>
              <a:spcAft>
                <a:spcPts val="0"/>
              </a:spcAft>
              <a:buClr>
                <a:schemeClr val="dk1"/>
              </a:buClr>
              <a:buSzPts val="1400"/>
              <a:buFont typeface="Arial" panose="020B0604020202020204" pitchFamily="34" charset="0"/>
              <a:buChar char="•"/>
            </a:pPr>
            <a:r>
              <a:rPr lang="en-US" dirty="0">
                <a:solidFill>
                  <a:schemeClr val="dk1"/>
                </a:solidFill>
                <a:uFill>
                  <a:noFill/>
                </a:uFill>
                <a:hlinkClick r:id="rId16">
                  <a:extLst>
                    <a:ext uri="{A12FA001-AC4F-418D-AE19-62706E023703}">
                      <ahyp:hlinkClr xmlns:ahyp="http://schemas.microsoft.com/office/drawing/2018/hyperlinkcolor" val="tx"/>
                    </a:ext>
                  </a:extLst>
                </a:hlinkClick>
              </a:rPr>
              <a:t>https://ieeexplore.ieee.org/abstract/document/4753670?casa_token=0E3nmaom0UQAAAAA:oZ_6T8lbtwq4vK0HutWuqLiCodG-Q4x_VdNCvp2Dm_YyPeEzuNDLWtSsRv0Xk2Oi7hzfhvCq4A</a:t>
            </a:r>
            <a:endParaRPr dirty="0">
              <a:solidFill>
                <a:schemeClr val="dk1"/>
              </a:solidFill>
            </a:endParaRPr>
          </a:p>
          <a:p>
            <a:pPr marL="0" lvl="0" indent="0" algn="l" rtl="0">
              <a:lnSpc>
                <a:spcPct val="115000"/>
              </a:lnSpc>
              <a:spcBef>
                <a:spcPts val="0"/>
              </a:spcBef>
              <a:spcAft>
                <a:spcPts val="0"/>
              </a:spcAft>
              <a:buNone/>
            </a:pPr>
            <a:endParaRPr sz="1300" dirty="0">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9"/>
          <p:cNvSpPr/>
          <p:nvPr/>
        </p:nvSpPr>
        <p:spPr>
          <a:xfrm>
            <a:off x="3489650" y="2967335"/>
            <a:ext cx="1723500" cy="9234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FFFFFF"/>
              </a:buClr>
              <a:buSzPts val="5400"/>
              <a:buFont typeface="Arial"/>
              <a:buNone/>
            </a:pPr>
            <a:r>
              <a:rPr lang="en-US" sz="5400" b="1" i="0" u="none" strike="noStrike" cap="none" dirty="0">
                <a:solidFill>
                  <a:schemeClr val="tx1"/>
                </a:solidFill>
                <a:latin typeface="Arial"/>
                <a:ea typeface="Arial"/>
                <a:cs typeface="Arial"/>
                <a:sym typeface="Arial"/>
              </a:rPr>
              <a:t>Q&amp;A</a:t>
            </a:r>
            <a:endParaRPr sz="1400" b="0" i="0" u="none" strike="noStrike" cap="none" dirty="0">
              <a:solidFill>
                <a:schemeClr val="tx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Diseño predeterminado">
  <a:themeElements>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TotalTime>
  <Words>1008</Words>
  <Application>Microsoft Office PowerPoint</Application>
  <PresentationFormat>On-screen Show (4:3)</PresentationFormat>
  <Paragraphs>55</Paragraphs>
  <Slides>9</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Georgia</vt:lpstr>
      <vt:lpstr>Roboto Slab</vt:lpstr>
      <vt:lpstr>Arial</vt:lpstr>
      <vt:lpstr>Diseño predeterminado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Mariajose</dc:creator>
  <cp:lastModifiedBy>Child Foundation Info</cp:lastModifiedBy>
  <cp:revision>7</cp:revision>
  <dcterms:created xsi:type="dcterms:W3CDTF">2010-05-23T14:28:12Z</dcterms:created>
  <dcterms:modified xsi:type="dcterms:W3CDTF">2022-07-12T16:09:09Z</dcterms:modified>
</cp:coreProperties>
</file>