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1" r:id="rId5"/>
    <p:sldId id="272" r:id="rId6"/>
    <p:sldId id="258" r:id="rId7"/>
    <p:sldId id="261" r:id="rId8"/>
    <p:sldId id="260" r:id="rId9"/>
    <p:sldId id="262" r:id="rId10"/>
    <p:sldId id="263" r:id="rId11"/>
    <p:sldId id="265" r:id="rId12"/>
    <p:sldId id="264" r:id="rId13"/>
    <p:sldId id="269" r:id="rId14"/>
    <p:sldId id="266" r:id="rId15"/>
    <p:sldId id="267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Hourly demand </a:t>
            </a:r>
            <a:r>
              <a:rPr lang="en-US" sz="1100" dirty="0" smtClean="0"/>
              <a:t>p(</a:t>
            </a:r>
            <a:r>
              <a:rPr lang="en-US" sz="1100" dirty="0" err="1" smtClean="0"/>
              <a:t>u,v,k</a:t>
            </a:r>
            <a:r>
              <a:rPr lang="en-US" sz="1100" dirty="0" smtClean="0"/>
              <a:t>) for OD (</a:t>
            </a:r>
            <a:r>
              <a:rPr lang="en-US" sz="1100" dirty="0" err="1" smtClean="0"/>
              <a:t>u,v</a:t>
            </a:r>
            <a:r>
              <a:rPr lang="en-US" sz="1100" dirty="0" smtClean="0"/>
              <a:t>)</a:t>
            </a:r>
            <a:endParaRPr lang="en-US" sz="11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67379829211414"/>
          <c:y val="0.14288621624600123"/>
          <c:w val="0.85113386670857338"/>
          <c:h val="0.69267661631173993"/>
        </c:manualLayout>
      </c:layout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Sheet1!$G$6:$G$20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9</c:v>
                </c:pt>
              </c:numCache>
            </c:numRef>
          </c:xVal>
          <c:yVal>
            <c:numRef>
              <c:f>Sheet1!$H$6:$H$20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698496"/>
        <c:axId val="226698888"/>
      </c:scatterChart>
      <c:valAx>
        <c:axId val="226698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time-k (hour)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698888"/>
        <c:crosses val="autoZero"/>
        <c:crossBetween val="midCat"/>
        <c:majorUnit val="1"/>
      </c:valAx>
      <c:valAx>
        <c:axId val="22669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Passenger arrival rate-PAX/min</a:t>
                </a:r>
              </a:p>
            </c:rich>
          </c:tx>
          <c:layout>
            <c:manualLayout>
              <c:xMode val="edge"/>
              <c:yMode val="edge"/>
              <c:x val="1.515677290966134E-2"/>
              <c:y val="0.191693869673199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698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DD633-806F-469F-BEC6-D5598AE77D3C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73624-F962-42C6-B06C-FE286D7DB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8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83534-CAAF-4F5B-BB51-A2C3AD4C9A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2B9-23FD-400C-9B95-CCC9ABCB4775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567C-153B-4AC4-AFA3-4FF9AD20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2B9-23FD-400C-9B95-CCC9ABCB4775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567C-153B-4AC4-AFA3-4FF9AD20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2B9-23FD-400C-9B95-CCC9ABCB4775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567C-153B-4AC4-AFA3-4FF9AD20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2B9-23FD-400C-9B95-CCC9ABCB4775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567C-153B-4AC4-AFA3-4FF9AD20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2B9-23FD-400C-9B95-CCC9ABCB4775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567C-153B-4AC4-AFA3-4FF9AD20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3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2B9-23FD-400C-9B95-CCC9ABCB4775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567C-153B-4AC4-AFA3-4FF9AD20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1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2B9-23FD-400C-9B95-CCC9ABCB4775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567C-153B-4AC4-AFA3-4FF9AD20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1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2B9-23FD-400C-9B95-CCC9ABCB4775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567C-153B-4AC4-AFA3-4FF9AD20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1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2B9-23FD-400C-9B95-CCC9ABCB4775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567C-153B-4AC4-AFA3-4FF9AD20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2B9-23FD-400C-9B95-CCC9ABCB4775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567C-153B-4AC4-AFA3-4FF9AD20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2B9-23FD-400C-9B95-CCC9ABCB4775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567C-153B-4AC4-AFA3-4FF9AD20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62B9-23FD-400C-9B95-CCC9ABCB4775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567C-153B-4AC4-AFA3-4FF9AD20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9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013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Literature Review on Train Scheduling for minimizing passenger waiting time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477829" cy="165576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Kan Wu</a:t>
            </a:r>
          </a:p>
          <a:p>
            <a:pPr algn="l"/>
            <a:r>
              <a:rPr lang="en-US" i="1" dirty="0" smtClean="0"/>
              <a:t>Reference:</a:t>
            </a:r>
          </a:p>
          <a:p>
            <a:pPr algn="l"/>
            <a:r>
              <a:rPr lang="en-US" i="1" dirty="0" smtClean="0"/>
              <a:t>Train </a:t>
            </a:r>
            <a:r>
              <a:rPr lang="en-US" i="1" dirty="0"/>
              <a:t>scheduling for minimizing passenger waiting </a:t>
            </a:r>
            <a:r>
              <a:rPr lang="en-US" i="1" dirty="0" smtClean="0"/>
              <a:t>time with </a:t>
            </a:r>
            <a:r>
              <a:rPr lang="en-US" i="1" dirty="0"/>
              <a:t>time-dependent demand and skip-stop </a:t>
            </a:r>
            <a:r>
              <a:rPr lang="en-US" i="1" dirty="0" smtClean="0"/>
              <a:t>patterns: Nonlinear </a:t>
            </a:r>
            <a:r>
              <a:rPr lang="en-US" i="1" dirty="0"/>
              <a:t>integer programming models with linear </a:t>
            </a:r>
            <a:r>
              <a:rPr lang="en-US" i="1" dirty="0" smtClean="0"/>
              <a:t>constraints</a:t>
            </a:r>
          </a:p>
          <a:p>
            <a:pPr algn="l"/>
            <a:r>
              <a:rPr lang="en-US" i="1" dirty="0"/>
              <a:t> </a:t>
            </a:r>
            <a:r>
              <a:rPr lang="en-US" i="1" dirty="0" smtClean="0"/>
              <a:t>                                                                                            -</a:t>
            </a:r>
            <a:r>
              <a:rPr lang="en-US" i="1" dirty="0" err="1" smtClean="0"/>
              <a:t>Huimin</a:t>
            </a:r>
            <a:r>
              <a:rPr lang="en-US" i="1" dirty="0" smtClean="0"/>
              <a:t> </a:t>
            </a:r>
            <a:r>
              <a:rPr lang="en-US" i="1" dirty="0" err="1" smtClean="0"/>
              <a:t>Niu</a:t>
            </a:r>
            <a:r>
              <a:rPr lang="en-US" i="1" dirty="0" smtClean="0"/>
              <a:t>, </a:t>
            </a:r>
            <a:r>
              <a:rPr lang="en-US" i="1" dirty="0" err="1" smtClean="0"/>
              <a:t>Xuesong</a:t>
            </a:r>
            <a:r>
              <a:rPr lang="en-US" i="1" dirty="0" smtClean="0"/>
              <a:t> </a:t>
            </a:r>
            <a:r>
              <a:rPr lang="en-US" i="1" dirty="0" err="1" smtClean="0"/>
              <a:t>zhou</a:t>
            </a:r>
            <a:r>
              <a:rPr lang="en-US" i="1" dirty="0" smtClean="0"/>
              <a:t>, </a:t>
            </a:r>
            <a:r>
              <a:rPr lang="en-US" i="1" dirty="0" err="1" smtClean="0"/>
              <a:t>Ruhu</a:t>
            </a:r>
            <a:r>
              <a:rPr lang="en-US" i="1" dirty="0" smtClean="0"/>
              <a:t> Gao</a:t>
            </a:r>
            <a:endParaRPr lang="en-US" i="1" dirty="0"/>
          </a:p>
        </p:txBody>
      </p:sp>
      <p:pic>
        <p:nvPicPr>
          <p:cNvPr id="4" name="Picture 6" descr="https://encrypted-tbn3.gstatic.com/images?q=tbn:ANd9GcSSfCiiKA5YgdB2tAX80DH9NCpn2Vk0Rv-_Ir2mY6VOxQb1Iab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9" y="5080094"/>
            <a:ext cx="2667000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4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06" y="240700"/>
            <a:ext cx="10515600" cy="468593"/>
          </a:xfrm>
        </p:spPr>
        <p:txBody>
          <a:bodyPr>
            <a:normAutofit/>
          </a:bodyPr>
          <a:lstStyle/>
          <a:p>
            <a:r>
              <a:rPr lang="en-US" sz="2300" b="1" dirty="0" smtClean="0">
                <a:solidFill>
                  <a:srgbClr val="7030A0"/>
                </a:solidFill>
              </a:rPr>
              <a:t>Low resolution demand model-passenger arrive at a constant for a given hourly period</a:t>
            </a:r>
            <a:endParaRPr lang="en-US" sz="2300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141" y="932330"/>
            <a:ext cx="4829175" cy="41831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26141" y="5844988"/>
            <a:ext cx="4966447" cy="3585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20871" y="5746376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Time-k(hour)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97107" y="1577788"/>
            <a:ext cx="0" cy="426720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43082" y="1640541"/>
            <a:ext cx="0" cy="4240306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26140" y="6358987"/>
            <a:ext cx="4966447" cy="3585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82442" y="59035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60(K-1)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17086" y="587434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60k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83240" y="4570615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t/min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754733" y="2608729"/>
            <a:ext cx="26894" cy="376818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92706" y="1999931"/>
            <a:ext cx="37674" cy="429031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8889" y="646725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60(K-1)</a:t>
            </a:r>
            <a:endParaRPr 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94575" y="6384871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60k</a:t>
            </a:r>
            <a:endParaRPr 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7977" y="569736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Scenario-1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35444" y="6152765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Scenario-2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42913" y="2556429"/>
            <a:ext cx="26894" cy="376818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7238" y="64156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60(K-2)</a:t>
            </a:r>
            <a:endParaRPr lang="en-US" sz="1100" b="1" dirty="0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888022"/>
              </p:ext>
            </p:extLst>
          </p:nvPr>
        </p:nvGraphicFramePr>
        <p:xfrm>
          <a:off x="6759324" y="1026459"/>
          <a:ext cx="4769287" cy="3432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1497107" y="1640541"/>
            <a:ext cx="2545975" cy="26356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267292" y="1999931"/>
            <a:ext cx="421240" cy="4335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751258" y="1999931"/>
            <a:ext cx="1608157" cy="1006576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471388" y="3006507"/>
            <a:ext cx="1296792" cy="1269658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37088" y="2724546"/>
            <a:ext cx="0" cy="108453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90301" y="3872753"/>
            <a:ext cx="1319062" cy="1792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792713" y="3824982"/>
            <a:ext cx="107577" cy="95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82729" y="2659590"/>
            <a:ext cx="107577" cy="95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145" y="4886657"/>
            <a:ext cx="6739755" cy="729527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3209363" y="2433462"/>
            <a:ext cx="0" cy="13915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900290" y="3872753"/>
            <a:ext cx="1309073" cy="179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405" y="6023403"/>
            <a:ext cx="3603468" cy="62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24" grpId="0"/>
      <p:bldP spid="26" grpId="0"/>
      <p:bldP spid="27" grpId="0"/>
      <p:bldP spid="28" grpId="0"/>
      <p:bldP spid="30" grpId="0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06" y="240700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sz="2300" b="1" dirty="0" smtClean="0">
                <a:solidFill>
                  <a:srgbClr val="7030A0"/>
                </a:solidFill>
              </a:rPr>
              <a:t>Low resolution demand model-objective function: </a:t>
            </a:r>
            <a:r>
              <a:rPr lang="en-US" sz="2300" b="1" i="1" dirty="0" smtClean="0">
                <a:solidFill>
                  <a:srgbClr val="002060"/>
                </a:solidFill>
              </a:rPr>
              <a:t>minimize total waiting time for all passengers</a:t>
            </a:r>
            <a:endParaRPr lang="en-US" sz="2300" b="1" i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141" y="932330"/>
            <a:ext cx="4829175" cy="41831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26141" y="5844988"/>
            <a:ext cx="4966447" cy="3585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20871" y="5746376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Time-k(hour)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97107" y="1577788"/>
            <a:ext cx="0" cy="426720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43082" y="1640541"/>
            <a:ext cx="0" cy="4240306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26140" y="6358987"/>
            <a:ext cx="4966447" cy="3585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82442" y="59035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60(K-1)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17086" y="587434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60k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83240" y="4570615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t/min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754733" y="2608729"/>
            <a:ext cx="26894" cy="376818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92706" y="1999931"/>
            <a:ext cx="37674" cy="429031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8889" y="646725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60(K-1)</a:t>
            </a:r>
            <a:endParaRPr 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94575" y="6384871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60k</a:t>
            </a:r>
            <a:endParaRPr 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7977" y="569736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Scenario-1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35444" y="6152765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Scenario-2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42913" y="2556429"/>
            <a:ext cx="26894" cy="376818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7238" y="64156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60(K-2)</a:t>
            </a:r>
            <a:endParaRPr lang="en-US" sz="11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97107" y="1640541"/>
            <a:ext cx="2545975" cy="26356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267292" y="1999931"/>
            <a:ext cx="421240" cy="4335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751258" y="1999931"/>
            <a:ext cx="1608157" cy="1006576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471388" y="3006507"/>
            <a:ext cx="1296792" cy="1269658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37088" y="2724546"/>
            <a:ext cx="0" cy="108453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90301" y="3872753"/>
            <a:ext cx="1319062" cy="1792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792713" y="3824982"/>
            <a:ext cx="107577" cy="95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82729" y="2659590"/>
            <a:ext cx="107577" cy="95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209363" y="2433462"/>
            <a:ext cx="0" cy="13915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900290" y="3872753"/>
            <a:ext cx="1309073" cy="179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621" y="1592597"/>
            <a:ext cx="4249367" cy="5778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7621" y="128776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Scenario-1</a:t>
            </a:r>
            <a:endParaRPr lang="en-US" i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730" y="2986265"/>
            <a:ext cx="6646094" cy="4913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692584" y="265282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Scenario-2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30501" y="3803935"/>
            <a:ext cx="309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Total Waiting time for OD (</a:t>
            </a:r>
            <a:r>
              <a:rPr lang="en-US" i="1" dirty="0" err="1" smtClean="0">
                <a:solidFill>
                  <a:srgbClr val="002060"/>
                </a:solidFill>
              </a:rPr>
              <a:t>u,v</a:t>
            </a:r>
            <a:r>
              <a:rPr lang="en-US" i="1" dirty="0" smtClean="0">
                <a:solidFill>
                  <a:srgbClr val="002060"/>
                </a:solidFill>
              </a:rPr>
              <a:t>) </a:t>
            </a:r>
            <a:endParaRPr lang="en-US" i="1" dirty="0">
              <a:solidFill>
                <a:srgbClr val="00206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707" y="4149328"/>
            <a:ext cx="6820116" cy="4235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1929" y="5650460"/>
            <a:ext cx="1550726" cy="51826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435788" y="5244663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24" grpId="0"/>
      <p:bldP spid="26" grpId="0"/>
      <p:bldP spid="27" grpId="0"/>
      <p:bldP spid="28" grpId="0"/>
      <p:bldP spid="30" grpId="0"/>
      <p:bldP spid="38" grpId="0" animBg="1"/>
      <p:bldP spid="39" grpId="0" animBg="1"/>
      <p:bldP spid="8" grpId="0"/>
      <p:bldP spid="36" grpId="0"/>
      <p:bldP spid="18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938"/>
            <a:ext cx="7597588" cy="53134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Train capacity constraints setup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19" y="2198874"/>
            <a:ext cx="4516826" cy="2006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1" y="4572402"/>
            <a:ext cx="4582084" cy="2095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5571" y="1837765"/>
            <a:ext cx="1060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C00000"/>
                </a:solidFill>
              </a:rPr>
              <a:t>Scenario-1</a:t>
            </a:r>
            <a:endParaRPr lang="en-US" sz="1600" i="1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564905" y="1584358"/>
            <a:ext cx="155089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576" y="260188"/>
            <a:ext cx="492500" cy="411642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2"/>
          </p:cNvCxnSpPr>
          <p:nvPr/>
        </p:nvCxnSpPr>
        <p:spPr>
          <a:xfrm flipV="1">
            <a:off x="9486901" y="671830"/>
            <a:ext cx="10925" cy="20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205" y="876364"/>
            <a:ext cx="11040595" cy="70799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953500" y="878541"/>
            <a:ext cx="1203511" cy="692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87654" y="857910"/>
            <a:ext cx="4867969" cy="71360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41310" y="884369"/>
            <a:ext cx="3039035" cy="6813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05570" y="4324774"/>
            <a:ext cx="1060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C00000"/>
                </a:solidFill>
              </a:rPr>
              <a:t>Scenario-2</a:t>
            </a:r>
            <a:endParaRPr lang="en-US" sz="1600" i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57475" y="1584358"/>
            <a:ext cx="123825" cy="1317537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466975" y="1638532"/>
            <a:ext cx="5105401" cy="1730649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6086" y="6062846"/>
            <a:ext cx="1932264" cy="6046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253" y="4599000"/>
            <a:ext cx="5747070" cy="13266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7562" y="2793866"/>
            <a:ext cx="6508674" cy="1258977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2865264" y="744457"/>
            <a:ext cx="6202794" cy="8812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Scenario-2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8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6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Other Constraints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04001"/>
            <a:ext cx="4818607" cy="97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9414"/>
            <a:ext cx="2625643" cy="1192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34820"/>
            <a:ext cx="2181293" cy="1210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5243701"/>
            <a:ext cx="1904571" cy="374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268" y="4491576"/>
            <a:ext cx="2841383" cy="1299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8268" y="3750003"/>
            <a:ext cx="3474845" cy="6008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88268" y="3695700"/>
            <a:ext cx="348923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00150" y="49484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737" y="4914150"/>
            <a:ext cx="3891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Earliest and latest departure time from first station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84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63075" cy="482600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</a:rPr>
              <a:t>Example: optimized departure time at first station for 73 trains</a:t>
            </a:r>
            <a:endParaRPr lang="en-US" sz="2800" i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1699368"/>
            <a:ext cx="11003747" cy="2986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88188" y="5298141"/>
            <a:ext cx="24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</a:t>
            </a:r>
            <a:r>
              <a:rPr lang="en-US" sz="1400" i="1" dirty="0" err="1" smtClean="0"/>
              <a:t>Huimin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Niu</a:t>
            </a:r>
            <a:r>
              <a:rPr lang="en-US" sz="1400" i="1" dirty="0" smtClean="0"/>
              <a:t> et.al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12" y="0"/>
            <a:ext cx="5691188" cy="6765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9863" y="6273225"/>
            <a:ext cx="24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</a:t>
            </a:r>
            <a:r>
              <a:rPr lang="en-US" sz="1400" i="1" dirty="0" err="1" smtClean="0"/>
              <a:t>Huimin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Niu</a:t>
            </a:r>
            <a:r>
              <a:rPr lang="en-US" sz="1400" i="1" dirty="0" smtClean="0"/>
              <a:t> et.al (2015)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4874" y="2095500"/>
            <a:ext cx="3362325" cy="1047750"/>
          </a:xfrm>
          <a:prstGeom prst="roundRect">
            <a:avLst/>
          </a:prstGeom>
          <a:ln w="28575"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optimized train timetable from 6:00 to 21:00 over the daily operational horizon.</a:t>
            </a:r>
          </a:p>
        </p:txBody>
      </p:sp>
    </p:spTree>
    <p:extLst>
      <p:ext uri="{BB962C8B-B14F-4D97-AF65-F5344CB8AC3E}">
        <p14:creationId xmlns:p14="http://schemas.microsoft.com/office/powerpoint/2010/main" val="17513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Conclusions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Demand-oriented </a:t>
            </a:r>
            <a:r>
              <a:rPr lang="en-US" sz="2400" dirty="0"/>
              <a:t>passenger train timetable optimization for a rail corridor under </a:t>
            </a:r>
            <a:r>
              <a:rPr lang="en-US" sz="2400" dirty="0" smtClean="0"/>
              <a:t>time-dependent demand conditions</a:t>
            </a:r>
          </a:p>
          <a:p>
            <a:r>
              <a:rPr lang="en-US" sz="2400" dirty="0"/>
              <a:t>A unified nonlinear integer programming model with linear constraints is developed for both </a:t>
            </a:r>
            <a:r>
              <a:rPr lang="en-US" sz="2400" dirty="0" smtClean="0"/>
              <a:t>high resolution and medium/low-resolution </a:t>
            </a:r>
            <a:r>
              <a:rPr lang="en-US" sz="2400" dirty="0"/>
              <a:t>time-varying demand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8188" y="5298141"/>
            <a:ext cx="24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</a:t>
            </a:r>
            <a:r>
              <a:rPr lang="en-US" sz="1400" i="1" dirty="0" err="1" smtClean="0"/>
              <a:t>Huimin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Niu</a:t>
            </a:r>
            <a:r>
              <a:rPr lang="en-US" sz="1400" i="1" dirty="0" smtClean="0"/>
              <a:t> et.al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49237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Thanks!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2541"/>
            <a:ext cx="10515600" cy="3774422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rgbClr val="002060"/>
                </a:solidFill>
              </a:rPr>
              <a:t>Questions?</a:t>
            </a:r>
            <a:endParaRPr lang="en-US" sz="4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753"/>
            <a:ext cx="10515600" cy="459021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One direction and Single Track</a:t>
            </a:r>
          </a:p>
          <a:p>
            <a:r>
              <a:rPr lang="en-US" sz="2000" dirty="0" smtClean="0"/>
              <a:t>Provided Train capacity &gt;=total demand </a:t>
            </a:r>
          </a:p>
          <a:p>
            <a:r>
              <a:rPr lang="en-US" sz="2000" dirty="0">
                <a:solidFill>
                  <a:srgbClr val="7030A0"/>
                </a:solidFill>
              </a:rPr>
              <a:t>No oversaturation </a:t>
            </a:r>
            <a:r>
              <a:rPr lang="en-US" sz="2000" dirty="0" smtClean="0">
                <a:solidFill>
                  <a:srgbClr val="7030A0"/>
                </a:solidFill>
              </a:rPr>
              <a:t>situation</a:t>
            </a:r>
            <a:endParaRPr lang="en-US" sz="2000" dirty="0" smtClean="0"/>
          </a:p>
          <a:p>
            <a:r>
              <a:rPr lang="en-US" sz="2000" dirty="0"/>
              <a:t>Time-dependent demand [0,T]: passenger come during a minute interval-PAX/min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Demand-responsive timetable  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</a:t>
            </a:r>
            <a:endParaRPr lang="en-US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400" i="1" dirty="0" smtClean="0"/>
              <a:t>Source: </a:t>
            </a:r>
            <a:r>
              <a:rPr lang="en-US" sz="1400" i="1" dirty="0" err="1" smtClean="0"/>
              <a:t>Huimin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Niu</a:t>
            </a:r>
            <a:r>
              <a:rPr lang="en-US" sz="1400" i="1" dirty="0" smtClean="0"/>
              <a:t> et.al (2015)</a:t>
            </a:r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32083"/>
            <a:ext cx="4792126" cy="815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36" y="2759046"/>
            <a:ext cx="3487271" cy="1735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636" y="4618209"/>
            <a:ext cx="3641962" cy="1928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38598" y="2913529"/>
            <a:ext cx="1679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Hourly demand data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338597" y="5493875"/>
            <a:ext cx="172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 demand data</a:t>
            </a:r>
            <a:endParaRPr lang="en-US" sz="1400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01200" y="180181"/>
            <a:ext cx="2463190" cy="1582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282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268"/>
            <a:ext cx="10071847" cy="441698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Notations                                                   </a:t>
            </a:r>
            <a:r>
              <a:rPr lang="en-US" sz="1300" i="1" dirty="0" smtClean="0"/>
              <a:t>Source: </a:t>
            </a:r>
            <a:r>
              <a:rPr lang="en-US" sz="1300" i="1" dirty="0" err="1" smtClean="0"/>
              <a:t>Huimin</a:t>
            </a:r>
            <a:r>
              <a:rPr lang="en-US" sz="1300" i="1" dirty="0" smtClean="0"/>
              <a:t> </a:t>
            </a:r>
            <a:r>
              <a:rPr lang="en-US" sz="1300" i="1" dirty="0" err="1" smtClean="0"/>
              <a:t>Niu</a:t>
            </a:r>
            <a:r>
              <a:rPr lang="en-US" sz="1300" i="1" dirty="0" smtClean="0"/>
              <a:t> et.al (2015)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14" y="770966"/>
            <a:ext cx="8570555" cy="59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Quick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Review: Cumulative Flow Count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A(t) = cumulative arrivals from time 0 to time 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D(t) = cumulative departures from the system from time 0 to time 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L(t) = number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customers waiting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system at any time t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A(t)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D(t)</a:t>
            </a:r>
          </a:p>
          <a:p>
            <a:pPr lvl="1">
              <a:buNone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2257" y="5501835"/>
            <a:ext cx="965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altLang="zh-CN" sz="1400" dirty="0">
                <a:latin typeface="Times New Roman" pitchFamily="18" charset="0"/>
              </a:rPr>
              <a:t>Quadratic Programming Model for Optimizing Demand-responsive Transit Timetables</a:t>
            </a:r>
            <a:r>
              <a:rPr lang="en-US" sz="1400" dirty="0" smtClean="0"/>
              <a:t> -by </a:t>
            </a:r>
            <a:r>
              <a:rPr lang="en-US" sz="1400" dirty="0" err="1" smtClean="0"/>
              <a:t>Huimin</a:t>
            </a:r>
            <a:r>
              <a:rPr lang="en-US" sz="1400" dirty="0" smtClean="0"/>
              <a:t> </a:t>
            </a:r>
            <a:r>
              <a:rPr lang="en-US" sz="1400" dirty="0" err="1" smtClean="0"/>
              <a:t>Niu</a:t>
            </a:r>
            <a:r>
              <a:rPr lang="en-US" sz="1400" dirty="0" smtClean="0"/>
              <a:t> and </a:t>
            </a:r>
            <a:r>
              <a:rPr lang="en-US" sz="1400" dirty="0" err="1" smtClean="0"/>
              <a:t>Xuesong</a:t>
            </a:r>
            <a:r>
              <a:rPr lang="en-US" sz="1400" dirty="0" smtClean="0"/>
              <a:t> Zhou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04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115" y="1354098"/>
            <a:ext cx="4370068" cy="315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887" y="3016237"/>
            <a:ext cx="4564030" cy="3050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2306" y="237129"/>
            <a:ext cx="104887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Illustration: Bulk </a:t>
            </a:r>
            <a:r>
              <a:rPr lang="en-US" sz="2800" dirty="0" smtClean="0"/>
              <a:t>Queue: Constant </a:t>
            </a:r>
            <a:r>
              <a:rPr lang="en-US" sz="2800" dirty="0"/>
              <a:t>Arrival/Batch Departure </a:t>
            </a: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802341" y="6302188"/>
            <a:ext cx="1047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Source: </a:t>
            </a:r>
            <a:r>
              <a:rPr lang="en-US" altLang="zh-CN" sz="1400" dirty="0">
                <a:latin typeface="Times New Roman" pitchFamily="18" charset="0"/>
              </a:rPr>
              <a:t>Quadratic Programming Model for Optimizing Demand-responsive Transit Timetables</a:t>
            </a:r>
            <a:r>
              <a:rPr lang="en-US" sz="1400" dirty="0" smtClean="0"/>
              <a:t> -by </a:t>
            </a:r>
            <a:r>
              <a:rPr lang="en-US" sz="1400" dirty="0" err="1" smtClean="0"/>
              <a:t>Huimin</a:t>
            </a:r>
            <a:r>
              <a:rPr lang="en-US" sz="1400" dirty="0" smtClean="0"/>
              <a:t> </a:t>
            </a:r>
            <a:r>
              <a:rPr lang="en-US" sz="1400" dirty="0" err="1" smtClean="0"/>
              <a:t>Niu</a:t>
            </a:r>
            <a:r>
              <a:rPr lang="en-US" sz="1400" dirty="0" smtClean="0"/>
              <a:t> and </a:t>
            </a:r>
            <a:r>
              <a:rPr lang="en-US" sz="1400" dirty="0" err="1" smtClean="0"/>
              <a:t>Xuesong</a:t>
            </a:r>
            <a:r>
              <a:rPr lang="en-US" sz="1400" dirty="0" smtClean="0"/>
              <a:t> Zhou</a:t>
            </a:r>
            <a:endParaRPr lang="en-US" sz="1400" dirty="0"/>
          </a:p>
        </p:txBody>
      </p:sp>
      <p:pic>
        <p:nvPicPr>
          <p:cNvPr id="8" name="Picture 7" descr="aq.jpg"/>
          <p:cNvPicPr>
            <a:picLocks noChangeAspect="1"/>
          </p:cNvPicPr>
          <p:nvPr/>
        </p:nvPicPr>
        <p:blipFill>
          <a:blip r:embed="rId4" cstate="print"/>
          <a:srcRect t="44091"/>
          <a:stretch>
            <a:fillRect/>
          </a:stretch>
        </p:blipFill>
        <p:spPr>
          <a:xfrm>
            <a:off x="6511502" y="1216418"/>
            <a:ext cx="4952904" cy="1692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93694" y="4747626"/>
                <a:ext cx="58128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W(t)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]: total time spent by customers up to time 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94" y="4747626"/>
                <a:ext cx="5812873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839" t="-67925" b="-6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1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451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Recap/overview of previous paper                                               </a:t>
            </a:r>
            <a:r>
              <a:rPr lang="en-US" sz="2000" dirty="0" smtClean="0"/>
              <a:t>REF: </a:t>
            </a:r>
            <a:r>
              <a:rPr lang="en-US" sz="2000" i="1" dirty="0" err="1" smtClean="0"/>
              <a:t>Huimin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Niu</a:t>
            </a:r>
            <a:r>
              <a:rPr lang="en-US" sz="2000" i="1" dirty="0" smtClean="0"/>
              <a:t> et.al (2015)</a:t>
            </a:r>
            <a:br>
              <a:rPr lang="en-US" sz="2000" i="1" dirty="0" smtClean="0"/>
            </a:br>
            <a:r>
              <a:rPr lang="en-US" sz="2800" dirty="0" smtClean="0"/>
              <a:t> 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954" y="1162144"/>
            <a:ext cx="4648200" cy="875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54" y="2330550"/>
            <a:ext cx="4178581" cy="864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55" y="3487653"/>
            <a:ext cx="4672990" cy="896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599" y="1242281"/>
            <a:ext cx="4930589" cy="22927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583" y="3907739"/>
            <a:ext cx="5337219" cy="243286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483416" y="2251366"/>
            <a:ext cx="496415" cy="588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55859" y="5495365"/>
            <a:ext cx="1622612" cy="3048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4720907"/>
            <a:ext cx="437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Oversaturation permitted in </a:t>
            </a:r>
            <a:r>
              <a:rPr lang="en-US" b="1" i="1" dirty="0" smtClean="0"/>
              <a:t>previous paper</a:t>
            </a:r>
            <a:endParaRPr lang="en-US" b="1" i="1" dirty="0"/>
          </a:p>
        </p:txBody>
      </p:sp>
      <p:cxnSp>
        <p:nvCxnSpPr>
          <p:cNvPr id="13" name="Straight Arrow Connector 12"/>
          <p:cNvCxnSpPr>
            <a:stCxn id="22" idx="3"/>
            <a:endCxn id="10" idx="1"/>
          </p:cNvCxnSpPr>
          <p:nvPr/>
        </p:nvCxnSpPr>
        <p:spPr>
          <a:xfrm flipV="1">
            <a:off x="5272277" y="5647765"/>
            <a:ext cx="2383582" cy="7624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655859" y="6015319"/>
            <a:ext cx="1622612" cy="277907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346141" y="1568824"/>
            <a:ext cx="385483" cy="761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75647" y="5470723"/>
            <a:ext cx="289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Unloading period for train j-1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/>
          <p:cNvCxnSpPr>
            <a:stCxn id="9" idx="4"/>
          </p:cNvCxnSpPr>
          <p:nvPr/>
        </p:nvCxnSpPr>
        <p:spPr>
          <a:xfrm flipH="1">
            <a:off x="8722657" y="2840042"/>
            <a:ext cx="8967" cy="55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5700" y="5823400"/>
            <a:ext cx="2593836" cy="517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35041" y="5042492"/>
                <a:ext cx="9074472" cy="409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C00000"/>
                    </a:solidFill>
                  </a:rPr>
                  <a:t>Those passenger cannot board train j-1 should be pick up by train j: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([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41" y="5042492"/>
                <a:ext cx="9074472" cy="409023"/>
              </a:xfrm>
              <a:prstGeom prst="rect">
                <a:avLst/>
              </a:prstGeom>
              <a:blipFill rotWithShape="0">
                <a:blip r:embed="rId8"/>
                <a:stretch>
                  <a:fillRect l="-605" t="-105970" b="-16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8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86304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>
                    <a:solidFill>
                      <a:srgbClr val="002060"/>
                    </a:solidFill>
                  </a:rPr>
                  <a:t>Dummy train-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acc>
                  </m:oMath>
                </a14:m>
                <a:r>
                  <a:rPr lang="en-US" sz="2200" dirty="0" smtClean="0">
                    <a:solidFill>
                      <a:srgbClr val="002060"/>
                    </a:solidFill>
                  </a:rPr>
                  <a:t> that has the same couple-stop pattern with train-j to cover the OD pair (</a:t>
                </a:r>
                <a:r>
                  <a:rPr lang="en-US" sz="2200" dirty="0" err="1" smtClean="0">
                    <a:solidFill>
                      <a:srgbClr val="002060"/>
                    </a:solidFill>
                  </a:rPr>
                  <a:t>u,v</a:t>
                </a:r>
                <a:r>
                  <a:rPr lang="en-US" sz="2200" dirty="0" smtClean="0">
                    <a:solidFill>
                      <a:srgbClr val="002060"/>
                    </a:solidFill>
                  </a:rPr>
                  <a:t>)</a:t>
                </a:r>
                <a:endParaRPr 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863040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1630" y="1014705"/>
            <a:ext cx="4822170" cy="1889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1" y="1531395"/>
            <a:ext cx="5704229" cy="494112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72236" y="5540188"/>
            <a:ext cx="394448" cy="45720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290049" y="4347193"/>
            <a:ext cx="4114798" cy="242736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2712" y="6076308"/>
            <a:ext cx="24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</a:t>
            </a:r>
            <a:r>
              <a:rPr lang="en-US" sz="1400" i="1" dirty="0" err="1" smtClean="0"/>
              <a:t>Huimin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Niu</a:t>
            </a:r>
            <a:r>
              <a:rPr lang="en-US" sz="1400" i="1" dirty="0" smtClean="0"/>
              <a:t> et.al (2015)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846" y="3476621"/>
            <a:ext cx="3325907" cy="252076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541059" y="5351929"/>
            <a:ext cx="394447" cy="47513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972236" y="5172635"/>
            <a:ext cx="251012" cy="36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19835" y="5351929"/>
            <a:ext cx="152401" cy="18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223248" y="5244353"/>
            <a:ext cx="143436" cy="29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151529" y="5172635"/>
            <a:ext cx="215155" cy="36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730188" y="5459506"/>
            <a:ext cx="89647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8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Effective loading time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135" y="905435"/>
            <a:ext cx="9597730" cy="779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437" y="1848408"/>
            <a:ext cx="5901428" cy="3207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02072" y="3242449"/>
                <a:ext cx="2261838" cy="419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dirty="0" smtClean="0"/>
                  <a:t>(t)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72" y="3242449"/>
                <a:ext cx="2261838" cy="419602"/>
              </a:xfrm>
              <a:prstGeom prst="rect">
                <a:avLst/>
              </a:prstGeom>
              <a:blipFill rotWithShape="0">
                <a:blip r:embed="rId4"/>
                <a:stretch>
                  <a:fillRect t="-5797" r="-161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769774" y="4688538"/>
            <a:ext cx="1818414" cy="367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769774" y="3452250"/>
            <a:ext cx="0" cy="1603842"/>
          </a:xfrm>
          <a:prstGeom prst="line">
            <a:avLst/>
          </a:prstGeom>
          <a:ln w="28575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88188" y="3452250"/>
            <a:ext cx="0" cy="1603842"/>
          </a:xfrm>
          <a:prstGeom prst="line">
            <a:avLst/>
          </a:prstGeom>
          <a:ln w="28575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3863910" y="3452250"/>
            <a:ext cx="2811679" cy="1420064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41929" y="2570068"/>
            <a:ext cx="275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No oversaturation situation</a:t>
            </a:r>
            <a:endParaRPr lang="en-US" i="1" dirty="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926" y="5044269"/>
            <a:ext cx="3088089" cy="8628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84" y="4525854"/>
            <a:ext cx="4757768" cy="2786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88188" y="5298141"/>
            <a:ext cx="24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</a:t>
            </a:r>
            <a:r>
              <a:rPr lang="en-US" sz="1400" i="1" dirty="0" err="1" smtClean="0"/>
              <a:t>Huimin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Niu</a:t>
            </a:r>
            <a:r>
              <a:rPr lang="en-US" sz="1400" i="1" dirty="0" smtClean="0"/>
              <a:t> et.al (2015)</a:t>
            </a:r>
          </a:p>
          <a:p>
            <a:endParaRPr lang="en-US" dirty="0"/>
          </a:p>
        </p:txBody>
      </p:sp>
      <p:cxnSp>
        <p:nvCxnSpPr>
          <p:cNvPr id="25" name="Straight Arrow Connector 24"/>
          <p:cNvCxnSpPr>
            <a:stCxn id="6" idx="2"/>
          </p:cNvCxnSpPr>
          <p:nvPr/>
        </p:nvCxnSpPr>
        <p:spPr>
          <a:xfrm>
            <a:off x="2732991" y="3662051"/>
            <a:ext cx="0" cy="139404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76" y="239620"/>
            <a:ext cx="8467165" cy="58513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Define the departure time at station u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755" y="1222175"/>
            <a:ext cx="3325704" cy="677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53" y="1183342"/>
            <a:ext cx="5190470" cy="1761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95953" y="2919669"/>
                <a:ext cx="4601718" cy="28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200" b="1" dirty="0" smtClean="0"/>
                  <a:t>     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953" y="2919669"/>
                <a:ext cx="4601718" cy="283091"/>
              </a:xfrm>
              <a:prstGeom prst="rect">
                <a:avLst/>
              </a:prstGeom>
              <a:blipFill rotWithShape="0"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045" y="3457150"/>
            <a:ext cx="4773124" cy="7318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0965" y="3118596"/>
            <a:ext cx="539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Objective function for high-resolution demand model (minute)</a:t>
            </a: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230" y="4308369"/>
            <a:ext cx="3511464" cy="18593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00603" y="4189029"/>
            <a:ext cx="76519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Constraints</a:t>
            </a:r>
          </a:p>
          <a:p>
            <a:pPr marL="342900" indent="-342900">
              <a:buAutoNum type="arabicParenR"/>
            </a:pPr>
            <a:r>
              <a:rPr lang="en-US" sz="1500" dirty="0" smtClean="0"/>
              <a:t>Train capacity</a:t>
            </a:r>
          </a:p>
          <a:p>
            <a:pPr marL="342900" indent="-342900">
              <a:buAutoNum type="arabicParenR"/>
            </a:pPr>
            <a:r>
              <a:rPr lang="en-US" sz="1500" dirty="0" smtClean="0"/>
              <a:t>Linking constraints (relationship between arrival time and departure time for train j and j-1)</a:t>
            </a:r>
          </a:p>
          <a:p>
            <a:pPr marL="342900" indent="-342900">
              <a:buAutoNum type="arabicParenR"/>
            </a:pPr>
            <a:r>
              <a:rPr lang="en-US" sz="1500" dirty="0" smtClean="0"/>
              <a:t>Safety headway</a:t>
            </a:r>
          </a:p>
          <a:p>
            <a:pPr marL="342900" indent="-342900">
              <a:buAutoNum type="arabicParenR"/>
            </a:pPr>
            <a:r>
              <a:rPr lang="en-US" sz="1500" dirty="0" smtClean="0"/>
              <a:t>Feasible range constraints (stopping time, buffer time)</a:t>
            </a:r>
          </a:p>
          <a:p>
            <a:pPr marL="342900" indent="-342900">
              <a:buAutoNum type="arabicParenR"/>
            </a:pPr>
            <a:r>
              <a:rPr lang="en-US" sz="1500" dirty="0" smtClean="0"/>
              <a:t>Departure time from first station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</p:txBody>
      </p:sp>
      <p:sp>
        <p:nvSpPr>
          <p:cNvPr id="12" name="Oval 11"/>
          <p:cNvSpPr/>
          <p:nvPr/>
        </p:nvSpPr>
        <p:spPr>
          <a:xfrm>
            <a:off x="9126071" y="2922880"/>
            <a:ext cx="224117" cy="258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26071" y="2629790"/>
            <a:ext cx="286870" cy="551177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5129459" y="1561072"/>
            <a:ext cx="3996612" cy="106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78306" y="3650120"/>
            <a:ext cx="1334716" cy="41329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33382" y="3529231"/>
            <a:ext cx="5233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Effective load# (train j is available for those who from u to v )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837605" y="3618099"/>
            <a:ext cx="2116696" cy="34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502</Words>
  <Application>Microsoft Office PowerPoint</Application>
  <PresentationFormat>Widescreen</PresentationFormat>
  <Paragraphs>96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Literature Review on Train Scheduling for minimizing passenger waiting time</vt:lpstr>
      <vt:lpstr>Introduction &amp; Problem Statement</vt:lpstr>
      <vt:lpstr> Notations                                                   Source: Huimin Niu et.al (2015) </vt:lpstr>
      <vt:lpstr>Quick Review: Cumulative Flow Count Diagram</vt:lpstr>
      <vt:lpstr>PowerPoint Presentation</vt:lpstr>
      <vt:lpstr>Recap/overview of previous paper                                               REF: Huimin Niu et.al (2015)   </vt:lpstr>
      <vt:lpstr>Dummy train-j ̅ that has the same couple-stop pattern with train-j to cover the OD pair (u,v)</vt:lpstr>
      <vt:lpstr>Effective loading time</vt:lpstr>
      <vt:lpstr>Define the departure time at station u</vt:lpstr>
      <vt:lpstr>Low resolution demand model-passenger arrive at a constant for a given hourly period</vt:lpstr>
      <vt:lpstr>Low resolution demand model-objective function: minimize total waiting time for all passengers</vt:lpstr>
      <vt:lpstr>Train capacity constraints setup</vt:lpstr>
      <vt:lpstr>Other Constraints</vt:lpstr>
      <vt:lpstr>Example: optimized departure time at first station for 73 trains</vt:lpstr>
      <vt:lpstr>PowerPoint Presentation</vt:lpstr>
      <vt:lpstr>Conclusions</vt:lpstr>
      <vt:lpstr>Thanks!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Scheduling for minimizing passenger waiting time</dc:title>
  <dc:creator>Kan Wu (Student)</dc:creator>
  <cp:lastModifiedBy>Kan Wu (Student)</cp:lastModifiedBy>
  <cp:revision>62</cp:revision>
  <dcterms:created xsi:type="dcterms:W3CDTF">2015-04-24T08:27:03Z</dcterms:created>
  <dcterms:modified xsi:type="dcterms:W3CDTF">2015-04-27T22:07:22Z</dcterms:modified>
</cp:coreProperties>
</file>