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326" r:id="rId3"/>
    <p:sldId id="328" r:id="rId4"/>
    <p:sldId id="315" r:id="rId5"/>
    <p:sldId id="329" r:id="rId6"/>
    <p:sldId id="331" r:id="rId7"/>
    <p:sldId id="332" r:id="rId8"/>
    <p:sldId id="333" r:id="rId9"/>
    <p:sldId id="33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2"/>
    <a:srgbClr val="FF8310"/>
    <a:srgbClr val="0773A6"/>
    <a:srgbClr val="C5E9FF"/>
    <a:srgbClr val="DC1479"/>
    <a:srgbClr val="2FBCD4"/>
    <a:srgbClr val="1E1E1E"/>
    <a:srgbClr val="CED0D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5"/>
    <p:restoredTop sz="94660"/>
  </p:normalViewPr>
  <p:slideViewPr>
    <p:cSldViewPr snapToGrid="0" showGuides="1">
      <p:cViewPr varScale="1">
        <p:scale>
          <a:sx n="169" d="100"/>
          <a:sy n="169" d="100"/>
        </p:scale>
        <p:origin x="208" y="216"/>
      </p:cViewPr>
      <p:guideLst>
        <p:guide orient="horz" pos="6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2622-0D21-485C-AA80-DDAF7F1863E6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8D1A-CBFF-4F5C-ACED-FECC362257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D1A-CBFF-4F5C-ACED-FECC36225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rgbClr val="003592"/>
                </a:solidFill>
                <a:latin typeface="Work Sans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59"/>
            <a:ext cx="8229600" cy="3394472"/>
          </a:xfrm>
        </p:spPr>
        <p:txBody>
          <a:bodyPr/>
          <a:lstStyle>
            <a:lvl1pPr>
              <a:defRPr>
                <a:solidFill>
                  <a:srgbClr val="1E1E1E"/>
                </a:solidFill>
                <a:latin typeface="Work Sans" pitchFamily="2" charset="0"/>
              </a:defRPr>
            </a:lvl1pPr>
            <a:lvl2pPr>
              <a:defRPr>
                <a:solidFill>
                  <a:srgbClr val="1E1E1E"/>
                </a:solidFill>
                <a:latin typeface="Work Sans" pitchFamily="2" charset="0"/>
              </a:defRPr>
            </a:lvl2pPr>
            <a:lvl3pPr>
              <a:defRPr>
                <a:solidFill>
                  <a:srgbClr val="1E1E1E"/>
                </a:solidFill>
                <a:latin typeface="Work Sans" pitchFamily="2" charset="0"/>
              </a:defRPr>
            </a:lvl3pPr>
            <a:lvl4pPr>
              <a:defRPr>
                <a:solidFill>
                  <a:srgbClr val="1E1E1E"/>
                </a:solidFill>
                <a:latin typeface="Work Sans" pitchFamily="2" charset="0"/>
              </a:defRPr>
            </a:lvl4pPr>
            <a:lvl5pPr>
              <a:defRPr>
                <a:solidFill>
                  <a:srgbClr val="1E1E1E"/>
                </a:solidFill>
                <a:latin typeface="Work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62154"/>
            <a:ext cx="457200" cy="45720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E:\Work\japan\Aloki\Qbole\PPT\May Launch JH Spe\ref\qubole_logo_register_mark-reverse-single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313" y="4924576"/>
            <a:ext cx="381000" cy="1532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Work\japan\Aloki\Qbole\PPT\May Launch JH Spe\ref\qubole_graphics_packaged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AEE1-41C1-4806-A95A-94B133B5FAE5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407423"/>
            <a:ext cx="7772400" cy="11033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Work Sans" pitchFamily="2" charset="0"/>
              </a:rPr>
              <a:t>Project Two: Machine 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6C53B7-F911-2C44-A633-B31F67E82D9E}"/>
              </a:ext>
            </a:extLst>
          </p:cNvPr>
          <p:cNvSpPr txBox="1">
            <a:spLocks/>
          </p:cNvSpPr>
          <p:nvPr/>
        </p:nvSpPr>
        <p:spPr>
          <a:xfrm>
            <a:off x="685800" y="1712217"/>
            <a:ext cx="7772400" cy="110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Work Sans" pitchFamily="2" charset="0"/>
              </a:rPr>
              <a:t>Crypto Investment Analysis &amp; Recommendation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981139-3B5F-9140-B23A-A178BE7A27D9}"/>
              </a:ext>
            </a:extLst>
          </p:cNvPr>
          <p:cNvSpPr txBox="1">
            <a:spLocks/>
          </p:cNvSpPr>
          <p:nvPr/>
        </p:nvSpPr>
        <p:spPr>
          <a:xfrm>
            <a:off x="507305" y="2815529"/>
            <a:ext cx="2035480" cy="175647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Team: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Anthony Segovia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err="1">
                <a:solidFill>
                  <a:schemeClr val="bg1"/>
                </a:solidFill>
              </a:rPr>
              <a:t>Josina</a:t>
            </a:r>
            <a:r>
              <a:rPr lang="en-US" sz="1900" dirty="0">
                <a:solidFill>
                  <a:schemeClr val="bg1"/>
                </a:solidFill>
              </a:rPr>
              <a:t> Baiao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Fabrice Salomon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Chad Burford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Clifford Charles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One: </a:t>
            </a:r>
            <a:r>
              <a:rPr lang="en-US" sz="2200" dirty="0"/>
              <a:t>Crypto Price Prediction &amp; Technical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457200" y="1032867"/>
            <a:ext cx="3451253" cy="307776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Project Goals: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Use Machine Learning Models to predict future prices of a Crypto Currency – Ripple (XRP)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Code Indicators to perform Technical Analysis for entry/exit recommendations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Automate results using a Bot (AWS Lex) and automated script (AWS Lambda &amp; </a:t>
            </a:r>
            <a:r>
              <a:rPr lang="en-US" sz="1600" dirty="0" err="1"/>
              <a:t>Sagemaker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0E98-FCBA-4D45-9014-5AC672CB595E}"/>
              </a:ext>
            </a:extLst>
          </p:cNvPr>
          <p:cNvSpPr txBox="1"/>
          <p:nvPr/>
        </p:nvSpPr>
        <p:spPr>
          <a:xfrm>
            <a:off x="4191674" y="1032867"/>
            <a:ext cx="3641416" cy="307776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Machine Learning Models: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ARIMA &amp; GARCH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LSTM - Long Short Term Memory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AutoTS</a:t>
            </a:r>
            <a:r>
              <a:rPr lang="en-US" sz="1600" dirty="0"/>
              <a:t> – Time Series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NLP Sentiment Analysis</a:t>
            </a:r>
          </a:p>
          <a:p>
            <a:endParaRPr lang="en-US" sz="1600" dirty="0"/>
          </a:p>
          <a:p>
            <a:r>
              <a:rPr lang="en-US" sz="1600" dirty="0"/>
              <a:t>Technical Analysis Indicators: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Fibonacci Retracement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Simple Moving Average - 30 &amp; 200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Bollinger Bands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MACD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A859A-51C5-984B-9509-12993C546B28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Approach: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392465" y="1012899"/>
            <a:ext cx="3855854" cy="329320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Price Prediction – Time Series &amp; Sentiment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Pull in data from Yahoo Finance – use Date, Open, High, Low, Close, Adj Close, and Volume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Create </a:t>
            </a:r>
            <a:r>
              <a:rPr lang="en-US" sz="1600" dirty="0" err="1"/>
              <a:t>Dataframe</a:t>
            </a:r>
            <a:r>
              <a:rPr lang="en-US" sz="1600" dirty="0"/>
              <a:t> required for particular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Scale data if required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Create Train and Test data split if required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Estimate the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Fit the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Output Summary Results / Evaluate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227B-87F3-4046-89EA-57A6DA0AA511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ABAFF-0EB3-F843-AE74-074E3DF59504}"/>
              </a:ext>
            </a:extLst>
          </p:cNvPr>
          <p:cNvSpPr txBox="1"/>
          <p:nvPr/>
        </p:nvSpPr>
        <p:spPr>
          <a:xfrm>
            <a:off x="4420950" y="1012899"/>
            <a:ext cx="3702106" cy="5847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Technical Analysis Indicators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0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A1B1E-6B99-7A4F-9641-1399955689A2}"/>
              </a:ext>
            </a:extLst>
          </p:cNvPr>
          <p:cNvSpPr txBox="1"/>
          <p:nvPr/>
        </p:nvSpPr>
        <p:spPr>
          <a:xfrm>
            <a:off x="150312" y="288099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Crypto Price Prediction &amp; Volatility – ARIMA &amp; GARCH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84D1C-923F-784B-BCFD-FC6371A0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48" y="3049588"/>
            <a:ext cx="2757218" cy="1978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EF511-E6E8-F144-9C0E-1A49397F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23" y="749764"/>
            <a:ext cx="2158668" cy="2221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1D0C4-2A57-5642-BBEF-E65B840AB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73" y="3049588"/>
            <a:ext cx="2845707" cy="1978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89E16-516A-2044-9DB4-01525EBE3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353" y="749764"/>
            <a:ext cx="2503145" cy="22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A2B49-16A6-8B4B-9DFC-5246311FB0F2}"/>
              </a:ext>
            </a:extLst>
          </p:cNvPr>
          <p:cNvSpPr txBox="1"/>
          <p:nvPr/>
        </p:nvSpPr>
        <p:spPr>
          <a:xfrm>
            <a:off x="162838" y="109835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Crypto Price Prediction – LSTM &amp; </a:t>
            </a:r>
            <a:r>
              <a:rPr lang="en-US" sz="2400" dirty="0" err="1">
                <a:solidFill>
                  <a:schemeClr val="bg1"/>
                </a:solidFill>
              </a:rPr>
              <a:t>AutoTS</a:t>
            </a:r>
            <a:r>
              <a:rPr lang="en-US" sz="2400" dirty="0">
                <a:solidFill>
                  <a:schemeClr val="bg1"/>
                </a:solidFill>
              </a:rPr>
              <a:t> ML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D9ACD-2CD5-AB45-8AA7-505D21E2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64" y="1834243"/>
            <a:ext cx="37973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0ADFA-793E-E541-A92D-C76A381DC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44" y="779236"/>
            <a:ext cx="2946430" cy="1691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26AB4-19A9-A249-8766-5391071DA3B0}"/>
              </a:ext>
            </a:extLst>
          </p:cNvPr>
          <p:cNvSpPr txBox="1"/>
          <p:nvPr/>
        </p:nvSpPr>
        <p:spPr>
          <a:xfrm>
            <a:off x="162838" y="2571750"/>
            <a:ext cx="3855854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 loss – 0.006283935380162876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7E6C4-5A9E-7148-87F1-D6C53F5CC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8" y="3010997"/>
            <a:ext cx="2571282" cy="19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43654-3BE1-B549-B4FB-D119A3CA6DBB}"/>
              </a:ext>
            </a:extLst>
          </p:cNvPr>
          <p:cNvSpPr txBox="1"/>
          <p:nvPr/>
        </p:nvSpPr>
        <p:spPr>
          <a:xfrm>
            <a:off x="150311" y="150312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Correlation between Population / Average Income and Store Counts </a:t>
            </a:r>
          </a:p>
        </p:txBody>
      </p:sp>
    </p:spTree>
    <p:extLst>
      <p:ext uri="{BB962C8B-B14F-4D97-AF65-F5344CB8AC3E}">
        <p14:creationId xmlns:p14="http://schemas.microsoft.com/office/powerpoint/2010/main" val="26442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5C07-E5E6-8449-824B-B112C860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Bollinger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27F9-8CFF-D64F-8A5D-9C9E1BC5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Bollinger Bands are a TA indicator are plotted at a standard deviation level above and below a simple moving average of the price</a:t>
            </a:r>
          </a:p>
        </p:txBody>
      </p:sp>
    </p:spTree>
    <p:extLst>
      <p:ext uri="{BB962C8B-B14F-4D97-AF65-F5344CB8AC3E}">
        <p14:creationId xmlns:p14="http://schemas.microsoft.com/office/powerpoint/2010/main" val="11977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534-64B0-CD4A-A8CB-A0D121CE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 anchor="t">
            <a:normAutofit/>
          </a:bodyPr>
          <a:lstStyle/>
          <a:p>
            <a:r>
              <a:rPr lang="en-US" dirty="0"/>
              <a:t>XRP Bollinger Bands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692FAF-7F2B-994F-A39B-89E54C3BF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97" t="27099" r="38951" b="23234"/>
          <a:stretch/>
        </p:blipFill>
        <p:spPr>
          <a:xfrm>
            <a:off x="457200" y="819149"/>
            <a:ext cx="5386388" cy="3531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702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BEA-6665-144B-AC6E-9605C21B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XRP Sentiment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BA3E7-ABE6-5F42-B08D-7821CE36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60" t="62020" r="57893" b="14827"/>
          <a:stretch/>
        </p:blipFill>
        <p:spPr>
          <a:xfrm>
            <a:off x="229895" y="1184074"/>
            <a:ext cx="3917382" cy="2693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AA324-A0AC-4740-BA00-2202EED65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3" t="61944" r="55729" b="14722"/>
          <a:stretch/>
        </p:blipFill>
        <p:spPr>
          <a:xfrm>
            <a:off x="4204012" y="1184074"/>
            <a:ext cx="4710093" cy="29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19366</TotalTime>
  <Words>247</Words>
  <Application>Microsoft Macintosh PowerPoint</Application>
  <PresentationFormat>On-screen Show (16:9)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Work Sans</vt:lpstr>
      <vt:lpstr>Work Sans SemiBold</vt:lpstr>
      <vt:lpstr>Office Theme</vt:lpstr>
      <vt:lpstr>Project Two: Machine Learning</vt:lpstr>
      <vt:lpstr>Project One: Crypto Price Prediction &amp; Technical Analysis</vt:lpstr>
      <vt:lpstr>Code Approach: Analysis</vt:lpstr>
      <vt:lpstr>PowerPoint Presentation</vt:lpstr>
      <vt:lpstr>PowerPoint Presentation</vt:lpstr>
      <vt:lpstr>PowerPoint Presentation</vt:lpstr>
      <vt:lpstr>Bollinger Bands</vt:lpstr>
      <vt:lpstr>XRP Bollinger Bands</vt:lpstr>
      <vt:lpstr>XRP 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cjburford@sbcglobal.net</cp:lastModifiedBy>
  <cp:revision>117</cp:revision>
  <dcterms:created xsi:type="dcterms:W3CDTF">2017-05-04T11:07:53Z</dcterms:created>
  <dcterms:modified xsi:type="dcterms:W3CDTF">2022-04-05T14:27:11Z</dcterms:modified>
</cp:coreProperties>
</file>