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0" r:id="rId2"/>
    <p:sldId id="326" r:id="rId3"/>
    <p:sldId id="328" r:id="rId4"/>
    <p:sldId id="315" r:id="rId5"/>
    <p:sldId id="329" r:id="rId6"/>
    <p:sldId id="337" r:id="rId7"/>
    <p:sldId id="339" r:id="rId8"/>
    <p:sldId id="332" r:id="rId9"/>
    <p:sldId id="333" r:id="rId10"/>
    <p:sldId id="334" r:id="rId11"/>
    <p:sldId id="331"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2">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592"/>
    <a:srgbClr val="FF8310"/>
    <a:srgbClr val="0773A6"/>
    <a:srgbClr val="C5E9FF"/>
    <a:srgbClr val="DC1479"/>
    <a:srgbClr val="2FBCD4"/>
    <a:srgbClr val="1E1E1E"/>
    <a:srgbClr val="CED0D1"/>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43"/>
    <p:restoredTop sz="94660"/>
  </p:normalViewPr>
  <p:slideViewPr>
    <p:cSldViewPr snapToGrid="0" showGuides="1">
      <p:cViewPr varScale="1">
        <p:scale>
          <a:sx n="138" d="100"/>
          <a:sy n="138" d="100"/>
        </p:scale>
        <p:origin x="176" y="216"/>
      </p:cViewPr>
      <p:guideLst>
        <p:guide orient="horz" pos="612"/>
        <p:guide pos="2880"/>
      </p:guideLst>
    </p:cSldViewPr>
  </p:slideViewPr>
  <p:notesTextViewPr>
    <p:cViewPr>
      <p:scale>
        <a:sx n="100" d="100"/>
        <a:sy n="100" d="100"/>
      </p:scale>
      <p:origin x="0" y="0"/>
    </p:cViewPr>
  </p:notesTextViewPr>
  <p:sorterViewPr>
    <p:cViewPr>
      <p:scale>
        <a:sx n="180" d="100"/>
        <a:sy n="1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622622-0D21-485C-AA80-DDAF7F1863E6}" type="datetimeFigureOut">
              <a:rPr lang="en-US" smtClean="0"/>
              <a:t>4/9/22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18D1A-CBFF-4F5C-ACED-FECC3622572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18D1A-CBFF-4F5C-ACED-FECC36225724}" type="slidenum">
              <a:rPr lang="en-US" smtClean="0"/>
              <a:t>5</a:t>
            </a:fld>
            <a:endParaRPr lang="en-US"/>
          </a:p>
        </p:txBody>
      </p:sp>
    </p:spTree>
    <p:extLst>
      <p:ext uri="{BB962C8B-B14F-4D97-AF65-F5344CB8AC3E}">
        <p14:creationId xmlns:p14="http://schemas.microsoft.com/office/powerpoint/2010/main" val="60004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ransistion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FEAEE1-41C1-4806-A95A-94B133B5FAE5}"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187C5-EA3B-4C3A-9E54-E7C6AA39D894}" type="slidenum">
              <a:rPr lang="en-US" smtClean="0"/>
              <a:t>‹#›</a:t>
            </a:fld>
            <a:endParaRPr lang="en-US"/>
          </a:p>
        </p:txBody>
      </p:sp>
      <p:sp>
        <p:nvSpPr>
          <p:cNvPr id="7" name="Rectangle 6"/>
          <p:cNvSpPr/>
          <p:nvPr userDrawn="1"/>
        </p:nvSpPr>
        <p:spPr>
          <a:xfrm>
            <a:off x="0" y="0"/>
            <a:ext cx="9144000" cy="5143500"/>
          </a:xfrm>
          <a:prstGeom prst="rect">
            <a:avLst/>
          </a:prstGeom>
          <a:solidFill>
            <a:srgbClr val="0035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FEAEE1-41C1-4806-A95A-94B133B5FAE5}"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FEAEE1-41C1-4806-A95A-94B133B5FAE5}"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chor="t">
            <a:normAutofit/>
          </a:bodyPr>
          <a:lstStyle>
            <a:lvl1pPr algn="l">
              <a:defRPr sz="2800" b="0">
                <a:solidFill>
                  <a:srgbClr val="003592"/>
                </a:solidFill>
                <a:latin typeface="Work Sans SemiBold" pitchFamily="2" charset="0"/>
              </a:defRPr>
            </a:lvl1pPr>
          </a:lstStyle>
          <a:p>
            <a:r>
              <a:rPr lang="en-US" dirty="0"/>
              <a:t>Click to edit Master title style</a:t>
            </a:r>
          </a:p>
        </p:txBody>
      </p:sp>
      <p:sp>
        <p:nvSpPr>
          <p:cNvPr id="3" name="Content Placeholder 2"/>
          <p:cNvSpPr>
            <a:spLocks noGrp="1"/>
          </p:cNvSpPr>
          <p:nvPr>
            <p:ph idx="1"/>
          </p:nvPr>
        </p:nvSpPr>
        <p:spPr>
          <a:xfrm>
            <a:off x="457200" y="994659"/>
            <a:ext cx="8229600" cy="3394472"/>
          </a:xfrm>
        </p:spPr>
        <p:txBody>
          <a:bodyPr/>
          <a:lstStyle>
            <a:lvl1pPr>
              <a:defRPr>
                <a:solidFill>
                  <a:srgbClr val="1E1E1E"/>
                </a:solidFill>
                <a:latin typeface="Work Sans" pitchFamily="2" charset="0"/>
              </a:defRPr>
            </a:lvl1pPr>
            <a:lvl2pPr>
              <a:defRPr>
                <a:solidFill>
                  <a:srgbClr val="1E1E1E"/>
                </a:solidFill>
                <a:latin typeface="Work Sans" pitchFamily="2" charset="0"/>
              </a:defRPr>
            </a:lvl2pPr>
            <a:lvl3pPr>
              <a:defRPr>
                <a:solidFill>
                  <a:srgbClr val="1E1E1E"/>
                </a:solidFill>
                <a:latin typeface="Work Sans" pitchFamily="2" charset="0"/>
              </a:defRPr>
            </a:lvl3pPr>
            <a:lvl4pPr>
              <a:defRPr>
                <a:solidFill>
                  <a:srgbClr val="1E1E1E"/>
                </a:solidFill>
                <a:latin typeface="Work Sans" pitchFamily="2" charset="0"/>
              </a:defRPr>
            </a:lvl4pPr>
            <a:lvl5pPr>
              <a:defRPr>
                <a:solidFill>
                  <a:srgbClr val="1E1E1E"/>
                </a:solidFill>
                <a:latin typeface="Work Sans"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8FEAEE1-41C1-4806-A95A-94B133B5FAE5}"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187C5-EA3B-4C3A-9E54-E7C6AA39D894}" type="slidenum">
              <a:rPr lang="en-US" smtClean="0"/>
              <a:t>‹#›</a:t>
            </a:fld>
            <a:endParaRPr lang="en-US"/>
          </a:p>
        </p:txBody>
      </p:sp>
      <p:sp>
        <p:nvSpPr>
          <p:cNvPr id="8" name="Rectangle 7"/>
          <p:cNvSpPr/>
          <p:nvPr userDrawn="1"/>
        </p:nvSpPr>
        <p:spPr>
          <a:xfrm>
            <a:off x="0" y="262154"/>
            <a:ext cx="457200" cy="457200"/>
          </a:xfrm>
          <a:prstGeom prst="rect">
            <a:avLst/>
          </a:prstGeom>
          <a:solidFill>
            <a:srgbClr val="0035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4857750"/>
            <a:ext cx="9144000" cy="285750"/>
          </a:xfrm>
          <a:prstGeom prst="rect">
            <a:avLst/>
          </a:prstGeom>
          <a:solidFill>
            <a:srgbClr val="0035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E:\Work\japan\Aloki\Qbole\PPT\May Launch JH Spe\ref\qubole_logo_register_mark-reverse-single-color.png"/>
          <p:cNvPicPr>
            <a:picLocks noChangeAspect="1" noChangeArrowheads="1"/>
          </p:cNvPicPr>
          <p:nvPr userDrawn="1"/>
        </p:nvPicPr>
        <p:blipFill>
          <a:blip r:embed="rId2" cstate="print"/>
          <a:srcRect/>
          <a:stretch>
            <a:fillRect/>
          </a:stretch>
        </p:blipFill>
        <p:spPr bwMode="auto">
          <a:xfrm>
            <a:off x="8305313" y="4924576"/>
            <a:ext cx="381000" cy="153297"/>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122" name="Picture 2" descr="E:\Work\japan\Aloki\Qbole\PPT\May Launch JH Spe\ref\qubole_graphics_packaged-01.png"/>
          <p:cNvPicPr>
            <a:picLocks noChangeAspect="1" noChangeArrowheads="1"/>
          </p:cNvPicPr>
          <p:nvPr userDrawn="1"/>
        </p:nvPicPr>
        <p:blipFill>
          <a:blip r:embed="rId2" cstate="print"/>
          <a:srcRect/>
          <a:stretch>
            <a:fillRect/>
          </a:stretch>
        </p:blipFill>
        <p:spPr bwMode="auto">
          <a:xfrm>
            <a:off x="0" y="0"/>
            <a:ext cx="9144000" cy="5143500"/>
          </a:xfrm>
          <a:prstGeom prst="rect">
            <a:avLst/>
          </a:prstGeom>
          <a:noFill/>
        </p:spPr>
      </p:pic>
      <p:sp>
        <p:nvSpPr>
          <p:cNvPr id="7" name="Rectangle 6"/>
          <p:cNvSpPr/>
          <p:nvPr userDrawn="1"/>
        </p:nvSpPr>
        <p:spPr>
          <a:xfrm>
            <a:off x="0" y="0"/>
            <a:ext cx="9144000" cy="5143500"/>
          </a:xfrm>
          <a:prstGeom prst="rect">
            <a:avLst/>
          </a:prstGeom>
          <a:solidFill>
            <a:srgbClr val="003592">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FEAEE1-41C1-4806-A95A-94B133B5FAE5}" type="datetimeFigureOut">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FEAEE1-41C1-4806-A95A-94B133B5FAE5}" type="datetimeFigureOut">
              <a:rPr lang="en-US" smtClean="0"/>
              <a:t>4/9/22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FEAEE1-41C1-4806-A95A-94B133B5FAE5}" type="datetimeFigureOut">
              <a:rPr lang="en-US" smtClean="0"/>
              <a:t>4/9/22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FEAEE1-41C1-4806-A95A-94B133B5FAE5}" type="datetimeFigureOut">
              <a:rPr lang="en-US" smtClean="0"/>
              <a:t>4/9/22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FEAEE1-41C1-4806-A95A-94B133B5FAE5}" type="datetimeFigureOut">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FEAEE1-41C1-4806-A95A-94B133B5FAE5}" type="datetimeFigureOut">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8FEAEE1-41C1-4806-A95A-94B133B5FAE5}" type="datetimeFigureOut">
              <a:rPr lang="en-US" smtClean="0"/>
              <a:t>4/9/22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CE187C5-EA3B-4C3A-9E54-E7C6AA39D89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407423"/>
            <a:ext cx="7772400" cy="1103312"/>
          </a:xfrm>
        </p:spPr>
        <p:txBody>
          <a:bodyPr>
            <a:normAutofit/>
          </a:bodyPr>
          <a:lstStyle/>
          <a:p>
            <a:r>
              <a:rPr lang="en-US" sz="3200" dirty="0">
                <a:solidFill>
                  <a:schemeClr val="bg1"/>
                </a:solidFill>
                <a:latin typeface="Work Sans" pitchFamily="2" charset="0"/>
              </a:rPr>
              <a:t>Project Two: Machine Learning</a:t>
            </a:r>
          </a:p>
        </p:txBody>
      </p:sp>
      <p:sp>
        <p:nvSpPr>
          <p:cNvPr id="4" name="Title 1">
            <a:extLst>
              <a:ext uri="{FF2B5EF4-FFF2-40B4-BE49-F238E27FC236}">
                <a16:creationId xmlns:a16="http://schemas.microsoft.com/office/drawing/2014/main" id="{656C53B7-F911-2C44-A633-B31F67E82D9E}"/>
              </a:ext>
            </a:extLst>
          </p:cNvPr>
          <p:cNvSpPr txBox="1">
            <a:spLocks/>
          </p:cNvSpPr>
          <p:nvPr/>
        </p:nvSpPr>
        <p:spPr>
          <a:xfrm>
            <a:off x="685800" y="1712217"/>
            <a:ext cx="7772400" cy="110331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schemeClr val="bg1"/>
                </a:solidFill>
                <a:latin typeface="Work Sans" pitchFamily="2" charset="0"/>
              </a:rPr>
              <a:t>Crypto Investment Analysis &amp; Recommendation</a:t>
            </a:r>
          </a:p>
        </p:txBody>
      </p:sp>
      <p:sp>
        <p:nvSpPr>
          <p:cNvPr id="5" name="Content Placeholder 2">
            <a:extLst>
              <a:ext uri="{FF2B5EF4-FFF2-40B4-BE49-F238E27FC236}">
                <a16:creationId xmlns:a16="http://schemas.microsoft.com/office/drawing/2014/main" id="{1C981139-3B5F-9140-B23A-A178BE7A27D9}"/>
              </a:ext>
            </a:extLst>
          </p:cNvPr>
          <p:cNvSpPr txBox="1">
            <a:spLocks/>
          </p:cNvSpPr>
          <p:nvPr/>
        </p:nvSpPr>
        <p:spPr>
          <a:xfrm>
            <a:off x="507305" y="2815529"/>
            <a:ext cx="2035480" cy="1756471"/>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chemeClr val="bg1"/>
                </a:solidFill>
              </a:rPr>
              <a:t>Team:</a:t>
            </a:r>
          </a:p>
          <a:p>
            <a:pPr>
              <a:buFont typeface="Wingdings" pitchFamily="2" charset="2"/>
              <a:buChar char="Ø"/>
            </a:pPr>
            <a:r>
              <a:rPr lang="en-US" sz="1900" dirty="0">
                <a:solidFill>
                  <a:schemeClr val="bg1"/>
                </a:solidFill>
              </a:rPr>
              <a:t>Anthony Segovia</a:t>
            </a:r>
          </a:p>
          <a:p>
            <a:pPr>
              <a:buFont typeface="Wingdings" pitchFamily="2" charset="2"/>
              <a:buChar char="Ø"/>
            </a:pPr>
            <a:r>
              <a:rPr lang="en-US" sz="1900" dirty="0" err="1">
                <a:solidFill>
                  <a:schemeClr val="bg1"/>
                </a:solidFill>
              </a:rPr>
              <a:t>Josina</a:t>
            </a:r>
            <a:r>
              <a:rPr lang="en-US" sz="1900" dirty="0">
                <a:solidFill>
                  <a:schemeClr val="bg1"/>
                </a:solidFill>
              </a:rPr>
              <a:t> Baiao</a:t>
            </a:r>
          </a:p>
          <a:p>
            <a:pPr>
              <a:buFont typeface="Wingdings" pitchFamily="2" charset="2"/>
              <a:buChar char="Ø"/>
            </a:pPr>
            <a:r>
              <a:rPr lang="en-US" sz="1900" dirty="0">
                <a:solidFill>
                  <a:schemeClr val="bg1"/>
                </a:solidFill>
              </a:rPr>
              <a:t>Fabrice Salomon</a:t>
            </a:r>
          </a:p>
          <a:p>
            <a:pPr>
              <a:buFont typeface="Wingdings" pitchFamily="2" charset="2"/>
              <a:buChar char="Ø"/>
            </a:pPr>
            <a:r>
              <a:rPr lang="en-US" sz="1900" dirty="0">
                <a:solidFill>
                  <a:schemeClr val="bg1"/>
                </a:solidFill>
              </a:rPr>
              <a:t>Chad Burford</a:t>
            </a:r>
          </a:p>
          <a:p>
            <a:pPr>
              <a:buFont typeface="Wingdings" pitchFamily="2" charset="2"/>
              <a:buChar char="Ø"/>
            </a:pPr>
            <a:r>
              <a:rPr lang="en-US" sz="1900" dirty="0">
                <a:solidFill>
                  <a:schemeClr val="bg1"/>
                </a:solidFill>
              </a:rPr>
              <a:t>Clifford Charles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6BEA-6665-144B-AC6E-9605C21BC970}"/>
              </a:ext>
            </a:extLst>
          </p:cNvPr>
          <p:cNvSpPr>
            <a:spLocks noGrp="1"/>
          </p:cNvSpPr>
          <p:nvPr>
            <p:ph type="title"/>
          </p:nvPr>
        </p:nvSpPr>
        <p:spPr/>
        <p:txBody>
          <a:bodyPr/>
          <a:lstStyle/>
          <a:p>
            <a:r>
              <a:rPr lang="en-US" dirty="0"/>
              <a:t>XRP Sentiment Analysis</a:t>
            </a:r>
          </a:p>
        </p:txBody>
      </p:sp>
      <p:pic>
        <p:nvPicPr>
          <p:cNvPr id="4" name="Content Placeholder 3">
            <a:extLst>
              <a:ext uri="{FF2B5EF4-FFF2-40B4-BE49-F238E27FC236}">
                <a16:creationId xmlns:a16="http://schemas.microsoft.com/office/drawing/2014/main" id="{7BFBA3E7-ABE6-5F42-B08D-7821CE36A3C7}"/>
              </a:ext>
            </a:extLst>
          </p:cNvPr>
          <p:cNvPicPr>
            <a:picLocks noGrp="1" noChangeAspect="1"/>
          </p:cNvPicPr>
          <p:nvPr>
            <p:ph idx="1"/>
          </p:nvPr>
        </p:nvPicPr>
        <p:blipFill rotWithShape="1">
          <a:blip r:embed="rId2"/>
          <a:srcRect l="21060" t="62020" r="57893" b="14827"/>
          <a:stretch/>
        </p:blipFill>
        <p:spPr>
          <a:xfrm>
            <a:off x="229895" y="1184074"/>
            <a:ext cx="3917382" cy="2693196"/>
          </a:xfrm>
          <a:prstGeom prst="rect">
            <a:avLst/>
          </a:prstGeom>
        </p:spPr>
      </p:pic>
      <p:pic>
        <p:nvPicPr>
          <p:cNvPr id="5" name="Picture 4">
            <a:extLst>
              <a:ext uri="{FF2B5EF4-FFF2-40B4-BE49-F238E27FC236}">
                <a16:creationId xmlns:a16="http://schemas.microsoft.com/office/drawing/2014/main" id="{816AA324-A0AC-4740-BA00-2202EED65030}"/>
              </a:ext>
            </a:extLst>
          </p:cNvPr>
          <p:cNvPicPr>
            <a:picLocks noChangeAspect="1"/>
          </p:cNvPicPr>
          <p:nvPr/>
        </p:nvPicPr>
        <p:blipFill rotWithShape="1">
          <a:blip r:embed="rId3"/>
          <a:srcRect l="20833" t="61944" r="55729" b="14722"/>
          <a:stretch/>
        </p:blipFill>
        <p:spPr>
          <a:xfrm>
            <a:off x="4204012" y="1184074"/>
            <a:ext cx="4710093" cy="2930726"/>
          </a:xfrm>
          <a:prstGeom prst="rect">
            <a:avLst/>
          </a:prstGeom>
        </p:spPr>
      </p:pic>
    </p:spTree>
    <p:extLst>
      <p:ext uri="{BB962C8B-B14F-4D97-AF65-F5344CB8AC3E}">
        <p14:creationId xmlns:p14="http://schemas.microsoft.com/office/powerpoint/2010/main" val="668356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D43654-3BE1-B549-B4FB-D119A3CA6DBB}"/>
              </a:ext>
            </a:extLst>
          </p:cNvPr>
          <p:cNvSpPr txBox="1"/>
          <p:nvPr/>
        </p:nvSpPr>
        <p:spPr>
          <a:xfrm>
            <a:off x="150311" y="150312"/>
            <a:ext cx="8818323" cy="738664"/>
          </a:xfrm>
          <a:prstGeom prst="rect">
            <a:avLst/>
          </a:prstGeom>
          <a:noFill/>
        </p:spPr>
        <p:txBody>
          <a:bodyPr wrap="square" rtlCol="0">
            <a:spAutoFit/>
          </a:bodyPr>
          <a:lstStyle/>
          <a:p>
            <a:pPr algn="ctr"/>
            <a:r>
              <a:rPr lang="en-US" sz="2800" b="1" dirty="0">
                <a:solidFill>
                  <a:srgbClr val="C9D1D9"/>
                </a:solidFill>
                <a:latin typeface="-apple-system"/>
              </a:rPr>
              <a:t>Summary - Investment Recommendations</a:t>
            </a:r>
          </a:p>
          <a:p>
            <a:pPr algn="ctr"/>
            <a:r>
              <a:rPr lang="en-US" sz="1400" b="1" dirty="0">
                <a:solidFill>
                  <a:srgbClr val="C9D1D9"/>
                </a:solidFill>
                <a:latin typeface="-apple-system"/>
              </a:rPr>
              <a:t>(for academic use only, NOT for specific investment advice)</a:t>
            </a:r>
          </a:p>
        </p:txBody>
      </p:sp>
      <p:sp>
        <p:nvSpPr>
          <p:cNvPr id="3" name="Rectangle 2">
            <a:extLst>
              <a:ext uri="{FF2B5EF4-FFF2-40B4-BE49-F238E27FC236}">
                <a16:creationId xmlns:a16="http://schemas.microsoft.com/office/drawing/2014/main" id="{8B469D8B-598C-9E41-B703-3D67731B683E}"/>
              </a:ext>
            </a:extLst>
          </p:cNvPr>
          <p:cNvSpPr/>
          <p:nvPr/>
        </p:nvSpPr>
        <p:spPr>
          <a:xfrm>
            <a:off x="306254" y="888976"/>
            <a:ext cx="8506436" cy="3816429"/>
          </a:xfrm>
          <a:prstGeom prst="rect">
            <a:avLst/>
          </a:prstGeom>
        </p:spPr>
        <p:txBody>
          <a:bodyPr wrap="square">
            <a:spAutoFit/>
          </a:bodyPr>
          <a:lstStyle/>
          <a:p>
            <a:r>
              <a:rPr lang="en-US" b="1" dirty="0">
                <a:solidFill>
                  <a:srgbClr val="C9D1D9"/>
                </a:solidFill>
                <a:latin typeface="-apple-system"/>
              </a:rPr>
              <a:t>Price Prediction</a:t>
            </a:r>
          </a:p>
          <a:p>
            <a:pPr marL="342900" indent="-342900">
              <a:buAutoNum type="arabicPeriod"/>
            </a:pPr>
            <a:r>
              <a:rPr lang="en-US" sz="1400" dirty="0">
                <a:solidFill>
                  <a:srgbClr val="C9D1D9"/>
                </a:solidFill>
                <a:latin typeface="-apple-system"/>
              </a:rPr>
              <a:t>All three models showed upward price predictions over the upcoming week </a:t>
            </a:r>
          </a:p>
          <a:p>
            <a:pPr marL="342900" indent="-342900">
              <a:buAutoNum type="arabicPeriod"/>
            </a:pPr>
            <a:r>
              <a:rPr lang="en-US" sz="1400" dirty="0">
                <a:solidFill>
                  <a:srgbClr val="C9D1D9"/>
                </a:solidFill>
                <a:latin typeface="-apple-system"/>
              </a:rPr>
              <a:t>The GARCH volatility model showed higher risk, but this is not uncommon in the crypto space </a:t>
            </a:r>
          </a:p>
          <a:p>
            <a:pPr marL="342900" indent="-342900">
              <a:buAutoNum type="arabicPeriod"/>
            </a:pPr>
            <a:r>
              <a:rPr lang="en-US" sz="1400" dirty="0">
                <a:solidFill>
                  <a:srgbClr val="C9D1D9"/>
                </a:solidFill>
                <a:latin typeface="-apple-system"/>
              </a:rPr>
              <a:t>The Sentiment Analysis showed relatively neutral, which is a positive signal, as crypto stocks have been in a down-turn since November of 2021 </a:t>
            </a:r>
          </a:p>
          <a:p>
            <a:r>
              <a:rPr lang="en-US" b="1" dirty="0">
                <a:solidFill>
                  <a:srgbClr val="C9D1D9"/>
                </a:solidFill>
                <a:latin typeface="-apple-system"/>
              </a:rPr>
              <a:t>Technical Analysis</a:t>
            </a:r>
          </a:p>
          <a:p>
            <a:pPr marL="342900" indent="-342900">
              <a:buAutoNum type="arabicPeriod"/>
            </a:pPr>
            <a:r>
              <a:rPr lang="en-US" sz="1400" dirty="0">
                <a:solidFill>
                  <a:srgbClr val="C9D1D9"/>
                </a:solidFill>
                <a:latin typeface="-apple-system"/>
              </a:rPr>
              <a:t>Analysis of the Moving Average indicators, we see an upward trend in XRP with the lower MA crossing up and over the higher MA around March 17th </a:t>
            </a:r>
          </a:p>
          <a:p>
            <a:pPr marL="342900" indent="-342900">
              <a:buAutoNum type="arabicPeriod"/>
            </a:pPr>
            <a:r>
              <a:rPr lang="en-US" sz="1400" dirty="0">
                <a:solidFill>
                  <a:srgbClr val="C9D1D9"/>
                </a:solidFill>
                <a:latin typeface="-apple-system"/>
              </a:rPr>
              <a:t>We also see the price action moving up past the Fibonacci 0.382 band and towards the 0.5 band, showing a bullish signal </a:t>
            </a:r>
          </a:p>
          <a:p>
            <a:pPr marL="342900" indent="-342900">
              <a:buAutoNum type="arabicPeriod"/>
            </a:pPr>
            <a:r>
              <a:rPr lang="en-US" sz="1400" dirty="0">
                <a:solidFill>
                  <a:srgbClr val="C9D1D9"/>
                </a:solidFill>
                <a:latin typeface="-apple-system"/>
              </a:rPr>
              <a:t>Lastly, the Bollinger Band analysis shows an upward trend but not breaking out above the high band. The band is trending slightly upward, but looks to be consolidating, which could be an indicator of a break-up in price. </a:t>
            </a:r>
          </a:p>
          <a:p>
            <a:endParaRPr lang="en-US" b="1" dirty="0">
              <a:solidFill>
                <a:srgbClr val="C9D1D9"/>
              </a:solidFill>
              <a:latin typeface="-apple-system"/>
            </a:endParaRPr>
          </a:p>
          <a:p>
            <a:pPr algn="ctr"/>
            <a:r>
              <a:rPr lang="en-US" sz="2400" b="1" dirty="0">
                <a:solidFill>
                  <a:srgbClr val="C9D1D9"/>
                </a:solidFill>
                <a:latin typeface="-apple-system"/>
              </a:rPr>
              <a:t>Our XRP investment recommendation, based on price prediction models and technical analysis, is a buy at this time</a:t>
            </a:r>
          </a:p>
        </p:txBody>
      </p:sp>
    </p:spTree>
    <p:extLst>
      <p:ext uri="{BB962C8B-B14F-4D97-AF65-F5344CB8AC3E}">
        <p14:creationId xmlns:p14="http://schemas.microsoft.com/office/powerpoint/2010/main" val="264422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One: </a:t>
            </a:r>
            <a:r>
              <a:rPr lang="en-US" sz="2200" dirty="0"/>
              <a:t>Crypto Price Prediction &amp; Technical Analysis</a:t>
            </a:r>
          </a:p>
        </p:txBody>
      </p:sp>
      <p:sp>
        <p:nvSpPr>
          <p:cNvPr id="4" name="TextBox 3">
            <a:extLst>
              <a:ext uri="{FF2B5EF4-FFF2-40B4-BE49-F238E27FC236}">
                <a16:creationId xmlns:a16="http://schemas.microsoft.com/office/drawing/2014/main" id="{B696550C-8F67-5640-8D11-61495A794760}"/>
              </a:ext>
            </a:extLst>
          </p:cNvPr>
          <p:cNvSpPr txBox="1"/>
          <p:nvPr/>
        </p:nvSpPr>
        <p:spPr>
          <a:xfrm>
            <a:off x="457200" y="1032867"/>
            <a:ext cx="3451253" cy="3323987"/>
          </a:xfrm>
          <a:prstGeom prst="rect">
            <a:avLst/>
          </a:prstGeom>
          <a:noFill/>
          <a:ln w="28575">
            <a:solidFill>
              <a:schemeClr val="tx2"/>
            </a:solidFill>
          </a:ln>
        </p:spPr>
        <p:txBody>
          <a:bodyPr wrap="square" rtlCol="0">
            <a:spAutoFit/>
          </a:bodyPr>
          <a:lstStyle/>
          <a:p>
            <a:r>
              <a:rPr lang="en-US" sz="1600" dirty="0"/>
              <a:t>Project Goals:</a:t>
            </a:r>
          </a:p>
          <a:p>
            <a:endParaRPr lang="en-US" sz="1600" dirty="0"/>
          </a:p>
          <a:p>
            <a:pPr marL="285750" indent="-285750">
              <a:buFont typeface="Wingdings" pitchFamily="2" charset="2"/>
              <a:buChar char="Ø"/>
            </a:pPr>
            <a:r>
              <a:rPr lang="en-US" sz="1600" dirty="0"/>
              <a:t>Use Machine Learning Models to predict future prices, volatility and sentiment  of a Crypto Currency – Ripple (XRP)</a:t>
            </a:r>
          </a:p>
          <a:p>
            <a:pPr marL="285750" indent="-285750">
              <a:buFont typeface="Wingdings" pitchFamily="2" charset="2"/>
              <a:buChar char="Ø"/>
            </a:pPr>
            <a:r>
              <a:rPr lang="en-US" sz="1600" dirty="0"/>
              <a:t>Code Indicators to perform Technical Analysis for entry/exit recommendations</a:t>
            </a:r>
          </a:p>
          <a:p>
            <a:pPr marL="285750" indent="-285750">
              <a:buFont typeface="Wingdings" pitchFamily="2" charset="2"/>
              <a:buChar char="Ø"/>
            </a:pPr>
            <a:r>
              <a:rPr lang="en-US" sz="1600" dirty="0"/>
              <a:t>Automate results using a Bot (AWS Lex) and automated script (AWS Lambda &amp; </a:t>
            </a:r>
            <a:r>
              <a:rPr lang="en-US" sz="1600" dirty="0" err="1"/>
              <a:t>Sagemaker</a:t>
            </a:r>
            <a:r>
              <a:rPr lang="en-US" sz="1600" dirty="0"/>
              <a:t>)</a:t>
            </a:r>
          </a:p>
          <a:p>
            <a:endParaRPr lang="en-US" dirty="0"/>
          </a:p>
        </p:txBody>
      </p:sp>
      <p:sp>
        <p:nvSpPr>
          <p:cNvPr id="8" name="TextBox 7">
            <a:extLst>
              <a:ext uri="{FF2B5EF4-FFF2-40B4-BE49-F238E27FC236}">
                <a16:creationId xmlns:a16="http://schemas.microsoft.com/office/drawing/2014/main" id="{D4A00E98-FCBA-4D45-9014-5AC672CB595E}"/>
              </a:ext>
            </a:extLst>
          </p:cNvPr>
          <p:cNvSpPr txBox="1"/>
          <p:nvPr/>
        </p:nvSpPr>
        <p:spPr>
          <a:xfrm>
            <a:off x="4191674" y="1032867"/>
            <a:ext cx="3641416" cy="3077766"/>
          </a:xfrm>
          <a:prstGeom prst="rect">
            <a:avLst/>
          </a:prstGeom>
          <a:noFill/>
          <a:ln w="28575">
            <a:solidFill>
              <a:schemeClr val="tx2"/>
            </a:solidFill>
          </a:ln>
        </p:spPr>
        <p:txBody>
          <a:bodyPr wrap="square" rtlCol="0">
            <a:spAutoFit/>
          </a:bodyPr>
          <a:lstStyle/>
          <a:p>
            <a:r>
              <a:rPr lang="en-US" sz="1600" dirty="0"/>
              <a:t>Machine Learning Models:</a:t>
            </a:r>
          </a:p>
          <a:p>
            <a:pPr marL="285750" indent="-285750">
              <a:buFont typeface="Wingdings" pitchFamily="2" charset="2"/>
              <a:buChar char="Ø"/>
            </a:pPr>
            <a:r>
              <a:rPr lang="en-US" sz="1600" dirty="0"/>
              <a:t>ARIMA &amp; GARCH</a:t>
            </a:r>
          </a:p>
          <a:p>
            <a:pPr marL="285750" indent="-285750">
              <a:buFont typeface="Wingdings" pitchFamily="2" charset="2"/>
              <a:buChar char="Ø"/>
            </a:pPr>
            <a:r>
              <a:rPr lang="en-US" sz="1600" dirty="0"/>
              <a:t>LSTM - Long Short Term Memory</a:t>
            </a:r>
          </a:p>
          <a:p>
            <a:pPr marL="285750" indent="-285750">
              <a:buFont typeface="Wingdings" pitchFamily="2" charset="2"/>
              <a:buChar char="Ø"/>
            </a:pPr>
            <a:r>
              <a:rPr lang="en-US" sz="1600" dirty="0" err="1"/>
              <a:t>AutoTS</a:t>
            </a:r>
            <a:r>
              <a:rPr lang="en-US" sz="1600" dirty="0"/>
              <a:t> – Time Series</a:t>
            </a:r>
          </a:p>
          <a:p>
            <a:pPr marL="285750" indent="-285750">
              <a:buFont typeface="Wingdings" pitchFamily="2" charset="2"/>
              <a:buChar char="Ø"/>
            </a:pPr>
            <a:r>
              <a:rPr lang="en-US" sz="1600" dirty="0"/>
              <a:t>NLP Sentiment Analysis</a:t>
            </a:r>
          </a:p>
          <a:p>
            <a:endParaRPr lang="en-US" sz="1600" dirty="0"/>
          </a:p>
          <a:p>
            <a:r>
              <a:rPr lang="en-US" sz="1600" dirty="0"/>
              <a:t>Technical Analysis Indicators:</a:t>
            </a:r>
          </a:p>
          <a:p>
            <a:pPr marL="285750" indent="-285750">
              <a:buFont typeface="Wingdings" pitchFamily="2" charset="2"/>
              <a:buChar char="Ø"/>
            </a:pPr>
            <a:r>
              <a:rPr lang="en-US" sz="1600" dirty="0"/>
              <a:t>Fibonacci Retracement</a:t>
            </a:r>
          </a:p>
          <a:p>
            <a:pPr marL="285750" indent="-285750">
              <a:buFont typeface="Wingdings" pitchFamily="2" charset="2"/>
              <a:buChar char="Ø"/>
            </a:pPr>
            <a:r>
              <a:rPr lang="en-US" sz="1600" dirty="0"/>
              <a:t>Simple Moving Average - 30 &amp; 200</a:t>
            </a:r>
          </a:p>
          <a:p>
            <a:pPr marL="285750" indent="-285750">
              <a:buFont typeface="Wingdings" pitchFamily="2" charset="2"/>
              <a:buChar char="Ø"/>
            </a:pPr>
            <a:r>
              <a:rPr lang="en-US" sz="1600" dirty="0"/>
              <a:t>Bollinger Bands</a:t>
            </a:r>
          </a:p>
          <a:p>
            <a:pPr marL="285750" indent="-285750">
              <a:buFont typeface="Wingdings" pitchFamily="2" charset="2"/>
              <a:buChar char="Ø"/>
            </a:pPr>
            <a:r>
              <a:rPr lang="en-US" sz="1600" dirty="0"/>
              <a:t>MACD</a:t>
            </a:r>
          </a:p>
          <a:p>
            <a:endParaRPr lang="en-US" dirty="0"/>
          </a:p>
        </p:txBody>
      </p:sp>
      <p:sp>
        <p:nvSpPr>
          <p:cNvPr id="10" name="TextBox 9">
            <a:extLst>
              <a:ext uri="{FF2B5EF4-FFF2-40B4-BE49-F238E27FC236}">
                <a16:creationId xmlns:a16="http://schemas.microsoft.com/office/drawing/2014/main" id="{B3DA859A-51C5-984B-9509-12993C546B28}"/>
              </a:ext>
            </a:extLst>
          </p:cNvPr>
          <p:cNvSpPr txBox="1"/>
          <p:nvPr/>
        </p:nvSpPr>
        <p:spPr>
          <a:xfrm>
            <a:off x="0" y="4752855"/>
            <a:ext cx="9144000" cy="369332"/>
          </a:xfrm>
          <a:prstGeom prst="rect">
            <a:avLst/>
          </a:prstGeom>
          <a:solidFill>
            <a:schemeClr val="tx2"/>
          </a:solidFill>
        </p:spPr>
        <p:txBody>
          <a:bodyPr wrap="square" rtlCol="0">
            <a:spAutoFit/>
          </a:bodyPr>
          <a:lstStyle/>
          <a:p>
            <a:endParaRPr lang="en-US" dirty="0"/>
          </a:p>
        </p:txBody>
      </p:sp>
    </p:spTree>
    <p:extLst>
      <p:ext uri="{BB962C8B-B14F-4D97-AF65-F5344CB8AC3E}">
        <p14:creationId xmlns:p14="http://schemas.microsoft.com/office/powerpoint/2010/main" val="174878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Approach: Analysis</a:t>
            </a:r>
          </a:p>
        </p:txBody>
      </p:sp>
      <p:sp>
        <p:nvSpPr>
          <p:cNvPr id="4" name="TextBox 3">
            <a:extLst>
              <a:ext uri="{FF2B5EF4-FFF2-40B4-BE49-F238E27FC236}">
                <a16:creationId xmlns:a16="http://schemas.microsoft.com/office/drawing/2014/main" id="{B696550C-8F67-5640-8D11-61495A794760}"/>
              </a:ext>
            </a:extLst>
          </p:cNvPr>
          <p:cNvSpPr txBox="1"/>
          <p:nvPr/>
        </p:nvSpPr>
        <p:spPr>
          <a:xfrm>
            <a:off x="392465" y="1012899"/>
            <a:ext cx="3855854" cy="3293209"/>
          </a:xfrm>
          <a:prstGeom prst="rect">
            <a:avLst/>
          </a:prstGeom>
          <a:noFill/>
          <a:ln w="28575">
            <a:solidFill>
              <a:schemeClr val="tx2"/>
            </a:solidFill>
          </a:ln>
        </p:spPr>
        <p:txBody>
          <a:bodyPr wrap="square" rtlCol="0">
            <a:spAutoFit/>
          </a:bodyPr>
          <a:lstStyle/>
          <a:p>
            <a:r>
              <a:rPr lang="en-US" sz="1600" dirty="0"/>
              <a:t>Price Prediction – Time Series &amp; Sentiment</a:t>
            </a:r>
          </a:p>
          <a:p>
            <a:pPr marL="285750" indent="-285750">
              <a:buFont typeface="Wingdings" pitchFamily="2" charset="2"/>
              <a:buChar char="Ø"/>
            </a:pPr>
            <a:r>
              <a:rPr lang="en-US" sz="1600" dirty="0"/>
              <a:t>Pull in data from Yahoo Finance – use Date, Open, High, Low, Close, Adj Close, and Volume</a:t>
            </a:r>
          </a:p>
          <a:p>
            <a:pPr marL="285750" indent="-285750">
              <a:buFont typeface="Wingdings" pitchFamily="2" charset="2"/>
              <a:buChar char="Ø"/>
            </a:pPr>
            <a:r>
              <a:rPr lang="en-US" sz="1600" dirty="0"/>
              <a:t>Create </a:t>
            </a:r>
            <a:r>
              <a:rPr lang="en-US" sz="1600" dirty="0" err="1"/>
              <a:t>Dataframe</a:t>
            </a:r>
            <a:r>
              <a:rPr lang="en-US" sz="1600" dirty="0"/>
              <a:t> required for particular model</a:t>
            </a:r>
          </a:p>
          <a:p>
            <a:pPr marL="285750" indent="-285750">
              <a:buFont typeface="Wingdings" pitchFamily="2" charset="2"/>
              <a:buChar char="Ø"/>
            </a:pPr>
            <a:r>
              <a:rPr lang="en-US" sz="1600" dirty="0"/>
              <a:t>Scale data if required</a:t>
            </a:r>
          </a:p>
          <a:p>
            <a:pPr marL="285750" indent="-285750">
              <a:buFont typeface="Wingdings" pitchFamily="2" charset="2"/>
              <a:buChar char="Ø"/>
            </a:pPr>
            <a:r>
              <a:rPr lang="en-US" sz="1600" dirty="0"/>
              <a:t>Create Train and Test data split if required</a:t>
            </a:r>
          </a:p>
          <a:p>
            <a:pPr marL="285750" indent="-285750">
              <a:buFont typeface="Wingdings" pitchFamily="2" charset="2"/>
              <a:buChar char="Ø"/>
            </a:pPr>
            <a:r>
              <a:rPr lang="en-US" sz="1600" dirty="0"/>
              <a:t>Estimate the Model</a:t>
            </a:r>
          </a:p>
          <a:p>
            <a:pPr marL="285750" indent="-285750">
              <a:buFont typeface="Wingdings" pitchFamily="2" charset="2"/>
              <a:buChar char="Ø"/>
            </a:pPr>
            <a:r>
              <a:rPr lang="en-US" sz="1600" dirty="0"/>
              <a:t>Fit the Model</a:t>
            </a:r>
          </a:p>
          <a:p>
            <a:pPr marL="285750" indent="-285750">
              <a:buFont typeface="Wingdings" pitchFamily="2" charset="2"/>
              <a:buChar char="Ø"/>
            </a:pPr>
            <a:r>
              <a:rPr lang="en-US" sz="1600" dirty="0"/>
              <a:t>Output Summary Results / Evaluate the Model</a:t>
            </a:r>
          </a:p>
        </p:txBody>
      </p:sp>
      <p:sp>
        <p:nvSpPr>
          <p:cNvPr id="5" name="TextBox 4">
            <a:extLst>
              <a:ext uri="{FF2B5EF4-FFF2-40B4-BE49-F238E27FC236}">
                <a16:creationId xmlns:a16="http://schemas.microsoft.com/office/drawing/2014/main" id="{3FB1227B-87F3-4046-89EA-57A6DA0AA511}"/>
              </a:ext>
            </a:extLst>
          </p:cNvPr>
          <p:cNvSpPr txBox="1"/>
          <p:nvPr/>
        </p:nvSpPr>
        <p:spPr>
          <a:xfrm>
            <a:off x="0" y="4752855"/>
            <a:ext cx="9144000" cy="369332"/>
          </a:xfrm>
          <a:prstGeom prst="rect">
            <a:avLst/>
          </a:prstGeom>
          <a:solidFill>
            <a:schemeClr val="tx2"/>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6ACABAFF-0EB3-F843-AE74-074E3DF59504}"/>
              </a:ext>
            </a:extLst>
          </p:cNvPr>
          <p:cNvSpPr txBox="1"/>
          <p:nvPr/>
        </p:nvSpPr>
        <p:spPr>
          <a:xfrm>
            <a:off x="4420950" y="1012899"/>
            <a:ext cx="3702106" cy="584775"/>
          </a:xfrm>
          <a:prstGeom prst="rect">
            <a:avLst/>
          </a:prstGeom>
          <a:noFill/>
          <a:ln w="28575">
            <a:solidFill>
              <a:schemeClr val="tx2"/>
            </a:solidFill>
          </a:ln>
        </p:spPr>
        <p:txBody>
          <a:bodyPr wrap="square" rtlCol="0">
            <a:spAutoFit/>
          </a:bodyPr>
          <a:lstStyle/>
          <a:p>
            <a:r>
              <a:rPr lang="en-US" sz="1600" dirty="0"/>
              <a:t>Technical Analysis Indicators</a:t>
            </a:r>
          </a:p>
          <a:p>
            <a:pPr marL="285750" indent="-285750">
              <a:buFont typeface="Wingdings" pitchFamily="2" charset="2"/>
              <a:buChar char="Ø"/>
            </a:pPr>
            <a:endParaRPr lang="en-US" sz="1600" dirty="0"/>
          </a:p>
        </p:txBody>
      </p:sp>
    </p:spTree>
    <p:extLst>
      <p:ext uri="{BB962C8B-B14F-4D97-AF65-F5344CB8AC3E}">
        <p14:creationId xmlns:p14="http://schemas.microsoft.com/office/powerpoint/2010/main" val="79106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5A1B1E-6B99-7A4F-9641-1399955689A2}"/>
              </a:ext>
            </a:extLst>
          </p:cNvPr>
          <p:cNvSpPr txBox="1"/>
          <p:nvPr/>
        </p:nvSpPr>
        <p:spPr>
          <a:xfrm>
            <a:off x="150312" y="288099"/>
            <a:ext cx="8818323" cy="461665"/>
          </a:xfrm>
          <a:prstGeom prst="rect">
            <a:avLst/>
          </a:prstGeom>
          <a:noFill/>
        </p:spPr>
        <p:txBody>
          <a:bodyPr wrap="square" rtlCol="0">
            <a:spAutoFit/>
          </a:bodyPr>
          <a:lstStyle/>
          <a:p>
            <a:r>
              <a:rPr lang="en-US" sz="2400" dirty="0">
                <a:solidFill>
                  <a:schemeClr val="bg1"/>
                </a:solidFill>
              </a:rPr>
              <a:t>Crypto Price Prediction &amp; Volatility – ARIMA &amp; GARCH</a:t>
            </a:r>
          </a:p>
        </p:txBody>
      </p:sp>
      <p:pic>
        <p:nvPicPr>
          <p:cNvPr id="3" name="Picture 2">
            <a:extLst>
              <a:ext uri="{FF2B5EF4-FFF2-40B4-BE49-F238E27FC236}">
                <a16:creationId xmlns:a16="http://schemas.microsoft.com/office/drawing/2014/main" id="{3F784D1C-923F-784B-BCFD-FC6371A0BF29}"/>
              </a:ext>
            </a:extLst>
          </p:cNvPr>
          <p:cNvPicPr>
            <a:picLocks noChangeAspect="1"/>
          </p:cNvPicPr>
          <p:nvPr/>
        </p:nvPicPr>
        <p:blipFill>
          <a:blip r:embed="rId2"/>
          <a:stretch>
            <a:fillRect/>
          </a:stretch>
        </p:blipFill>
        <p:spPr>
          <a:xfrm>
            <a:off x="1169248" y="3049588"/>
            <a:ext cx="2757218" cy="1978710"/>
          </a:xfrm>
          <a:prstGeom prst="rect">
            <a:avLst/>
          </a:prstGeom>
        </p:spPr>
      </p:pic>
      <p:pic>
        <p:nvPicPr>
          <p:cNvPr id="4" name="Picture 3">
            <a:extLst>
              <a:ext uri="{FF2B5EF4-FFF2-40B4-BE49-F238E27FC236}">
                <a16:creationId xmlns:a16="http://schemas.microsoft.com/office/drawing/2014/main" id="{526EF511-E6E8-F144-9C0E-1A49397F70F6}"/>
              </a:ext>
            </a:extLst>
          </p:cNvPr>
          <p:cNvPicPr>
            <a:picLocks noChangeAspect="1"/>
          </p:cNvPicPr>
          <p:nvPr/>
        </p:nvPicPr>
        <p:blipFill>
          <a:blip r:embed="rId3"/>
          <a:stretch>
            <a:fillRect/>
          </a:stretch>
        </p:blipFill>
        <p:spPr>
          <a:xfrm>
            <a:off x="1468523" y="749764"/>
            <a:ext cx="2158668" cy="2221030"/>
          </a:xfrm>
          <a:prstGeom prst="rect">
            <a:avLst/>
          </a:prstGeom>
        </p:spPr>
      </p:pic>
      <p:pic>
        <p:nvPicPr>
          <p:cNvPr id="7" name="Picture 6">
            <a:extLst>
              <a:ext uri="{FF2B5EF4-FFF2-40B4-BE49-F238E27FC236}">
                <a16:creationId xmlns:a16="http://schemas.microsoft.com/office/drawing/2014/main" id="{0B91D0C4-2A57-5642-BBEF-E65B840AB3B0}"/>
              </a:ext>
            </a:extLst>
          </p:cNvPr>
          <p:cNvPicPr>
            <a:picLocks noChangeAspect="1"/>
          </p:cNvPicPr>
          <p:nvPr/>
        </p:nvPicPr>
        <p:blipFill>
          <a:blip r:embed="rId4"/>
          <a:stretch>
            <a:fillRect/>
          </a:stretch>
        </p:blipFill>
        <p:spPr>
          <a:xfrm>
            <a:off x="4992073" y="3049588"/>
            <a:ext cx="2845707" cy="1978710"/>
          </a:xfrm>
          <a:prstGeom prst="rect">
            <a:avLst/>
          </a:prstGeom>
        </p:spPr>
      </p:pic>
      <p:pic>
        <p:nvPicPr>
          <p:cNvPr id="8" name="Picture 7">
            <a:extLst>
              <a:ext uri="{FF2B5EF4-FFF2-40B4-BE49-F238E27FC236}">
                <a16:creationId xmlns:a16="http://schemas.microsoft.com/office/drawing/2014/main" id="{AFF89E16-516A-2044-9DB4-01525EBE3CDD}"/>
              </a:ext>
            </a:extLst>
          </p:cNvPr>
          <p:cNvPicPr>
            <a:picLocks noChangeAspect="1"/>
          </p:cNvPicPr>
          <p:nvPr/>
        </p:nvPicPr>
        <p:blipFill>
          <a:blip r:embed="rId5"/>
          <a:stretch>
            <a:fillRect/>
          </a:stretch>
        </p:blipFill>
        <p:spPr>
          <a:xfrm>
            <a:off x="5163353" y="749764"/>
            <a:ext cx="2503145" cy="2221029"/>
          </a:xfrm>
          <a:prstGeom prst="rect">
            <a:avLst/>
          </a:prstGeom>
        </p:spPr>
      </p:pic>
    </p:spTree>
    <p:extLst>
      <p:ext uri="{BB962C8B-B14F-4D97-AF65-F5344CB8AC3E}">
        <p14:creationId xmlns:p14="http://schemas.microsoft.com/office/powerpoint/2010/main" val="1649123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AA2B49-16A6-8B4B-9DFC-5246311FB0F2}"/>
              </a:ext>
            </a:extLst>
          </p:cNvPr>
          <p:cNvSpPr txBox="1"/>
          <p:nvPr/>
        </p:nvSpPr>
        <p:spPr>
          <a:xfrm>
            <a:off x="162838" y="109835"/>
            <a:ext cx="8818323" cy="461665"/>
          </a:xfrm>
          <a:prstGeom prst="rect">
            <a:avLst/>
          </a:prstGeom>
          <a:noFill/>
        </p:spPr>
        <p:txBody>
          <a:bodyPr wrap="square" rtlCol="0">
            <a:spAutoFit/>
          </a:bodyPr>
          <a:lstStyle/>
          <a:p>
            <a:r>
              <a:rPr lang="en-US" sz="2400" dirty="0">
                <a:solidFill>
                  <a:schemeClr val="bg1"/>
                </a:solidFill>
              </a:rPr>
              <a:t>Crypto Price Prediction – LSTM &amp; </a:t>
            </a:r>
            <a:r>
              <a:rPr lang="en-US" sz="2400" dirty="0" err="1">
                <a:solidFill>
                  <a:schemeClr val="bg1"/>
                </a:solidFill>
              </a:rPr>
              <a:t>AutoTS</a:t>
            </a:r>
            <a:r>
              <a:rPr lang="en-US" sz="2400" dirty="0">
                <a:solidFill>
                  <a:schemeClr val="bg1"/>
                </a:solidFill>
              </a:rPr>
              <a:t> ML Models</a:t>
            </a:r>
          </a:p>
        </p:txBody>
      </p:sp>
      <p:pic>
        <p:nvPicPr>
          <p:cNvPr id="5" name="Picture 4">
            <a:extLst>
              <a:ext uri="{FF2B5EF4-FFF2-40B4-BE49-F238E27FC236}">
                <a16:creationId xmlns:a16="http://schemas.microsoft.com/office/drawing/2014/main" id="{CD8D9ACD-2CD5-AB45-8AA7-505D21E222F2}"/>
              </a:ext>
            </a:extLst>
          </p:cNvPr>
          <p:cNvPicPr>
            <a:picLocks noChangeAspect="1"/>
          </p:cNvPicPr>
          <p:nvPr/>
        </p:nvPicPr>
        <p:blipFill>
          <a:blip r:embed="rId3"/>
          <a:stretch>
            <a:fillRect/>
          </a:stretch>
        </p:blipFill>
        <p:spPr>
          <a:xfrm>
            <a:off x="5125092" y="2347854"/>
            <a:ext cx="3290923" cy="2542486"/>
          </a:xfrm>
          <a:prstGeom prst="rect">
            <a:avLst/>
          </a:prstGeom>
        </p:spPr>
      </p:pic>
      <p:pic>
        <p:nvPicPr>
          <p:cNvPr id="6" name="Picture 5">
            <a:extLst>
              <a:ext uri="{FF2B5EF4-FFF2-40B4-BE49-F238E27FC236}">
                <a16:creationId xmlns:a16="http://schemas.microsoft.com/office/drawing/2014/main" id="{EF50ADFA-793E-E541-A92D-C76A381DC06C}"/>
              </a:ext>
            </a:extLst>
          </p:cNvPr>
          <p:cNvPicPr>
            <a:picLocks noChangeAspect="1"/>
          </p:cNvPicPr>
          <p:nvPr/>
        </p:nvPicPr>
        <p:blipFill>
          <a:blip r:embed="rId4"/>
          <a:stretch>
            <a:fillRect/>
          </a:stretch>
        </p:blipFill>
        <p:spPr>
          <a:xfrm>
            <a:off x="760736" y="988770"/>
            <a:ext cx="2540771" cy="1458894"/>
          </a:xfrm>
          <a:prstGeom prst="rect">
            <a:avLst/>
          </a:prstGeom>
        </p:spPr>
      </p:pic>
      <p:sp>
        <p:nvSpPr>
          <p:cNvPr id="7" name="TextBox 6">
            <a:extLst>
              <a:ext uri="{FF2B5EF4-FFF2-40B4-BE49-F238E27FC236}">
                <a16:creationId xmlns:a16="http://schemas.microsoft.com/office/drawing/2014/main" id="{85226AB4-19A9-A249-8766-5391071DA3B0}"/>
              </a:ext>
            </a:extLst>
          </p:cNvPr>
          <p:cNvSpPr txBox="1"/>
          <p:nvPr/>
        </p:nvSpPr>
        <p:spPr>
          <a:xfrm>
            <a:off x="162838" y="2571750"/>
            <a:ext cx="3855854" cy="338554"/>
          </a:xfrm>
          <a:prstGeom prst="rect">
            <a:avLst/>
          </a:prstGeom>
          <a:solidFill>
            <a:schemeClr val="bg1"/>
          </a:solidFill>
          <a:ln w="28575">
            <a:solidFill>
              <a:schemeClr val="tx2"/>
            </a:solidFill>
          </a:ln>
        </p:spPr>
        <p:txBody>
          <a:bodyPr wrap="square" rtlCol="0">
            <a:spAutoFit/>
          </a:bodyPr>
          <a:lstStyle/>
          <a:p>
            <a:pPr algn="ctr"/>
            <a:r>
              <a:rPr lang="en-US" sz="1600" dirty="0"/>
              <a:t>Test loss – 0.006283935380162876</a:t>
            </a:r>
          </a:p>
        </p:txBody>
      </p:sp>
      <p:pic>
        <p:nvPicPr>
          <p:cNvPr id="8" name="Picture 7">
            <a:extLst>
              <a:ext uri="{FF2B5EF4-FFF2-40B4-BE49-F238E27FC236}">
                <a16:creationId xmlns:a16="http://schemas.microsoft.com/office/drawing/2014/main" id="{42E7E6C4-5A9E-7148-87F1-D6C53F5CC990}"/>
              </a:ext>
            </a:extLst>
          </p:cNvPr>
          <p:cNvPicPr>
            <a:picLocks noChangeAspect="1"/>
          </p:cNvPicPr>
          <p:nvPr/>
        </p:nvPicPr>
        <p:blipFill>
          <a:blip r:embed="rId5"/>
          <a:stretch>
            <a:fillRect/>
          </a:stretch>
        </p:blipFill>
        <p:spPr>
          <a:xfrm>
            <a:off x="683618" y="3010997"/>
            <a:ext cx="2571282" cy="1916099"/>
          </a:xfrm>
          <a:prstGeom prst="rect">
            <a:avLst/>
          </a:prstGeom>
        </p:spPr>
      </p:pic>
      <p:sp>
        <p:nvSpPr>
          <p:cNvPr id="9" name="TextBox 8">
            <a:extLst>
              <a:ext uri="{FF2B5EF4-FFF2-40B4-BE49-F238E27FC236}">
                <a16:creationId xmlns:a16="http://schemas.microsoft.com/office/drawing/2014/main" id="{98F4AE86-A130-A84F-B255-F48C72A42B34}"/>
              </a:ext>
            </a:extLst>
          </p:cNvPr>
          <p:cNvSpPr txBox="1"/>
          <p:nvPr/>
        </p:nvSpPr>
        <p:spPr>
          <a:xfrm>
            <a:off x="5626743" y="571500"/>
            <a:ext cx="1520677" cy="338554"/>
          </a:xfrm>
          <a:prstGeom prst="rect">
            <a:avLst/>
          </a:prstGeom>
          <a:solidFill>
            <a:schemeClr val="bg1"/>
          </a:solidFill>
          <a:ln w="28575">
            <a:solidFill>
              <a:schemeClr val="tx2"/>
            </a:solidFill>
          </a:ln>
        </p:spPr>
        <p:txBody>
          <a:bodyPr wrap="square" rtlCol="0">
            <a:spAutoFit/>
          </a:bodyPr>
          <a:lstStyle/>
          <a:p>
            <a:pPr algn="ctr"/>
            <a:r>
              <a:rPr lang="en-US" sz="1600" dirty="0" err="1"/>
              <a:t>AutoTS</a:t>
            </a:r>
            <a:endParaRPr lang="en-US" sz="1600" dirty="0"/>
          </a:p>
        </p:txBody>
      </p:sp>
      <p:pic>
        <p:nvPicPr>
          <p:cNvPr id="3" name="Picture 2">
            <a:extLst>
              <a:ext uri="{FF2B5EF4-FFF2-40B4-BE49-F238E27FC236}">
                <a16:creationId xmlns:a16="http://schemas.microsoft.com/office/drawing/2014/main" id="{AA9A5E0D-0B27-4C44-A0E1-C84A00BA3861}"/>
              </a:ext>
            </a:extLst>
          </p:cNvPr>
          <p:cNvPicPr>
            <a:picLocks noChangeAspect="1"/>
          </p:cNvPicPr>
          <p:nvPr/>
        </p:nvPicPr>
        <p:blipFill>
          <a:blip r:embed="rId6"/>
          <a:stretch>
            <a:fillRect/>
          </a:stretch>
        </p:blipFill>
        <p:spPr>
          <a:xfrm>
            <a:off x="3905954" y="988770"/>
            <a:ext cx="4962254" cy="1280368"/>
          </a:xfrm>
          <a:prstGeom prst="rect">
            <a:avLst/>
          </a:prstGeom>
        </p:spPr>
      </p:pic>
      <p:sp>
        <p:nvSpPr>
          <p:cNvPr id="10" name="TextBox 9">
            <a:extLst>
              <a:ext uri="{FF2B5EF4-FFF2-40B4-BE49-F238E27FC236}">
                <a16:creationId xmlns:a16="http://schemas.microsoft.com/office/drawing/2014/main" id="{6B0CED02-255B-2842-BB21-3E756915891E}"/>
              </a:ext>
            </a:extLst>
          </p:cNvPr>
          <p:cNvSpPr txBox="1"/>
          <p:nvPr/>
        </p:nvSpPr>
        <p:spPr>
          <a:xfrm>
            <a:off x="1236241" y="552069"/>
            <a:ext cx="1520677" cy="338554"/>
          </a:xfrm>
          <a:prstGeom prst="rect">
            <a:avLst/>
          </a:prstGeom>
          <a:solidFill>
            <a:schemeClr val="bg1"/>
          </a:solidFill>
          <a:ln w="28575">
            <a:solidFill>
              <a:schemeClr val="tx2"/>
            </a:solidFill>
          </a:ln>
        </p:spPr>
        <p:txBody>
          <a:bodyPr wrap="square" rtlCol="0">
            <a:spAutoFit/>
          </a:bodyPr>
          <a:lstStyle/>
          <a:p>
            <a:pPr algn="ctr"/>
            <a:r>
              <a:rPr lang="en-US" sz="1600" dirty="0"/>
              <a:t>LSTM</a:t>
            </a:r>
          </a:p>
        </p:txBody>
      </p:sp>
    </p:spTree>
    <p:extLst>
      <p:ext uri="{BB962C8B-B14F-4D97-AF65-F5344CB8AC3E}">
        <p14:creationId xmlns:p14="http://schemas.microsoft.com/office/powerpoint/2010/main" val="2370948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5A1B1E-6B99-7A4F-9641-1399955689A2}"/>
              </a:ext>
            </a:extLst>
          </p:cNvPr>
          <p:cNvSpPr txBox="1"/>
          <p:nvPr/>
        </p:nvSpPr>
        <p:spPr>
          <a:xfrm>
            <a:off x="150312" y="288099"/>
            <a:ext cx="8818323" cy="461665"/>
          </a:xfrm>
          <a:prstGeom prst="rect">
            <a:avLst/>
          </a:prstGeom>
          <a:noFill/>
        </p:spPr>
        <p:txBody>
          <a:bodyPr wrap="square" rtlCol="0">
            <a:spAutoFit/>
          </a:bodyPr>
          <a:lstStyle/>
          <a:p>
            <a:r>
              <a:rPr lang="en-US" sz="2400" dirty="0">
                <a:solidFill>
                  <a:schemeClr val="bg1"/>
                </a:solidFill>
              </a:rPr>
              <a:t>Crypto Price Technical Analysis – 30 &amp; 200-Day SMA &amp; EWMA </a:t>
            </a:r>
          </a:p>
        </p:txBody>
      </p:sp>
      <p:pic>
        <p:nvPicPr>
          <p:cNvPr id="6" name="Picture 5" descr="Table&#10;&#10;Description automatically generated">
            <a:extLst>
              <a:ext uri="{FF2B5EF4-FFF2-40B4-BE49-F238E27FC236}">
                <a16:creationId xmlns:a16="http://schemas.microsoft.com/office/drawing/2014/main" id="{CE7E8412-A3CD-4C9A-BCDB-BB3FA55A53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959" y="802569"/>
            <a:ext cx="4111055" cy="1978710"/>
          </a:xfrm>
          <a:prstGeom prst="rect">
            <a:avLst/>
          </a:prstGeom>
        </p:spPr>
      </p:pic>
      <p:pic>
        <p:nvPicPr>
          <p:cNvPr id="10" name="Picture 9" descr="Chart&#10;&#10;Description automatically generated">
            <a:extLst>
              <a:ext uri="{FF2B5EF4-FFF2-40B4-BE49-F238E27FC236}">
                <a16:creationId xmlns:a16="http://schemas.microsoft.com/office/drawing/2014/main" id="{C1A73A5A-C094-4D54-AB1F-E5E07F315A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9175" y="797770"/>
            <a:ext cx="2678348" cy="1982638"/>
          </a:xfrm>
          <a:prstGeom prst="rect">
            <a:avLst/>
          </a:prstGeom>
        </p:spPr>
      </p:pic>
      <p:pic>
        <p:nvPicPr>
          <p:cNvPr id="12" name="Picture 11" descr="Table&#10;&#10;Description automatically generated">
            <a:extLst>
              <a:ext uri="{FF2B5EF4-FFF2-40B4-BE49-F238E27FC236}">
                <a16:creationId xmlns:a16="http://schemas.microsoft.com/office/drawing/2014/main" id="{35A603F0-A090-46C4-9988-70A02910B2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76" y="3049588"/>
            <a:ext cx="2295314" cy="1662124"/>
          </a:xfrm>
          <a:prstGeom prst="rect">
            <a:avLst/>
          </a:prstGeom>
        </p:spPr>
      </p:pic>
      <p:pic>
        <p:nvPicPr>
          <p:cNvPr id="14" name="Picture 13" descr="Chart, line chart&#10;&#10;Description automatically generated">
            <a:extLst>
              <a:ext uri="{FF2B5EF4-FFF2-40B4-BE49-F238E27FC236}">
                <a16:creationId xmlns:a16="http://schemas.microsoft.com/office/drawing/2014/main" id="{56A8E7AB-F5F1-4775-B6D5-F7ECCD8095F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6825" y="3049589"/>
            <a:ext cx="2374814" cy="1662124"/>
          </a:xfrm>
          <a:prstGeom prst="rect">
            <a:avLst/>
          </a:prstGeom>
        </p:spPr>
      </p:pic>
      <p:pic>
        <p:nvPicPr>
          <p:cNvPr id="16" name="Picture 15" descr="Table&#10;&#10;Description automatically generated">
            <a:extLst>
              <a:ext uri="{FF2B5EF4-FFF2-40B4-BE49-F238E27FC236}">
                <a16:creationId xmlns:a16="http://schemas.microsoft.com/office/drawing/2014/main" id="{EC0418D4-8DED-4180-90DE-31FD93B62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66490" y="3049588"/>
            <a:ext cx="2351169" cy="1662124"/>
          </a:xfrm>
          <a:prstGeom prst="rect">
            <a:avLst/>
          </a:prstGeom>
        </p:spPr>
      </p:pic>
      <p:pic>
        <p:nvPicPr>
          <p:cNvPr id="18" name="Picture 17" descr="Chart, line chart&#10;&#10;Description automatically generated">
            <a:extLst>
              <a:ext uri="{FF2B5EF4-FFF2-40B4-BE49-F238E27FC236}">
                <a16:creationId xmlns:a16="http://schemas.microsoft.com/office/drawing/2014/main" id="{9FAE1C81-7A5A-4E53-A521-C089897A662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67945" y="3049587"/>
            <a:ext cx="2374814" cy="1662124"/>
          </a:xfrm>
          <a:prstGeom prst="rect">
            <a:avLst/>
          </a:prstGeom>
        </p:spPr>
      </p:pic>
      <p:sp>
        <p:nvSpPr>
          <p:cNvPr id="19" name="TextBox 18">
            <a:extLst>
              <a:ext uri="{FF2B5EF4-FFF2-40B4-BE49-F238E27FC236}">
                <a16:creationId xmlns:a16="http://schemas.microsoft.com/office/drawing/2014/main" id="{C826CC7E-D40B-4E64-9D21-D8C758D30F8C}"/>
              </a:ext>
            </a:extLst>
          </p:cNvPr>
          <p:cNvSpPr txBox="1"/>
          <p:nvPr/>
        </p:nvSpPr>
        <p:spPr>
          <a:xfrm>
            <a:off x="291830" y="2866509"/>
            <a:ext cx="3385226" cy="230832"/>
          </a:xfrm>
          <a:prstGeom prst="rect">
            <a:avLst/>
          </a:prstGeom>
          <a:noFill/>
        </p:spPr>
        <p:txBody>
          <a:bodyPr wrap="square" rtlCol="0">
            <a:spAutoFit/>
          </a:bodyPr>
          <a:lstStyle/>
          <a:p>
            <a:pPr algn="ctr"/>
            <a:r>
              <a:rPr lang="en-US" sz="900" b="1" dirty="0">
                <a:solidFill>
                  <a:schemeClr val="bg1"/>
                </a:solidFill>
              </a:rPr>
              <a:t>Simple Moving Average / 30-day look back period</a:t>
            </a:r>
            <a:endParaRPr lang="pt-PT" sz="900" b="1" dirty="0">
              <a:solidFill>
                <a:schemeClr val="bg1"/>
              </a:solidFill>
            </a:endParaRPr>
          </a:p>
        </p:txBody>
      </p:sp>
      <p:sp>
        <p:nvSpPr>
          <p:cNvPr id="20" name="TextBox 19">
            <a:extLst>
              <a:ext uri="{FF2B5EF4-FFF2-40B4-BE49-F238E27FC236}">
                <a16:creationId xmlns:a16="http://schemas.microsoft.com/office/drawing/2014/main" id="{46DD536F-BF46-4AB8-A6E1-D32C70DB5A8D}"/>
              </a:ext>
            </a:extLst>
          </p:cNvPr>
          <p:cNvSpPr txBox="1"/>
          <p:nvPr/>
        </p:nvSpPr>
        <p:spPr>
          <a:xfrm>
            <a:off x="5074591" y="2863269"/>
            <a:ext cx="3466293" cy="230832"/>
          </a:xfrm>
          <a:prstGeom prst="rect">
            <a:avLst/>
          </a:prstGeom>
          <a:noFill/>
        </p:spPr>
        <p:txBody>
          <a:bodyPr wrap="square" rtlCol="0">
            <a:spAutoFit/>
          </a:bodyPr>
          <a:lstStyle/>
          <a:p>
            <a:pPr algn="ctr"/>
            <a:r>
              <a:rPr lang="en-US" sz="900" b="1" dirty="0">
                <a:solidFill>
                  <a:schemeClr val="bg1"/>
                </a:solidFill>
              </a:rPr>
              <a:t>Exponentially-Weighted  Moving Average / 30-day look back period</a:t>
            </a:r>
            <a:endParaRPr lang="pt-PT" sz="900" b="1" dirty="0">
              <a:solidFill>
                <a:schemeClr val="bg1"/>
              </a:solidFill>
            </a:endParaRPr>
          </a:p>
        </p:txBody>
      </p:sp>
    </p:spTree>
    <p:extLst>
      <p:ext uri="{BB962C8B-B14F-4D97-AF65-F5344CB8AC3E}">
        <p14:creationId xmlns:p14="http://schemas.microsoft.com/office/powerpoint/2010/main" val="373652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5A1B1E-6B99-7A4F-9641-1399955689A2}"/>
              </a:ext>
            </a:extLst>
          </p:cNvPr>
          <p:cNvSpPr txBox="1"/>
          <p:nvPr/>
        </p:nvSpPr>
        <p:spPr>
          <a:xfrm>
            <a:off x="150312" y="288099"/>
            <a:ext cx="8818323" cy="461665"/>
          </a:xfrm>
          <a:prstGeom prst="rect">
            <a:avLst/>
          </a:prstGeom>
          <a:noFill/>
        </p:spPr>
        <p:txBody>
          <a:bodyPr wrap="square" rtlCol="0">
            <a:spAutoFit/>
          </a:bodyPr>
          <a:lstStyle/>
          <a:p>
            <a:r>
              <a:rPr lang="en-US" sz="2400" dirty="0">
                <a:solidFill>
                  <a:schemeClr val="bg1"/>
                </a:solidFill>
              </a:rPr>
              <a:t>Crypto Price Technical Analysis – 30 &amp; 200-Day SMA &amp; EWMA </a:t>
            </a:r>
          </a:p>
        </p:txBody>
      </p:sp>
      <p:pic>
        <p:nvPicPr>
          <p:cNvPr id="12" name="Picture 11" descr="Table&#10;&#10;Description automatically generated">
            <a:extLst>
              <a:ext uri="{FF2B5EF4-FFF2-40B4-BE49-F238E27FC236}">
                <a16:creationId xmlns:a16="http://schemas.microsoft.com/office/drawing/2014/main" id="{35A603F0-A090-46C4-9988-70A02910B2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76" y="967873"/>
            <a:ext cx="2295314" cy="1662124"/>
          </a:xfrm>
          <a:prstGeom prst="rect">
            <a:avLst/>
          </a:prstGeom>
        </p:spPr>
      </p:pic>
      <p:pic>
        <p:nvPicPr>
          <p:cNvPr id="14" name="Picture 13" descr="Chart, line chart&#10;&#10;Description automatically generated">
            <a:extLst>
              <a:ext uri="{FF2B5EF4-FFF2-40B4-BE49-F238E27FC236}">
                <a16:creationId xmlns:a16="http://schemas.microsoft.com/office/drawing/2014/main" id="{56A8E7AB-F5F1-4775-B6D5-F7ECCD8095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6825" y="967874"/>
            <a:ext cx="2374814" cy="1662124"/>
          </a:xfrm>
          <a:prstGeom prst="rect">
            <a:avLst/>
          </a:prstGeom>
        </p:spPr>
      </p:pic>
      <p:pic>
        <p:nvPicPr>
          <p:cNvPr id="16" name="Picture 15" descr="Table&#10;&#10;Description automatically generated">
            <a:extLst>
              <a:ext uri="{FF2B5EF4-FFF2-40B4-BE49-F238E27FC236}">
                <a16:creationId xmlns:a16="http://schemas.microsoft.com/office/drawing/2014/main" id="{EC0418D4-8DED-4180-90DE-31FD93B62E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3520" y="967873"/>
            <a:ext cx="2351169" cy="1662124"/>
          </a:xfrm>
          <a:prstGeom prst="rect">
            <a:avLst/>
          </a:prstGeom>
        </p:spPr>
      </p:pic>
      <p:pic>
        <p:nvPicPr>
          <p:cNvPr id="18" name="Picture 17" descr="Chart, line chart&#10;&#10;Description automatically generated">
            <a:extLst>
              <a:ext uri="{FF2B5EF4-FFF2-40B4-BE49-F238E27FC236}">
                <a16:creationId xmlns:a16="http://schemas.microsoft.com/office/drawing/2014/main" id="{9FAE1C81-7A5A-4E53-A521-C089897A662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4975" y="967872"/>
            <a:ext cx="2374814" cy="1662124"/>
          </a:xfrm>
          <a:prstGeom prst="rect">
            <a:avLst/>
          </a:prstGeom>
        </p:spPr>
      </p:pic>
      <p:sp>
        <p:nvSpPr>
          <p:cNvPr id="19" name="TextBox 18">
            <a:extLst>
              <a:ext uri="{FF2B5EF4-FFF2-40B4-BE49-F238E27FC236}">
                <a16:creationId xmlns:a16="http://schemas.microsoft.com/office/drawing/2014/main" id="{C826CC7E-D40B-4E64-9D21-D8C758D30F8C}"/>
              </a:ext>
            </a:extLst>
          </p:cNvPr>
          <p:cNvSpPr txBox="1"/>
          <p:nvPr/>
        </p:nvSpPr>
        <p:spPr>
          <a:xfrm>
            <a:off x="291830" y="784794"/>
            <a:ext cx="3385226" cy="230832"/>
          </a:xfrm>
          <a:prstGeom prst="rect">
            <a:avLst/>
          </a:prstGeom>
          <a:noFill/>
        </p:spPr>
        <p:txBody>
          <a:bodyPr wrap="square" rtlCol="0">
            <a:spAutoFit/>
          </a:bodyPr>
          <a:lstStyle/>
          <a:p>
            <a:pPr algn="ctr"/>
            <a:r>
              <a:rPr lang="en-US" sz="900" b="1" dirty="0">
                <a:solidFill>
                  <a:schemeClr val="bg1"/>
                </a:solidFill>
              </a:rPr>
              <a:t>Simple Moving Average / 200-day look back period</a:t>
            </a:r>
            <a:endParaRPr lang="pt-PT" sz="900" b="1" dirty="0">
              <a:solidFill>
                <a:schemeClr val="bg1"/>
              </a:solidFill>
            </a:endParaRPr>
          </a:p>
        </p:txBody>
      </p:sp>
      <p:sp>
        <p:nvSpPr>
          <p:cNvPr id="20" name="TextBox 19">
            <a:extLst>
              <a:ext uri="{FF2B5EF4-FFF2-40B4-BE49-F238E27FC236}">
                <a16:creationId xmlns:a16="http://schemas.microsoft.com/office/drawing/2014/main" id="{46DD536F-BF46-4AB8-A6E1-D32C70DB5A8D}"/>
              </a:ext>
            </a:extLst>
          </p:cNvPr>
          <p:cNvSpPr txBox="1"/>
          <p:nvPr/>
        </p:nvSpPr>
        <p:spPr>
          <a:xfrm>
            <a:off x="5074592" y="781554"/>
            <a:ext cx="3544114" cy="230832"/>
          </a:xfrm>
          <a:prstGeom prst="rect">
            <a:avLst/>
          </a:prstGeom>
          <a:noFill/>
        </p:spPr>
        <p:txBody>
          <a:bodyPr wrap="square" rtlCol="0">
            <a:spAutoFit/>
          </a:bodyPr>
          <a:lstStyle/>
          <a:p>
            <a:pPr algn="ctr"/>
            <a:r>
              <a:rPr lang="en-US" sz="900" b="1" dirty="0">
                <a:solidFill>
                  <a:schemeClr val="bg1"/>
                </a:solidFill>
              </a:rPr>
              <a:t>Exponentially-Weighted  Moving Average / 200-day look back period</a:t>
            </a:r>
            <a:endParaRPr lang="pt-PT" sz="900" b="1" dirty="0">
              <a:solidFill>
                <a:schemeClr val="bg1"/>
              </a:solidFill>
            </a:endParaRPr>
          </a:p>
        </p:txBody>
      </p:sp>
      <p:pic>
        <p:nvPicPr>
          <p:cNvPr id="4" name="Picture 3" descr="Chart, line chart&#10;&#10;Description automatically generated">
            <a:extLst>
              <a:ext uri="{FF2B5EF4-FFF2-40B4-BE49-F238E27FC236}">
                <a16:creationId xmlns:a16="http://schemas.microsoft.com/office/drawing/2014/main" id="{670B31B0-F999-4286-8D60-AB2F5C8A52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5291" y="3146137"/>
            <a:ext cx="2723912" cy="1915163"/>
          </a:xfrm>
          <a:prstGeom prst="rect">
            <a:avLst/>
          </a:prstGeom>
        </p:spPr>
      </p:pic>
      <p:pic>
        <p:nvPicPr>
          <p:cNvPr id="7" name="Picture 6" descr="Chart&#10;&#10;Description automatically generated">
            <a:extLst>
              <a:ext uri="{FF2B5EF4-FFF2-40B4-BE49-F238E27FC236}">
                <a16:creationId xmlns:a16="http://schemas.microsoft.com/office/drawing/2014/main" id="{0A7CB021-A219-485D-818B-93DF2D725CE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11545" y="3146137"/>
            <a:ext cx="2723912" cy="1901806"/>
          </a:xfrm>
          <a:prstGeom prst="rect">
            <a:avLst/>
          </a:prstGeom>
        </p:spPr>
      </p:pic>
      <p:sp>
        <p:nvSpPr>
          <p:cNvPr id="15" name="TextBox 14">
            <a:extLst>
              <a:ext uri="{FF2B5EF4-FFF2-40B4-BE49-F238E27FC236}">
                <a16:creationId xmlns:a16="http://schemas.microsoft.com/office/drawing/2014/main" id="{49A55399-F7D3-47CE-A484-ADAA53C2F85A}"/>
              </a:ext>
            </a:extLst>
          </p:cNvPr>
          <p:cNvSpPr txBox="1"/>
          <p:nvPr/>
        </p:nvSpPr>
        <p:spPr>
          <a:xfrm>
            <a:off x="2775950" y="2772650"/>
            <a:ext cx="3385226" cy="369332"/>
          </a:xfrm>
          <a:prstGeom prst="rect">
            <a:avLst/>
          </a:prstGeom>
          <a:noFill/>
        </p:spPr>
        <p:txBody>
          <a:bodyPr wrap="square" rtlCol="0">
            <a:spAutoFit/>
          </a:bodyPr>
          <a:lstStyle/>
          <a:p>
            <a:pPr algn="ctr"/>
            <a:r>
              <a:rPr lang="pt-PT" sz="900" b="1" dirty="0" err="1">
                <a:solidFill>
                  <a:schemeClr val="bg1"/>
                </a:solidFill>
              </a:rPr>
              <a:t>Hodrick-Prescott</a:t>
            </a:r>
            <a:r>
              <a:rPr lang="pt-PT" sz="900" b="1" dirty="0">
                <a:solidFill>
                  <a:schemeClr val="bg1"/>
                </a:solidFill>
              </a:rPr>
              <a:t> </a:t>
            </a:r>
            <a:r>
              <a:rPr lang="pt-PT" sz="900" b="1" dirty="0" err="1">
                <a:solidFill>
                  <a:schemeClr val="bg1"/>
                </a:solidFill>
              </a:rPr>
              <a:t>Filter</a:t>
            </a:r>
            <a:endParaRPr lang="pt-PT" sz="900" b="1" dirty="0">
              <a:solidFill>
                <a:schemeClr val="bg1"/>
              </a:solidFill>
            </a:endParaRPr>
          </a:p>
          <a:p>
            <a:pPr algn="ctr"/>
            <a:r>
              <a:rPr lang="pt-PT" sz="900" b="1" dirty="0" err="1">
                <a:solidFill>
                  <a:schemeClr val="bg1"/>
                </a:solidFill>
              </a:rPr>
              <a:t>Trend</a:t>
            </a:r>
            <a:r>
              <a:rPr lang="pt-PT" sz="900" b="1" dirty="0">
                <a:solidFill>
                  <a:schemeClr val="bg1"/>
                </a:solidFill>
              </a:rPr>
              <a:t>                                                                                                   Noise     </a:t>
            </a:r>
          </a:p>
        </p:txBody>
      </p:sp>
    </p:spTree>
    <p:extLst>
      <p:ext uri="{BB962C8B-B14F-4D97-AF65-F5344CB8AC3E}">
        <p14:creationId xmlns:p14="http://schemas.microsoft.com/office/powerpoint/2010/main" val="327453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5C07-E5E6-8449-824B-B112C860958B}"/>
              </a:ext>
            </a:extLst>
          </p:cNvPr>
          <p:cNvSpPr>
            <a:spLocks noGrp="1"/>
          </p:cNvSpPr>
          <p:nvPr>
            <p:ph type="title"/>
          </p:nvPr>
        </p:nvSpPr>
        <p:spPr/>
        <p:txBody>
          <a:bodyPr/>
          <a:lstStyle/>
          <a:p>
            <a:r>
              <a:rPr lang="en-US" dirty="0"/>
              <a:t>Bollinger Bands</a:t>
            </a:r>
          </a:p>
        </p:txBody>
      </p:sp>
      <p:sp>
        <p:nvSpPr>
          <p:cNvPr id="3" name="Content Placeholder 2">
            <a:extLst>
              <a:ext uri="{FF2B5EF4-FFF2-40B4-BE49-F238E27FC236}">
                <a16:creationId xmlns:a16="http://schemas.microsoft.com/office/drawing/2014/main" id="{323F27F9-8CFF-D64F-8A5D-9C9E1BC5DEEA}"/>
              </a:ext>
            </a:extLst>
          </p:cNvPr>
          <p:cNvSpPr>
            <a:spLocks noGrp="1"/>
          </p:cNvSpPr>
          <p:nvPr>
            <p:ph idx="1"/>
          </p:nvPr>
        </p:nvSpPr>
        <p:spPr/>
        <p:txBody>
          <a:bodyPr>
            <a:normAutofit/>
          </a:bodyPr>
          <a:lstStyle/>
          <a:p>
            <a:r>
              <a:rPr lang="en-US" dirty="0"/>
              <a:t>Bollinger Bands are a TA indicator are plotted at a standard deviation level above and below a simple moving average of the price</a:t>
            </a:r>
          </a:p>
        </p:txBody>
      </p:sp>
    </p:spTree>
    <p:extLst>
      <p:ext uri="{BB962C8B-B14F-4D97-AF65-F5344CB8AC3E}">
        <p14:creationId xmlns:p14="http://schemas.microsoft.com/office/powerpoint/2010/main" val="1197724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1534-64B0-CD4A-A8CB-A0D121CEC674}"/>
              </a:ext>
            </a:extLst>
          </p:cNvPr>
          <p:cNvSpPr>
            <a:spLocks noGrp="1"/>
          </p:cNvSpPr>
          <p:nvPr>
            <p:ph type="title"/>
          </p:nvPr>
        </p:nvSpPr>
        <p:spPr>
          <a:xfrm>
            <a:off x="457200" y="205979"/>
            <a:ext cx="8229600" cy="613171"/>
          </a:xfrm>
        </p:spPr>
        <p:txBody>
          <a:bodyPr anchor="t">
            <a:normAutofit/>
          </a:bodyPr>
          <a:lstStyle/>
          <a:p>
            <a:r>
              <a:rPr lang="en-US" dirty="0"/>
              <a:t>XRP Bollinger Bands</a:t>
            </a:r>
          </a:p>
        </p:txBody>
      </p:sp>
      <p:pic>
        <p:nvPicPr>
          <p:cNvPr id="4" name="Content Placeholder 3">
            <a:extLst>
              <a:ext uri="{FF2B5EF4-FFF2-40B4-BE49-F238E27FC236}">
                <a16:creationId xmlns:a16="http://schemas.microsoft.com/office/drawing/2014/main" id="{92692FAF-7F2B-994F-A39B-89E54C3BFFE7}"/>
              </a:ext>
            </a:extLst>
          </p:cNvPr>
          <p:cNvPicPr>
            <a:picLocks noGrp="1" noChangeAspect="1"/>
          </p:cNvPicPr>
          <p:nvPr>
            <p:ph idx="1"/>
          </p:nvPr>
        </p:nvPicPr>
        <p:blipFill rotWithShape="1">
          <a:blip r:embed="rId2"/>
          <a:srcRect l="13697" t="27099" r="38951" b="23234"/>
          <a:stretch/>
        </p:blipFill>
        <p:spPr>
          <a:xfrm>
            <a:off x="457200" y="819149"/>
            <a:ext cx="5386388" cy="3531077"/>
          </a:xfrm>
          <a:prstGeom prst="rect">
            <a:avLst/>
          </a:prstGeom>
          <a:noFill/>
        </p:spPr>
      </p:pic>
    </p:spTree>
    <p:extLst>
      <p:ext uri="{BB962C8B-B14F-4D97-AF65-F5344CB8AC3E}">
        <p14:creationId xmlns:p14="http://schemas.microsoft.com/office/powerpoint/2010/main" val="1027029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19548</TotalTime>
  <Words>489</Words>
  <Application>Microsoft Macintosh PowerPoint</Application>
  <PresentationFormat>On-screen Show (16:9)</PresentationFormat>
  <Paragraphs>65</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Wingdings</vt:lpstr>
      <vt:lpstr>Work Sans</vt:lpstr>
      <vt:lpstr>Work Sans SemiBold</vt:lpstr>
      <vt:lpstr>Office Theme</vt:lpstr>
      <vt:lpstr>Project Two: Machine Learning</vt:lpstr>
      <vt:lpstr>Project One: Crypto Price Prediction &amp; Technical Analysis</vt:lpstr>
      <vt:lpstr>Code Approach: Analysis</vt:lpstr>
      <vt:lpstr>PowerPoint Presentation</vt:lpstr>
      <vt:lpstr>PowerPoint Presentation</vt:lpstr>
      <vt:lpstr>PowerPoint Presentation</vt:lpstr>
      <vt:lpstr>PowerPoint Presentation</vt:lpstr>
      <vt:lpstr>Bollinger Bands</vt:lpstr>
      <vt:lpstr>XRP Bollinger Bands</vt:lpstr>
      <vt:lpstr>XRP Sentiment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cjburford@sbcglobal.net</cp:lastModifiedBy>
  <cp:revision>121</cp:revision>
  <dcterms:created xsi:type="dcterms:W3CDTF">2017-05-04T11:07:53Z</dcterms:created>
  <dcterms:modified xsi:type="dcterms:W3CDTF">2022-04-09T13:25:17Z</dcterms:modified>
</cp:coreProperties>
</file>