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58" r:id="rId19"/>
    <p:sldId id="259" r:id="rId20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Idades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Folha1!$A$2:$A$7</c:f>
              <c:strCache>
                <c:ptCount val="6"/>
                <c:pt idx="0">
                  <c:v>Menos de 18 anos</c:v>
                </c:pt>
                <c:pt idx="1">
                  <c:v>18 - 24</c:v>
                </c:pt>
                <c:pt idx="2">
                  <c:v>25 - 34</c:v>
                </c:pt>
                <c:pt idx="3">
                  <c:v>35 - 44</c:v>
                </c:pt>
                <c:pt idx="4">
                  <c:v>45 - 55</c:v>
                </c:pt>
                <c:pt idx="5">
                  <c:v>55 ou mais</c:v>
                </c:pt>
              </c:strCache>
            </c:strRef>
          </c:cat>
          <c:val>
            <c:numRef>
              <c:f>Folha1!$B$2:$B$7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8</c:v>
                </c:pt>
                <c:pt idx="3">
                  <c:v>4</c:v>
                </c:pt>
                <c:pt idx="4">
                  <c:v>12</c:v>
                </c:pt>
                <c:pt idx="5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60-425F-BB42-8C01E794062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Escolaridade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Folha1!$A$2:$A$9</c:f>
              <c:strCache>
                <c:ptCount val="8"/>
                <c:pt idx="0">
                  <c:v>Sem escolaridade</c:v>
                </c:pt>
                <c:pt idx="1">
                  <c:v>1º Ciclo</c:v>
                </c:pt>
                <c:pt idx="2">
                  <c:v>2º Ciclo </c:v>
                </c:pt>
                <c:pt idx="3">
                  <c:v>3ºCiclo</c:v>
                </c:pt>
                <c:pt idx="4">
                  <c:v>Secundário</c:v>
                </c:pt>
                <c:pt idx="5">
                  <c:v>Profissional</c:v>
                </c:pt>
                <c:pt idx="6">
                  <c:v>Superior</c:v>
                </c:pt>
                <c:pt idx="7">
                  <c:v>Pós graduação</c:v>
                </c:pt>
              </c:strCache>
            </c:strRef>
          </c:cat>
          <c:val>
            <c:numRef>
              <c:f>Folha1!$B$2:$B$9</c:f>
              <c:numCache>
                <c:formatCode>General</c:formatCode>
                <c:ptCount val="8"/>
                <c:pt idx="2">
                  <c:v>1</c:v>
                </c:pt>
                <c:pt idx="3">
                  <c:v>2</c:v>
                </c:pt>
                <c:pt idx="4">
                  <c:v>6</c:v>
                </c:pt>
                <c:pt idx="6">
                  <c:v>26</c:v>
                </c:pt>
                <c:pt idx="7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47-413F-9743-7B065F280EF9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&gt;18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Folha1!$A$2:$A$6</c:f>
              <c:strCache>
                <c:ptCount val="5"/>
                <c:pt idx="0">
                  <c:v>1(Diariamente)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5(nunca)</c:v>
                </c:pt>
              </c:strCache>
            </c:strRef>
          </c:cat>
          <c:val>
            <c:numRef>
              <c:f>Folha1!$B$2:$B$6</c:f>
              <c:numCache>
                <c:formatCode>0</c:formatCode>
                <c:ptCount val="5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E4-444F-BBE6-52717B8548FB}"/>
            </c:ext>
          </c:extLst>
        </c:ser>
        <c:ser>
          <c:idx val="1"/>
          <c:order val="1"/>
          <c:tx>
            <c:strRef>
              <c:f>Folha1!$C$1</c:f>
              <c:strCache>
                <c:ptCount val="1"/>
                <c:pt idx="0">
                  <c:v> 18 - 24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Folha1!$A$2:$A$6</c:f>
              <c:strCache>
                <c:ptCount val="5"/>
                <c:pt idx="0">
                  <c:v>1(Diariamente)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5(nunca)</c:v>
                </c:pt>
              </c:strCache>
            </c:strRef>
          </c:cat>
          <c:val>
            <c:numRef>
              <c:f>Folha1!$C$2:$C$6</c:f>
              <c:numCache>
                <c:formatCode>0</c:formatCode>
                <c:ptCount val="5"/>
                <c:pt idx="0">
                  <c:v>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E4-444F-BBE6-52717B8548FB}"/>
            </c:ext>
          </c:extLst>
        </c:ser>
        <c:ser>
          <c:idx val="2"/>
          <c:order val="2"/>
          <c:tx>
            <c:strRef>
              <c:f>Folha1!$D$1</c:f>
              <c:strCache>
                <c:ptCount val="1"/>
                <c:pt idx="0">
                  <c:v>25 -34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Folha1!$A$2:$A$6</c:f>
              <c:strCache>
                <c:ptCount val="5"/>
                <c:pt idx="0">
                  <c:v>1(Diariamente)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5(nunca)</c:v>
                </c:pt>
              </c:strCache>
            </c:strRef>
          </c:cat>
          <c:val>
            <c:numRef>
              <c:f>Folha1!$D$2:$D$6</c:f>
              <c:numCache>
                <c:formatCode>0</c:formatCode>
                <c:ptCount val="5"/>
                <c:pt idx="0">
                  <c:v>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E4-444F-BBE6-52717B8548FB}"/>
            </c:ext>
          </c:extLst>
        </c:ser>
        <c:ser>
          <c:idx val="3"/>
          <c:order val="3"/>
          <c:tx>
            <c:strRef>
              <c:f>Folha1!$E$1</c:f>
              <c:strCache>
                <c:ptCount val="1"/>
                <c:pt idx="0">
                  <c:v>35 - 44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Folha1!$A$2:$A$6</c:f>
              <c:strCache>
                <c:ptCount val="5"/>
                <c:pt idx="0">
                  <c:v>1(Diariamente)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5(nunca)</c:v>
                </c:pt>
              </c:strCache>
            </c:strRef>
          </c:cat>
          <c:val>
            <c:numRef>
              <c:f>Folha1!$E$2:$E$6</c:f>
              <c:numCache>
                <c:formatCode>0</c:formatCode>
                <c:ptCount val="5"/>
                <c:pt idx="0">
                  <c:v>3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0E4-444F-BBE6-52717B8548FB}"/>
            </c:ext>
          </c:extLst>
        </c:ser>
        <c:ser>
          <c:idx val="4"/>
          <c:order val="4"/>
          <c:tx>
            <c:strRef>
              <c:f>Folha1!$F$1</c:f>
              <c:strCache>
                <c:ptCount val="1"/>
                <c:pt idx="0">
                  <c:v>45 - 54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Folha1!$A$2:$A$6</c:f>
              <c:strCache>
                <c:ptCount val="5"/>
                <c:pt idx="0">
                  <c:v>1(Diariamente)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5(nunca)</c:v>
                </c:pt>
              </c:strCache>
            </c:strRef>
          </c:cat>
          <c:val>
            <c:numRef>
              <c:f>Folha1!$F$2:$F$6</c:f>
              <c:numCache>
                <c:formatCode>0</c:formatCode>
                <c:ptCount val="5"/>
                <c:pt idx="0">
                  <c:v>9</c:v>
                </c:pt>
                <c:pt idx="1">
                  <c:v>1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0E4-444F-BBE6-52717B8548FB}"/>
            </c:ext>
          </c:extLst>
        </c:ser>
        <c:ser>
          <c:idx val="5"/>
          <c:order val="5"/>
          <c:tx>
            <c:strRef>
              <c:f>Folha1!$G$1</c:f>
              <c:strCache>
                <c:ptCount val="1"/>
                <c:pt idx="0">
                  <c:v>55&lt;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Folha1!$A$2:$A$6</c:f>
              <c:strCache>
                <c:ptCount val="5"/>
                <c:pt idx="0">
                  <c:v>1(Diariamente)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5(nunca)</c:v>
                </c:pt>
              </c:strCache>
            </c:strRef>
          </c:cat>
          <c:val>
            <c:numRef>
              <c:f>Folha1!$G$2:$G$6</c:f>
              <c:numCache>
                <c:formatCode>0</c:formatCode>
                <c:ptCount val="5"/>
                <c:pt idx="0">
                  <c:v>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0E4-444F-BBE6-52717B8548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9053231"/>
        <c:axId val="749054191"/>
      </c:radarChart>
      <c:catAx>
        <c:axId val="749053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749054191"/>
        <c:crosses val="autoZero"/>
        <c:auto val="1"/>
        <c:lblAlgn val="ctr"/>
        <c:lblOffset val="100"/>
        <c:noMultiLvlLbl val="0"/>
      </c:catAx>
      <c:valAx>
        <c:axId val="749054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7490532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Folha1!$A$2:$C$17</cx:f>
        <cx:lvl ptCount="16">
          <cx:pt idx="0">Administrativo</cx:pt>
          <cx:pt idx="1">Bancário</cx:pt>
          <cx:pt idx="2">Ciências</cx:pt>
          <cx:pt idx="3">Comércio</cx:pt>
          <cx:pt idx="4">Contablidade</cx:pt>
          <cx:pt idx="5">Cozinha</cx:pt>
          <cx:pt idx="6">Design</cx:pt>
          <cx:pt idx="7">Doméstico</cx:pt>
          <cx:pt idx="8">Educação</cx:pt>
          <cx:pt idx="9">Estudante</cx:pt>
          <cx:pt idx="10">Gestão de empresas</cx:pt>
          <cx:pt idx="11">Gestão de projetos</cx:pt>
          <cx:pt idx="12">Hotelaria</cx:pt>
          <cx:pt idx="13">Humanidades</cx:pt>
          <cx:pt idx="14">Missionários</cx:pt>
          <cx:pt idx="15">Saúde</cx:pt>
        </cx:lvl>
        <cx:lvl ptCount="16">
          <cx:pt idx="0">Area profissional</cx:pt>
          <cx:pt idx="1">Area profissional</cx:pt>
          <cx:pt idx="2">Area profissional</cx:pt>
          <cx:pt idx="3">Area profissional</cx:pt>
          <cx:pt idx="4">Area profissional</cx:pt>
          <cx:pt idx="5">Area profissional</cx:pt>
          <cx:pt idx="6">Area profissional</cx:pt>
          <cx:pt idx="7">Area profissional</cx:pt>
          <cx:pt idx="8">Area profissional</cx:pt>
          <cx:pt idx="9">Area profissional</cx:pt>
          <cx:pt idx="10">Area profissional</cx:pt>
          <cx:pt idx="11">Area profissional</cx:pt>
          <cx:pt idx="12">Area profissional</cx:pt>
          <cx:pt idx="13">Area profissional</cx:pt>
          <cx:pt idx="14">Area profissional</cx:pt>
          <cx:pt idx="15">Area profissional</cx:pt>
        </cx:lvl>
        <cx:lvl ptCount="16">
          <cx:pt idx="0">Publico Alvo</cx:pt>
          <cx:pt idx="1">Publico Alvo</cx:pt>
          <cx:pt idx="2">Publico Alvo</cx:pt>
          <cx:pt idx="3">Publico Alvo</cx:pt>
          <cx:pt idx="4">Publico Alvo</cx:pt>
          <cx:pt idx="5">Publico Alvo</cx:pt>
          <cx:pt idx="6">Publico Alvo</cx:pt>
          <cx:pt idx="7">Publico Alvo</cx:pt>
          <cx:pt idx="8">Publico Alvo</cx:pt>
          <cx:pt idx="9">Publico Alvo</cx:pt>
          <cx:pt idx="10">Publico Alvo</cx:pt>
          <cx:pt idx="11">Publico Alvo</cx:pt>
          <cx:pt idx="12">Publico Alvo</cx:pt>
          <cx:pt idx="13">Publico Alvo</cx:pt>
          <cx:pt idx="14">Publico Alvo</cx:pt>
          <cx:pt idx="15">Publico Alvo</cx:pt>
        </cx:lvl>
      </cx:strDim>
      <cx:numDim type="size">
        <cx:f>Folha1!$D$2:$D$17</cx:f>
        <cx:lvl ptCount="16" formatCode="Estandar">
          <cx:pt idx="0">1</cx:pt>
          <cx:pt idx="1">3</cx:pt>
          <cx:pt idx="2">1</cx:pt>
          <cx:pt idx="3">2</cx:pt>
          <cx:pt idx="4">3</cx:pt>
          <cx:pt idx="5">1</cx:pt>
          <cx:pt idx="6">1</cx:pt>
          <cx:pt idx="7">1</cx:pt>
          <cx:pt idx="8">6</cx:pt>
          <cx:pt idx="9">2</cx:pt>
          <cx:pt idx="10">2</cx:pt>
          <cx:pt idx="11">1</cx:pt>
          <cx:pt idx="12">1</cx:pt>
          <cx:pt idx="13">3</cx:pt>
          <cx:pt idx="14">2</cx:pt>
          <cx:pt idx="15">2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pt-PT" sz="1862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Gill Sans MT" panose="020B0502020104020203"/>
              </a:rPr>
              <a:t>Área Profissional </a:t>
            </a:r>
          </a:p>
        </cx:rich>
      </cx:tx>
    </cx:title>
    <cx:plotArea>
      <cx:plotAreaRegion>
        <cx:series layoutId="treemap" uniqueId="{54FB9B1C-DE51-44CF-930F-EC914B9EB664}">
          <cx:tx>
            <cx:txData>
              <cx:f>Folha1!$D$1</cx:f>
              <cx:v>Série1</cx:v>
            </cx:txData>
          </cx:tx>
          <cx:dataLabels pos="inEnd"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PT" noProof="0" dirty="0"/>
            <a:t>Nuvem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t-PT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t-PT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PT" noProof="0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pt-PT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pt-PT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PT" noProof="0" dirty="0"/>
            <a:t>Híbrida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pt-PT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pt-PT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500" kern="1200" noProof="0" dirty="0"/>
            <a:t>Nuvem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500" kern="1200" noProof="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500" kern="1200" noProof="0" dirty="0"/>
            <a:t>Híbrida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C3E90DDC-6566-40EE-A88C-CE6B306D68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57CB0C1-3A43-4C92-B63F-A3BC96274E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0FB24-57AC-4E49-A7EB-1AF8BA44027C}" type="datetimeFigureOut">
              <a:rPr lang="pt-PT" smtClean="0"/>
              <a:t>14/10/2024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B607D79-0F86-4CFA-B528-C9AE02B89C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2CCFB97-2F7E-4A11-8EC1-23FF187FF0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B203B-7218-4E0E-B88D-28B957A6C1B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855612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B71EE-BF26-40E3-BA20-16C39768EF6E}" type="datetimeFigureOut">
              <a:rPr lang="pt-PT" smtClean="0"/>
              <a:t>14/10/2024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Editar os estilos de texto do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AC9BF-A0F5-4730-A69E-086D55F8910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2797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AC9BF-A0F5-4730-A69E-086D55F89102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80345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AC9BF-A0F5-4730-A69E-086D55F89102}" type="slidenum">
              <a:rPr lang="pt-PT" smtClean="0"/>
              <a:t>10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14466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AC9BF-A0F5-4730-A69E-086D55F89102}" type="slidenum">
              <a:rPr lang="pt-PT" smtClean="0"/>
              <a:t>11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34388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AC9BF-A0F5-4730-A69E-086D55F89102}" type="slidenum">
              <a:rPr lang="pt-PT" smtClean="0"/>
              <a:t>12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93445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AC9BF-A0F5-4730-A69E-086D55F89102}" type="slidenum">
              <a:rPr lang="pt-PT" smtClean="0"/>
              <a:t>13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24296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AC9BF-A0F5-4730-A69E-086D55F89102}" type="slidenum">
              <a:rPr lang="pt-PT" smtClean="0"/>
              <a:t>14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18931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AC9BF-A0F5-4730-A69E-086D55F89102}" type="slidenum">
              <a:rPr lang="pt-PT" smtClean="0"/>
              <a:t>15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97302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AC9BF-A0F5-4730-A69E-086D55F89102}" type="slidenum">
              <a:rPr lang="pt-PT" smtClean="0"/>
              <a:t>16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5911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AC9BF-A0F5-4730-A69E-086D55F89102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69017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AC9BF-A0F5-4730-A69E-086D55F89102}" type="slidenum">
              <a:rPr lang="pt-PT" smtClean="0"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87034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AC9BF-A0F5-4730-A69E-086D55F89102}" type="slidenum">
              <a:rPr lang="pt-PT" smtClean="0"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66892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AC9BF-A0F5-4730-A69E-086D55F89102}" type="slidenum">
              <a:rPr lang="pt-PT" smtClean="0"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36740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AC9BF-A0F5-4730-A69E-086D55F89102}" type="slidenum">
              <a:rPr lang="pt-PT" smtClean="0"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78387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AC9BF-A0F5-4730-A69E-086D55F89102}" type="slidenum">
              <a:rPr lang="pt-PT" smtClean="0"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81326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AC9BF-A0F5-4730-A69E-086D55F89102}" type="slidenum">
              <a:rPr lang="pt-PT" smtClean="0"/>
              <a:t>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89961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AC9BF-A0F5-4730-A69E-086D55F89102}" type="slidenum">
              <a:rPr lang="pt-PT" smtClean="0"/>
              <a:t>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928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/>
              <a:t>Clique para editar o estilo do subtítulo do Modelo Global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15B25C7-5C72-470C-9D07-38FCF5D80619}" type="datetime1">
              <a:rPr lang="pt-PT" smtClean="0"/>
              <a:t>14/10/2024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146076-D486-4F8F-9788-942F662A9852}" type="datetime1">
              <a:rPr lang="pt-PT" smtClean="0"/>
              <a:t>14/10/2024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1CCE00C-B8D7-4D79-81CF-9031ECF3C83F}" type="datetime1">
              <a:rPr lang="pt-PT" smtClean="0"/>
              <a:t>14/10/2024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387A08-C66E-4A36-9D5D-A1734C66244E}" type="datetime1">
              <a:rPr lang="pt-PT" smtClean="0"/>
              <a:t>14/10/2024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/>
              <a:t>Editar estilos de texto do Modelo Global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DBD21D3-0761-4FD9-BAE6-8260AB3D8FCE}" type="datetime1">
              <a:rPr lang="pt-PT" smtClean="0"/>
              <a:t>14/10/2024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BBC2D1-F40B-4292-B392-9BEC2A6967D5}" type="datetime1">
              <a:rPr lang="pt-PT" smtClean="0"/>
              <a:t>14/10/2024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/>
              <a:t>Editar estilos de texto do Modelo Global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/>
              <a:t>Editar estilos de texto do Modelo Global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75E09E-7131-462D-8D3C-2F55DE711379}" type="datetime1">
              <a:rPr lang="pt-PT" smtClean="0"/>
              <a:t>14/10/2024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40CE8A-E7D4-46B9-AE1E-C9E8972C3BD9}" type="datetime1">
              <a:rPr lang="pt-PT" smtClean="0"/>
              <a:t>14/10/2024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smtClean="0"/>
              <a:pPr rtl="0"/>
              <a:t>‹nº›</a:t>
            </a:fld>
            <a:endParaRPr lang="pt-PT" dirty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E4344D-947F-4C37-AE39-5829D35D0D0D}" type="datetime1">
              <a:rPr lang="pt-PT" smtClean="0"/>
              <a:t>14/10/2024</a:t>
            </a:fld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/>
              <a:t>Editar estilos de texto do Modelo Global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35D0349-AECE-42F1-B356-FFE89902C881}" type="datetime1">
              <a:rPr lang="pt-PT" smtClean="0"/>
              <a:t>14/10/2024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/>
              <a:t>Editar estilos de texto do Modelo Global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FB128D-B38E-4ED3-B76C-A31D54871078}" type="datetime1">
              <a:rPr lang="pt-PT" smtClean="0"/>
              <a:t>14/10/2024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6385049C-DA14-4D92-B641-F8194D01D833}" type="datetime1">
              <a:rPr lang="pt-PT" smtClean="0"/>
              <a:t>14/10/2024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PT" smtClean="0"/>
              <a:pPr rtl="0"/>
              <a:t>‹nº›</a:t>
            </a:fld>
            <a:endParaRPr lang="pt-PT" dirty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ocs.google.com/forms/d/e/1FAIpQLSdZR3cJ4yWJ7lEUWwjw60rio4sqIV3FIq5O6ISLSsJPeYlirg/viewfor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pic>
        <p:nvPicPr>
          <p:cNvPr id="7" name="Imagem 6" descr="Ligaç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PT" sz="5100" dirty="0">
                <a:solidFill>
                  <a:schemeClr val="bg1"/>
                </a:solidFill>
              </a:rPr>
              <a:t>Novas tecnologias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t-PT" dirty="0">
                <a:solidFill>
                  <a:srgbClr val="7CEBFF"/>
                </a:solidFill>
              </a:rPr>
              <a:t>Estudo que mostra que fatores influenciam as relações da pessoas com as Novas tecnologias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PT">
                <a:solidFill>
                  <a:srgbClr val="FFFEFF"/>
                </a:solidFill>
              </a:rPr>
              <a:t>Requisitos Tecnológicos</a:t>
            </a:r>
            <a:endParaRPr lang="pt-PT" dirty="0">
              <a:solidFill>
                <a:srgbClr val="FFFEFF"/>
              </a:solidFill>
            </a:endParaRP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78DBBD5A-323D-F1BF-ED31-D30B97125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9026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PT">
                <a:solidFill>
                  <a:srgbClr val="FFFEFF"/>
                </a:solidFill>
              </a:rPr>
              <a:t>Requisitos Tecnológicos</a:t>
            </a:r>
            <a:endParaRPr lang="pt-PT" dirty="0">
              <a:solidFill>
                <a:srgbClr val="FFFEFF"/>
              </a:solidFill>
            </a:endParaRP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78DBBD5A-323D-F1BF-ED31-D30B97125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3565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PT">
                <a:solidFill>
                  <a:srgbClr val="FFFEFF"/>
                </a:solidFill>
              </a:rPr>
              <a:t>Requisitos Tecnológicos</a:t>
            </a:r>
            <a:endParaRPr lang="pt-PT" dirty="0">
              <a:solidFill>
                <a:srgbClr val="FFFEFF"/>
              </a:solidFill>
            </a:endParaRP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78DBBD5A-323D-F1BF-ED31-D30B97125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0142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PT">
                <a:solidFill>
                  <a:srgbClr val="FFFEFF"/>
                </a:solidFill>
              </a:rPr>
              <a:t>Requisitos Tecnológicos</a:t>
            </a:r>
            <a:endParaRPr lang="pt-PT" dirty="0">
              <a:solidFill>
                <a:srgbClr val="FFFEFF"/>
              </a:solidFill>
            </a:endParaRP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78DBBD5A-323D-F1BF-ED31-D30B97125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2464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PT">
                <a:solidFill>
                  <a:srgbClr val="FFFEFF"/>
                </a:solidFill>
              </a:rPr>
              <a:t>Requisitos Tecnológicos</a:t>
            </a:r>
            <a:endParaRPr lang="pt-PT" dirty="0">
              <a:solidFill>
                <a:srgbClr val="FFFEFF"/>
              </a:solidFill>
            </a:endParaRP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78DBBD5A-323D-F1BF-ED31-D30B97125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1562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Cenário Competitivo</a:t>
            </a:r>
            <a:endParaRPr lang="pt-PT" dirty="0"/>
          </a:p>
        </p:txBody>
      </p:sp>
      <p:pic>
        <p:nvPicPr>
          <p:cNvPr id="11" name="Marcador de Posição de Conteúdo 4" descr="Gráfico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Marcador de Posição de Conteúdo 17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01812" y="2571845"/>
            <a:ext cx="5395426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pic>
        <p:nvPicPr>
          <p:cNvPr id="8" name="Marcador de Posição de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PT"/>
              <a:t>Comunicações Digitais</a:t>
            </a:r>
            <a:endParaRPr lang="pt-PT" dirty="0"/>
          </a:p>
        </p:txBody>
      </p:sp>
      <p:graphicFrame>
        <p:nvGraphicFramePr>
          <p:cNvPr id="6" name="Marcador de Posição de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98652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PT" dirty="0">
                <a:solidFill>
                  <a:srgbClr val="FFFEFF"/>
                </a:solidFill>
              </a:rPr>
              <a:t>Formulário e Respostas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78DBBD5A-323D-F1BF-ED31-D30B97125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062" y="1006473"/>
            <a:ext cx="11029615" cy="3678303"/>
          </a:xfrm>
        </p:spPr>
        <p:txBody>
          <a:bodyPr/>
          <a:lstStyle/>
          <a:p>
            <a:r>
              <a:rPr lang="pt-PT" dirty="0"/>
              <a:t>O </a:t>
            </a:r>
            <a:r>
              <a:rPr lang="pt-PT" dirty="0">
                <a:hlinkClick r:id="rId3"/>
              </a:rPr>
              <a:t>formulário</a:t>
            </a:r>
            <a:r>
              <a:rPr lang="pt-PT" dirty="0"/>
              <a:t>  do Google </a:t>
            </a:r>
            <a:r>
              <a:rPr lang="pt-PT" dirty="0" err="1"/>
              <a:t>Forms</a:t>
            </a:r>
            <a:endParaRPr lang="pt-PT" dirty="0"/>
          </a:p>
          <a:p>
            <a:r>
              <a:rPr lang="pt-PT" dirty="0"/>
              <a:t>43 respostas no total</a:t>
            </a:r>
          </a:p>
          <a:p>
            <a:r>
              <a:rPr lang="pt-PT" dirty="0"/>
              <a:t>Publico alvo de todas as idades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648EF8-1C05-41D9-E1A6-5812E99D0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890" y="1680753"/>
            <a:ext cx="5781368" cy="231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20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3272" y="2164278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PT" dirty="0">
                <a:solidFill>
                  <a:srgbClr val="FFFFFF"/>
                </a:solidFill>
              </a:rPr>
              <a:t>Análise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pt-PT" dirty="0">
              <a:solidFill>
                <a:schemeClr val="bg2"/>
              </a:solidFill>
            </a:endParaRPr>
          </a:p>
          <a:p>
            <a:pPr rtl="0"/>
            <a:endParaRPr lang="pt-PT" dirty="0">
              <a:solidFill>
                <a:schemeClr val="bg2"/>
              </a:solidFill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PT" dirty="0">
                <a:solidFill>
                  <a:srgbClr val="FFFEFF"/>
                </a:solidFill>
              </a:rPr>
              <a:t>Análise de idades do publico alvo</a:t>
            </a:r>
          </a:p>
        </p:txBody>
      </p:sp>
      <p:graphicFrame>
        <p:nvGraphicFramePr>
          <p:cNvPr id="16" name="Marcador de Posição de Conteúdo 15">
            <a:extLst>
              <a:ext uri="{FF2B5EF4-FFF2-40B4-BE49-F238E27FC236}">
                <a16:creationId xmlns:a16="http://schemas.microsoft.com/office/drawing/2014/main" id="{357A099A-488B-C004-011B-24DEDDCBD1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0770"/>
              </p:ext>
            </p:extLst>
          </p:nvPr>
        </p:nvGraphicFramePr>
        <p:xfrm>
          <a:off x="577850" y="1000125"/>
          <a:ext cx="11029950" cy="3678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PT" dirty="0">
                <a:solidFill>
                  <a:srgbClr val="FFFEFF"/>
                </a:solidFill>
              </a:rPr>
              <a:t>Escolaridade</a:t>
            </a:r>
          </a:p>
        </p:txBody>
      </p:sp>
      <p:graphicFrame>
        <p:nvGraphicFramePr>
          <p:cNvPr id="6" name="Marcador de Posição de Conteúdo 5">
            <a:extLst>
              <a:ext uri="{FF2B5EF4-FFF2-40B4-BE49-F238E27FC236}">
                <a16:creationId xmlns:a16="http://schemas.microsoft.com/office/drawing/2014/main" id="{B6183A6C-6184-9CEE-4B20-7C753E2753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820073"/>
              </p:ext>
            </p:extLst>
          </p:nvPr>
        </p:nvGraphicFramePr>
        <p:xfrm>
          <a:off x="447817" y="1168805"/>
          <a:ext cx="11029950" cy="3678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8306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PT" dirty="0">
                <a:solidFill>
                  <a:srgbClr val="FFFEFF"/>
                </a:solidFill>
              </a:rPr>
              <a:t>Área profissional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Marcador de Posição de Conteúdo 5">
                <a:extLst>
                  <a:ext uri="{FF2B5EF4-FFF2-40B4-BE49-F238E27FC236}">
                    <a16:creationId xmlns:a16="http://schemas.microsoft.com/office/drawing/2014/main" id="{ADB78525-4F9A-56F4-E5AE-2D75500FC15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76336066"/>
                  </p:ext>
                </p:extLst>
              </p:nvPr>
            </p:nvGraphicFramePr>
            <p:xfrm>
              <a:off x="581192" y="1092166"/>
              <a:ext cx="11029950" cy="36782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6" name="Marcador de Posição de Conteúdo 5">
                <a:extLst>
                  <a:ext uri="{FF2B5EF4-FFF2-40B4-BE49-F238E27FC236}">
                    <a16:creationId xmlns:a16="http://schemas.microsoft.com/office/drawing/2014/main" id="{ADB78525-4F9A-56F4-E5AE-2D75500FC1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1192" y="1092166"/>
                <a:ext cx="11029950" cy="36782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8666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PT">
                <a:solidFill>
                  <a:srgbClr val="FFFEFF"/>
                </a:solidFill>
              </a:rPr>
              <a:t>Requisitos Tecnológicos</a:t>
            </a:r>
            <a:endParaRPr lang="pt-PT" dirty="0">
              <a:solidFill>
                <a:srgbClr val="FFFEFF"/>
              </a:solidFill>
            </a:endParaRPr>
          </a:p>
        </p:txBody>
      </p:sp>
      <p:graphicFrame>
        <p:nvGraphicFramePr>
          <p:cNvPr id="29" name="Marcador de Posição de Conteúdo 28">
            <a:extLst>
              <a:ext uri="{FF2B5EF4-FFF2-40B4-BE49-F238E27FC236}">
                <a16:creationId xmlns:a16="http://schemas.microsoft.com/office/drawing/2014/main" id="{A273C90F-6AB1-BB7E-56CA-1DEDEEF8FA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116907"/>
              </p:ext>
            </p:extLst>
          </p:nvPr>
        </p:nvGraphicFramePr>
        <p:xfrm>
          <a:off x="578272" y="1463736"/>
          <a:ext cx="11029950" cy="3678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25704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PT">
                <a:solidFill>
                  <a:srgbClr val="FFFEFF"/>
                </a:solidFill>
              </a:rPr>
              <a:t>Requisitos Tecnológicos</a:t>
            </a:r>
            <a:endParaRPr lang="pt-PT" dirty="0">
              <a:solidFill>
                <a:srgbClr val="FFFEFF"/>
              </a:solidFill>
            </a:endParaRP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78DBBD5A-323D-F1BF-ED31-D30B97125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000192"/>
            <a:ext cx="11029615" cy="3678303"/>
          </a:xfrm>
        </p:spPr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06443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PT">
                <a:solidFill>
                  <a:srgbClr val="FFFEFF"/>
                </a:solidFill>
              </a:rPr>
              <a:t>Requisitos Tecnológicos</a:t>
            </a:r>
            <a:endParaRPr lang="pt-PT" dirty="0">
              <a:solidFill>
                <a:srgbClr val="FFFEFF"/>
              </a:solidFill>
            </a:endParaRP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78DBBD5A-323D-F1BF-ED31-D30B97125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64700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Tecnologia (design Dividendo)</Template>
  <TotalTime>77</TotalTime>
  <Words>91</Words>
  <Application>Microsoft Office PowerPoint</Application>
  <PresentationFormat>Ecrã Panorâmico</PresentationFormat>
  <Paragraphs>43</Paragraphs>
  <Slides>16</Slides>
  <Notes>16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0" baseType="lpstr">
      <vt:lpstr>Calibri</vt:lpstr>
      <vt:lpstr>Gill Sans MT</vt:lpstr>
      <vt:lpstr>Wingdings 2</vt:lpstr>
      <vt:lpstr>Dividendo</vt:lpstr>
      <vt:lpstr>Novas tecnologias</vt:lpstr>
      <vt:lpstr>Formulário e Respostas</vt:lpstr>
      <vt:lpstr>Análise</vt:lpstr>
      <vt:lpstr>Análise de idades do publico alvo</vt:lpstr>
      <vt:lpstr>Escolaridade</vt:lpstr>
      <vt:lpstr>Área profissional</vt:lpstr>
      <vt:lpstr>Requisitos Tecnológicos</vt:lpstr>
      <vt:lpstr>Requisitos Tecnológicos</vt:lpstr>
      <vt:lpstr>Requisitos Tecnológicos</vt:lpstr>
      <vt:lpstr>Requisitos Tecnológicos</vt:lpstr>
      <vt:lpstr>Requisitos Tecnológicos</vt:lpstr>
      <vt:lpstr>Requisitos Tecnológicos</vt:lpstr>
      <vt:lpstr>Requisitos Tecnológicos</vt:lpstr>
      <vt:lpstr>Requisitos Tecnológicos</vt:lpstr>
      <vt:lpstr>Cenário Competitivo</vt:lpstr>
      <vt:lpstr>Comunicações Digitais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Francisco Silva</dc:creator>
  <cp:lastModifiedBy>Francisco Silva</cp:lastModifiedBy>
  <cp:revision>1</cp:revision>
  <dcterms:created xsi:type="dcterms:W3CDTF">2024-10-14T20:06:24Z</dcterms:created>
  <dcterms:modified xsi:type="dcterms:W3CDTF">2024-10-14T21:23:29Z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