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65" r:id="rId7"/>
    <p:sldId id="274" r:id="rId8"/>
    <p:sldId id="275" r:id="rId9"/>
    <p:sldId id="273" r:id="rId10"/>
    <p:sldId id="276" r:id="rId11"/>
    <p:sldId id="277" r:id="rId12"/>
    <p:sldId id="278" r:id="rId13"/>
    <p:sldId id="279" r:id="rId14"/>
    <p:sldId id="280" r:id="rId15"/>
  </p:sldIdLst>
  <p:sldSz cx="12188825" cy="6858000"/>
  <p:notesSz cx="6858000" cy="9144000"/>
  <p:defaultTextStyle>
    <a:defPPr rtl="0">
      <a:defRPr lang="pt-PT"/>
    </a:defPPr>
    <a:lvl1pPr marL="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44" autoAdjust="0"/>
  </p:normalViewPr>
  <p:slideViewPr>
    <p:cSldViewPr>
      <p:cViewPr varScale="1">
        <p:scale>
          <a:sx n="65" d="100"/>
          <a:sy n="65" d="100"/>
        </p:scale>
        <p:origin x="126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5298" y="12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/>
              <a:t>Gráfico</a:t>
            </a:r>
            <a:r>
              <a:rPr lang="pt-PT" baseline="0" dirty="0"/>
              <a:t> projeção publicidade/vendas 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publicidade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Folha1!$B$2:$B$4</c:f>
              <c:numCache>
                <c:formatCode>General</c:formatCode>
                <c:ptCount val="3"/>
                <c:pt idx="0">
                  <c:v>9000</c:v>
                </c:pt>
                <c:pt idx="1">
                  <c:v>20500</c:v>
                </c:pt>
                <c:pt idx="2">
                  <c:v>47000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A-4C09-B417-8BD11A0A0881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Folha1!$C$2:$C$4</c:f>
              <c:numCache>
                <c:formatCode>General</c:formatCode>
                <c:ptCount val="3"/>
                <c:pt idx="0">
                  <c:v>6000</c:v>
                </c:pt>
                <c:pt idx="1">
                  <c:v>13700</c:v>
                </c:pt>
                <c:pt idx="2">
                  <c:v>31200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3A-4C09-B417-8BD11A0A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677135"/>
        <c:axId val="441675695"/>
      </c:areaChart>
      <c:barChart>
        <c:barDir val="col"/>
        <c:grouping val="clustered"/>
        <c:varyColors val="0"/>
        <c:ser>
          <c:idx val="2"/>
          <c:order val="2"/>
          <c:tx>
            <c:strRef>
              <c:f>Folha1!$D$1</c:f>
              <c:strCache>
                <c:ptCount val="1"/>
                <c:pt idx="0">
                  <c:v>Lucros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Folha1!$A$2:$A$4</c:f>
              <c:strCache>
                <c:ptCount val="3"/>
                <c:pt idx="0">
                  <c:v>Ano 1</c:v>
                </c:pt>
                <c:pt idx="1">
                  <c:v>Ano 2</c:v>
                </c:pt>
                <c:pt idx="2">
                  <c:v>Ano 3</c:v>
                </c:pt>
              </c:strCache>
            </c:strRef>
          </c:cat>
          <c:val>
            <c:numRef>
              <c:f>Folha1!$D$2:$D$4</c:f>
              <c:numCache>
                <c:formatCode>"€"#,##0_);[Red]\("€"#,##0\)</c:formatCode>
                <c:ptCount val="3"/>
                <c:pt idx="0">
                  <c:v>24000</c:v>
                </c:pt>
                <c:pt idx="1">
                  <c:v>54800</c:v>
                </c:pt>
                <c:pt idx="2">
                  <c:v>1250000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3A-4C09-B417-8BD11A0A0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9052272"/>
        <c:axId val="1999052752"/>
      </c:barChart>
      <c:catAx>
        <c:axId val="44167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41675695"/>
        <c:crosses val="autoZero"/>
        <c:auto val="1"/>
        <c:lblAlgn val="ctr"/>
        <c:lblOffset val="100"/>
        <c:noMultiLvlLbl val="0"/>
      </c:catAx>
      <c:valAx>
        <c:axId val="44167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41677135"/>
        <c:crosses val="autoZero"/>
        <c:crossBetween val="between"/>
      </c:valAx>
      <c:valAx>
        <c:axId val="1999052752"/>
        <c:scaling>
          <c:orientation val="minMax"/>
        </c:scaling>
        <c:delete val="0"/>
        <c:axPos val="r"/>
        <c:numFmt formatCode="&quot;€&quot;#,##0_);[Red]\(&quot;€&quot;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999052272"/>
        <c:crosses val="max"/>
        <c:crossBetween val="between"/>
      </c:valAx>
      <c:catAx>
        <c:axId val="19990522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990527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 rtlCol="0"/>
        <a:lstStyle>
          <a:defPPr>
            <a:defRPr lang="pt-PT"/>
          </a:defPPr>
        </a:lstStyle>
        <a:p>
          <a:pPr rtl="0"/>
          <a:endParaRPr lang="pt-PT"/>
        </a:p>
      </dgm:t>
    </dgm:pt>
    <dgm:pt modelId="{98450B70-D18C-4E1D-97E9-FA8BA06091D9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5476BBDE-A636-40EE-8272-09D0B7700854}" type="sibTrans" cxnId="{E5063A27-7015-42DC-B1DA-489D94936D4B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C1B61D4D-7B51-471F-A0A6-E55A5EC41A8E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Vendas sem stock(</a:t>
          </a:r>
          <a:r>
            <a:rPr lang="pt-PT" u="none" noProof="0" dirty="0" err="1"/>
            <a:t>dropshipping</a:t>
          </a:r>
          <a:r>
            <a:rPr lang="pt-PT" u="none" noProof="0" dirty="0"/>
            <a:t>)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3F762C5C-6E64-4A25-ACCC-7257C2D7624F}" type="sibTrans" cxnId="{EE0A8727-A6A5-4A4A-8E84-2B46A6195433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F20117B0-FCD8-4927-B2D0-4FE779DC2A9B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73C4C127-0365-4ABF-A0E4-A1536DE07080}" type="sibTrans" cxnId="{616F7DC2-8C47-419A-9301-3002DA2ECB22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55827E2-CE07-427C-839C-BE2E51FCDBB8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Investir numa loja física com stock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2B85B52-EEDB-48AC-9998-BE0D123F7FE8}" type="sibTrans" cxnId="{57307241-4596-4C81-AEDD-3103B1A40EE5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0D636056-30D8-4434-99F7-E38A6E2B8161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Fase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9834D85-C3E6-4A35-9EB5-194ABE6020BC}" type="sibTrans" cxnId="{509F2F7C-8BDB-46E3-A012-91E3DFD74DCA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EB73341C-FA6D-4FF7-B456-80B171416073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Aumento da presença online</a:t>
          </a:r>
        </a:p>
      </dgm:t>
    </dgm:pt>
    <dgm:pt modelId="{5C5935E1-BAE2-4D91-8B68-D10D7258F065}" type="parTrans" cxnId="{6C0BB095-DBF9-4112-9471-CA1181FC05C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B0586EBB-0B75-4D86-AC0E-E8B7B8946A17}" type="sibTrans" cxnId="{6C0BB095-DBF9-4112-9471-CA1181FC05C4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11DB350F-D8EE-447D-A928-D25B239E118A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Criação de uma linha exclusiva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A2146649-9CEC-498D-AE55-FAE1534A7C02}" type="parTrans" cxnId="{8A952D0E-EC6B-4E10-957E-DEE65A74FEB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E0326EB4-CF5A-4B32-8BAE-E3BC40FA07C7}" type="sibTrans" cxnId="{8A952D0E-EC6B-4E10-957E-DEE65A74FEB9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DB9E348-EB2A-45FD-B6B1-789C9CBE42C6}">
      <dgm:prSet phldrT="[Text]"/>
      <dgm:spPr/>
      <dgm:t>
        <a:bodyPr rtlCol="0"/>
        <a:lstStyle>
          <a:defPPr>
            <a:defRPr lang="pt-PT"/>
          </a:defPPr>
        </a:lstStyle>
        <a:p>
          <a:pPr rtl="0"/>
          <a:r>
            <a:rPr lang="pt-PT" u="none" noProof="0" dirty="0"/>
            <a:t>Investimento no mercado internacional com lojas noutros países</a:t>
          </a:r>
        </a:p>
      </dgm:t>
    </dgm:pt>
    <dgm:pt modelId="{DD19DFFD-8CB7-491C-8651-17D6FEB1F084}" type="parTrans" cxnId="{84A6AFAF-D3E1-4473-BE29-79FF23518957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22AEED6-696C-44C9-B931-651B35204A4F}" type="sibTrans" cxnId="{84A6AFAF-D3E1-4473-BE29-79FF23518957}">
      <dgm:prSet/>
      <dgm:spPr/>
      <dgm:t>
        <a:bodyPr rtlCol="0"/>
        <a:lstStyle>
          <a:defPPr>
            <a:defRPr lang="pt-PT"/>
          </a:defPPr>
        </a:lstStyle>
        <a:p>
          <a:pPr rtl="0"/>
          <a:endParaRPr lang="pt-PT" u="none" noProof="0" dirty="0"/>
        </a:p>
      </dgm:t>
    </dgm:pt>
    <dgm:pt modelId="{23EAE19B-6ADA-4C9D-A343-00D5A40BA0D3}">
      <dgm:prSet phldrT="[Text]"/>
      <dgm:spPr/>
      <dgm:t>
        <a:bodyPr/>
        <a:lstStyle>
          <a:defPPr>
            <a:defRPr lang="pt-PT"/>
          </a:defPPr>
        </a:lstStyle>
        <a:p>
          <a:r>
            <a:rPr lang="pt-PT" u="none" noProof="0" dirty="0"/>
            <a:t>Inovação de produtos</a:t>
          </a:r>
        </a:p>
      </dgm:t>
    </dgm:pt>
    <dgm:pt modelId="{9891AE38-7EDC-4892-B344-334FBAE47028}" type="parTrans" cxnId="{FED740CC-C18D-4BA7-B43B-835783D1FEE6}">
      <dgm:prSet/>
      <dgm:spPr/>
    </dgm:pt>
    <dgm:pt modelId="{4C35FD23-24C2-4365-94BA-3B6EE5415CD5}" type="sibTrans" cxnId="{FED740CC-C18D-4BA7-B43B-835783D1FEE6}">
      <dgm:prSet/>
      <dgm:spPr/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 custScaleX="303671" custLinFactX="25028" custLinFactNeighborX="100000" custLinFactNeighborY="1104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 custLinFactNeighborX="-38394" custLinFactNeighborY="1577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 custScaleX="245270" custLinFactNeighborX="35234" custLinFactNeighborY="17058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 custLinFactNeighborX="-35995" custLinFactNeighborY="-45005">
        <dgm:presLayoutVars>
          <dgm:chMax val="1"/>
          <dgm:chPref val="1"/>
          <dgm:bulletEnabled val="1"/>
        </dgm:presLayoutVars>
      </dgm:prSet>
      <dgm:spPr/>
    </dgm:pt>
    <dgm:pt modelId="{3E8E5C43-2B91-418F-AD74-3271F285E930}" type="pres">
      <dgm:prSet presAssocID="{0D636056-30D8-4434-99F7-E38A6E2B8161}" presName="FinalChildText" presStyleLbl="revTx" presStyleIdx="2" presStyleCnt="3" custScaleX="165248" custScaleY="250355">
        <dgm:presLayoutVars>
          <dgm:chMax val="0"/>
          <dgm:chPref val="0"/>
          <dgm:bulletEnabled val="1"/>
        </dgm:presLayoutVars>
      </dgm:prSet>
      <dgm:spPr/>
    </dgm:pt>
  </dgm:ptLst>
  <dgm:cxnLst>
    <dgm:cxn modelId="{B50B6206-7AB2-4B86-91FE-C4FB740EB72F}" type="presOf" srcId="{EB73341C-FA6D-4FF7-B456-80B171416073}" destId="{B00BB2B3-43BF-4BBF-B8B9-75901CCFACA5}" srcOrd="0" destOrd="1" presId="urn:microsoft.com/office/officeart/2005/8/layout/StepDownProcess"/>
    <dgm:cxn modelId="{8A952D0E-EC6B-4E10-957E-DEE65A74FEB9}" srcId="{0D636056-30D8-4434-99F7-E38A6E2B8161}" destId="{11DB350F-D8EE-447D-A928-D25B239E118A}" srcOrd="0" destOrd="0" parTransId="{A2146649-9CEC-498D-AE55-FAE1534A7C02}" sibTransId="{E0326EB4-CF5A-4B32-8BAE-E3BC40FA07C7}"/>
    <dgm:cxn modelId="{8EA43C26-1690-43E9-A62A-046BC5727FFA}" type="presOf" srcId="{98450B70-D18C-4E1D-97E9-FA8BA06091D9}" destId="{E2700167-FF4B-4025-A48B-3CB1A8B5F4C4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9B32153A-E367-4774-9276-197CC402DE8E}" type="presOf" srcId="{0D636056-30D8-4434-99F7-E38A6E2B8161}" destId="{AE7ECB50-F4B1-47FD-BE6E-79C06FC25BB6}" srcOrd="0" destOrd="0" presId="urn:microsoft.com/office/officeart/2005/8/layout/StepDownProcess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E847A943-9455-40E4-94AD-8642C59784E3}" type="presOf" srcId="{255827E2-CE07-427C-839C-BE2E51FCDBB8}" destId="{5812CCDB-7FE7-42D3-9D84-BC2F375234DF}" srcOrd="0" destOrd="0" presId="urn:microsoft.com/office/officeart/2005/8/layout/StepDownProcess"/>
    <dgm:cxn modelId="{543C1578-8E66-47F8-947A-88F74A17419C}" type="presOf" srcId="{A33F4830-5CD4-4C71-985C-0708E9B0BE14}" destId="{08ECF78B-FAD5-4D9C-8E49-B3383B679E74}" srcOrd="0" destOrd="0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5EB0B085-10A5-4447-81D3-7D1A487A894A}" type="presOf" srcId="{C1B61D4D-7B51-471F-A0A6-E55A5EC41A8E}" destId="{B00BB2B3-43BF-4BBF-B8B9-75901CCFACA5}" srcOrd="0" destOrd="0" presId="urn:microsoft.com/office/officeart/2005/8/layout/StepDownProcess"/>
    <dgm:cxn modelId="{D99E7495-3B07-4C98-8314-BF5A47CD7DD2}" type="presOf" srcId="{2DB9E348-EB2A-45FD-B6B1-789C9CBE42C6}" destId="{3E8E5C43-2B91-418F-AD74-3271F285E930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84A6AFAF-D3E1-4473-BE29-79FF23518957}" srcId="{0D636056-30D8-4434-99F7-E38A6E2B8161}" destId="{2DB9E348-EB2A-45FD-B6B1-789C9CBE42C6}" srcOrd="1" destOrd="0" parTransId="{DD19DFFD-8CB7-491C-8651-17D6FEB1F084}" sibTransId="{222AEED6-696C-44C9-B931-651B35204A4F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FED740CC-C18D-4BA7-B43B-835783D1FEE6}" srcId="{F20117B0-FCD8-4927-B2D0-4FE779DC2A9B}" destId="{23EAE19B-6ADA-4C9D-A343-00D5A40BA0D3}" srcOrd="1" destOrd="0" parTransId="{9891AE38-7EDC-4892-B344-334FBAE47028}" sibTransId="{4C35FD23-24C2-4365-94BA-3B6EE5415CD5}"/>
    <dgm:cxn modelId="{0D4869D2-6B81-4BDC-A361-40B521E7B63F}" type="presOf" srcId="{23EAE19B-6ADA-4C9D-A343-00D5A40BA0D3}" destId="{5812CCDB-7FE7-42D3-9D84-BC2F375234DF}" srcOrd="0" destOrd="1" presId="urn:microsoft.com/office/officeart/2005/8/layout/StepDownProcess"/>
    <dgm:cxn modelId="{C9FE5FE3-16D8-4C1B-9046-F3BBFBB91C60}" type="presOf" srcId="{F20117B0-FCD8-4927-B2D0-4FE779DC2A9B}" destId="{1D736981-5D82-4672-9205-279958AACFE2}" srcOrd="0" destOrd="0" presId="urn:microsoft.com/office/officeart/2005/8/layout/StepDownProcess"/>
    <dgm:cxn modelId="{9AB6BCE3-F2BE-4C10-8750-63A46151E67C}" type="presOf" srcId="{11DB350F-D8EE-447D-A928-D25B239E118A}" destId="{3E8E5C43-2B91-418F-AD74-3271F285E930}" srcOrd="0" destOrd="0" presId="urn:microsoft.com/office/officeart/2005/8/layout/StepDownProcess"/>
    <dgm:cxn modelId="{6826B67D-EA0B-422C-B651-8CF6FA29BB5C}" type="presParOf" srcId="{08ECF78B-FAD5-4D9C-8E49-B3383B679E74}" destId="{CA25F1EE-EBF1-4624-880B-D3BCF13A2F47}" srcOrd="0" destOrd="0" presId="urn:microsoft.com/office/officeart/2005/8/layout/StepDownProcess"/>
    <dgm:cxn modelId="{0F4E2E48-B2A7-4613-8974-9DB1A0527A2D}" type="presParOf" srcId="{CA25F1EE-EBF1-4624-880B-D3BCF13A2F47}" destId="{1DBDDA96-9BFE-4E8D-B03A-B2FB6EE49E38}" srcOrd="0" destOrd="0" presId="urn:microsoft.com/office/officeart/2005/8/layout/StepDownProcess"/>
    <dgm:cxn modelId="{2E3E269C-0544-45E3-B070-8E5459327B36}" type="presParOf" srcId="{CA25F1EE-EBF1-4624-880B-D3BCF13A2F47}" destId="{E2700167-FF4B-4025-A48B-3CB1A8B5F4C4}" srcOrd="1" destOrd="0" presId="urn:microsoft.com/office/officeart/2005/8/layout/StepDownProcess"/>
    <dgm:cxn modelId="{4E9F9D47-0D46-409E-B226-F4877117F16C}" type="presParOf" srcId="{CA25F1EE-EBF1-4624-880B-D3BCF13A2F47}" destId="{B00BB2B3-43BF-4BBF-B8B9-75901CCFACA5}" srcOrd="2" destOrd="0" presId="urn:microsoft.com/office/officeart/2005/8/layout/StepDownProcess"/>
    <dgm:cxn modelId="{ACFFE6D6-A546-46B3-BC46-6851FD4E165B}" type="presParOf" srcId="{08ECF78B-FAD5-4D9C-8E49-B3383B679E74}" destId="{939CB33E-F6DE-4B22-86E1-389888939D48}" srcOrd="1" destOrd="0" presId="urn:microsoft.com/office/officeart/2005/8/layout/StepDownProcess"/>
    <dgm:cxn modelId="{400A487B-4A3D-40B2-B844-F187FA584929}" type="presParOf" srcId="{08ECF78B-FAD5-4D9C-8E49-B3383B679E74}" destId="{0B9F427B-E521-4A0D-A610-47D9D62FF434}" srcOrd="2" destOrd="0" presId="urn:microsoft.com/office/officeart/2005/8/layout/StepDownProcess"/>
    <dgm:cxn modelId="{1DEFA750-2897-4C90-9E98-843A10373854}" type="presParOf" srcId="{0B9F427B-E521-4A0D-A610-47D9D62FF434}" destId="{CB65E7BF-26FC-4997-A604-64C56983E379}" srcOrd="0" destOrd="0" presId="urn:microsoft.com/office/officeart/2005/8/layout/StepDownProcess"/>
    <dgm:cxn modelId="{5A4522F2-E1FC-47C1-98B1-0600DFE351BE}" type="presParOf" srcId="{0B9F427B-E521-4A0D-A610-47D9D62FF434}" destId="{1D736981-5D82-4672-9205-279958AACFE2}" srcOrd="1" destOrd="0" presId="urn:microsoft.com/office/officeart/2005/8/layout/StepDownProcess"/>
    <dgm:cxn modelId="{A1025042-4A3A-430C-9A21-3E5575B4AA19}" type="presParOf" srcId="{0B9F427B-E521-4A0D-A610-47D9D62FF434}" destId="{5812CCDB-7FE7-42D3-9D84-BC2F375234DF}" srcOrd="2" destOrd="0" presId="urn:microsoft.com/office/officeart/2005/8/layout/StepDownProcess"/>
    <dgm:cxn modelId="{639B9913-64C4-4782-80E3-FA27CF0BC6E9}" type="presParOf" srcId="{08ECF78B-FAD5-4D9C-8E49-B3383B679E74}" destId="{11E7C21B-758A-4A9D-8566-914D35C1B9FC}" srcOrd="3" destOrd="0" presId="urn:microsoft.com/office/officeart/2005/8/layout/StepDownProcess"/>
    <dgm:cxn modelId="{2FE626D8-4BE1-46F0-AC8A-E28C47999597}" type="presParOf" srcId="{08ECF78B-FAD5-4D9C-8E49-B3383B679E74}" destId="{27AC4152-3790-436F-BE68-EF7D8416D588}" srcOrd="4" destOrd="0" presId="urn:microsoft.com/office/officeart/2005/8/layout/StepDownProcess"/>
    <dgm:cxn modelId="{317F930C-8291-40C8-B444-95A5C84C54AA}" type="presParOf" srcId="{27AC4152-3790-436F-BE68-EF7D8416D588}" destId="{AE7ECB50-F4B1-47FD-BE6E-79C06FC25BB6}" srcOrd="0" destOrd="0" presId="urn:microsoft.com/office/officeart/2005/8/layout/StepDownProcess"/>
    <dgm:cxn modelId="{123B4D67-71F1-42FD-90F8-DE9097B22617}" type="presParOf" srcId="{27AC4152-3790-436F-BE68-EF7D8416D588}" destId="{3E8E5C43-2B91-418F-AD74-3271F285E93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35088" y="1316837"/>
          <a:ext cx="884795" cy="10073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671" y="336024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A</a:t>
          </a:r>
        </a:p>
      </dsp:txBody>
      <dsp:txXfrm>
        <a:off x="51575" y="386928"/>
        <a:ext cx="1387666" cy="940776"/>
      </dsp:txXfrm>
    </dsp:sp>
    <dsp:sp modelId="{B00BB2B3-43BF-4BBF-B8B9-75901CCFACA5}">
      <dsp:nvSpPr>
        <dsp:cNvPr id="0" name=""/>
        <dsp:cNvSpPr/>
      </dsp:nvSpPr>
      <dsp:spPr>
        <a:xfrm>
          <a:off x="1741390" y="444761"/>
          <a:ext cx="3289674" cy="8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Vendas sem stock(</a:t>
          </a:r>
          <a:r>
            <a:rPr lang="pt-PT" sz="1500" u="none" kern="1200" noProof="0" dirty="0" err="1"/>
            <a:t>dropshipping</a:t>
          </a:r>
          <a:r>
            <a:rPr lang="pt-PT" sz="1500" u="none" kern="1200" noProof="0" dirty="0"/>
            <a:t>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Aumento da presença online</a:t>
          </a:r>
        </a:p>
      </dsp:txBody>
      <dsp:txXfrm>
        <a:off x="1741390" y="444761"/>
        <a:ext cx="3289674" cy="842662"/>
      </dsp:txXfrm>
    </dsp:sp>
    <dsp:sp modelId="{CB65E7BF-26FC-4997-A604-64C56983E379}">
      <dsp:nvSpPr>
        <dsp:cNvPr id="0" name=""/>
        <dsp:cNvSpPr/>
      </dsp:nvSpPr>
      <dsp:spPr>
        <a:xfrm rot="5400000">
          <a:off x="1999550" y="2488003"/>
          <a:ext cx="884795" cy="10073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93264" y="1523631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B</a:t>
          </a:r>
        </a:p>
      </dsp:txBody>
      <dsp:txXfrm>
        <a:off x="1244168" y="1574535"/>
        <a:ext cx="1387666" cy="940776"/>
      </dsp:txXfrm>
    </dsp:sp>
    <dsp:sp modelId="{5812CCDB-7FE7-42D3-9D84-BC2F375234DF}">
      <dsp:nvSpPr>
        <dsp:cNvPr id="0" name=""/>
        <dsp:cNvSpPr/>
      </dsp:nvSpPr>
      <dsp:spPr>
        <a:xfrm>
          <a:off x="2849442" y="1750365"/>
          <a:ext cx="2657014" cy="842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Investir numa loja física com stock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500" u="none" kern="1200" noProof="0" dirty="0"/>
            <a:t>Inovação de produtos</a:t>
          </a:r>
        </a:p>
      </dsp:txBody>
      <dsp:txXfrm>
        <a:off x="2849442" y="1750365"/>
        <a:ext cx="2657014" cy="842662"/>
      </dsp:txXfrm>
    </dsp:sp>
    <dsp:sp modelId="{AE7ECB50-F4B1-47FD-BE6E-79C06FC25BB6}">
      <dsp:nvSpPr>
        <dsp:cNvPr id="0" name=""/>
        <dsp:cNvSpPr/>
      </dsp:nvSpPr>
      <dsp:spPr>
        <a:xfrm>
          <a:off x="2993459" y="2743199"/>
          <a:ext cx="1489474" cy="104258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u="none" kern="1200" noProof="0" dirty="0"/>
            <a:t>Fase C</a:t>
          </a:r>
        </a:p>
      </dsp:txBody>
      <dsp:txXfrm>
        <a:off x="3044363" y="2794103"/>
        <a:ext cx="1387666" cy="940776"/>
      </dsp:txXfrm>
    </dsp:sp>
    <dsp:sp modelId="{3E8E5C43-2B91-418F-AD74-3271F285E930}">
      <dsp:nvSpPr>
        <dsp:cNvPr id="0" name=""/>
        <dsp:cNvSpPr/>
      </dsp:nvSpPr>
      <dsp:spPr>
        <a:xfrm>
          <a:off x="4665653" y="2678356"/>
          <a:ext cx="1790135" cy="2109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u="none" kern="1200" noProof="0" dirty="0"/>
            <a:t>Criação de uma linha exclusiva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u="none" kern="1200" noProof="0" dirty="0"/>
            <a:t>Investimento no mercado internacional com lojas noutros países</a:t>
          </a:r>
        </a:p>
      </dsp:txBody>
      <dsp:txXfrm>
        <a:off x="4665653" y="2678356"/>
        <a:ext cx="1790135" cy="2109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128FCA9C-FF92-4024-BDEC-A6D3B663DC09}" type="datetimeFigureOut">
              <a:rPr lang="pt-PT"/>
              <a:t>05/11/2024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A446DCAE-1661-43FF-8A44-43DAFDC1FD90}" type="slidenum">
              <a:rPr lang="pt-PT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PT"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PT" sz="1200"/>
            </a:lvl1pPr>
          </a:lstStyle>
          <a:p>
            <a:pPr rtl="0"/>
            <a:fld id="{772AB877-E7B1-4681-847E-D0918612832B}" type="datetimeFigureOut">
              <a:rPr lang="pt-PT" noProof="0"/>
              <a:t>05/11/2024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PT"/>
            </a:defPPr>
          </a:lstStyle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PT"/>
            </a:def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PT"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PT" sz="1200"/>
            </a:lvl1pPr>
          </a:lstStyle>
          <a:p>
            <a:pPr rtl="0"/>
            <a:fld id="{69C971FF-EF28-4195-A575-329446EFAA55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PT"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5722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13676-9E7B-BA66-84A3-A58F5EFB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4A77F8F6-8C1D-B97F-74B0-23BF21522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C57D922-3EF7-5A93-88D5-2E23CC957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5278F22-4BC4-CB5F-1B47-3605DE6A9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835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157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PT"/>
            </a:pP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69C971FF-EF28-4195-A575-329446EFAA5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291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628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85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249E2-205B-0527-7143-26ABA826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A6EA270-78AF-3DAF-7377-760CEE8BA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D7A7BF4-F2D2-883B-0181-C9723066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747ECE1-75D4-45AA-C6E0-B36C72C5A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68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92EB-7DD8-451F-DB78-6F630F3A6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C5163FC-947F-CF00-6E36-5E93EB33A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1E3520B-3145-B1EE-094D-6931A3F0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C3B60C-FE30-540C-F8A6-0279A8F68F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A2CC701-D80A-463B-8415-A8548531208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71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8E3B-E190-36DD-9CB3-CF04E9FD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EDABCBE-A2FC-C874-AA92-817D47A97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A25590B-E166-CAC3-CF1B-C742EFBF4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9D578E-88B6-CEDD-EA30-85E09B9DC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095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a" descr="Mapa da Austrá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pt-PT"/>
            </a:defPPr>
          </a:lstStyle>
          <a:p>
            <a:pPr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lang="pt-PT" sz="4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lang="pt-PT" sz="2000">
                <a:solidFill>
                  <a:schemeClr val="tx1"/>
                </a:solidFill>
              </a:defRPr>
            </a:lvl1pPr>
            <a:lvl2pPr marL="4572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pt-PT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 lang="pt-PT"/>
            </a:lvl5pPr>
            <a:lvl6pPr>
              <a:defRPr lang="pt-PT"/>
            </a:lvl6pPr>
            <a:lvl7pPr>
              <a:defRPr lang="pt-PT" baseline="0"/>
            </a:lvl7pPr>
            <a:lvl8pPr>
              <a:defRPr lang="pt-PT" baseline="0"/>
            </a:lvl8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0EFCE30A-79B3-43D8-BF54-EFB7E2A9F85B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 lang="pt-PT"/>
            </a:lvl5pPr>
            <a:lvl6pPr>
              <a:defRPr lang="pt-PT"/>
            </a:lvl6pPr>
            <a:lvl7pPr>
              <a:defRPr lang="pt-PT"/>
            </a:lvl7pPr>
            <a:lvl8pPr>
              <a:defRPr lang="pt-PT"/>
            </a:lvl8pPr>
            <a:lvl9pPr>
              <a:defRPr lang="pt-PT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02CEB9A6-99BB-48F6-9CEC-BF636D5F5CC4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 lang="pt-PT"/>
            </a:lvl5pPr>
            <a:lvl6pPr>
              <a:defRPr lang="pt-PT"/>
            </a:lvl6pPr>
            <a:lvl7pPr>
              <a:defRPr lang="pt-PT" baseline="0"/>
            </a:lvl7pPr>
            <a:lvl8pPr>
              <a:defRPr lang="pt-PT" baseline="0"/>
            </a:lvl8pPr>
            <a:lvl9pPr>
              <a:defRPr lang="pt-PT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7BD4D35-80C8-4FBA-8B7A-09B15CB4337A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lang="pt-PT" sz="44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lang="pt-PT" sz="2000">
                <a:solidFill>
                  <a:schemeClr val="tx1"/>
                </a:solidFill>
              </a:defRPr>
            </a:lvl1pPr>
            <a:lvl2pPr marL="457200" indent="0">
              <a:buNone/>
              <a:defRPr lang="pt-PT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PT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PT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D742AF4-64EF-449E-AE88-F7E8AF22F8A8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 baseline="0"/>
            </a:lvl7pPr>
            <a:lvl8pPr>
              <a:defRPr lang="pt-PT" sz="1600" baseline="0"/>
            </a:lvl8pPr>
            <a:lvl9pPr>
              <a:defRPr lang="pt-PT" sz="1600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/>
            </a:lvl7pPr>
            <a:lvl8pPr>
              <a:defRPr lang="pt-PT" sz="1600"/>
            </a:lvl8pPr>
            <a:lvl9pPr>
              <a:defRPr lang="pt-PT" sz="16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8B441D9-B7D0-4DD4-B557-670847DCF903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lang="pt-PT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pt-PT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lang="pt-PT" sz="2000"/>
            </a:lvl1pPr>
            <a:lvl2pPr>
              <a:defRPr lang="pt-PT" sz="1800"/>
            </a:lvl2pPr>
            <a:lvl3pPr>
              <a:defRPr lang="pt-PT" sz="16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/>
            </a:lvl8pPr>
            <a:lvl9pPr>
              <a:defRPr lang="pt-PT"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pt-PT"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lang="pt-PT" sz="2000" b="1"/>
            </a:lvl2pPr>
            <a:lvl3pPr marL="914400" indent="0">
              <a:buNone/>
              <a:defRPr lang="pt-PT" sz="1800" b="1"/>
            </a:lvl3pPr>
            <a:lvl4pPr marL="1371600" indent="0">
              <a:buNone/>
              <a:defRPr lang="pt-PT" sz="1600" b="1"/>
            </a:lvl4pPr>
            <a:lvl5pPr marL="1828800" indent="0">
              <a:buNone/>
              <a:defRPr lang="pt-PT" sz="1600" b="1"/>
            </a:lvl5pPr>
            <a:lvl6pPr marL="2286000" indent="0">
              <a:buNone/>
              <a:defRPr lang="pt-PT" sz="1600" b="1"/>
            </a:lvl6pPr>
            <a:lvl7pPr marL="2743200" indent="0">
              <a:buNone/>
              <a:defRPr lang="pt-PT" sz="1600" b="1"/>
            </a:lvl7pPr>
            <a:lvl8pPr marL="3200400" indent="0">
              <a:buNone/>
              <a:defRPr lang="pt-PT" sz="1600" b="1"/>
            </a:lvl8pPr>
            <a:lvl9pPr marL="3657600" indent="0">
              <a:buNone/>
              <a:defRPr lang="pt-PT"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lang="pt-PT" sz="2000"/>
            </a:lvl1pPr>
            <a:lvl2pPr>
              <a:defRPr lang="pt-PT" sz="1800"/>
            </a:lvl2pPr>
            <a:lvl3pPr>
              <a:defRPr lang="pt-PT" sz="1600"/>
            </a:lvl3pPr>
            <a:lvl4pPr>
              <a:defRPr lang="pt-PT" sz="1400"/>
            </a:lvl4pPr>
            <a:lvl5pPr>
              <a:defRPr lang="pt-PT" sz="1400"/>
            </a:lvl5pPr>
            <a:lvl6pPr>
              <a:defRPr lang="pt-PT" sz="1400"/>
            </a:lvl6pPr>
            <a:lvl7pPr>
              <a:defRPr lang="pt-PT" sz="1400"/>
            </a:lvl7pPr>
            <a:lvl8pPr>
              <a:defRPr lang="pt-PT" sz="1400" baseline="0"/>
            </a:lvl8pPr>
            <a:lvl9pPr>
              <a:defRPr lang="pt-PT" sz="1400" baseline="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A8F3FA0C-F137-4071-9AAF-5123C2CE4F7F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5DBF9311-F449-451C-A380-8CA0FF4F2BA8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1ED71734-773E-4F6E-B8EF-69E827FD77EA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lvl="0"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lang="pt-PT" sz="40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lang="pt-PT" sz="2400"/>
            </a:lvl1pPr>
            <a:lvl2pPr>
              <a:defRPr lang="pt-PT" sz="2000"/>
            </a:lvl2pPr>
            <a:lvl3pPr>
              <a:defRPr lang="pt-PT" sz="1800"/>
            </a:lvl3pPr>
            <a:lvl4pPr>
              <a:defRPr lang="pt-PT" sz="1600"/>
            </a:lvl4pPr>
            <a:lvl5pPr>
              <a:defRPr lang="pt-PT" sz="1600"/>
            </a:lvl5pPr>
            <a:lvl6pPr>
              <a:defRPr lang="pt-PT" sz="1600"/>
            </a:lvl6pPr>
            <a:lvl7pPr>
              <a:defRPr lang="pt-PT" sz="1600"/>
            </a:lvl7pPr>
            <a:lvl8pPr>
              <a:defRPr lang="pt-PT" sz="1600"/>
            </a:lvl8pPr>
            <a:lvl9pPr>
              <a:defRPr lang="pt-PT" sz="16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lang="pt-PT" sz="1800"/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BAB373D-5B85-4049-BD20-0A2AA0B4587D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</a:lstStyle>
          <a:p>
            <a:pPr lvl="0"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lang="pt-PT" sz="40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lang="pt-PT" sz="2400"/>
            </a:lvl1pPr>
            <a:lvl2pPr marL="457200" indent="0">
              <a:buNone/>
              <a:defRPr lang="pt-PT" sz="2800"/>
            </a:lvl2pPr>
            <a:lvl3pPr marL="914400" indent="0">
              <a:buNone/>
              <a:defRPr lang="pt-PT" sz="2400"/>
            </a:lvl3pPr>
            <a:lvl4pPr marL="1371600" indent="0">
              <a:buNone/>
              <a:defRPr lang="pt-PT" sz="2000"/>
            </a:lvl4pPr>
            <a:lvl5pPr marL="1828800" indent="0">
              <a:buNone/>
              <a:defRPr lang="pt-PT" sz="2000"/>
            </a:lvl5pPr>
            <a:lvl6pPr marL="2286000" indent="0">
              <a:buNone/>
              <a:defRPr lang="pt-PT" sz="2000"/>
            </a:lvl6pPr>
            <a:lvl7pPr marL="2743200" indent="0">
              <a:buNone/>
              <a:defRPr lang="pt-PT" sz="2000"/>
            </a:lvl7pPr>
            <a:lvl8pPr marL="3200400" indent="0">
              <a:buNone/>
              <a:defRPr lang="pt-PT" sz="2000"/>
            </a:lvl8pPr>
            <a:lvl9pPr marL="3657600" indent="0">
              <a:buNone/>
              <a:defRPr lang="pt-PT"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lang="pt-PT" sz="1800"/>
            </a:lvl1pPr>
            <a:lvl2pPr marL="457200" indent="0">
              <a:buNone/>
              <a:defRPr lang="pt-PT" sz="1200"/>
            </a:lvl2pPr>
            <a:lvl3pPr marL="914400" indent="0">
              <a:buNone/>
              <a:defRPr lang="pt-PT" sz="1000"/>
            </a:lvl3pPr>
            <a:lvl4pPr marL="1371600" indent="0">
              <a:buNone/>
              <a:defRPr lang="pt-PT" sz="900"/>
            </a:lvl4pPr>
            <a:lvl5pPr marL="1828800" indent="0">
              <a:buNone/>
              <a:defRPr lang="pt-PT" sz="900"/>
            </a:lvl5pPr>
            <a:lvl6pPr marL="2286000" indent="0">
              <a:buNone/>
              <a:defRPr lang="pt-PT" sz="900"/>
            </a:lvl6pPr>
            <a:lvl7pPr marL="2743200" indent="0">
              <a:buNone/>
              <a:defRPr lang="pt-PT" sz="900"/>
            </a:lvl7pPr>
            <a:lvl8pPr marL="3200400" indent="0">
              <a:buNone/>
              <a:defRPr lang="pt-PT" sz="900"/>
            </a:lvl8pPr>
            <a:lvl9pPr marL="3657600" indent="0">
              <a:buNone/>
              <a:defRPr lang="pt-PT"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30D326CF-EFE2-44DD-A76F-9B0890A5F250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fld id="{F36C87F6-986D-49E6-AF40-1B3A1EE8064D}" type="slidenum">
              <a:rPr lang="pt-PT" noProof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PT"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Adicione um rodapé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PT" sz="1100">
                <a:solidFill>
                  <a:schemeClr val="tx1"/>
                </a:solidFill>
              </a:defRPr>
            </a:lvl1pPr>
          </a:lstStyle>
          <a:p>
            <a:pPr rtl="0"/>
            <a:fld id="{494CC04F-5345-4BEF-8B37-17A8FAF17749}" type="datetime1">
              <a:rPr lang="pt-PT" noProof="0" smtClean="0"/>
              <a:t>05/11/2024</a:t>
            </a:fld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PT"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lang="pt-PT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pt-PT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P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Valador</a:t>
            </a: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/>
              <a:t>plano de modernização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6C2CD-6542-7DB6-E21F-58070499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7F1C208-5390-0D9E-2399-CCBE986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Tabela custos fase c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78C9FDFD-F637-2ED2-ECB6-03EA4DC3F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852" y="4488180"/>
            <a:ext cx="9505055" cy="1684020"/>
          </a:xfrm>
        </p:spPr>
        <p:txBody>
          <a:bodyPr anchor="ctr"/>
          <a:lstStyle/>
          <a:p>
            <a:r>
              <a:rPr lang="pt-PT" dirty="0"/>
              <a:t>Este fase trás o nome da marca para o mercado luxoso que trás mais lucro por produto vendido e uma melhor imagem</a:t>
            </a:r>
          </a:p>
        </p:txBody>
      </p:sp>
      <p:graphicFrame>
        <p:nvGraphicFramePr>
          <p:cNvPr id="9" name="Marcador de Posição de Conteúdo 5">
            <a:extLst>
              <a:ext uri="{FF2B5EF4-FFF2-40B4-BE49-F238E27FC236}">
                <a16:creationId xmlns:a16="http://schemas.microsoft.com/office/drawing/2014/main" id="{FF96A6F5-FFE2-5FBA-B523-EDB6D7740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188353"/>
              </p:ext>
            </p:extLst>
          </p:nvPr>
        </p:nvGraphicFramePr>
        <p:xfrm>
          <a:off x="909836" y="1828800"/>
          <a:ext cx="10061377" cy="26990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088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endParaRPr lang="pt-PT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Investimento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Retorno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Lojas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15,6 milhões €(loja+ remodelação+ sistemas informáticos)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125mil€/mês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Nova 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500 mil€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/>
                        <a:t>9,5 milhões €</a:t>
                      </a:r>
                      <a:endParaRPr lang="pt-PT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custos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650 mil€(funcionários) anual</a:t>
                      </a:r>
                    </a:p>
                    <a:p>
                      <a:pPr algn="ctr" rtl="0"/>
                      <a:r>
                        <a:rPr lang="pt-PT" noProof="0" dirty="0"/>
                        <a:t>+</a:t>
                      </a:r>
                    </a:p>
                    <a:p>
                      <a:pPr algn="ctr" rtl="0"/>
                      <a:r>
                        <a:rPr lang="pt-PT" noProof="0" dirty="0"/>
                        <a:t>300 mil €(manutenção)anual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4239-8DC8-C29A-1FDC-A94EB51D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F0B23B-CB3C-2CE8-D29C-43C0D51A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" indent="0">
              <a:buNone/>
            </a:pPr>
            <a:r>
              <a:rPr lang="pt-PT" dirty="0"/>
              <a:t>Com este plano de trabalho não só expandimos a empresa como a modernizamos sem necessidade de criação de uma fábrica própria.</a:t>
            </a:r>
          </a:p>
          <a:p>
            <a:pPr marL="45720" indent="0">
              <a:buNone/>
            </a:pPr>
            <a:r>
              <a:rPr lang="pt-PT" dirty="0"/>
              <a:t>Criando ainda uma marca de luxo e renome.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4B99AC-4FE3-19A5-4B07-C1B1B427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58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Tópicos a abordar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r>
              <a:rPr lang="pt-PT" dirty="0"/>
              <a:t>Problemas	</a:t>
            </a:r>
          </a:p>
          <a:p>
            <a:pPr rtl="0"/>
            <a:r>
              <a:rPr lang="pt-PT" dirty="0"/>
              <a:t>Possíveis Soluções</a:t>
            </a:r>
          </a:p>
          <a:p>
            <a:pPr rtl="0"/>
            <a:r>
              <a:rPr lang="pt-PT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sz="3600" dirty="0"/>
              <a:t>Problemas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Baixo fluxo de vendas</a:t>
            </a:r>
          </a:p>
        </p:txBody>
      </p:sp>
      <p:sp>
        <p:nvSpPr>
          <p:cNvPr id="9" name="Marcador de Posição de Conteúdo 8"/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A VALADOR devido ao atraso na globalização da sua atividade foi sendo predicada nas suas vendas.</a:t>
            </a:r>
          </a:p>
          <a:p>
            <a:pPr rtl="0"/>
            <a:r>
              <a:rPr lang="pt-PT" dirty="0"/>
              <a:t> O aparecimento de novas concorrências multinacionais fizeram o produto demasiado caro, logo menos fluxo de caixa.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Falta de interesse nos produtos</a:t>
            </a:r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VALADOR foi originalmente pensada para abranger apenas o mercado local.</a:t>
            </a:r>
          </a:p>
          <a:p>
            <a:pPr rtl="0"/>
            <a:r>
              <a:rPr lang="pt-PT" dirty="0"/>
              <a:t>Com o surgimento de novas modas a falta de atualização e inovação dos produtos tornou-se um problema para atração de novos clientes.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Possível solução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Objetivo inicial :</a:t>
            </a:r>
          </a:p>
          <a:p>
            <a:pPr marL="45720" indent="0" rtl="0">
              <a:buNone/>
            </a:pPr>
            <a:r>
              <a:rPr lang="pt-PT" dirty="0"/>
              <a:t>Aumentar o capital de forma segura no meio digital</a:t>
            </a:r>
          </a:p>
          <a:p>
            <a:pPr rtl="0"/>
            <a:r>
              <a:rPr lang="pt-PT" dirty="0"/>
              <a:t>Objetivo intermediário: </a:t>
            </a:r>
          </a:p>
          <a:p>
            <a:pPr marL="45720" indent="0" rtl="0">
              <a:buNone/>
            </a:pPr>
            <a:r>
              <a:rPr lang="pt-PT" dirty="0"/>
              <a:t>Reconquistar o mercado local</a:t>
            </a:r>
          </a:p>
          <a:p>
            <a:pPr rtl="0"/>
            <a:r>
              <a:rPr lang="pt-PT" dirty="0"/>
              <a:t>Objetivo final:</a:t>
            </a:r>
          </a:p>
          <a:p>
            <a:pPr marL="45720" indent="0" rtl="0">
              <a:buNone/>
            </a:pPr>
            <a:r>
              <a:rPr lang="pt-PT" dirty="0"/>
              <a:t>Conquistar o mercado internacional</a:t>
            </a:r>
          </a:p>
        </p:txBody>
      </p:sp>
      <p:graphicFrame>
        <p:nvGraphicFramePr>
          <p:cNvPr id="5" name="Marcador de Posição de Conteúdo 4" descr="Diagrama de processo descendente com uma sequência de 3 passos em ordem descendente com tarefa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3135536"/>
              </p:ext>
            </p:extLst>
          </p:nvPr>
        </p:nvGraphicFramePr>
        <p:xfrm>
          <a:off x="5765250" y="1257300"/>
          <a:ext cx="6456460" cy="512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gm="http://schemas.openxmlformats.org/drawingml/2006/diagram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da Fase A</a:t>
            </a: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1-3 anos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marL="45720" indent="0" rtl="0">
              <a:buNone/>
            </a:pPr>
            <a:r>
              <a:rPr lang="pt-PT" dirty="0"/>
              <a:t>A fase A baseia –se:</a:t>
            </a:r>
          </a:p>
          <a:p>
            <a:pPr rtl="0"/>
            <a:r>
              <a:rPr lang="pt-PT" dirty="0"/>
              <a:t>Em criar uma identidade digital, já que o espaço físico, e a língua não é uma barreira.</a:t>
            </a:r>
          </a:p>
          <a:p>
            <a:pPr rtl="0"/>
            <a:r>
              <a:rPr lang="pt-PT" dirty="0"/>
              <a:t>Aumentar, sem stock, o capital da empresa</a:t>
            </a:r>
          </a:p>
          <a:p>
            <a:pPr rtl="0"/>
            <a:r>
              <a:rPr lang="pt-PT" dirty="0"/>
              <a:t>Apresentar a empresa ao mercado multinacional</a:t>
            </a:r>
          </a:p>
          <a:p>
            <a:pPr rtl="0"/>
            <a:r>
              <a:rPr lang="pt-PT" dirty="0"/>
              <a:t>Associar alguma fidelidade ao nome da empresa.</a:t>
            </a:r>
          </a:p>
          <a:p>
            <a:pPr rtl="0"/>
            <a:r>
              <a:rPr lang="pt-PT" dirty="0"/>
              <a:t>Reconhecimento do interesse no produto</a:t>
            </a:r>
          </a:p>
        </p:txBody>
      </p:sp>
    </p:spTree>
    <p:extLst>
      <p:ext uri="{BB962C8B-B14F-4D97-AF65-F5344CB8AC3E}">
        <p14:creationId xmlns:p14="http://schemas.microsoft.com/office/powerpoint/2010/main" val="307027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Custos projetados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half" idx="2"/>
          </p:nvPr>
        </p:nvSpPr>
        <p:spPr>
          <a:xfrm>
            <a:off x="7246540" y="1828800"/>
            <a:ext cx="4708734" cy="4343400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Primeira marca aqui</a:t>
            </a:r>
          </a:p>
          <a:p>
            <a:pPr rtl="0"/>
            <a:r>
              <a:rPr lang="pt-PT" dirty="0"/>
              <a:t>Segunda marca de </a:t>
            </a:r>
            <a:br>
              <a:rPr lang="pt-PT" dirty="0"/>
            </a:br>
            <a:r>
              <a:rPr lang="pt-PT" dirty="0"/>
              <a:t>lista aqui</a:t>
            </a:r>
          </a:p>
          <a:p>
            <a:pPr rtl="0"/>
            <a:r>
              <a:rPr lang="pt-PT" dirty="0"/>
              <a:t>Terceira marca aqui</a:t>
            </a:r>
          </a:p>
        </p:txBody>
      </p:sp>
      <p:graphicFrame>
        <p:nvGraphicFramePr>
          <p:cNvPr id="10" name="Marcador de Posição de Conteúdo 9">
            <a:extLst>
              <a:ext uri="{FF2B5EF4-FFF2-40B4-BE49-F238E27FC236}">
                <a16:creationId xmlns:a16="http://schemas.microsoft.com/office/drawing/2014/main" id="{B8212B28-4D69-8343-6D41-D026CCE840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3443516"/>
              </p:ext>
            </p:extLst>
          </p:nvPr>
        </p:nvGraphicFramePr>
        <p:xfrm>
          <a:off x="1233488" y="1828800"/>
          <a:ext cx="536498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52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4B64D-21DA-7289-AF3D-C4049D8F7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170B23-65F3-39E1-690E-0061C8C5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fase B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570AB11-83EE-0BF8-80AF-C3E4C031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3-10 anos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33D8EDD-B10C-EF71-9D9C-561F4349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Abrir uma loja num local estratégico para o público local</a:t>
            </a:r>
          </a:p>
          <a:p>
            <a:pPr rtl="0"/>
            <a:r>
              <a:rPr lang="pt-PT" dirty="0"/>
              <a:t>Criação de uma reserva de stock</a:t>
            </a:r>
          </a:p>
          <a:p>
            <a:pPr rtl="0"/>
            <a:r>
              <a:rPr lang="pt-PT" dirty="0"/>
              <a:t>Investimento numa nova coleção de produtos</a:t>
            </a:r>
          </a:p>
          <a:p>
            <a:pPr rtl="0"/>
            <a:r>
              <a:rPr lang="pt-PT" dirty="0"/>
              <a:t>Possibilidade de testar a qualidade dos produtos</a:t>
            </a:r>
          </a:p>
          <a:p>
            <a:pPr rtl="0"/>
            <a:r>
              <a:rPr lang="pt-PT" dirty="0"/>
              <a:t>Transformação do site de </a:t>
            </a:r>
            <a:r>
              <a:rPr lang="pt-PT" dirty="0" err="1"/>
              <a:t>dropshipping</a:t>
            </a:r>
            <a:r>
              <a:rPr lang="pt-PT" dirty="0"/>
              <a:t> em uma loja online</a:t>
            </a: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66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370D4-1CB7-A1A0-46EB-2AF17871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C7DD6DA-F3DB-73E5-1FCB-337EB345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pt-PT"/>
            </a:defPPr>
          </a:lstStyle>
          <a:p>
            <a:pPr rtl="0"/>
            <a:r>
              <a:rPr lang="pt-PT" dirty="0"/>
              <a:t>Tabela custos fase B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1DD6AF0D-1234-141C-2E69-472DCA3A1CE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92462510"/>
              </p:ext>
            </p:extLst>
          </p:nvPr>
        </p:nvGraphicFramePr>
        <p:xfrm>
          <a:off x="909836" y="1828800"/>
          <a:ext cx="10061377" cy="2659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endParaRPr lang="pt-PT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Investimento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Retorno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Loja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1200000€(loja+ remodelação+ sistemas informáticos)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13000€/mês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Nova coleção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20000€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25000€/mês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rtl="0"/>
                      <a:r>
                        <a:rPr lang="pt-PT" noProof="0" dirty="0"/>
                        <a:t>custos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4500€(funcionários)</a:t>
                      </a:r>
                    </a:p>
                    <a:p>
                      <a:pPr algn="ctr" rtl="0"/>
                      <a:r>
                        <a:rPr lang="pt-PT" noProof="0" dirty="0"/>
                        <a:t>+</a:t>
                      </a:r>
                    </a:p>
                    <a:p>
                      <a:pPr algn="ctr" rtl="0"/>
                      <a:r>
                        <a:rPr lang="pt-PT" noProof="0" dirty="0"/>
                        <a:t>500€(manutenção)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PT"/>
                      </a:defPPr>
                    </a:lstStyle>
                    <a:p>
                      <a:pPr algn="ctr" rtl="0"/>
                      <a:r>
                        <a:rPr lang="pt-PT" noProof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C114E4-92BE-46F4-BA24-1CA90BDA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7613" y="4629150"/>
            <a:ext cx="9753600" cy="154305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Apesar de uma ser uma fase menos lucrativa aumentaria não só a melhor resposta a problemas como uma melhor gestão de produtos</a:t>
            </a:r>
          </a:p>
          <a:p>
            <a:r>
              <a:rPr lang="pt-PT" dirty="0"/>
              <a:t>Garante também um stock físico</a:t>
            </a:r>
          </a:p>
        </p:txBody>
      </p:sp>
    </p:spTree>
    <p:extLst>
      <p:ext uri="{BB962C8B-B14F-4D97-AF65-F5344CB8AC3E}">
        <p14:creationId xmlns:p14="http://schemas.microsoft.com/office/powerpoint/2010/main" val="23043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90BE-7F19-89C2-29D1-DA0CEA33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94CFFE-B2FB-78BB-9BA0-4B2F7F73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sz="3600" dirty="0"/>
              <a:t>Detalhes fase C</a:t>
            </a: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124291A2-8452-24C2-7088-BD3234A69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&gt;10 anos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C8E72F-4F0B-304D-E6EE-F23C34FA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812" y="1484784"/>
            <a:ext cx="5638800" cy="3103240"/>
          </a:xfrm>
        </p:spPr>
        <p:txBody>
          <a:bodyPr rtlCol="0"/>
          <a:lstStyle>
            <a:defPPr>
              <a:defRPr lang="pt-PT"/>
            </a:defPPr>
          </a:lstStyle>
          <a:p>
            <a:pPr rtl="0"/>
            <a:r>
              <a:rPr lang="pt-PT" dirty="0"/>
              <a:t>Criação de uma linha de luxo</a:t>
            </a:r>
          </a:p>
          <a:p>
            <a:pPr rtl="0"/>
            <a:r>
              <a:rPr lang="pt-PT" dirty="0"/>
              <a:t>Criação de lojas internacionais</a:t>
            </a:r>
          </a:p>
          <a:p>
            <a:pPr rtl="0"/>
            <a:r>
              <a:rPr lang="pt-PT" dirty="0"/>
              <a:t>Possibilidade de sediar em um pais com baixas taxas</a:t>
            </a:r>
          </a:p>
          <a:p>
            <a:pPr rtl="0"/>
            <a:r>
              <a:rPr lang="pt-PT" dirty="0"/>
              <a:t>Conquistar mercados altamente valorizados</a:t>
            </a:r>
          </a:p>
        </p:txBody>
      </p:sp>
    </p:spTree>
    <p:extLst>
      <p:ext uri="{BB962C8B-B14F-4D97-AF65-F5344CB8AC3E}">
        <p14:creationId xmlns:p14="http://schemas.microsoft.com/office/powerpoint/2010/main" val="271147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resentação com o continente australiano (16x9)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7054465_TF02804874_Win32" id="{CBF69311-4E47-4376-ADE9-7F864BCC38E6}" vid="{BF8164AD-90F8-49DD-87D8-38495E20298E}"/>
    </a:ext>
  </a:extLst>
</a:theme>
</file>

<file path=ppt/theme/theme2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8C21F4-E7AD-493E-9D19-9BE1E5C37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80FB38-5D8B-440B-98CF-5698EF453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CF3A8C-C282-46D8-AD7D-DFAA451D002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Série de mapas do mundo, apresentação com o continente australiano (ecrã panorâmico)</Template>
  <TotalTime>302</TotalTime>
  <Words>498</Words>
  <Application>Microsoft Office PowerPoint</Application>
  <PresentationFormat>Personalizados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Apresentação com o continente australiano (16x9)</vt:lpstr>
      <vt:lpstr>Valador    plano de modernização</vt:lpstr>
      <vt:lpstr>Tópicos a abordar</vt:lpstr>
      <vt:lpstr>Problemas</vt:lpstr>
      <vt:lpstr>Possível solução</vt:lpstr>
      <vt:lpstr>Detalhes da Fase A</vt:lpstr>
      <vt:lpstr>Custos projetados</vt:lpstr>
      <vt:lpstr>Detalhes fase B</vt:lpstr>
      <vt:lpstr>Tabela custos fase B</vt:lpstr>
      <vt:lpstr>Detalhes fase C</vt:lpstr>
      <vt:lpstr>Tabela custos fase c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Silva</dc:creator>
  <cp:lastModifiedBy>Francisco Silva</cp:lastModifiedBy>
  <cp:revision>2</cp:revision>
  <dcterms:created xsi:type="dcterms:W3CDTF">2024-10-29T19:31:53Z</dcterms:created>
  <dcterms:modified xsi:type="dcterms:W3CDTF">2024-11-05T19:24:15Z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