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22964-E4C6-CC7C-2396-CA9A6A05DE14}" v="25" dt="2024-10-23T04:15:29.417"/>
    <p1510:client id="{436DE1ED-0EA7-B5B0-BBFD-7646D4E828A4}" v="201" dt="2024-10-23T03:54:35.155"/>
    <p1510:client id="{8135D368-CCD8-12B8-1AEF-49DF048114C1}" v="94" dt="2024-10-24T13:55:51.841"/>
    <p1510:client id="{911F42CC-20FA-B569-F038-39B967AAEE56}" v="9" dt="2024-10-24T09:48:20.666"/>
    <p1510:client id="{A6DA7FF1-9457-41FD-FFC4-0D8411266CBA}" v="59" dt="2024-10-24T11:03:58.280"/>
    <p1510:client id="{BB4B7DBA-804D-BDA9-EE77-0A446FE039AC}" v="35" dt="2024-10-23T06:46:41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7B46-B2CA-4F11-8BD9-CAA1C5A8420B}" type="datetimeFigureOut"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6C85-1A9D-44BD-A347-A42C58BC020F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https://unsplash.com/photos/investment-specialist-working-in-stock-trading-industry-</a:t>
            </a:r>
            <a:r>
              <a:rPr lang="zh-TW" dirty="0">
                <a:ea typeface="新細明體"/>
              </a:rPr>
              <a:t>watching-</a:t>
            </a:r>
            <a:r>
              <a:rPr lang="en-US" altLang="zh-TW" dirty="0">
                <a:ea typeface="新細明體"/>
              </a:rPr>
              <a:t>c</a:t>
            </a:r>
            <a:r>
              <a:rPr lang="zh-TW" dirty="0">
                <a:ea typeface="新細明體"/>
              </a:rPr>
              <a:t>harts-</a:t>
            </a:r>
            <a:r>
              <a:rPr lang="en-US" altLang="zh-TW" dirty="0">
                <a:ea typeface="新細明體"/>
              </a:rPr>
              <a:t>a</a:t>
            </a:r>
            <a:r>
              <a:rPr lang="zh-TW" dirty="0">
                <a:ea typeface="新細明體"/>
              </a:rPr>
              <a:t>nd-graphs-of-</a:t>
            </a:r>
            <a:r>
              <a:rPr lang="en-US" altLang="zh-TW" dirty="0">
                <a:ea typeface="新細明體"/>
              </a:rPr>
              <a:t>c</a:t>
            </a:r>
            <a:r>
              <a:rPr lang="zh-TW" dirty="0">
                <a:ea typeface="新細明體"/>
              </a:rPr>
              <a:t>urr</a:t>
            </a:r>
            <a:r>
              <a:rPr lang="en-US" altLang="zh-TW" dirty="0">
                <a:ea typeface="新細明體"/>
              </a:rPr>
              <a:t>en</a:t>
            </a:r>
            <a:r>
              <a:rPr lang="zh-TW" dirty="0">
                <a:ea typeface="新細明體"/>
              </a:rPr>
              <a:t>cy-</a:t>
            </a:r>
            <a:r>
              <a:rPr lang="en-US" altLang="zh-TW" dirty="0">
                <a:ea typeface="新細明體"/>
              </a:rPr>
              <a:t>on-smartph</a:t>
            </a:r>
            <a:r>
              <a:rPr lang="zh-TW" dirty="0">
                <a:ea typeface="新細明體"/>
              </a:rPr>
              <a:t>one-</a:t>
            </a:r>
            <a:r>
              <a:rPr lang="en-US" altLang="zh-TW" dirty="0">
                <a:ea typeface="新細明體"/>
              </a:rPr>
              <a:t>nz</a:t>
            </a:r>
            <a:r>
              <a:rPr lang="zh-TW" dirty="0">
                <a:ea typeface="新細明體"/>
              </a:rPr>
              <a:t>vj</a:t>
            </a:r>
            <a:r>
              <a:rPr lang="en-US" altLang="zh-TW" dirty="0">
                <a:ea typeface="新細明體"/>
              </a:rPr>
              <a:t>sa</a:t>
            </a:r>
            <a:r>
              <a:rPr lang="zh-TW" dirty="0">
                <a:ea typeface="新細明體"/>
              </a:rPr>
              <a:t>IK</a:t>
            </a:r>
            <a:r>
              <a:rPr lang="en-US" altLang="zh-TW" dirty="0">
                <a:ea typeface="新細明體"/>
              </a:rPr>
              <a:t>E4</a:t>
            </a:r>
            <a:r>
              <a:rPr lang="zh-TW" dirty="0">
                <a:ea typeface="新細明體"/>
              </a:rPr>
              <a:t>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51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https://unsplash.com/photos/laptop-computer-on-glass-top-table-hpjSkU2UYSU</a:t>
            </a:r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一張圖分為兩半 中間斜</a:t>
            </a:r>
            <a:r>
              <a:rPr lang="zh-TW"/>
              <a:t>切</a:t>
            </a:r>
            <a:r>
              <a:rPr lang="zh-TW" altLang="en-US"/>
              <a:t> 一邊是</a:t>
            </a:r>
            <a:r>
              <a:rPr lang="zh-TW"/>
              <a:t>主角在上</a:t>
            </a:r>
            <a:r>
              <a:rPr lang="zh-TW" altLang="en-US"/>
              <a:t>線上的程式課</a:t>
            </a:r>
            <a:r>
              <a:rPr lang="zh-TW"/>
              <a:t>程</a:t>
            </a:r>
            <a:r>
              <a:rPr lang="zh-TW" altLang="en-US"/>
              <a:t> </a:t>
            </a:r>
            <a:r>
              <a:rPr lang="zh-TW"/>
              <a:t>一</a:t>
            </a:r>
            <a:r>
              <a:rPr lang="zh-TW" altLang="en-US"/>
              <a:t>邊是</a:t>
            </a:r>
            <a:r>
              <a:rPr lang="zh-TW"/>
              <a:t>主角</a:t>
            </a:r>
            <a:r>
              <a:rPr lang="zh-TW" altLang="en-US"/>
              <a:t>正在參與某種</a:t>
            </a:r>
            <a:r>
              <a:rPr lang="zh-TW"/>
              <a:t>程</a:t>
            </a:r>
            <a:r>
              <a:rPr lang="zh-TW" altLang="en-US"/>
              <a:t>式設計競賽 </a:t>
            </a:r>
            <a:r>
              <a:rPr lang="zh-TW"/>
              <a:t>主角的形象是一個深藍色</a:t>
            </a:r>
            <a:r>
              <a:rPr lang="zh-TW" altLang="en-US"/>
              <a:t>頭</a:t>
            </a:r>
            <a:r>
              <a:rPr lang="zh-TW"/>
              <a:t>髮的男</a:t>
            </a:r>
            <a:r>
              <a:rPr lang="zh-TW" altLang="en-US"/>
              <a:t>大學生 </a:t>
            </a:r>
            <a:r>
              <a:rPr lang="zh-TW"/>
              <a:t>畫風</a:t>
            </a:r>
            <a:r>
              <a:rPr lang="zh-TW" altLang="en-US"/>
              <a:t>使</a:t>
            </a:r>
            <a:r>
              <a:rPr lang="zh-TW"/>
              <a:t>用明亮開朗一點的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8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>
                <a:ea typeface="新細明體"/>
              </a:rPr>
              <a:t>https://unsplash.com/photos/man-in-gray-dress-shirt-sitting-on-chair-in-front-of-com</a:t>
            </a:r>
            <a:r>
              <a:rPr lang="en-US" altLang="zh-TW" dirty="0">
                <a:ea typeface="新細明體"/>
              </a:rPr>
              <a:t>put</a:t>
            </a:r>
            <a:r>
              <a:rPr lang="zh-TW" dirty="0">
                <a:ea typeface="新細明體"/>
              </a:rPr>
              <a:t>er-monitor-</a:t>
            </a:r>
            <a:r>
              <a:rPr lang="en-US" altLang="zh-TW" dirty="0">
                <a:ea typeface="新細明體"/>
              </a:rPr>
              <a:t>B</a:t>
            </a:r>
            <a:r>
              <a:rPr lang="zh-TW" dirty="0">
                <a:ea typeface="新細明體"/>
              </a:rPr>
              <a:t>6JINerW</a:t>
            </a:r>
            <a:r>
              <a:rPr lang="en-US" altLang="zh-TW" dirty="0">
                <a:ea typeface="新細明體"/>
              </a:rPr>
              <a:t>M</a:t>
            </a:r>
            <a:r>
              <a:rPr lang="zh-TW" dirty="0">
                <a:ea typeface="新細明體"/>
              </a:rPr>
              <a:t>z0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06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https://unsplash.com/photos/white-arrow-pointing-down-with-declining-bar-graph-on-red-background-downward-trend-in-investmen</a:t>
            </a:r>
            <a:r>
              <a:rPr lang="en-US" altLang="zh-TW" dirty="0"/>
              <a:t>t-</a:t>
            </a:r>
            <a:r>
              <a:rPr lang="zh-TW" dirty="0"/>
              <a:t>recess</a:t>
            </a:r>
            <a:r>
              <a:rPr lang="en-US" altLang="zh-TW" dirty="0"/>
              <a:t>ion-</a:t>
            </a:r>
            <a:r>
              <a:rPr lang="zh-TW" dirty="0"/>
              <a:t>financial-cr</a:t>
            </a:r>
            <a:r>
              <a:rPr lang="en-US" altLang="zh-TW" dirty="0"/>
              <a:t>i</a:t>
            </a:r>
            <a:r>
              <a:rPr lang="zh-TW" dirty="0"/>
              <a:t>sis-inflation-3d-render</a:t>
            </a:r>
            <a:r>
              <a:rPr lang="en-US" altLang="zh-TW" dirty="0"/>
              <a:t>-il</a:t>
            </a:r>
            <a:r>
              <a:rPr lang="zh-TW" dirty="0"/>
              <a:t>lustration-</a:t>
            </a:r>
            <a:r>
              <a:rPr lang="en-US" altLang="zh-TW" dirty="0"/>
              <a:t>N</a:t>
            </a:r>
            <a:r>
              <a:rPr lang="zh-TW" dirty="0"/>
              <a:t>fYFAvM8</a:t>
            </a:r>
            <a:r>
              <a:rPr lang="en-US" altLang="zh-TW" dirty="0"/>
              <a:t>d</a:t>
            </a:r>
            <a:r>
              <a:rPr lang="zh-TW" dirty="0"/>
              <a:t>UI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9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>
                <a:ea typeface="新細明體"/>
              </a:rPr>
              <a:t>https://unsplash.com/photos/team-of-stockbrokers-are-having-a-conversation-in-a-dark-office-with-display-screens-analyzing-data-graphs-and-reports-for-investme</a:t>
            </a:r>
            <a:r>
              <a:rPr lang="en-US" altLang="zh-TW" dirty="0">
                <a:ea typeface="新細明體"/>
              </a:rPr>
              <a:t>n</a:t>
            </a:r>
            <a:r>
              <a:rPr lang="zh-TW" dirty="0">
                <a:ea typeface="新細明體"/>
              </a:rPr>
              <a:t>t-purposes-creative-team</a:t>
            </a:r>
            <a:r>
              <a:rPr lang="en-US" altLang="zh-TW" dirty="0">
                <a:ea typeface="新細明體"/>
              </a:rPr>
              <a:t>wo</a:t>
            </a:r>
            <a:r>
              <a:rPr lang="zh-TW" dirty="0">
                <a:ea typeface="新細明體"/>
              </a:rPr>
              <a:t>rk-traders-DYOsdOV-0J</a:t>
            </a:r>
            <a:r>
              <a:rPr lang="en-US" altLang="zh-TW" dirty="0">
                <a:ea typeface="新細明體"/>
              </a:rPr>
              <a:t>A</a:t>
            </a:r>
            <a:endParaRPr lang="zh-TW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3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https://unsplash.com/photo</a:t>
            </a:r>
            <a:r>
              <a:rPr lang="zh-TW" dirty="0">
                <a:ea typeface="新細明體"/>
              </a:rPr>
              <a:t>s/a</a:t>
            </a:r>
            <a:r>
              <a:rPr lang="en-US" altLang="zh-TW" dirty="0">
                <a:ea typeface="新細明體"/>
              </a:rPr>
              <a:t>-set-</a:t>
            </a:r>
            <a:r>
              <a:rPr lang="zh-TW" dirty="0">
                <a:ea typeface="新細明體"/>
              </a:rPr>
              <a:t>of-thre</a:t>
            </a:r>
            <a:r>
              <a:rPr lang="en-US" altLang="zh-TW" dirty="0">
                <a:ea typeface="新細明體"/>
              </a:rPr>
              <a:t>e</a:t>
            </a:r>
            <a:r>
              <a:rPr lang="zh-TW" dirty="0">
                <a:ea typeface="新細明體"/>
              </a:rPr>
              <a:t>-blue-and-</a:t>
            </a:r>
            <a:r>
              <a:rPr lang="en-US" altLang="zh-TW" dirty="0">
                <a:ea typeface="新細明體"/>
              </a:rPr>
              <a:t>whi</a:t>
            </a:r>
            <a:r>
              <a:rPr lang="zh-TW" dirty="0">
                <a:ea typeface="新細明體"/>
              </a:rPr>
              <a:t>te</a:t>
            </a:r>
            <a:r>
              <a:rPr lang="en-US" altLang="zh-TW" dirty="0">
                <a:ea typeface="新細明體"/>
              </a:rPr>
              <a:t>-</a:t>
            </a:r>
            <a:r>
              <a:rPr lang="zh-TW" dirty="0">
                <a:ea typeface="新細明體"/>
              </a:rPr>
              <a:t>cubes-wit</a:t>
            </a:r>
            <a:r>
              <a:rPr lang="en-US" altLang="zh-TW" dirty="0">
                <a:ea typeface="新細明體"/>
              </a:rPr>
              <a:t>h-a</a:t>
            </a:r>
            <a:r>
              <a:rPr lang="zh-TW" dirty="0">
                <a:ea typeface="新細明體"/>
              </a:rPr>
              <a:t>-b</a:t>
            </a:r>
            <a:r>
              <a:rPr lang="en-US" altLang="zh-TW" dirty="0">
                <a:ea typeface="新細明體"/>
              </a:rPr>
              <a:t>it</a:t>
            </a:r>
            <a:r>
              <a:rPr lang="zh-TW" dirty="0">
                <a:ea typeface="新細明體"/>
              </a:rPr>
              <a:t>c</a:t>
            </a:r>
            <a:r>
              <a:rPr lang="en-US" altLang="zh-TW" dirty="0">
                <a:ea typeface="新細明體"/>
              </a:rPr>
              <a:t>oin</a:t>
            </a:r>
            <a:r>
              <a:rPr lang="zh-TW" dirty="0">
                <a:ea typeface="新細明體"/>
              </a:rPr>
              <a:t>-</a:t>
            </a:r>
            <a:r>
              <a:rPr lang="en-US" altLang="zh-TW" dirty="0">
                <a:ea typeface="新細明體"/>
              </a:rPr>
              <a:t>sym</a:t>
            </a:r>
            <a:r>
              <a:rPr lang="zh-TW" dirty="0">
                <a:ea typeface="新細明體"/>
              </a:rPr>
              <a:t>bol-</a:t>
            </a:r>
            <a:r>
              <a:rPr lang="en-US" altLang="zh-TW" dirty="0">
                <a:ea typeface="新細明體"/>
              </a:rPr>
              <a:t>Wj</a:t>
            </a:r>
            <a:r>
              <a:rPr lang="zh-TW" dirty="0">
                <a:ea typeface="新細明體"/>
              </a:rPr>
              <a:t>VH</a:t>
            </a:r>
            <a:r>
              <a:rPr lang="en-US" altLang="zh-TW" dirty="0">
                <a:ea typeface="新細明體"/>
              </a:rPr>
              <a:t>p7heLWw</a:t>
            </a:r>
            <a:endParaRPr lang="zh-TW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https://unsplash.com/photos/</a:t>
            </a:r>
            <a:r>
              <a:rPr lang="zh-TW" dirty="0">
                <a:ea typeface="新細明體"/>
              </a:rPr>
              <a:t>black-and</a:t>
            </a:r>
            <a:r>
              <a:rPr lang="en-US" altLang="zh-TW" dirty="0">
                <a:ea typeface="新細明體"/>
              </a:rPr>
              <a:t>roid</a:t>
            </a:r>
            <a:r>
              <a:rPr lang="zh-TW" dirty="0">
                <a:ea typeface="新細明體"/>
              </a:rPr>
              <a:t>-smartph</a:t>
            </a:r>
            <a:r>
              <a:rPr lang="en-US" altLang="zh-TW" dirty="0">
                <a:ea typeface="新細明體"/>
              </a:rPr>
              <a:t>one-on-macb</a:t>
            </a:r>
            <a:r>
              <a:rPr lang="zh-TW" dirty="0">
                <a:ea typeface="新細明體"/>
              </a:rPr>
              <a:t>o</a:t>
            </a:r>
            <a:r>
              <a:rPr lang="en-US" altLang="zh-TW" dirty="0">
                <a:ea typeface="新細明體"/>
              </a:rPr>
              <a:t>ok-</a:t>
            </a:r>
            <a:r>
              <a:rPr lang="zh-TW" dirty="0">
                <a:ea typeface="新細明體"/>
              </a:rPr>
              <a:t>pro-</a:t>
            </a:r>
            <a:r>
              <a:rPr lang="en-US" altLang="zh-TW" dirty="0">
                <a:ea typeface="新細明體"/>
              </a:rPr>
              <a:t>dA</a:t>
            </a:r>
            <a:r>
              <a:rPr lang="zh-TW" dirty="0">
                <a:ea typeface="新細明體"/>
              </a:rPr>
              <a:t>0S</a:t>
            </a:r>
            <a:r>
              <a:rPr lang="en-US" altLang="zh-TW" dirty="0">
                <a:ea typeface="新細明體"/>
              </a:rPr>
              <a:t>A67EgOQ</a:t>
            </a:r>
            <a:endParaRPr lang="zh-TW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A6C85-1A9D-44BD-A347-A42C58BC020F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72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0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8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4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39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2E7E59-7D4B-BDE8-7F9B-8D9DF2451423}"/>
              </a:ext>
            </a:extLst>
          </p:cNvPr>
          <p:cNvSpPr/>
          <p:nvPr/>
        </p:nvSpPr>
        <p:spPr>
          <a:xfrm>
            <a:off x="1322" y="-1585"/>
            <a:ext cx="12193187" cy="685522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603" y="2541809"/>
            <a:ext cx="8115300" cy="17742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sz="5400">
                <a:solidFill>
                  <a:schemeClr val="bg1"/>
                </a:solidFill>
                <a:latin typeface="新細明體"/>
                <a:ea typeface="新細明體"/>
              </a:rPr>
              <a:t>故事七步驟</a:t>
            </a:r>
            <a:br>
              <a:rPr lang="zh-TW" sz="5400" dirty="0">
                <a:latin typeface="新細明體"/>
                <a:ea typeface="新細明體"/>
              </a:rPr>
            </a:br>
            <a:r>
              <a:rPr lang="zh-TW" altLang="en-US" sz="5400">
                <a:solidFill>
                  <a:schemeClr val="bg1"/>
                </a:solidFill>
                <a:latin typeface="新細明體"/>
                <a:ea typeface="新細明體"/>
              </a:rPr>
              <a:t>學校故事</a:t>
            </a:r>
            <a:endParaRPr lang="zh-TW" sz="5400">
              <a:solidFill>
                <a:schemeClr val="bg1"/>
              </a:solidFill>
              <a:latin typeface="新細明體"/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603" y="4742716"/>
            <a:ext cx="8115300" cy="1028967"/>
          </a:xfrm>
        </p:spPr>
        <p:txBody>
          <a:bodyPr anchor="t">
            <a:normAutofit/>
          </a:bodyPr>
          <a:lstStyle/>
          <a:p>
            <a:r>
              <a:rPr lang="zh-TW" altLang="en-US" sz="2400" i="1">
                <a:solidFill>
                  <a:schemeClr val="bg1"/>
                </a:solidFill>
                <a:latin typeface="Times New Roman"/>
                <a:ea typeface="微軟正黑體"/>
                <a:cs typeface="Times New Roman"/>
              </a:rPr>
              <a:t>Animaze 110ab0009 何彥璟</a:t>
            </a:r>
            <a:endParaRPr lang="zh-TW" sz="2400" i="1">
              <a:solidFill>
                <a:schemeClr val="bg1"/>
              </a:solidFill>
              <a:latin typeface="Times New Roman"/>
              <a:ea typeface="微軟正黑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Investment specialist working in stock trading industry watching charts and graphs of currency on smartphone">
            <a:extLst>
              <a:ext uri="{FF2B5EF4-FFF2-40B4-BE49-F238E27FC236}">
                <a16:creationId xmlns:a16="http://schemas.microsoft.com/office/drawing/2014/main" id="{C36D9C60-CCE4-3116-A4AF-604EDE57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-398363"/>
            <a:ext cx="12195857" cy="81080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7" y="3723"/>
            <a:ext cx="9238434" cy="857559"/>
          </a:xfrm>
        </p:spPr>
        <p:txBody>
          <a:bodyPr/>
          <a:lstStyle/>
          <a:p>
            <a:r>
              <a:rPr lang="zh-TW" altLang="en-US" sz="4000"/>
              <a:t>1.目標</a:t>
            </a:r>
          </a:p>
        </p:txBody>
      </p:sp>
    </p:spTree>
    <p:extLst>
      <p:ext uri="{BB962C8B-B14F-4D97-AF65-F5344CB8AC3E}">
        <p14:creationId xmlns:p14="http://schemas.microsoft.com/office/powerpoint/2010/main" val="12563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laptop computer on glass-top table">
            <a:extLst>
              <a:ext uri="{FF2B5EF4-FFF2-40B4-BE49-F238E27FC236}">
                <a16:creationId xmlns:a16="http://schemas.microsoft.com/office/drawing/2014/main" id="{4E877A3F-9F68-DC42-6699-AE98B06E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-6101"/>
            <a:ext cx="12292779" cy="86891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7" y="209703"/>
            <a:ext cx="9238434" cy="857559"/>
          </a:xfrm>
        </p:spPr>
        <p:txBody>
          <a:bodyPr/>
          <a:lstStyle/>
          <a:p>
            <a:r>
              <a:rPr lang="zh-TW" altLang="en-US" sz="4000"/>
              <a:t>2.阻礙</a:t>
            </a:r>
          </a:p>
        </p:txBody>
      </p:sp>
    </p:spTree>
    <p:extLst>
      <p:ext uri="{BB962C8B-B14F-4D97-AF65-F5344CB8AC3E}">
        <p14:creationId xmlns:p14="http://schemas.microsoft.com/office/powerpoint/2010/main" val="30905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Programmers and developer teams are coding and developing software.">
            <a:extLst>
              <a:ext uri="{FF2B5EF4-FFF2-40B4-BE49-F238E27FC236}">
                <a16:creationId xmlns:a16="http://schemas.microsoft.com/office/drawing/2014/main" id="{061C516B-95DE-7EC5-10BC-F6EA2A170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-4916"/>
            <a:ext cx="12317361" cy="81583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>
                <a:solidFill>
                  <a:srgbClr val="FFFFFF"/>
                </a:solidFill>
              </a:rPr>
              <a:t>3.努力</a:t>
            </a:r>
          </a:p>
        </p:txBody>
      </p:sp>
    </p:spTree>
    <p:extLst>
      <p:ext uri="{BB962C8B-B14F-4D97-AF65-F5344CB8AC3E}">
        <p14:creationId xmlns:p14="http://schemas.microsoft.com/office/powerpoint/2010/main" val="413696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man in gray dress shirt sitting on chair in front of computer monitor">
            <a:extLst>
              <a:ext uri="{FF2B5EF4-FFF2-40B4-BE49-F238E27FC236}">
                <a16:creationId xmlns:a16="http://schemas.microsoft.com/office/drawing/2014/main" id="{59A66500-99E9-278E-06C9-A6BB210B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-4916"/>
            <a:ext cx="12280490" cy="68678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/>
              <a:t>4.結果</a:t>
            </a:r>
          </a:p>
        </p:txBody>
      </p:sp>
    </p:spTree>
    <p:extLst>
      <p:ext uri="{BB962C8B-B14F-4D97-AF65-F5344CB8AC3E}">
        <p14:creationId xmlns:p14="http://schemas.microsoft.com/office/powerpoint/2010/main" val="421637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White arrow pointing down with declining bar graph on red background downward trend in investment recession financial crisis inflation. 3d render illustration">
            <a:extLst>
              <a:ext uri="{FF2B5EF4-FFF2-40B4-BE49-F238E27FC236}">
                <a16:creationId xmlns:a16="http://schemas.microsoft.com/office/drawing/2014/main" id="{D5D59A50-FBC9-CFD8-18C4-875AC1F5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-182"/>
            <a:ext cx="12280489" cy="7792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>
                <a:solidFill>
                  <a:srgbClr val="FFFFFF"/>
                </a:solidFill>
              </a:rPr>
              <a:t>4.結果</a:t>
            </a:r>
          </a:p>
        </p:txBody>
      </p:sp>
    </p:spTree>
    <p:extLst>
      <p:ext uri="{BB962C8B-B14F-4D97-AF65-F5344CB8AC3E}">
        <p14:creationId xmlns:p14="http://schemas.microsoft.com/office/powerpoint/2010/main" val="46510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eam of stockbrokers are having a conversation in a dark office with display screens. Analyzing data, graphs and reports for investment purposes. Creative teamwork traders.">
            <a:extLst>
              <a:ext uri="{FF2B5EF4-FFF2-40B4-BE49-F238E27FC236}">
                <a16:creationId xmlns:a16="http://schemas.microsoft.com/office/drawing/2014/main" id="{D13E3566-A66E-CB7B-99C1-717FBD60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6002"/>
            <a:ext cx="12182167" cy="81979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>
                <a:solidFill>
                  <a:srgbClr val="FFFFFF"/>
                </a:solidFill>
              </a:rPr>
              <a:t>5.意外</a:t>
            </a:r>
          </a:p>
        </p:txBody>
      </p:sp>
    </p:spTree>
    <p:extLst>
      <p:ext uri="{BB962C8B-B14F-4D97-AF65-F5344CB8AC3E}">
        <p14:creationId xmlns:p14="http://schemas.microsoft.com/office/powerpoint/2010/main" val="165769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a set of three blue and white cubes with a bitcoin symbol">
            <a:extLst>
              <a:ext uri="{FF2B5EF4-FFF2-40B4-BE49-F238E27FC236}">
                <a16:creationId xmlns:a16="http://schemas.microsoft.com/office/drawing/2014/main" id="{8649559C-2201-FA85-1BC3-4E4E289E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2536"/>
            <a:ext cx="12649199" cy="70372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>
                <a:solidFill>
                  <a:srgbClr val="FFFFFF"/>
                </a:solidFill>
              </a:rPr>
              <a:t>6.轉彎</a:t>
            </a:r>
          </a:p>
        </p:txBody>
      </p:sp>
    </p:spTree>
    <p:extLst>
      <p:ext uri="{BB962C8B-B14F-4D97-AF65-F5344CB8AC3E}">
        <p14:creationId xmlns:p14="http://schemas.microsoft.com/office/powerpoint/2010/main" val="368628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black android smartphone on macbook pro">
            <a:extLst>
              <a:ext uri="{FF2B5EF4-FFF2-40B4-BE49-F238E27FC236}">
                <a16:creationId xmlns:a16="http://schemas.microsoft.com/office/drawing/2014/main" id="{3FE1E3A0-AEB8-109A-0860-C1A603DC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5" y="-461"/>
            <a:ext cx="12192000" cy="68589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410DD4-33E7-C82E-1DE7-341DDC8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61" y="283445"/>
            <a:ext cx="9238434" cy="857559"/>
          </a:xfrm>
        </p:spPr>
        <p:txBody>
          <a:bodyPr/>
          <a:lstStyle/>
          <a:p>
            <a:r>
              <a:rPr lang="zh-TW" altLang="en-US" sz="4000">
                <a:solidFill>
                  <a:srgbClr val="FFFFFF"/>
                </a:solidFill>
              </a:rPr>
              <a:t>7.結局</a:t>
            </a:r>
          </a:p>
        </p:txBody>
      </p:sp>
    </p:spTree>
    <p:extLst>
      <p:ext uri="{BB962C8B-B14F-4D97-AF65-F5344CB8AC3E}">
        <p14:creationId xmlns:p14="http://schemas.microsoft.com/office/powerpoint/2010/main" val="4131435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PortalVTI</vt:lpstr>
      <vt:lpstr>故事七步驟 學校故事</vt:lpstr>
      <vt:lpstr>1.目標</vt:lpstr>
      <vt:lpstr>2.阻礙</vt:lpstr>
      <vt:lpstr>3.努力</vt:lpstr>
      <vt:lpstr>4.結果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263</cp:revision>
  <dcterms:created xsi:type="dcterms:W3CDTF">2024-10-23T02:50:41Z</dcterms:created>
  <dcterms:modified xsi:type="dcterms:W3CDTF">2024-10-24T14:03:35Z</dcterms:modified>
</cp:coreProperties>
</file>