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815" r:id="rId2"/>
    <p:sldId id="678" r:id="rId3"/>
    <p:sldId id="760" r:id="rId4"/>
    <p:sldId id="679" r:id="rId5"/>
    <p:sldId id="681" r:id="rId6"/>
    <p:sldId id="761" r:id="rId7"/>
    <p:sldId id="682" r:id="rId8"/>
    <p:sldId id="7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d Kwartl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2" autoAdjust="0"/>
    <p:restoredTop sz="91493" autoAdjust="0"/>
  </p:normalViewPr>
  <p:slideViewPr>
    <p:cSldViewPr snapToGrid="0">
      <p:cViewPr varScale="1">
        <p:scale>
          <a:sx n="82" d="100"/>
          <a:sy n="82" d="100"/>
        </p:scale>
        <p:origin x="2032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Sheet5!$F$2</c:f>
              <c:strCache>
                <c:ptCount val="1"/>
                <c:pt idx="0">
                  <c:v>income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Sheet5!$E$3:$E$27</c:f>
              <c:strCache>
                <c:ptCount val="25"/>
                <c:pt idx="0">
                  <c:v>Monaco</c:v>
                </c:pt>
                <c:pt idx="1">
                  <c:v>Liechtenstein</c:v>
                </c:pt>
                <c:pt idx="2">
                  <c:v>Bermuda</c:v>
                </c:pt>
                <c:pt idx="3">
                  <c:v>Switzerland</c:v>
                </c:pt>
                <c:pt idx="4">
                  <c:v>Norway</c:v>
                </c:pt>
                <c:pt idx="5">
                  <c:v>Macao</c:v>
                </c:pt>
                <c:pt idx="6">
                  <c:v>Luxembourg</c:v>
                </c:pt>
                <c:pt idx="7">
                  <c:v>Iceland</c:v>
                </c:pt>
                <c:pt idx="8">
                  <c:v>United States</c:v>
                </c:pt>
                <c:pt idx="9">
                  <c:v>Denmark</c:v>
                </c:pt>
                <c:pt idx="10">
                  <c:v>Singapore</c:v>
                </c:pt>
                <c:pt idx="11">
                  <c:v>Ireland</c:v>
                </c:pt>
                <c:pt idx="12">
                  <c:v>Sweden</c:v>
                </c:pt>
                <c:pt idx="13">
                  <c:v>Australia</c:v>
                </c:pt>
                <c:pt idx="14">
                  <c:v>Netherlands</c:v>
                </c:pt>
                <c:pt idx="15">
                  <c:v>Hong Kong</c:v>
                </c:pt>
                <c:pt idx="16">
                  <c:v>Austria</c:v>
                </c:pt>
                <c:pt idx="17">
                  <c:v>Finland</c:v>
                </c:pt>
                <c:pt idx="18">
                  <c:v>Germany</c:v>
                </c:pt>
                <c:pt idx="19">
                  <c:v>Canada</c:v>
                </c:pt>
                <c:pt idx="20">
                  <c:v>Belgium</c:v>
                </c:pt>
                <c:pt idx="21">
                  <c:v>United Kingdom</c:v>
                </c:pt>
                <c:pt idx="22">
                  <c:v>United Arab Emirates</c:v>
                </c:pt>
                <c:pt idx="23">
                  <c:v>New Zealand</c:v>
                </c:pt>
                <c:pt idx="24">
                  <c:v>Japan</c:v>
                </c:pt>
              </c:strCache>
            </c:strRef>
          </c:cat>
          <c:val>
            <c:numRef>
              <c:f>Sheet5!$F$3:$F$27</c:f>
              <c:numCache>
                <c:formatCode>General</c:formatCode>
                <c:ptCount val="25"/>
                <c:pt idx="0">
                  <c:v>186080</c:v>
                </c:pt>
                <c:pt idx="1">
                  <c:v>116300</c:v>
                </c:pt>
                <c:pt idx="2">
                  <c:v>106140</c:v>
                </c:pt>
                <c:pt idx="3">
                  <c:v>81130</c:v>
                </c:pt>
                <c:pt idx="4">
                  <c:v>76160</c:v>
                </c:pt>
                <c:pt idx="5">
                  <c:v>72050</c:v>
                </c:pt>
                <c:pt idx="6">
                  <c:v>70790</c:v>
                </c:pt>
                <c:pt idx="7">
                  <c:v>60500</c:v>
                </c:pt>
                <c:pt idx="8">
                  <c:v>59160</c:v>
                </c:pt>
                <c:pt idx="9">
                  <c:v>55330</c:v>
                </c:pt>
                <c:pt idx="10">
                  <c:v>54530</c:v>
                </c:pt>
                <c:pt idx="11">
                  <c:v>53370</c:v>
                </c:pt>
                <c:pt idx="12">
                  <c:v>52270</c:v>
                </c:pt>
                <c:pt idx="13">
                  <c:v>51360</c:v>
                </c:pt>
                <c:pt idx="14">
                  <c:v>46910</c:v>
                </c:pt>
                <c:pt idx="15">
                  <c:v>46310</c:v>
                </c:pt>
                <c:pt idx="16">
                  <c:v>45360</c:v>
                </c:pt>
                <c:pt idx="17">
                  <c:v>44760</c:v>
                </c:pt>
                <c:pt idx="18">
                  <c:v>43700</c:v>
                </c:pt>
                <c:pt idx="19">
                  <c:v>42790</c:v>
                </c:pt>
                <c:pt idx="20">
                  <c:v>42050</c:v>
                </c:pt>
                <c:pt idx="21">
                  <c:v>40600</c:v>
                </c:pt>
                <c:pt idx="22">
                  <c:v>39130</c:v>
                </c:pt>
                <c:pt idx="23">
                  <c:v>38780</c:v>
                </c:pt>
                <c:pt idx="24">
                  <c:v>38520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B-4DD6-A392-91384B65F1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9963312"/>
        <c:axId val="369965272"/>
      </c:barChart>
      <c:catAx>
        <c:axId val="369963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5272"/>
        <c:crosses val="autoZero"/>
        <c:auto val="1"/>
        <c:lblAlgn val="ctr"/>
        <c:lblOffset val="100"/>
        <c:noMultiLvlLbl val="0"/>
      </c:catAx>
      <c:valAx>
        <c:axId val="369965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9963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0A60C-850A-4EA4-9C14-A8FE98B94505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9AA13-E3FC-4BB6-B68D-5F0F5803D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05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B90E-0779-4C36-915C-6F05FCD89456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88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0030"/>
            <a:ext cx="7886700" cy="46173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EA29D-D431-42FE-B7B6-AAE4454C77D3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4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209822"/>
            <a:ext cx="1971675" cy="448759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223889"/>
            <a:ext cx="5800725" cy="447488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D8A1E-EA8F-46C1-B891-AE0C00D9C314}" type="datetime1">
              <a:rPr lang="en-US" smtClean="0"/>
              <a:t>10/11/21</a:t>
            </a:fld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2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1347"/>
            <a:ext cx="7886700" cy="51206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EFC8-4232-4598-94F6-94C0EBAFC469}" type="datetime1">
              <a:rPr lang="en-US" smtClean="0"/>
              <a:t>10/11/21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1074-1C18-4AE7-957D-F18524378C85}" type="datetime1">
              <a:rPr lang="en-US" smtClean="0"/>
              <a:t>10/11/21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92583"/>
            <a:ext cx="3886200" cy="4476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256C-8D9A-4404-B47D-41A1AE514425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32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32519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56431"/>
            <a:ext cx="3868340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32519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56431"/>
            <a:ext cx="3887391" cy="37128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2154-9035-4012-8189-BAAB61C5A5EE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50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21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E382-4F61-4E24-BE1A-377EC83D0E3A}" type="datetime1">
              <a:rPr lang="en-US" smtClean="0"/>
              <a:t>10/11/21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3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083212"/>
            <a:ext cx="4629150" cy="461420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79"/>
            <a:ext cx="2949178" cy="46014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2EED6-FC16-45B9-B8C4-2BC5DBA88325}" type="datetime1">
              <a:rPr lang="en-US" smtClean="0"/>
              <a:t>10/11/21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3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1139483"/>
            <a:ext cx="4629150" cy="451572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81686"/>
            <a:ext cx="2949178" cy="447778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512B-4F1D-43D7-8819-2F53FEF69650}" type="datetime1">
              <a:rPr lang="en-US" smtClean="0"/>
              <a:t>10/11/21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288388" y="1026944"/>
            <a:ext cx="8567225" cy="0"/>
          </a:xfrm>
          <a:prstGeom prst="line">
            <a:avLst/>
          </a:prstGeom>
          <a:ln>
            <a:solidFill>
              <a:srgbClr val="A51C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8176"/>
            <a:ext cx="7886700" cy="5120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B94-E2BF-44DC-ADC5-B05FC9934E9D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Kwartler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45743" y="6356351"/>
            <a:ext cx="857250" cy="36512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7290FF7-652B-4475-AEAB-8B1A5D23AE0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09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worlddata.info/average-income.ph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C9E21-2815-3C46-BDE3-5FD8B649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F1AEED-9781-0B4D-96BB-51BB4E0E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FA718-6D39-5E49-B5F4-26F05C4C1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ADE0E-E8ED-6145-B6B2-5F2AFA33C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2" descr="Me Looking for your attendance - Baby Yoda | Make a Meme">
            <a:extLst>
              <a:ext uri="{FF2B5EF4-FFF2-40B4-BE49-F238E27FC236}">
                <a16:creationId xmlns:a16="http://schemas.microsoft.com/office/drawing/2014/main" id="{B87F01F4-8DB0-384B-8EC2-4CC14BB75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0"/>
            <a:ext cx="5861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543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Getting a Word Frequency Matrix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CD4F4D-781D-474A-9BAC-BB83839CDCE1}"/>
              </a:ext>
            </a:extLst>
          </p:cNvPr>
          <p:cNvSpPr/>
          <p:nvPr/>
        </p:nvSpPr>
        <p:spPr>
          <a:xfrm>
            <a:off x="365758" y="1102344"/>
            <a:ext cx="7653397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&lt;-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colSums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</a:rPr>
              <a:t>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beerDTMm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  <a:p>
            <a:pPr defTabSz="457200"/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&lt;-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(word=names(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),frequency=</a:t>
            </a:r>
            <a:r>
              <a:rPr lang="en-US" sz="1600" kern="12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beerFreq</a:t>
            </a:r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6C9C44B-67F3-4E36-8102-211D5F3F934C}"/>
              </a:ext>
            </a:extLst>
          </p:cNvPr>
          <p:cNvSpPr/>
          <p:nvPr/>
        </p:nvSpPr>
        <p:spPr>
          <a:xfrm rot="5400000">
            <a:off x="4382414" y="3135665"/>
            <a:ext cx="1339350" cy="402476"/>
          </a:xfrm>
          <a:prstGeom prst="triangl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sz="1800" kern="1200" dirty="0">
              <a:solidFill>
                <a:prstClr val="white"/>
              </a:solidFill>
              <a:latin typeface="Arial Unicode MS" panose="020B0604020202020204" pitchFamily="34" charset="-12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D87AD9-BE81-4811-80B4-0B3567211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914845"/>
              </p:ext>
            </p:extLst>
          </p:nvPr>
        </p:nvGraphicFramePr>
        <p:xfrm>
          <a:off x="5962071" y="2427492"/>
          <a:ext cx="20570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2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freq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 Unicode MS" panose="020B0604020202020204" pitchFamily="34" charset="-128"/>
                        </a:rPr>
                        <a:t>Term_n</a:t>
                      </a:r>
                      <a:endParaRPr lang="en-US" dirty="0">
                        <a:latin typeface="Arial Unicode MS" panose="020B0604020202020204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381F82B2-C164-4D27-B9E8-F79273567423}"/>
              </a:ext>
            </a:extLst>
          </p:cNvPr>
          <p:cNvSpPr/>
          <p:nvPr/>
        </p:nvSpPr>
        <p:spPr>
          <a:xfrm>
            <a:off x="5962071" y="2061732"/>
            <a:ext cx="2057083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Word Frequency Matrix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C4D17DA-10C0-4D66-98BE-6ADB82890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52672"/>
              </p:ext>
            </p:extLst>
          </p:nvPr>
        </p:nvGraphicFramePr>
        <p:xfrm>
          <a:off x="628650" y="2427492"/>
          <a:ext cx="3513457" cy="222504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01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Arial Unicode MS" panose="020B0604020202020204" pitchFamily="34" charset="-128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Term1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Term2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Term3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Term_n</a:t>
                      </a: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Tweet2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Tweet3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…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bg1"/>
                          </a:solidFill>
                          <a:latin typeface="Arial Unicode MS" panose="020B0604020202020204" pitchFamily="34" charset="-128"/>
                        </a:rPr>
                        <a:t>Tweet_n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rial Unicode MS" panose="020B0604020202020204" pitchFamily="34" charset="-128"/>
                        </a:rPr>
                        <a:t>0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954BE713-5D5B-4EF8-BA05-3C4EC246EE00}"/>
              </a:ext>
            </a:extLst>
          </p:cNvPr>
          <p:cNvSpPr/>
          <p:nvPr/>
        </p:nvSpPr>
        <p:spPr>
          <a:xfrm>
            <a:off x="628650" y="2047261"/>
            <a:ext cx="3513457" cy="365760"/>
          </a:xfrm>
          <a:prstGeom prst="rect">
            <a:avLst/>
          </a:prstGeom>
          <a:solidFill>
            <a:schemeClr val="accent3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8900" tIns="88900" rIns="88900" bIns="88900"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Document Term Matrix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DCEDB-E716-0F41-9B9C-F63D6340F5F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39B12-F934-A24A-A9B8-93C632F5A1D8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882AE26-3D0F-8648-BB71-276C21F05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5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C1C347-821A-4A53-BE6F-AA598F2B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B611A7-1CF9-40F4-B19C-B798B0C8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591477"/>
          </a:xfrm>
        </p:spPr>
        <p:txBody>
          <a:bodyPr/>
          <a:lstStyle/>
          <a:p>
            <a:r>
              <a:rPr lang="en-US" dirty="0" err="1"/>
              <a:t>Zipf’s</a:t>
            </a:r>
            <a:r>
              <a:rPr lang="en-US" dirty="0"/>
              <a:t> Law: </a:t>
            </a:r>
            <a:r>
              <a:rPr lang="en-US" sz="1600" dirty="0"/>
              <a:t>The frequency of a word is inversely related to its rank in a word frequency matrix.</a:t>
            </a:r>
            <a:br>
              <a:rPr lang="en-US" sz="1600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78605-D47F-487D-B818-864942717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857250" cy="365125"/>
          </a:xfrm>
        </p:spPr>
        <p:txBody>
          <a:bodyPr/>
          <a:lstStyle/>
          <a:p>
            <a:fld id="{37290FF7-652B-4475-AEAB-8B1A5D23AE09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089D5-76B3-4F96-8A7C-A58AB148B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F16E-B7E1-4316-A709-6BF9303EDE99}"/>
              </a:ext>
            </a:extLst>
          </p:cNvPr>
          <p:cNvSpPr/>
          <p:nvPr/>
        </p:nvSpPr>
        <p:spPr>
          <a:xfrm>
            <a:off x="179917" y="1262641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language this means we should expect coming words to dominate.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D79347-3F95-4D61-A765-8971986126DA}"/>
              </a:ext>
            </a:extLst>
          </p:cNvPr>
          <p:cNvSpPr txBox="1"/>
          <p:nvPr/>
        </p:nvSpPr>
        <p:spPr>
          <a:xfrm>
            <a:off x="459955" y="2644170"/>
            <a:ext cx="39918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/>
              <a:t>Observation or Word A appears N times</a:t>
            </a:r>
          </a:p>
          <a:p>
            <a:pPr marL="342900" indent="-342900">
              <a:buAutoNum type="arabicPeriod"/>
            </a:pPr>
            <a:r>
              <a:rPr lang="en-US" sz="1600" dirty="0"/>
              <a:t>Word B is expected to appear N/2</a:t>
            </a:r>
          </a:p>
          <a:p>
            <a:pPr marL="342900" indent="-342900">
              <a:buAutoNum type="arabicPeriod"/>
            </a:pPr>
            <a:r>
              <a:rPr lang="en-US" sz="1600" dirty="0"/>
              <a:t>Word C is expected to appear N/3</a:t>
            </a:r>
          </a:p>
          <a:p>
            <a:pPr marL="342900" indent="-342900">
              <a:buAutoNum type="arabicPeriod"/>
            </a:pPr>
            <a:r>
              <a:rPr lang="en-US" sz="1600" dirty="0"/>
              <a:t>Word D is expected to appear N/4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  <a:p>
            <a:pPr marL="342900" indent="-342900">
              <a:buAutoNum type="arabicPeriod"/>
            </a:pPr>
            <a:r>
              <a:rPr lang="en-US" sz="16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B53F2-E7B8-45E4-87B0-2426B549AAFE}"/>
              </a:ext>
            </a:extLst>
          </p:cNvPr>
          <p:cNvSpPr txBox="1"/>
          <p:nvPr/>
        </p:nvSpPr>
        <p:spPr>
          <a:xfrm rot="16200000">
            <a:off x="-370032" y="3343501"/>
            <a:ext cx="117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Term Rank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2300B3-1357-4B03-A779-79D15FB87EE3}"/>
              </a:ext>
            </a:extLst>
          </p:cNvPr>
          <p:cNvSpPr txBox="1"/>
          <p:nvPr/>
        </p:nvSpPr>
        <p:spPr>
          <a:xfrm>
            <a:off x="119179" y="6114626"/>
            <a:ext cx="29097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hlinkClick r:id="rId2"/>
              </a:rPr>
              <a:t>https://www.worlddata.info/average-income.php</a:t>
            </a:r>
            <a:endParaRPr lang="en-US" sz="105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652AAF0-C231-4BF5-ACB1-A81F25076C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3951777"/>
              </p:ext>
            </p:extLst>
          </p:nvPr>
        </p:nvGraphicFramePr>
        <p:xfrm>
          <a:off x="4385186" y="1968886"/>
          <a:ext cx="4578893" cy="311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492C65-9AAA-3044-A8A2-FB800E5D9F81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FC444F-31DF-2F42-9D53-1532A366437F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192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191729" y="136524"/>
            <a:ext cx="8760542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Open </a:t>
            </a:r>
            <a:r>
              <a:rPr lang="en-US" sz="2800" dirty="0" err="1"/>
              <a:t>B_Frequency_Associations.R</a:t>
            </a:r>
            <a:r>
              <a:rPr lang="en-US" sz="2800" dirty="0"/>
              <a:t> </a:t>
            </a:r>
          </a:p>
          <a:p>
            <a:r>
              <a:rPr lang="en-US" sz="2800" dirty="0"/>
              <a:t>Visualizing the WFM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E54B3B-632C-44FD-A3F2-BCFDAA237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9ABC04-8095-4A7B-86D4-FCBAC5A4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832"/>
            <a:ext cx="9144000" cy="448433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F375A7-365D-4D80-BBA7-9EF1E12B6151}"/>
              </a:ext>
            </a:extLst>
          </p:cNvPr>
          <p:cNvSpPr/>
          <p:nvPr/>
        </p:nvSpPr>
        <p:spPr>
          <a:xfrm>
            <a:off x="179913" y="5759656"/>
            <a:ext cx="8784167" cy="26947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Brewdog</a:t>
            </a:r>
            <a:r>
              <a:rPr lang="en-US" dirty="0"/>
              <a:t>?!  Let’s investigate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541EB3F-668A-42CC-B792-CE11CB57A701}"/>
              </a:ext>
            </a:extLst>
          </p:cNvPr>
          <p:cNvSpPr/>
          <p:nvPr/>
        </p:nvSpPr>
        <p:spPr>
          <a:xfrm>
            <a:off x="98322" y="4788308"/>
            <a:ext cx="353962" cy="127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Image result for beer dog">
            <a:extLst>
              <a:ext uri="{FF2B5EF4-FFF2-40B4-BE49-F238E27FC236}">
                <a16:creationId xmlns:a16="http://schemas.microsoft.com/office/drawing/2014/main" id="{6775A2DB-0BFB-448A-9254-DB26E787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2356874"/>
            <a:ext cx="1608189" cy="21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6C2681-2203-C24D-A40D-352CCAA23DEE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6C7D451-755A-8745-B3AE-6C5CD3762CE9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87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C07CD-04D0-4BD9-BE39-864FC85CDE83}"/>
              </a:ext>
            </a:extLst>
          </p:cNvPr>
          <p:cNvSpPr/>
          <p:nvPr/>
        </p:nvSpPr>
        <p:spPr>
          <a:xfrm>
            <a:off x="273153" y="4080516"/>
            <a:ext cx="8611737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400" dirty="0">
                <a:solidFill>
                  <a:schemeClr val="bg1"/>
                </a:solidFill>
                <a:latin typeface="+mj-lt"/>
                <a:ea typeface="Arial Unicode MS" panose="020B0604020202020204" pitchFamily="34" charset="-128"/>
              </a:rPr>
              <a:t>Word Association is like correlation.  Unlike correlation, terms can only be positively associated.  This is because there are so many terms that most everything would be negatively “correlated” ( actually associated).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6AEF77-A24C-45ED-A28A-80640EF08A83}"/>
              </a:ext>
            </a:extLst>
          </p:cNvPr>
          <p:cNvGrpSpPr/>
          <p:nvPr/>
        </p:nvGrpSpPr>
        <p:grpSpPr>
          <a:xfrm>
            <a:off x="259305" y="2499738"/>
            <a:ext cx="8611738" cy="584775"/>
            <a:chOff x="259307" y="1102102"/>
            <a:chExt cx="8611738" cy="58477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A3BFF8-5C6D-4FAD-980D-98BA8B6D4B46}"/>
                </a:ext>
              </a:extLst>
            </p:cNvPr>
            <p:cNvSpPr/>
            <p:nvPr/>
          </p:nvSpPr>
          <p:spPr>
            <a:xfrm>
              <a:off x="259307" y="1102102"/>
              <a:ext cx="8611738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# Inspect word associations</a:t>
              </a:r>
            </a:p>
            <a:p>
              <a:pPr defTabSz="457200"/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associations&lt;-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findAssocs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(</a:t>
              </a:r>
              <a:r>
                <a:rPr lang="en-US" sz="1600" kern="12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beerTDM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, </a:t>
              </a:r>
              <a:r>
                <a:rPr lang="en-US" sz="16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</a:t>
              </a:r>
              <a:r>
                <a:rPr lang="en-US" sz="1600" dirty="0" err="1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brewdog</a:t>
              </a:r>
              <a:r>
                <a:rPr lang="en-US" sz="1600" kern="1200" dirty="0">
                  <a:solidFill>
                    <a:prstClr val="black"/>
                  </a:solidFill>
                  <a:latin typeface="Consolas" panose="020B0609020204030204" pitchFamily="49" charset="0"/>
                  <a:ea typeface="Arial Unicode MS" panose="020B0604020202020204" pitchFamily="34" charset="-128"/>
                  <a:cs typeface="Consolas" panose="020B0609020204030204" pitchFamily="49" charset="0"/>
                </a:rPr>
                <a:t>', 0.30)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E16E0-0E42-427E-A641-3FD778FEFA8D}"/>
                </a:ext>
              </a:extLst>
            </p:cNvPr>
            <p:cNvSpPr/>
            <p:nvPr/>
          </p:nvSpPr>
          <p:spPr>
            <a:xfrm>
              <a:off x="4105701" y="1317234"/>
              <a:ext cx="973540" cy="369058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7A7185D-FC3A-4F10-8DE7-174F92904FA2}"/>
              </a:ext>
            </a:extLst>
          </p:cNvPr>
          <p:cNvSpPr txBox="1"/>
          <p:nvPr/>
        </p:nvSpPr>
        <p:spPr>
          <a:xfrm>
            <a:off x="259306" y="1319240"/>
            <a:ext cx="8611737" cy="58477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Tuning Parameter: Adjust 0.30  to get the terms that are associated .30 or more with the unexpected term term</a:t>
            </a:r>
            <a:r>
              <a:rPr lang="en-US" sz="16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s.</a:t>
            </a:r>
            <a:endParaRPr lang="en-US" sz="1600" kern="1200" dirty="0">
              <a:solidFill>
                <a:prstClr val="white"/>
              </a:solidFill>
              <a:latin typeface="+mj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4763B-7D08-4C14-A8ED-25C6AD97BD71}"/>
              </a:ext>
            </a:extLst>
          </p:cNvPr>
          <p:cNvSpPr txBox="1"/>
          <p:nvPr/>
        </p:nvSpPr>
        <p:spPr>
          <a:xfrm>
            <a:off x="0" y="3034780"/>
            <a:ext cx="8983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Any word that appears at least 30% of the time with “</a:t>
            </a:r>
            <a:r>
              <a:rPr lang="en-US" i="1" dirty="0" err="1"/>
              <a:t>brewdog</a:t>
            </a:r>
            <a:r>
              <a:rPr lang="en-US" i="1" dirty="0"/>
              <a:t>” in  document will be returned.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3D6179-EE5A-904E-9A8E-9DC0233554DF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3AF31B-E833-E346-B8A6-340095944E5E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8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061A48-CB41-4DDC-B8B9-5FFA68FF263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59147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Brewdog</a:t>
            </a:r>
            <a:r>
              <a:rPr lang="en-US" dirty="0"/>
              <a:t>!!  Word Association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A5024E83-7248-49C6-83CE-0C52F416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FD3090C5-5CE1-4A44-97C8-EB0484952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69E8134-5ACB-40D1-8C0C-86324C8FE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A3BFF8-5C6D-4FAD-980D-98BA8B6D4B46}"/>
              </a:ext>
            </a:extLst>
          </p:cNvPr>
          <p:cNvSpPr/>
          <p:nvPr/>
        </p:nvSpPr>
        <p:spPr>
          <a:xfrm>
            <a:off x="266131" y="1859185"/>
            <a:ext cx="8611738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# Make a dot plot</a:t>
            </a: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data.frame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(terms=names(associations[[1]]),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                      value=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unlist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(associations),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row.names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 NULL)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assocDF$</a:t>
            </a:r>
            <a:r>
              <a:rPr lang="en-US" sz="1600" kern="12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terms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&lt;- factor(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$terms, levels=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</a:t>
            </a:r>
            <a:r>
              <a:rPr lang="en-US" sz="16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$terms)</a:t>
            </a:r>
          </a:p>
          <a:p>
            <a:pPr defTabSz="457200"/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  <a:p>
            <a:pPr defTabSz="457200"/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(y=terms))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(x=value), data=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assocDF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, col='#c00c00') + 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theme_gdocs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() +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geom_text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aes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(x=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value,label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=value), </a:t>
            </a:r>
          </a:p>
          <a:p>
            <a:pPr defTabSz="457200"/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			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colour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="red",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hjust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="inward",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vjust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  <a:ea typeface="Arial Unicode MS" panose="020B0604020202020204" pitchFamily="34" charset="-128"/>
                <a:cs typeface="Consolas" panose="020B0609020204030204" pitchFamily="49" charset="0"/>
              </a:rPr>
              <a:t> ="inward" , size=3)</a:t>
            </a:r>
            <a:endParaRPr lang="en-US" sz="1600" kern="1200" dirty="0">
              <a:solidFill>
                <a:prstClr val="black"/>
              </a:solidFill>
              <a:latin typeface="Consolas" panose="020B0609020204030204" pitchFamily="49" charset="0"/>
              <a:ea typeface="Arial Unicode MS" panose="020B0604020202020204" pitchFamily="34" charset="-128"/>
              <a:cs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7FB40-E1FC-465B-8AC4-135E069F6E7A}"/>
              </a:ext>
            </a:extLst>
          </p:cNvPr>
          <p:cNvSpPr/>
          <p:nvPr/>
        </p:nvSpPr>
        <p:spPr>
          <a:xfrm>
            <a:off x="179917" y="1302982"/>
            <a:ext cx="8784167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Changing terms into factors lets ggplot2 order them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68C1A0A-774F-F241-8E78-4A40880FBE3D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F2C155-BC5D-784A-A2F0-7EA366D1C884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2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10D5C-D4DA-42F2-9C4A-993DFC77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C34DE6-46FB-47F0-9733-C3D27E9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2873"/>
            <a:ext cx="7886700" cy="591477"/>
          </a:xfrm>
        </p:spPr>
        <p:txBody>
          <a:bodyPr/>
          <a:lstStyle/>
          <a:p>
            <a:r>
              <a:rPr lang="en-US" sz="3200" dirty="0"/>
              <a:t>Back to </a:t>
            </a:r>
            <a:r>
              <a:rPr lang="en-US" sz="3200" dirty="0" err="1"/>
              <a:t>B_Frequency_Associations.R</a:t>
            </a:r>
            <a:r>
              <a:rPr lang="en-US" sz="32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E3B0A-243D-4D84-82C8-9D7223818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Kwartler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123B4-98F7-4DC5-97DE-E4E4707179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534B7-F364-47E6-9599-C508EA823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7" y="1542282"/>
            <a:ext cx="8249265" cy="4069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38C65D-DB44-46A4-800F-3896BD9C6EA5}"/>
              </a:ext>
            </a:extLst>
          </p:cNvPr>
          <p:cNvSpPr txBox="1"/>
          <p:nvPr/>
        </p:nvSpPr>
        <p:spPr>
          <a:xfrm>
            <a:off x="447367" y="1203728"/>
            <a:ext cx="8249265" cy="33855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defTabSz="457200"/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thealetrail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 has the highest word association with “</a:t>
            </a:r>
            <a:r>
              <a:rPr lang="en-US" sz="1600" kern="1200" dirty="0" err="1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brewdog</a:t>
            </a:r>
            <a:r>
              <a:rPr lang="en-US" sz="1600" kern="1200" dirty="0">
                <a:solidFill>
                  <a:prstClr val="white"/>
                </a:solidFill>
                <a:latin typeface="+mj-lt"/>
                <a:ea typeface="Arial Unicode MS" panose="020B0604020202020204" pitchFamily="34" charset="-128"/>
                <a:cs typeface="Arial Unicode MS" panose="020B0604020202020204" pitchFamily="34" charset="-128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8B2B5F-FBAE-46E5-B78D-7D5A88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0" y="6136010"/>
            <a:ext cx="404901" cy="3291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E08D283-37B7-4151-B8D2-962905F1A10E}"/>
              </a:ext>
            </a:extLst>
          </p:cNvPr>
          <p:cNvSpPr/>
          <p:nvPr/>
        </p:nvSpPr>
        <p:spPr>
          <a:xfrm>
            <a:off x="1283109" y="5654272"/>
            <a:ext cx="540008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@</a:t>
            </a:r>
            <a:r>
              <a:rPr lang="en-US" sz="1100" dirty="0" err="1"/>
              <a:t>TheAleTrail</a:t>
            </a:r>
            <a:r>
              <a:rPr lang="en-US" sz="1100" dirty="0"/>
              <a:t>: Worth the wait. This is excellent. @</a:t>
            </a:r>
            <a:r>
              <a:rPr lang="en-US" sz="1100" dirty="0" err="1"/>
              <a:t>brewdog</a:t>
            </a:r>
            <a:r>
              <a:rPr lang="en-US" sz="1100" dirty="0"/>
              <a:t> @</a:t>
            </a:r>
            <a:r>
              <a:rPr lang="en-US" sz="1100" dirty="0" err="1"/>
              <a:t>British_Airways</a:t>
            </a:r>
            <a:r>
              <a:rPr lang="en-US" sz="1100" dirty="0"/>
              <a:t>  #Speedbird100  balanced juicy hops with a tang of bitterness…</a:t>
            </a:r>
          </a:p>
        </p:txBody>
      </p:sp>
      <p:sp>
        <p:nvSpPr>
          <p:cNvPr id="19" name="Speech Bubble: Oval 18">
            <a:extLst>
              <a:ext uri="{FF2B5EF4-FFF2-40B4-BE49-F238E27FC236}">
                <a16:creationId xmlns:a16="http://schemas.microsoft.com/office/drawing/2014/main" id="{E1250D65-B07D-4E55-86C7-7CA38B54CFFD}"/>
              </a:ext>
            </a:extLst>
          </p:cNvPr>
          <p:cNvSpPr/>
          <p:nvPr/>
        </p:nvSpPr>
        <p:spPr>
          <a:xfrm>
            <a:off x="613901" y="5486400"/>
            <a:ext cx="5491064" cy="649610"/>
          </a:xfrm>
          <a:prstGeom prst="wedgeEllipseCallout">
            <a:avLst>
              <a:gd name="adj1" fmla="val -49331"/>
              <a:gd name="adj2" fmla="val 54336"/>
            </a:avLst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A92EBE-B569-2742-B935-9900CF11873A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0EB2F3-9756-4E4E-8856-E88DF8B5B7D1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59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A1E927-42A1-4F18-98B4-B2286686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A58B-DD98-43D0-B791-721480A02982}" type="datetime1">
              <a:rPr lang="en-US" smtClean="0"/>
              <a:pPr/>
              <a:t>10/11/21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9892C0-018C-4DD0-97A5-7FC4FD6E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Association is NOT frequency.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500E2-DA47-4E11-95C9-97ABE6F8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Kwartler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852DE-7F9F-4D93-B347-B6A4CEFF2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290FF7-652B-4475-AEAB-8B1A5D23AE0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050" name="Picture 2" descr="Image result for trap meme">
            <a:extLst>
              <a:ext uri="{FF2B5EF4-FFF2-40B4-BE49-F238E27FC236}">
                <a16:creationId xmlns:a16="http://schemas.microsoft.com/office/drawing/2014/main" id="{EDF7E365-FED3-4323-966C-BAFC885B1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046954"/>
            <a:ext cx="4257368" cy="239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6C205-326A-44F0-9783-879DB3FC3CCD}"/>
              </a:ext>
            </a:extLst>
          </p:cNvPr>
          <p:cNvSpPr txBox="1"/>
          <p:nvPr/>
        </p:nvSpPr>
        <p:spPr>
          <a:xfrm>
            <a:off x="5126600" y="2046954"/>
            <a:ext cx="3519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brewdog</a:t>
            </a:r>
            <a:r>
              <a:rPr lang="en-US" dirty="0"/>
              <a:t>” appears 16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is the most associated term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48CBF8-7AD5-452D-AE91-266CDE3F3E88}"/>
              </a:ext>
            </a:extLst>
          </p:cNvPr>
          <p:cNvSpPr/>
          <p:nvPr/>
        </p:nvSpPr>
        <p:spPr>
          <a:xfrm>
            <a:off x="5201265" y="3244339"/>
            <a:ext cx="3086100" cy="131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thealetrail</a:t>
            </a:r>
            <a:r>
              <a:rPr lang="en-US" dirty="0"/>
              <a:t>” </a:t>
            </a:r>
            <a:r>
              <a:rPr lang="en-US"/>
              <a:t>appears 5 </a:t>
            </a:r>
            <a:r>
              <a:rPr lang="en-US" dirty="0"/>
              <a:t>times.  There are other, more numerous terms that appear in the corpus but just less often with “</a:t>
            </a:r>
            <a:r>
              <a:rPr lang="en-US" dirty="0" err="1"/>
              <a:t>brewdog</a:t>
            </a:r>
            <a:r>
              <a:rPr lang="en-US" dirty="0"/>
              <a:t>”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F50721-4658-F94D-A1CB-0E9CB433E144}"/>
              </a:ext>
            </a:extLst>
          </p:cNvPr>
          <p:cNvCxnSpPr/>
          <p:nvPr/>
        </p:nvCxnSpPr>
        <p:spPr>
          <a:xfrm>
            <a:off x="6798363" y="6549885"/>
            <a:ext cx="0" cy="1828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6B0906-93BE-FC4B-8CE5-5506712BAE8B}"/>
              </a:ext>
            </a:extLst>
          </p:cNvPr>
          <p:cNvCxnSpPr/>
          <p:nvPr/>
        </p:nvCxnSpPr>
        <p:spPr>
          <a:xfrm>
            <a:off x="7076661" y="4664763"/>
            <a:ext cx="18288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346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arv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1C30"/>
      </a:accent1>
      <a:accent2>
        <a:srgbClr val="8C8179"/>
      </a:accent2>
      <a:accent3>
        <a:srgbClr val="293352"/>
      </a:accent3>
      <a:accent4>
        <a:srgbClr val="8996A0"/>
      </a:accent4>
      <a:accent5>
        <a:srgbClr val="BAC5C6"/>
      </a:accent5>
      <a:accent6>
        <a:srgbClr val="4E84C4"/>
      </a:accent6>
      <a:hlink>
        <a:srgbClr val="52854C"/>
      </a:hlink>
      <a:folHlink>
        <a:srgbClr val="E87D1E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5910</TotalTime>
  <Words>535</Words>
  <Application>Microsoft Macintosh PowerPoint</Application>
  <PresentationFormat>On-screen Show (4:3)</PresentationFormat>
  <Paragraphs>116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Consolas</vt:lpstr>
      <vt:lpstr>1_Office Theme</vt:lpstr>
      <vt:lpstr>PowerPoint Presentation</vt:lpstr>
      <vt:lpstr>PowerPoint Presentation</vt:lpstr>
      <vt:lpstr>Zipf’s Law: The frequency of a word is inversely related to its rank in a word frequency matrix. </vt:lpstr>
      <vt:lpstr>PowerPoint Presentation</vt:lpstr>
      <vt:lpstr>PowerPoint Presentation</vt:lpstr>
      <vt:lpstr>PowerPoint Presentation</vt:lpstr>
      <vt:lpstr>Back to B_Frequency_Associations.R </vt:lpstr>
      <vt:lpstr>Association is NOT frequency.</vt:lpstr>
    </vt:vector>
  </TitlesOfParts>
  <Company>Liberty Mutual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Kwartler, Edward</dc:creator>
  <cp:lastModifiedBy>Kwartler, Edward</cp:lastModifiedBy>
  <cp:revision>343</cp:revision>
  <dcterms:created xsi:type="dcterms:W3CDTF">2018-05-23T17:24:59Z</dcterms:created>
  <dcterms:modified xsi:type="dcterms:W3CDTF">2021-10-12T03:05:44Z</dcterms:modified>
</cp:coreProperties>
</file>