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78" r:id="rId2"/>
    <p:sldId id="752" r:id="rId3"/>
    <p:sldId id="751" r:id="rId4"/>
    <p:sldId id="754" r:id="rId5"/>
    <p:sldId id="755" r:id="rId6"/>
    <p:sldId id="814" r:id="rId7"/>
    <p:sldId id="756" r:id="rId8"/>
    <p:sldId id="757" r:id="rId9"/>
    <p:sldId id="758" r:id="rId10"/>
    <p:sldId id="759" r:id="rId11"/>
    <p:sldId id="760" r:id="rId12"/>
    <p:sldId id="6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35 terms from 3m Super Bowl 50 Tweets</a:t>
            </a:r>
            <a:endParaRPr lang="en-US" dirty="0"/>
          </a:p>
        </c:rich>
      </c:tx>
      <c:layout>
        <c:manualLayout>
          <c:xMode val="edge"/>
          <c:yMode val="edge"/>
          <c:x val="0.30885845754611607"/>
          <c:y val="5.85780701475424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Sheet1!$B$2:$B$36</c:f>
              <c:strCache>
                <c:ptCount val="35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</c:strCache>
            </c:strRef>
          </c:cat>
          <c:val>
            <c:numRef>
              <c:f>Sheet1!$C$2:$C$36</c:f>
              <c:numCache>
                <c:formatCode>#,##0</c:formatCode>
                <c:ptCount val="35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A-4697-82AD-214C30CE3E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901728"/>
        <c:axId val="369966056"/>
      </c:barChart>
      <c:catAx>
        <c:axId val="29190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6056"/>
        <c:crosses val="autoZero"/>
        <c:auto val="1"/>
        <c:lblAlgn val="ctr"/>
        <c:lblOffset val="100"/>
        <c:noMultiLvlLbl val="0"/>
      </c:catAx>
      <c:valAx>
        <c:axId val="36996605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01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Sheet1!$B$2:$B$51</c:f>
              <c:strCache>
                <c:ptCount val="50"/>
                <c:pt idx="0">
                  <c:v>rt</c:v>
                </c:pt>
                <c:pt idx="1">
                  <c:v>i</c:v>
                </c:pt>
                <c:pt idx="2">
                  <c:v>the</c:v>
                </c:pt>
                <c:pt idx="3">
                  <c:v>to</c:v>
                </c:pt>
                <c:pt idx="4">
                  <c:v>you</c:v>
                </c:pt>
                <c:pt idx="5">
                  <c:v>a</c:v>
                </c:pt>
                <c:pt idx="6">
                  <c:v>and</c:v>
                </c:pt>
                <c:pt idx="7">
                  <c:v>my</c:v>
                </c:pt>
                <c:pt idx="8">
                  <c:v>is</c:v>
                </c:pt>
                <c:pt idx="9">
                  <c:v>in</c:v>
                </c:pt>
                <c:pt idx="10">
                  <c:v>me</c:v>
                </c:pt>
                <c:pt idx="11">
                  <c:v>of</c:v>
                </c:pt>
                <c:pt idx="12">
                  <c:v>for</c:v>
                </c:pt>
                <c:pt idx="13">
                  <c:v>it</c:v>
                </c:pt>
                <c:pt idx="14">
                  <c:v>on</c:v>
                </c:pt>
                <c:pt idx="15">
                  <c:v>that</c:v>
                </c:pt>
                <c:pt idx="16">
                  <c:v>this</c:v>
                </c:pt>
                <c:pt idx="17">
                  <c:v>be</c:v>
                </c:pt>
                <c:pt idx="18">
                  <c:v>so</c:v>
                </c:pt>
                <c:pt idx="19">
                  <c:v>i'm</c:v>
                </c:pt>
                <c:pt idx="20">
                  <c:v>with</c:v>
                </c:pt>
                <c:pt idx="21">
                  <c:v>just</c:v>
                </c:pt>
                <c:pt idx="22">
                  <c:v>your</c:v>
                </c:pt>
                <c:pt idx="23">
                  <c:v>like</c:v>
                </c:pt>
                <c:pt idx="24">
                  <c:v>at</c:v>
                </c:pt>
                <c:pt idx="25">
                  <c:v>have</c:v>
                </c:pt>
                <c:pt idx="26">
                  <c:v>are</c:v>
                </c:pt>
                <c:pt idx="27">
                  <c:v>if</c:v>
                </c:pt>
                <c:pt idx="28">
                  <c:v>love</c:v>
                </c:pt>
                <c:pt idx="29">
                  <c:v>not</c:v>
                </c:pt>
                <c:pt idx="30">
                  <c:v>but</c:v>
                </c:pt>
                <c:pt idx="31">
                  <c:v>all</c:v>
                </c:pt>
                <c:pt idx="32">
                  <c:v>up</c:v>
                </c:pt>
                <c:pt idx="33">
                  <c:v>don't</c:v>
                </c:pt>
                <c:pt idx="34">
                  <c:v>get</c:v>
                </c:pt>
                <c:pt idx="35">
                  <c:v>do</c:v>
                </c:pt>
                <c:pt idx="36">
                  <c:v>what</c:v>
                </c:pt>
                <c:pt idx="37">
                  <c:v>no</c:v>
                </c:pt>
                <c:pt idx="38">
                  <c:v>when</c:v>
                </c:pt>
                <c:pt idx="39">
                  <c:v>lol</c:v>
                </c:pt>
                <c:pt idx="40">
                  <c:v>we</c:v>
                </c:pt>
                <c:pt idx="41">
                  <c:v>was</c:v>
                </c:pt>
                <c:pt idx="42">
                  <c:v>new</c:v>
                </c:pt>
                <c:pt idx="43">
                  <c:v>one</c:v>
                </c:pt>
                <c:pt idx="44">
                  <c:v>follow</c:v>
                </c:pt>
                <c:pt idx="45">
                  <c:v>out</c:v>
                </c:pt>
                <c:pt idx="46">
                  <c:v>can</c:v>
                </c:pt>
                <c:pt idx="47">
                  <c:v>u</c:v>
                </c:pt>
                <c:pt idx="48">
                  <c:v>now</c:v>
                </c:pt>
                <c:pt idx="49">
                  <c:v>go</c:v>
                </c:pt>
              </c:strCache>
            </c:strRef>
          </c:cat>
          <c:val>
            <c:numRef>
              <c:f>Sheet1!$C$2:$C$51</c:f>
              <c:numCache>
                <c:formatCode>#,##0</c:formatCode>
                <c:ptCount val="50"/>
                <c:pt idx="0">
                  <c:v>833389</c:v>
                </c:pt>
                <c:pt idx="1">
                  <c:v>775401</c:v>
                </c:pt>
                <c:pt idx="2">
                  <c:v>647319</c:v>
                </c:pt>
                <c:pt idx="3">
                  <c:v>598258</c:v>
                </c:pt>
                <c:pt idx="4">
                  <c:v>553918</c:v>
                </c:pt>
                <c:pt idx="5">
                  <c:v>513428</c:v>
                </c:pt>
                <c:pt idx="6">
                  <c:v>355281</c:v>
                </c:pt>
                <c:pt idx="7">
                  <c:v>326127</c:v>
                </c:pt>
                <c:pt idx="8">
                  <c:v>291574</c:v>
                </c:pt>
                <c:pt idx="9">
                  <c:v>288630</c:v>
                </c:pt>
                <c:pt idx="10">
                  <c:v>283898</c:v>
                </c:pt>
                <c:pt idx="11">
                  <c:v>260236</c:v>
                </c:pt>
                <c:pt idx="12">
                  <c:v>256208</c:v>
                </c:pt>
                <c:pt idx="13">
                  <c:v>224443</c:v>
                </c:pt>
                <c:pt idx="14">
                  <c:v>208352</c:v>
                </c:pt>
                <c:pt idx="15">
                  <c:v>184942</c:v>
                </c:pt>
                <c:pt idx="16">
                  <c:v>172278</c:v>
                </c:pt>
                <c:pt idx="17">
                  <c:v>164978</c:v>
                </c:pt>
                <c:pt idx="18">
                  <c:v>161463</c:v>
                </c:pt>
                <c:pt idx="19">
                  <c:v>155037</c:v>
                </c:pt>
                <c:pt idx="20">
                  <c:v>150378</c:v>
                </c:pt>
                <c:pt idx="21">
                  <c:v>147041</c:v>
                </c:pt>
                <c:pt idx="22">
                  <c:v>139756</c:v>
                </c:pt>
                <c:pt idx="23">
                  <c:v>134321</c:v>
                </c:pt>
                <c:pt idx="24">
                  <c:v>131796</c:v>
                </c:pt>
                <c:pt idx="25">
                  <c:v>128607</c:v>
                </c:pt>
                <c:pt idx="26">
                  <c:v>119199</c:v>
                </c:pt>
                <c:pt idx="27">
                  <c:v>117897</c:v>
                </c:pt>
                <c:pt idx="28">
                  <c:v>116478</c:v>
                </c:pt>
                <c:pt idx="29">
                  <c:v>113745</c:v>
                </c:pt>
                <c:pt idx="30">
                  <c:v>112588</c:v>
                </c:pt>
                <c:pt idx="31">
                  <c:v>108893</c:v>
                </c:pt>
                <c:pt idx="32">
                  <c:v>105797</c:v>
                </c:pt>
                <c:pt idx="33">
                  <c:v>102665</c:v>
                </c:pt>
                <c:pt idx="34">
                  <c:v>99674</c:v>
                </c:pt>
                <c:pt idx="35">
                  <c:v>98616</c:v>
                </c:pt>
                <c:pt idx="36">
                  <c:v>95867</c:v>
                </c:pt>
                <c:pt idx="37">
                  <c:v>94985</c:v>
                </c:pt>
                <c:pt idx="38">
                  <c:v>94474</c:v>
                </c:pt>
                <c:pt idx="39">
                  <c:v>91682</c:v>
                </c:pt>
                <c:pt idx="40">
                  <c:v>91550</c:v>
                </c:pt>
                <c:pt idx="41">
                  <c:v>90482</c:v>
                </c:pt>
                <c:pt idx="42">
                  <c:v>90468</c:v>
                </c:pt>
                <c:pt idx="43">
                  <c:v>88664</c:v>
                </c:pt>
                <c:pt idx="44">
                  <c:v>85160</c:v>
                </c:pt>
                <c:pt idx="45">
                  <c:v>84773</c:v>
                </c:pt>
                <c:pt idx="46">
                  <c:v>82708</c:v>
                </c:pt>
                <c:pt idx="47">
                  <c:v>78822</c:v>
                </c:pt>
                <c:pt idx="48">
                  <c:v>76780</c:v>
                </c:pt>
                <c:pt idx="49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99-485F-9662-189C20C06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369968408"/>
        <c:axId val="369963704"/>
      </c:barChart>
      <c:catAx>
        <c:axId val="3699684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9963704"/>
        <c:crosses val="autoZero"/>
        <c:auto val="1"/>
        <c:lblAlgn val="ctr"/>
        <c:lblOffset val="100"/>
        <c:noMultiLvlLbl val="0"/>
      </c:catAx>
      <c:valAx>
        <c:axId val="36996370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Sheet2!$B$1:$B$10</c:f>
              <c:strCache>
                <c:ptCount val="10"/>
                <c:pt idx="0">
                  <c:v>Zurich</c:v>
                </c:pt>
                <c:pt idx="1">
                  <c:v>Geneva</c:v>
                </c:pt>
                <c:pt idx="2">
                  <c:v>Basel</c:v>
                </c:pt>
                <c:pt idx="3">
                  <c:v>Bern</c:v>
                </c:pt>
                <c:pt idx="4">
                  <c:v>Lausanne</c:v>
                </c:pt>
                <c:pt idx="5">
                  <c:v>Lucerne</c:v>
                </c:pt>
                <c:pt idx="6">
                  <c:v>St. Gallen</c:v>
                </c:pt>
                <c:pt idx="7">
                  <c:v>Lugano</c:v>
                </c:pt>
                <c:pt idx="8">
                  <c:v>Fribourg</c:v>
                </c:pt>
                <c:pt idx="9">
                  <c:v>Thun</c:v>
                </c:pt>
              </c:strCache>
            </c:strRef>
          </c:cat>
          <c:val>
            <c:numRef>
              <c:f>Sheet2!$C$1:$C$10</c:f>
              <c:numCache>
                <c:formatCode>#,##0</c:formatCode>
                <c:ptCount val="10"/>
                <c:pt idx="0">
                  <c:v>366445</c:v>
                </c:pt>
                <c:pt idx="1">
                  <c:v>177500</c:v>
                </c:pt>
                <c:pt idx="2">
                  <c:v>165000</c:v>
                </c:pt>
                <c:pt idx="3">
                  <c:v>140228</c:v>
                </c:pt>
                <c:pt idx="4">
                  <c:v>129273</c:v>
                </c:pt>
                <c:pt idx="5">
                  <c:v>77491</c:v>
                </c:pt>
                <c:pt idx="6">
                  <c:v>70000</c:v>
                </c:pt>
                <c:pt idx="7">
                  <c:v>68500</c:v>
                </c:pt>
                <c:pt idx="8">
                  <c:v>32000</c:v>
                </c:pt>
                <c:pt idx="9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9-4F60-9501-665F188D8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5664"/>
        <c:axId val="369967232"/>
      </c:barChart>
      <c:catAx>
        <c:axId val="36996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7232"/>
        <c:crosses val="autoZero"/>
        <c:auto val="1"/>
        <c:lblAlgn val="ctr"/>
        <c:lblOffset val="100"/>
        <c:noMultiLvlLbl val="0"/>
      </c:catAx>
      <c:valAx>
        <c:axId val="36996723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city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Sheet4!$B$2:$B$9</c:f>
              <c:strCache>
                <c:ptCount val="8"/>
                <c:pt idx="0">
                  <c:v>Greater London</c:v>
                </c:pt>
                <c:pt idx="1">
                  <c:v>Birmingham (West Midlands)</c:v>
                </c:pt>
                <c:pt idx="2">
                  <c:v>Greater Manchester</c:v>
                </c:pt>
                <c:pt idx="3">
                  <c:v>West Yorkshire</c:v>
                </c:pt>
                <c:pt idx="4">
                  <c:v>North East</c:v>
                </c:pt>
                <c:pt idx="5">
                  <c:v>Liverpool</c:v>
                </c:pt>
                <c:pt idx="6">
                  <c:v>Sheffield</c:v>
                </c:pt>
                <c:pt idx="7">
                  <c:v>Bristol</c:v>
                </c:pt>
              </c:strCache>
            </c:strRef>
          </c:cat>
          <c:val>
            <c:numRef>
              <c:f>Sheet4!$C$2:$C$9</c:f>
              <c:numCache>
                <c:formatCode>#,##0</c:formatCode>
                <c:ptCount val="8"/>
                <c:pt idx="0">
                  <c:v>8674000</c:v>
                </c:pt>
                <c:pt idx="1">
                  <c:v>2834000</c:v>
                </c:pt>
                <c:pt idx="2" formatCode="General">
                  <c:v>2756000</c:v>
                </c:pt>
                <c:pt idx="3">
                  <c:v>2282000</c:v>
                </c:pt>
                <c:pt idx="4" formatCode="General">
                  <c:v>1957000</c:v>
                </c:pt>
                <c:pt idx="5">
                  <c:v>1525000</c:v>
                </c:pt>
                <c:pt idx="6" formatCode="General">
                  <c:v>1375000</c:v>
                </c:pt>
                <c:pt idx="7">
                  <c:v>1119000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D4-4634-9BD0-2AEC477210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4880"/>
        <c:axId val="369969192"/>
      </c:barChart>
      <c:catAx>
        <c:axId val="36996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192"/>
        <c:crosses val="autoZero"/>
        <c:auto val="1"/>
        <c:lblAlgn val="ctr"/>
        <c:lblOffset val="100"/>
        <c:noMultiLvlLbl val="0"/>
      </c:catAx>
      <c:valAx>
        <c:axId val="36996919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488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2016 Direct Premiums Written ($)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Sheet2!$C$2:$C$26</c:f>
              <c:numCache>
                <c:formatCode>_("$"* #,##0_);_("$"* \(#,##0\);_("$"* "-"??_);_(@_)</c:formatCode>
                <c:ptCount val="25"/>
                <c:pt idx="0">
                  <c:v>39195117</c:v>
                </c:pt>
                <c:pt idx="1">
                  <c:v>25532051</c:v>
                </c:pt>
                <c:pt idx="2">
                  <c:v>20813858</c:v>
                </c:pt>
                <c:pt idx="3">
                  <c:v>19611981</c:v>
                </c:pt>
                <c:pt idx="4">
                  <c:v>11668187</c:v>
                </c:pt>
                <c:pt idx="5">
                  <c:v>10774426</c:v>
                </c:pt>
                <c:pt idx="6">
                  <c:v>10304622</c:v>
                </c:pt>
                <c:pt idx="7">
                  <c:v>7640558</c:v>
                </c:pt>
                <c:pt idx="8">
                  <c:v>4005549</c:v>
                </c:pt>
                <c:pt idx="9">
                  <c:v>3896786</c:v>
                </c:pt>
                <c:pt idx="10">
                  <c:v>2725033</c:v>
                </c:pt>
                <c:pt idx="11">
                  <c:v>2641336</c:v>
                </c:pt>
                <c:pt idx="12">
                  <c:v>2523701</c:v>
                </c:pt>
                <c:pt idx="13">
                  <c:v>2484129</c:v>
                </c:pt>
                <c:pt idx="14">
                  <c:v>2423830</c:v>
                </c:pt>
                <c:pt idx="15">
                  <c:v>2339246</c:v>
                </c:pt>
                <c:pt idx="16">
                  <c:v>2236697</c:v>
                </c:pt>
                <c:pt idx="17">
                  <c:v>2127640</c:v>
                </c:pt>
                <c:pt idx="18">
                  <c:v>1663843</c:v>
                </c:pt>
                <c:pt idx="19">
                  <c:v>1658119</c:v>
                </c:pt>
                <c:pt idx="20">
                  <c:v>1256106</c:v>
                </c:pt>
                <c:pt idx="21">
                  <c:v>1241752</c:v>
                </c:pt>
                <c:pt idx="22">
                  <c:v>1210728</c:v>
                </c:pt>
                <c:pt idx="23">
                  <c:v>1035499</c:v>
                </c:pt>
                <c:pt idx="24">
                  <c:v>1013636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A-DB43-8BA4-4FAA68612E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70368"/>
        <c:axId val="369966840"/>
      </c:barChart>
      <c:catAx>
        <c:axId val="369970368"/>
        <c:scaling>
          <c:orientation val="minMax"/>
        </c:scaling>
        <c:delete val="1"/>
        <c:axPos val="b"/>
        <c:majorTickMark val="none"/>
        <c:minorTickMark val="none"/>
        <c:tickLblPos val="nextTo"/>
        <c:crossAx val="369966840"/>
        <c:crosses val="autoZero"/>
        <c:auto val="1"/>
        <c:lblAlgn val="ctr"/>
        <c:lblOffset val="100"/>
        <c:noMultiLvlLbl val="0"/>
      </c:catAx>
      <c:valAx>
        <c:axId val="369966840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7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US_Cloud_Mkt_share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AWS</c:v>
                </c:pt>
                <c:pt idx="1">
                  <c:v>MSFT</c:v>
                </c:pt>
                <c:pt idx="2">
                  <c:v>Goog</c:v>
                </c:pt>
                <c:pt idx="3">
                  <c:v>Others</c:v>
                </c:pt>
                <c:pt idx="4">
                  <c:v>Alibaba</c:v>
                </c:pt>
                <c:pt idx="5">
                  <c:v>GOOG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0.32</c:v>
                </c:pt>
                <c:pt idx="1">
                  <c:v>0.16500000000000001</c:v>
                </c:pt>
                <c:pt idx="2">
                  <c:v>9.5000000000000001E-2</c:v>
                </c:pt>
                <c:pt idx="3">
                  <c:v>7.6999999999999999E-2</c:v>
                </c:pt>
                <c:pt idx="4">
                  <c:v>4.2000000000000003E-2</c:v>
                </c:pt>
                <c:pt idx="5">
                  <c:v>3.5999999999999997E-2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A-2445-A3B0-A5820F733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8800"/>
        <c:axId val="369969584"/>
      </c:barChart>
      <c:catAx>
        <c:axId val="36996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9584"/>
        <c:crosses val="autoZero"/>
        <c:auto val="1"/>
        <c:lblAlgn val="ctr"/>
        <c:lblOffset val="100"/>
        <c:noMultiLvlLbl val="0"/>
      </c:catAx>
      <c:valAx>
        <c:axId val="369969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lys.com/newsroom/cloud-market-share-q4-2018-and-full-year-2018" TargetMode="External"/><Relationship Id="rId2" Type="http://schemas.openxmlformats.org/officeDocument/2006/relationships/hyperlink" Target="https://www.insure.com/car-insurance/largest-auto-insurance-companies-by-market-shar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CAA6D-9B22-4025-A828-540F80A2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AB7D3-98B7-4934-90CE-E060474A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business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B84D-8A02-420F-A059-837051A1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9A6EF-1CB8-497B-AFD9-B8CCDE555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CAD2F-D46D-42EA-945D-4E82BBA60CCC}"/>
              </a:ext>
            </a:extLst>
          </p:cNvPr>
          <p:cNvSpPr txBox="1"/>
          <p:nvPr/>
        </p:nvSpPr>
        <p:spPr>
          <a:xfrm>
            <a:off x="0" y="5964077"/>
            <a:ext cx="54825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https://www.insure.com/car-insurance/largest-auto-insurance-companies-by-market-share.html</a:t>
            </a:r>
            <a:endParaRPr lang="en-US" sz="1050" dirty="0"/>
          </a:p>
          <a:p>
            <a:r>
              <a:rPr lang="en-US" sz="1050" dirty="0">
                <a:hlinkClick r:id="rId3"/>
              </a:rPr>
              <a:t>https://www.canalys.com/newsroom/cloud-market-share-q4-2018-and-full-year-2018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081DC-3AE3-4F43-AEDB-B75090970E2C}"/>
              </a:ext>
            </a:extLst>
          </p:cNvPr>
          <p:cNvSpPr txBox="1"/>
          <p:nvPr/>
        </p:nvSpPr>
        <p:spPr>
          <a:xfrm flipH="1">
            <a:off x="208937" y="1712298"/>
            <a:ext cx="436306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</a:t>
            </a:r>
            <a:r>
              <a:rPr lang="en-US" sz="1600" dirty="0">
                <a:solidFill>
                  <a:schemeClr val="bg1"/>
                </a:solidFill>
              </a:rPr>
              <a:t>- 2016 Direct Premiums Written ($)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90A-215F-43E0-B2C9-11BCB424422E}"/>
              </a:ext>
            </a:extLst>
          </p:cNvPr>
          <p:cNvSpPr txBox="1"/>
          <p:nvPr/>
        </p:nvSpPr>
        <p:spPr>
          <a:xfrm flipH="1">
            <a:off x="4768714" y="1712298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Tech – </a:t>
            </a:r>
            <a:r>
              <a:rPr lang="en-US" sz="1600" dirty="0">
                <a:solidFill>
                  <a:schemeClr val="bg1"/>
                </a:solidFill>
              </a:rPr>
              <a:t>2018 US Cloud Compute Mkt Share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57DA10-90FE-48D3-A387-2CA0E4D140D4}"/>
              </a:ext>
            </a:extLst>
          </p:cNvPr>
          <p:cNvSpPr/>
          <p:nvPr/>
        </p:nvSpPr>
        <p:spPr>
          <a:xfrm>
            <a:off x="179917" y="1237129"/>
            <a:ext cx="8784167" cy="2928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Many industries become natural monopolies.  Without this natural maturing the industry is hyper competitive “Coke vs Pepsi” </a:t>
            </a: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63759"/>
              </p:ext>
            </p:extLst>
          </p:nvPr>
        </p:nvGraphicFramePr>
        <p:xfrm>
          <a:off x="0" y="2034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5946884"/>
              </p:ext>
            </p:extLst>
          </p:nvPr>
        </p:nvGraphicFramePr>
        <p:xfrm>
          <a:off x="4572000" y="2176564"/>
          <a:ext cx="4235824" cy="2529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31AC9A-7527-1B4C-B733-45D6F204A31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032D9B-996D-244B-87E8-98929D43E81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08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055807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2314185" y="5144452"/>
            <a:ext cx="5136260" cy="156966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…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6234229" y="6538913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15177"/>
              </p:ext>
            </p:extLst>
          </p:nvPr>
        </p:nvGraphicFramePr>
        <p:xfrm>
          <a:off x="4385191" y="1442353"/>
          <a:ext cx="4578893" cy="4067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6C8ADA3-4A5D-CD42-A297-E8BBB3698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96"/>
          <a:stretch/>
        </p:blipFill>
        <p:spPr>
          <a:xfrm>
            <a:off x="400051" y="1442353"/>
            <a:ext cx="3267653" cy="36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D_Frequency_Viz.R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A1056-19FF-48BC-9CC7-3D40BDA5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4F8DF-F554-433A-8EE5-4F16800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C_text_organization_extraREVIEW.R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5D42-20B5-4E71-B2A5-D0861AA68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46E4-0630-4728-A9B3-035C2C9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617B1-ABCB-4F13-8496-D34B559E009A}"/>
              </a:ext>
            </a:extLst>
          </p:cNvPr>
          <p:cNvSpPr/>
          <p:nvPr/>
        </p:nvSpPr>
        <p:spPr>
          <a:xfrm>
            <a:off x="179917" y="3133261"/>
            <a:ext cx="8784167" cy="591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Objective: Review text cleaning, organization and the word frequency matrix.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B37BB-F347-7B41-A2AB-4DCECF5E1F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3A5F92-42FF-2246-8A72-BC1CA952A35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3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F5771-B35D-48F0-A28C-C4C25504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305F6F-3594-4B08-9795-F573A3B3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D30B-27DE-41D3-A458-E7DAF56D7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3F46B-C5EC-4EE1-A910-C4D3B2512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558CE-E1C9-4FC3-B1BA-AEE7B52A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21032"/>
            <a:ext cx="4257675" cy="26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693E49B-DFB8-4430-AE8B-129A5819C4E0}"/>
              </a:ext>
            </a:extLst>
          </p:cNvPr>
          <p:cNvSpPr/>
          <p:nvPr/>
        </p:nvSpPr>
        <p:spPr>
          <a:xfrm rot="5400000">
            <a:off x="3130800" y="3236273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885211-A7A4-4ACC-A3CE-396B10F4E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04876"/>
              </p:ext>
            </p:extLst>
          </p:nvPr>
        </p:nvGraphicFramePr>
        <p:xfrm>
          <a:off x="971867" y="25589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43C334-E1CB-40E7-A933-85F785969827}"/>
              </a:ext>
            </a:extLst>
          </p:cNvPr>
          <p:cNvSpPr/>
          <p:nvPr/>
        </p:nvSpPr>
        <p:spPr>
          <a:xfrm>
            <a:off x="971867" y="2222938"/>
            <a:ext cx="2039347" cy="31531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615A4-7D78-40B9-8D26-9E13A200687F}"/>
              </a:ext>
            </a:extLst>
          </p:cNvPr>
          <p:cNvSpPr/>
          <p:nvPr/>
        </p:nvSpPr>
        <p:spPr>
          <a:xfrm>
            <a:off x="179917" y="128546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Rectangles are representative of frequency of term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C19FF0-5A9E-C246-B52E-D9577CE39A3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50BB3C-E54A-D048-9842-95E681E868E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35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7B443-9142-4AAE-B588-62F14411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10CCF3-C862-49D6-924F-A6817132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EE7B4-1BDD-443B-AACB-4CD383F9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A4C85-9C36-4C31-98DD-184F2BE82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AB944-CD57-4BCD-8927-ADAFAA8C82F2}"/>
              </a:ext>
            </a:extLst>
          </p:cNvPr>
          <p:cNvSpPr/>
          <p:nvPr/>
        </p:nvSpPr>
        <p:spPr>
          <a:xfrm>
            <a:off x="179917" y="1191336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by Side bar charts let you compare frequency by category</a:t>
            </a:r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01611"/>
            <a:ext cx="65532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17D92-A472-A948-8D93-083D69AC0A8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39165-2954-AF4B-8729-CE57A94DBE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4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8B3E3-365C-48CC-ACC2-5A49D428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198A7C-9056-41AA-81EE-0A923F1F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115E9-36AC-4130-B5E5-0233B14BC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858DC-289D-4205-97DF-6D198382A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204782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Stacked bar charts lets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within</a:t>
            </a:r>
            <a:r>
              <a:rPr lang="en-US" dirty="0"/>
              <a:t> a category</a:t>
            </a:r>
          </a:p>
        </p:txBody>
      </p:sp>
      <p:pic>
        <p:nvPicPr>
          <p:cNvPr id="2050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61" y="1502445"/>
            <a:ext cx="5137478" cy="385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C64E2-489A-1A4D-B729-F784EF03669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2F8717-1090-964F-849F-43EFFFECCBB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7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Stacked Bar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0F298-4595-4EDA-9FF2-6C47C2C2404E}"/>
              </a:ext>
            </a:extLst>
          </p:cNvPr>
          <p:cNvSpPr/>
          <p:nvPr/>
        </p:nvSpPr>
        <p:spPr>
          <a:xfrm>
            <a:off x="179917" y="1137546"/>
            <a:ext cx="8784167" cy="5856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Proportional stacked bar charts let you compare </a:t>
            </a:r>
            <a:r>
              <a:rPr lang="en-US" i="1" dirty="0"/>
              <a:t>proportion</a:t>
            </a:r>
            <a:r>
              <a:rPr lang="en-US" dirty="0"/>
              <a:t> </a:t>
            </a:r>
            <a:r>
              <a:rPr lang="en-US" b="1" u="sng" dirty="0"/>
              <a:t>across </a:t>
            </a:r>
            <a:r>
              <a:rPr lang="en-US" dirty="0"/>
              <a:t>categories regardless of magnitude</a:t>
            </a:r>
          </a:p>
        </p:txBody>
      </p:sp>
      <p:pic>
        <p:nvPicPr>
          <p:cNvPr id="3074" name="Picture 2" descr="Image result for ggplot2 stacked bar 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70" y="1723238"/>
            <a:ext cx="4796659" cy="399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3356AD-85E2-DC4C-A145-393616D5921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0FD732-7C89-054B-BBAD-86C738CAB7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EBDC-A022-42FC-8B92-BDD83F96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78173-5947-4F35-9667-F563D71F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frequency distribution should we expect?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F3542-284F-40CB-AA56-2D2C37D0A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5FA2-CF1A-47D7-B82C-0D8B23383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33D30C-20D1-44FC-B08B-ACA17FBC705D}"/>
              </a:ext>
            </a:extLst>
          </p:cNvPr>
          <p:cNvSpPr/>
          <p:nvPr/>
        </p:nvSpPr>
        <p:spPr>
          <a:xfrm>
            <a:off x="246213" y="1062757"/>
            <a:ext cx="8651575" cy="3120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words in natural language but also a steep decline in actual usage.  Follows a predictable pattern. 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6136ABA-20CD-447A-86B8-098953EDEA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790837"/>
              </p:ext>
            </p:extLst>
          </p:nvPr>
        </p:nvGraphicFramePr>
        <p:xfrm>
          <a:off x="284194" y="1231643"/>
          <a:ext cx="8608011" cy="4119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Image result for super bowl 50">
            <a:extLst>
              <a:ext uri="{FF2B5EF4-FFF2-40B4-BE49-F238E27FC236}">
                <a16:creationId xmlns:a16="http://schemas.microsoft.com/office/drawing/2014/main" id="{B3B529D3-42E8-4F1B-B80F-271ECB3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734" y="2301066"/>
            <a:ext cx="2326078" cy="130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A8E469-61AB-9343-9488-4A8E14C75B7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50CC66-2711-A04F-A974-11F964686EB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6430C-E508-4238-883B-1D404A3A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61181-812B-460C-9982-78B0E31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terms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57E7-740F-4E78-9E5A-BC2F6699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6AB63-6B8D-4C52-88BF-3ED38FA2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F6CE9C-A57B-4745-A109-34703F38C5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329876"/>
              </p:ext>
            </p:extLst>
          </p:nvPr>
        </p:nvGraphicFramePr>
        <p:xfrm>
          <a:off x="840940" y="1111050"/>
          <a:ext cx="7462121" cy="3514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D70CB0-BE1E-4D83-B964-8AD7B68B9253}"/>
              </a:ext>
            </a:extLst>
          </p:cNvPr>
          <p:cNvSpPr/>
          <p:nvPr/>
        </p:nvSpPr>
        <p:spPr>
          <a:xfrm>
            <a:off x="179917" y="109720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predictable pattern is called “</a:t>
            </a:r>
            <a:r>
              <a:rPr lang="en-US" dirty="0" err="1"/>
              <a:t>Zipf’s</a:t>
            </a:r>
            <a:r>
              <a:rPr lang="en-US" dirty="0"/>
              <a:t> Law”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8CB044-EC12-614D-9AD6-10DF05F047F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CFB61F-A670-614F-B8CE-7D7D9AAA4B3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90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D32A2-4747-4EC1-8212-CD2AC569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2BA66A-B598-4C74-880F-8FB36469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 is observed in human behavior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3794-E996-4868-8202-CB70CE854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24991-A1DD-4F6F-B22D-447575F98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872CF9-5105-4657-A448-B56431070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735622"/>
              </p:ext>
            </p:extLst>
          </p:nvPr>
        </p:nvGraphicFramePr>
        <p:xfrm>
          <a:off x="285135" y="1866826"/>
          <a:ext cx="416634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430CCE-28C5-4B42-9F1B-6EEFBF06FD81}"/>
              </a:ext>
            </a:extLst>
          </p:cNvPr>
          <p:cNvSpPr/>
          <p:nvPr/>
        </p:nvSpPr>
        <p:spPr>
          <a:xfrm>
            <a:off x="179917" y="1191335"/>
            <a:ext cx="8784167" cy="2503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Population density often falls into this type of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DF6AF-90EE-4B7B-A53D-4D976C0A68FA}"/>
              </a:ext>
            </a:extLst>
          </p:cNvPr>
          <p:cNvSpPr txBox="1"/>
          <p:nvPr/>
        </p:nvSpPr>
        <p:spPr>
          <a:xfrm flipH="1">
            <a:off x="292786" y="1465016"/>
            <a:ext cx="416634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Swiss Cities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7E2C32-B628-4375-B13A-838877BF2C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883974"/>
              </p:ext>
            </p:extLst>
          </p:nvPr>
        </p:nvGraphicFramePr>
        <p:xfrm>
          <a:off x="4571999" y="1897511"/>
          <a:ext cx="4392085" cy="337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9D35EB-DDAD-4E92-B07D-2646799116DE}"/>
              </a:ext>
            </a:extLst>
          </p:cNvPr>
          <p:cNvSpPr txBox="1"/>
          <p:nvPr/>
        </p:nvSpPr>
        <p:spPr>
          <a:xfrm flipH="1">
            <a:off x="4571998" y="1465016"/>
            <a:ext cx="4392085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UK Cities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030B8-3766-624A-BCAD-4B0BFA419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3C6DBB-309D-9049-AD01-6451E6157C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84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5922</TotalTime>
  <Words>444</Words>
  <Application>Microsoft Macintosh PowerPoint</Application>
  <PresentationFormat>On-screen Show 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Open C_text_organization_extraREVIEW.R</vt:lpstr>
      <vt:lpstr>Basic Bar Charts</vt:lpstr>
      <vt:lpstr>Side by Side Charts</vt:lpstr>
      <vt:lpstr>Stacked Bar Charts</vt:lpstr>
      <vt:lpstr>Proportional Stacked Bar Charts</vt:lpstr>
      <vt:lpstr>What frequency distribution should we expect?</vt:lpstr>
      <vt:lpstr>Top 100 terms</vt:lpstr>
      <vt:lpstr>Zipf’s Law is observed in human behavior</vt:lpstr>
      <vt:lpstr>Zipf’s Law is observed in business</vt:lpstr>
      <vt:lpstr>Zipf’s Law: The frequency of a word is inversely related to its rank in a word frequency matrix. </vt:lpstr>
      <vt:lpstr>PowerPoint Presentation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342</cp:revision>
  <dcterms:created xsi:type="dcterms:W3CDTF">2018-05-23T17:24:59Z</dcterms:created>
  <dcterms:modified xsi:type="dcterms:W3CDTF">2021-10-11T01:14:40Z</dcterms:modified>
</cp:coreProperties>
</file>