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70" r:id="rId3"/>
    <p:sldMasterId id="2147483677" r:id="rId4"/>
    <p:sldMasterId id="2147483685" r:id="rId5"/>
  </p:sldMasterIdLst>
  <p:notesMasterIdLst>
    <p:notesMasterId r:id="rId22"/>
  </p:notesMasterIdLst>
  <p:sldIdLst>
    <p:sldId id="256" r:id="rId6"/>
    <p:sldId id="328" r:id="rId7"/>
    <p:sldId id="348" r:id="rId8"/>
    <p:sldId id="389" r:id="rId9"/>
    <p:sldId id="360" r:id="rId10"/>
    <p:sldId id="392" r:id="rId11"/>
    <p:sldId id="395" r:id="rId12"/>
    <p:sldId id="357" r:id="rId13"/>
    <p:sldId id="390" r:id="rId14"/>
    <p:sldId id="391" r:id="rId15"/>
    <p:sldId id="393" r:id="rId16"/>
    <p:sldId id="374" r:id="rId17"/>
    <p:sldId id="372" r:id="rId18"/>
    <p:sldId id="388" r:id="rId19"/>
    <p:sldId id="394" r:id="rId20"/>
    <p:sldId id="257" r:id="rId21"/>
  </p:sldIdLst>
  <p:sldSz cx="12192000" cy="6858000"/>
  <p:notesSz cx="7010400" cy="92964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22E01E-FFE3-4C8D-81AB-60CF7C786BA0}">
          <p14:sldIdLst>
            <p14:sldId id="256"/>
            <p14:sldId id="328"/>
            <p14:sldId id="348"/>
          </p14:sldIdLst>
        </p14:section>
        <p14:section name="Getting Started" id="{13ECA122-3B1E-40F0-ABC2-D2FF86723A04}">
          <p14:sldIdLst>
            <p14:sldId id="389"/>
            <p14:sldId id="360"/>
            <p14:sldId id="392"/>
            <p14:sldId id="395"/>
          </p14:sldIdLst>
        </p14:section>
        <p14:section name="Power Query" id="{03E4A806-7189-41D4-A2C1-CF42934CDD4F}">
          <p14:sldIdLst>
            <p14:sldId id="357"/>
            <p14:sldId id="390"/>
            <p14:sldId id="391"/>
            <p14:sldId id="393"/>
            <p14:sldId id="374"/>
          </p14:sldIdLst>
        </p14:section>
        <p14:section name="Machine Learning" id="{990F8F48-CCD1-4680-83A4-6335A6B7BB67}">
          <p14:sldIdLst>
            <p14:sldId id="372"/>
            <p14:sldId id="388"/>
            <p14:sldId id="394"/>
          </p14:sldIdLst>
        </p14:section>
        <p14:section name="Conclusion" id="{75EA9C86-1B29-4256-A77A-C4A50C1826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FF"/>
    <a:srgbClr val="FF2EA4"/>
    <a:srgbClr val="44546A"/>
    <a:srgbClr val="DDDDDD"/>
    <a:srgbClr val="42DAE7"/>
    <a:srgbClr val="45D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7E874-82AE-4123-9396-2BD1A0889F8A}" v="9" dt="2022-01-24T18:59:03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1" autoAdjust="0"/>
    <p:restoredTop sz="74154" autoAdjust="0"/>
  </p:normalViewPr>
  <p:slideViewPr>
    <p:cSldViewPr snapToGrid="0" showGuides="1">
      <p:cViewPr varScale="1">
        <p:scale>
          <a:sx n="118" d="100"/>
          <a:sy n="118" d="100"/>
        </p:scale>
        <p:origin x="1941" y="4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9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Yeates" userId="S::joseph@feathersanalytics.com::d5149c17-47fb-476b-bc71-75f89da9492c" providerId="AD" clId="Web-{7217E874-82AE-4123-9396-2BD1A0889F8A}"/>
    <pc:docChg chg="modSld">
      <pc:chgData name="Joseph Yeates" userId="S::joseph@feathersanalytics.com::d5149c17-47fb-476b-bc71-75f89da9492c" providerId="AD" clId="Web-{7217E874-82AE-4123-9396-2BD1A0889F8A}" dt="2022-01-24T18:59:00.818" v="8" actId="20577"/>
      <pc:docMkLst>
        <pc:docMk/>
      </pc:docMkLst>
      <pc:sldChg chg="modSp">
        <pc:chgData name="Joseph Yeates" userId="S::joseph@feathersanalytics.com::d5149c17-47fb-476b-bc71-75f89da9492c" providerId="AD" clId="Web-{7217E874-82AE-4123-9396-2BD1A0889F8A}" dt="2022-01-24T18:58:37.270" v="6" actId="20577"/>
        <pc:sldMkLst>
          <pc:docMk/>
          <pc:sldMk cId="1515906952" sldId="392"/>
        </pc:sldMkLst>
        <pc:spChg chg="mod">
          <ac:chgData name="Joseph Yeates" userId="S::joseph@feathersanalytics.com::d5149c17-47fb-476b-bc71-75f89da9492c" providerId="AD" clId="Web-{7217E874-82AE-4123-9396-2BD1A0889F8A}" dt="2022-01-24T18:58:37.270" v="6" actId="20577"/>
          <ac:spMkLst>
            <pc:docMk/>
            <pc:sldMk cId="1515906952" sldId="392"/>
            <ac:spMk id="3" creationId="{00000000-0000-0000-0000-000000000000}"/>
          </ac:spMkLst>
        </pc:spChg>
      </pc:sldChg>
      <pc:sldChg chg="modSp">
        <pc:chgData name="Joseph Yeates" userId="S::joseph@feathersanalytics.com::d5149c17-47fb-476b-bc71-75f89da9492c" providerId="AD" clId="Web-{7217E874-82AE-4123-9396-2BD1A0889F8A}" dt="2022-01-24T18:59:00.818" v="8" actId="20577"/>
        <pc:sldMkLst>
          <pc:docMk/>
          <pc:sldMk cId="819578000" sldId="394"/>
        </pc:sldMkLst>
        <pc:spChg chg="mod">
          <ac:chgData name="Joseph Yeates" userId="S::joseph@feathersanalytics.com::d5149c17-47fb-476b-bc71-75f89da9492c" providerId="AD" clId="Web-{7217E874-82AE-4123-9396-2BD1A0889F8A}" dt="2022-01-24T18:59:00.818" v="8" actId="20577"/>
          <ac:spMkLst>
            <pc:docMk/>
            <pc:sldMk cId="819578000" sldId="394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02EFA-53BD-4AF3-909A-A69CBDF687B1}" type="doc">
      <dgm:prSet loTypeId="urn:microsoft.com/office/officeart/2008/layout/PictureAccent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70E1A1-2BF0-45B6-A7C6-06BC6EB43DA2}">
      <dgm:prSet custT="1"/>
      <dgm:spPr/>
      <dgm:t>
        <a:bodyPr/>
        <a:lstStyle/>
        <a:p>
          <a:r>
            <a:rPr lang="en-US" sz="4800" dirty="0"/>
            <a:t>Agenda</a:t>
          </a:r>
        </a:p>
      </dgm:t>
    </dgm:pt>
    <dgm:pt modelId="{4769B76A-DE2C-4C77-9978-0AEDF7CE7B53}" type="parTrans" cxnId="{B1E552D6-EDB0-4960-8ACA-9282ECE969F0}">
      <dgm:prSet/>
      <dgm:spPr/>
      <dgm:t>
        <a:bodyPr/>
        <a:lstStyle/>
        <a:p>
          <a:endParaRPr lang="en-US"/>
        </a:p>
      </dgm:t>
    </dgm:pt>
    <dgm:pt modelId="{D4F17802-6530-41D5-8F3B-C507B2D05550}" type="sibTrans" cxnId="{B1E552D6-EDB0-4960-8ACA-9282ECE969F0}">
      <dgm:prSet/>
      <dgm:spPr/>
      <dgm:t>
        <a:bodyPr/>
        <a:lstStyle/>
        <a:p>
          <a:endParaRPr lang="en-US"/>
        </a:p>
      </dgm:t>
    </dgm:pt>
    <dgm:pt modelId="{4FD6120C-CCA7-4FCE-AFF7-481A834E3954}">
      <dgm:prSet/>
      <dgm:spPr/>
      <dgm:t>
        <a:bodyPr/>
        <a:lstStyle/>
        <a:p>
          <a:r>
            <a:rPr lang="en-US" dirty="0"/>
            <a:t>Getting Started with Python</a:t>
          </a:r>
        </a:p>
      </dgm:t>
    </dgm:pt>
    <dgm:pt modelId="{B696A21E-397B-42B2-88D3-FE8CE17DF97F}" type="parTrans" cxnId="{50358359-D186-4161-8843-348E5F4F6148}">
      <dgm:prSet/>
      <dgm:spPr/>
      <dgm:t>
        <a:bodyPr/>
        <a:lstStyle/>
        <a:p>
          <a:endParaRPr lang="en-CA"/>
        </a:p>
      </dgm:t>
    </dgm:pt>
    <dgm:pt modelId="{845EBC9D-F836-404F-B74F-560E2EEE2334}" type="sibTrans" cxnId="{50358359-D186-4161-8843-348E5F4F6148}">
      <dgm:prSet/>
      <dgm:spPr/>
      <dgm:t>
        <a:bodyPr/>
        <a:lstStyle/>
        <a:p>
          <a:endParaRPr lang="en-CA"/>
        </a:p>
      </dgm:t>
    </dgm:pt>
    <dgm:pt modelId="{16349ACE-D7F5-46D2-B157-4E75A9AA4210}">
      <dgm:prSet/>
      <dgm:spPr/>
      <dgm:t>
        <a:bodyPr/>
        <a:lstStyle/>
        <a:p>
          <a:r>
            <a:rPr lang="en-US" dirty="0"/>
            <a:t>Data Source &amp; Transformation</a:t>
          </a:r>
        </a:p>
      </dgm:t>
    </dgm:pt>
    <dgm:pt modelId="{D762DBCE-1675-4C5A-AA84-44BFB739B9AC}" type="parTrans" cxnId="{063E1B44-94A9-44AB-8BEB-E4C919710544}">
      <dgm:prSet/>
      <dgm:spPr/>
      <dgm:t>
        <a:bodyPr/>
        <a:lstStyle/>
        <a:p>
          <a:endParaRPr lang="en-CA"/>
        </a:p>
      </dgm:t>
    </dgm:pt>
    <dgm:pt modelId="{7B184012-D8BD-40CB-AFEB-238D7F39611E}" type="sibTrans" cxnId="{063E1B44-94A9-44AB-8BEB-E4C919710544}">
      <dgm:prSet/>
      <dgm:spPr/>
      <dgm:t>
        <a:bodyPr/>
        <a:lstStyle/>
        <a:p>
          <a:endParaRPr lang="en-CA"/>
        </a:p>
      </dgm:t>
    </dgm:pt>
    <dgm:pt modelId="{18B9EB3B-4E29-4040-88D8-06FF9213DD1D}">
      <dgm:prSet/>
      <dgm:spPr/>
      <dgm:t>
        <a:bodyPr/>
        <a:lstStyle/>
        <a:p>
          <a:r>
            <a:rPr lang="en-US" dirty="0"/>
            <a:t>Custom Visuals</a:t>
          </a:r>
        </a:p>
      </dgm:t>
    </dgm:pt>
    <dgm:pt modelId="{8C7F317D-1888-432C-983E-84CCF5725060}" type="parTrans" cxnId="{911ED5E9-F3C3-42C2-BC06-572C26543D8D}">
      <dgm:prSet/>
      <dgm:spPr/>
      <dgm:t>
        <a:bodyPr/>
        <a:lstStyle/>
        <a:p>
          <a:endParaRPr lang="en-CA"/>
        </a:p>
      </dgm:t>
    </dgm:pt>
    <dgm:pt modelId="{003CA58E-8F3C-462F-9D56-4DADE459A680}" type="sibTrans" cxnId="{911ED5E9-F3C3-42C2-BC06-572C26543D8D}">
      <dgm:prSet/>
      <dgm:spPr/>
      <dgm:t>
        <a:bodyPr/>
        <a:lstStyle/>
        <a:p>
          <a:endParaRPr lang="en-CA"/>
        </a:p>
      </dgm:t>
    </dgm:pt>
    <dgm:pt modelId="{D0C96263-17E4-41B0-83B0-715DC107D0E4}">
      <dgm:prSet/>
      <dgm:spPr/>
      <dgm:t>
        <a:bodyPr/>
        <a:lstStyle/>
        <a:p>
          <a:r>
            <a:rPr lang="en-US" dirty="0"/>
            <a:t>Machine Learning Case Study</a:t>
          </a:r>
        </a:p>
      </dgm:t>
    </dgm:pt>
    <dgm:pt modelId="{9FC69F90-94F0-41E5-B9A9-316E89F1F331}" type="parTrans" cxnId="{FD4FBC87-2420-47C2-A16A-921E389668DD}">
      <dgm:prSet/>
      <dgm:spPr/>
      <dgm:t>
        <a:bodyPr/>
        <a:lstStyle/>
        <a:p>
          <a:endParaRPr lang="en-CA"/>
        </a:p>
      </dgm:t>
    </dgm:pt>
    <dgm:pt modelId="{2F7214FA-CB64-4901-BA14-60023030F794}" type="sibTrans" cxnId="{FD4FBC87-2420-47C2-A16A-921E389668DD}">
      <dgm:prSet/>
      <dgm:spPr/>
      <dgm:t>
        <a:bodyPr/>
        <a:lstStyle/>
        <a:p>
          <a:endParaRPr lang="en-CA"/>
        </a:p>
      </dgm:t>
    </dgm:pt>
    <dgm:pt modelId="{E70EFC46-6007-4F0A-AB76-74DBF693CA5E}" type="pres">
      <dgm:prSet presAssocID="{D0102EFA-53BD-4AF3-909A-A69CBDF687B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1A9764E-238E-4220-BCB7-E03C07145F84}" type="pres">
      <dgm:prSet presAssocID="{9E70E1A1-2BF0-45B6-A7C6-06BC6EB43DA2}" presName="root" presStyleCnt="0">
        <dgm:presLayoutVars>
          <dgm:chMax/>
          <dgm:chPref val="4"/>
        </dgm:presLayoutVars>
      </dgm:prSet>
      <dgm:spPr/>
    </dgm:pt>
    <dgm:pt modelId="{DF01D34D-E87F-4CDF-990F-192C4F952517}" type="pres">
      <dgm:prSet presAssocID="{9E70E1A1-2BF0-45B6-A7C6-06BC6EB43DA2}" presName="rootComposite" presStyleCnt="0">
        <dgm:presLayoutVars/>
      </dgm:prSet>
      <dgm:spPr/>
    </dgm:pt>
    <dgm:pt modelId="{685E172B-F76D-4711-91E0-C01E290C5EAD}" type="pres">
      <dgm:prSet presAssocID="{9E70E1A1-2BF0-45B6-A7C6-06BC6EB43DA2}" presName="rootText" presStyleLbl="node0" presStyleIdx="0" presStyleCnt="1">
        <dgm:presLayoutVars>
          <dgm:chMax/>
          <dgm:chPref val="4"/>
        </dgm:presLayoutVars>
      </dgm:prSet>
      <dgm:spPr/>
    </dgm:pt>
    <dgm:pt modelId="{E9A70915-7890-4EF6-9EA4-C0BDE2D688E3}" type="pres">
      <dgm:prSet presAssocID="{9E70E1A1-2BF0-45B6-A7C6-06BC6EB43DA2}" presName="childShape" presStyleCnt="0">
        <dgm:presLayoutVars>
          <dgm:chMax val="0"/>
          <dgm:chPref val="0"/>
        </dgm:presLayoutVars>
      </dgm:prSet>
      <dgm:spPr/>
    </dgm:pt>
    <dgm:pt modelId="{F0221FAA-E5B1-4F23-ACC2-817348CB0663}" type="pres">
      <dgm:prSet presAssocID="{4FD6120C-CCA7-4FCE-AFF7-481A834E3954}" presName="childComposite" presStyleCnt="0">
        <dgm:presLayoutVars>
          <dgm:chMax val="0"/>
          <dgm:chPref val="0"/>
        </dgm:presLayoutVars>
      </dgm:prSet>
      <dgm:spPr/>
    </dgm:pt>
    <dgm:pt modelId="{549AA8B4-D478-41BC-B773-086AFD921543}" type="pres">
      <dgm:prSet presAssocID="{4FD6120C-CCA7-4FCE-AFF7-481A834E3954}" presName="Imag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D1438D4-DF48-4C16-B800-4D363FD45527}" type="pres">
      <dgm:prSet presAssocID="{4FD6120C-CCA7-4FCE-AFF7-481A834E3954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F9E8AC4D-5FB1-4392-A206-19BAE3B99964}" type="pres">
      <dgm:prSet presAssocID="{16349ACE-D7F5-46D2-B157-4E75A9AA4210}" presName="childComposite" presStyleCnt="0">
        <dgm:presLayoutVars>
          <dgm:chMax val="0"/>
          <dgm:chPref val="0"/>
        </dgm:presLayoutVars>
      </dgm:prSet>
      <dgm:spPr/>
    </dgm:pt>
    <dgm:pt modelId="{CA6A551D-AFF9-47ED-8AB5-449E835BC185}" type="pres">
      <dgm:prSet presAssocID="{16349ACE-D7F5-46D2-B157-4E75A9AA4210}" presName="Image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F3272E-3E7D-4D97-B984-3A16C9DFDF36}" type="pres">
      <dgm:prSet presAssocID="{16349ACE-D7F5-46D2-B157-4E75A9AA42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58A27B94-F662-45E2-9DDB-62D5B2B30316}" type="pres">
      <dgm:prSet presAssocID="{18B9EB3B-4E29-4040-88D8-06FF9213DD1D}" presName="childComposite" presStyleCnt="0">
        <dgm:presLayoutVars>
          <dgm:chMax val="0"/>
          <dgm:chPref val="0"/>
        </dgm:presLayoutVars>
      </dgm:prSet>
      <dgm:spPr/>
    </dgm:pt>
    <dgm:pt modelId="{D07A1DA4-76A3-49DA-BCEC-5031F484FCAE}" type="pres">
      <dgm:prSet presAssocID="{18B9EB3B-4E29-4040-88D8-06FF9213DD1D}" presName="Image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F8A85D2-C698-4421-82DE-6DEFE1A06025}" type="pres">
      <dgm:prSet presAssocID="{18B9EB3B-4E29-4040-88D8-06FF9213DD1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8911B3DD-A8FC-4EE5-BCE0-EBF9A648F7EF}" type="pres">
      <dgm:prSet presAssocID="{D0C96263-17E4-41B0-83B0-715DC107D0E4}" presName="childComposite" presStyleCnt="0">
        <dgm:presLayoutVars>
          <dgm:chMax val="0"/>
          <dgm:chPref val="0"/>
        </dgm:presLayoutVars>
      </dgm:prSet>
      <dgm:spPr/>
    </dgm:pt>
    <dgm:pt modelId="{501EEA48-24C2-4406-80DF-2E92A0168CBF}" type="pres">
      <dgm:prSet presAssocID="{D0C96263-17E4-41B0-83B0-715DC107D0E4}" presName="Image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orities with solid fill"/>
        </a:ext>
      </dgm:extLst>
    </dgm:pt>
    <dgm:pt modelId="{4E2B6BAD-EDA3-4CE8-9919-53A71435E6BF}" type="pres">
      <dgm:prSet presAssocID="{D0C96263-17E4-41B0-83B0-715DC107D0E4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70B605-0B18-4FC9-8A18-9697CB7D5EF8}" type="presOf" srcId="{D0102EFA-53BD-4AF3-909A-A69CBDF687B1}" destId="{E70EFC46-6007-4F0A-AB76-74DBF693CA5E}" srcOrd="0" destOrd="0" presId="urn:microsoft.com/office/officeart/2008/layout/PictureAccentList"/>
    <dgm:cxn modelId="{4B593F0B-DE4B-46F6-84D3-E44735961F86}" type="presOf" srcId="{D0C96263-17E4-41B0-83B0-715DC107D0E4}" destId="{4E2B6BAD-EDA3-4CE8-9919-53A71435E6BF}" srcOrd="0" destOrd="0" presId="urn:microsoft.com/office/officeart/2008/layout/PictureAccentList"/>
    <dgm:cxn modelId="{E7E08E28-E028-4F61-8BB0-EAF429BE3A5B}" type="presOf" srcId="{16349ACE-D7F5-46D2-B157-4E75A9AA4210}" destId="{2DF3272E-3E7D-4D97-B984-3A16C9DFDF36}" srcOrd="0" destOrd="0" presId="urn:microsoft.com/office/officeart/2008/layout/PictureAccentList"/>
    <dgm:cxn modelId="{537E6C33-F8B9-436D-B414-76CA738ED4A7}" type="presOf" srcId="{9E70E1A1-2BF0-45B6-A7C6-06BC6EB43DA2}" destId="{685E172B-F76D-4711-91E0-C01E290C5EAD}" srcOrd="0" destOrd="0" presId="urn:microsoft.com/office/officeart/2008/layout/PictureAccentList"/>
    <dgm:cxn modelId="{063E1B44-94A9-44AB-8BEB-E4C919710544}" srcId="{9E70E1A1-2BF0-45B6-A7C6-06BC6EB43DA2}" destId="{16349ACE-D7F5-46D2-B157-4E75A9AA4210}" srcOrd="1" destOrd="0" parTransId="{D762DBCE-1675-4C5A-AA84-44BFB739B9AC}" sibTransId="{7B184012-D8BD-40CB-AFEB-238D7F39611E}"/>
    <dgm:cxn modelId="{50358359-D186-4161-8843-348E5F4F6148}" srcId="{9E70E1A1-2BF0-45B6-A7C6-06BC6EB43DA2}" destId="{4FD6120C-CCA7-4FCE-AFF7-481A834E3954}" srcOrd="0" destOrd="0" parTransId="{B696A21E-397B-42B2-88D3-FE8CE17DF97F}" sibTransId="{845EBC9D-F836-404F-B74F-560E2EEE2334}"/>
    <dgm:cxn modelId="{FD4FBC87-2420-47C2-A16A-921E389668DD}" srcId="{9E70E1A1-2BF0-45B6-A7C6-06BC6EB43DA2}" destId="{D0C96263-17E4-41B0-83B0-715DC107D0E4}" srcOrd="3" destOrd="0" parTransId="{9FC69F90-94F0-41E5-B9A9-316E89F1F331}" sibTransId="{2F7214FA-CB64-4901-BA14-60023030F794}"/>
    <dgm:cxn modelId="{7DB78691-C0E1-48C1-B141-AAFB3E323F60}" type="presOf" srcId="{18B9EB3B-4E29-4040-88D8-06FF9213DD1D}" destId="{CF8A85D2-C698-4421-82DE-6DEFE1A06025}" srcOrd="0" destOrd="0" presId="urn:microsoft.com/office/officeart/2008/layout/PictureAccentList"/>
    <dgm:cxn modelId="{418038A6-DB0A-4D04-8BEB-3DA891CCA4A4}" type="presOf" srcId="{4FD6120C-CCA7-4FCE-AFF7-481A834E3954}" destId="{BD1438D4-DF48-4C16-B800-4D363FD45527}" srcOrd="0" destOrd="0" presId="urn:microsoft.com/office/officeart/2008/layout/PictureAccentList"/>
    <dgm:cxn modelId="{B1E552D6-EDB0-4960-8ACA-9282ECE969F0}" srcId="{D0102EFA-53BD-4AF3-909A-A69CBDF687B1}" destId="{9E70E1A1-2BF0-45B6-A7C6-06BC6EB43DA2}" srcOrd="0" destOrd="0" parTransId="{4769B76A-DE2C-4C77-9978-0AEDF7CE7B53}" sibTransId="{D4F17802-6530-41D5-8F3B-C507B2D05550}"/>
    <dgm:cxn modelId="{911ED5E9-F3C3-42C2-BC06-572C26543D8D}" srcId="{9E70E1A1-2BF0-45B6-A7C6-06BC6EB43DA2}" destId="{18B9EB3B-4E29-4040-88D8-06FF9213DD1D}" srcOrd="2" destOrd="0" parTransId="{8C7F317D-1888-432C-983E-84CCF5725060}" sibTransId="{003CA58E-8F3C-462F-9D56-4DADE459A680}"/>
    <dgm:cxn modelId="{290D1B19-964E-4C53-8273-A3C6825F8CF0}" type="presParOf" srcId="{E70EFC46-6007-4F0A-AB76-74DBF693CA5E}" destId="{71A9764E-238E-4220-BCB7-E03C07145F84}" srcOrd="0" destOrd="0" presId="urn:microsoft.com/office/officeart/2008/layout/PictureAccentList"/>
    <dgm:cxn modelId="{4E50F143-C0B8-41E6-9D41-D1A47151F49D}" type="presParOf" srcId="{71A9764E-238E-4220-BCB7-E03C07145F84}" destId="{DF01D34D-E87F-4CDF-990F-192C4F952517}" srcOrd="0" destOrd="0" presId="urn:microsoft.com/office/officeart/2008/layout/PictureAccentList"/>
    <dgm:cxn modelId="{92F202D2-78D8-4B2F-BEF6-0E4AEB8667BE}" type="presParOf" srcId="{DF01D34D-E87F-4CDF-990F-192C4F952517}" destId="{685E172B-F76D-4711-91E0-C01E290C5EAD}" srcOrd="0" destOrd="0" presId="urn:microsoft.com/office/officeart/2008/layout/PictureAccentList"/>
    <dgm:cxn modelId="{7CA8D57A-451B-4E7B-9B84-F03E805D5C34}" type="presParOf" srcId="{71A9764E-238E-4220-BCB7-E03C07145F84}" destId="{E9A70915-7890-4EF6-9EA4-C0BDE2D688E3}" srcOrd="1" destOrd="0" presId="urn:microsoft.com/office/officeart/2008/layout/PictureAccentList"/>
    <dgm:cxn modelId="{94D2CB20-CB33-4929-ACCC-4EE4A96B3606}" type="presParOf" srcId="{E9A70915-7890-4EF6-9EA4-C0BDE2D688E3}" destId="{F0221FAA-E5B1-4F23-ACC2-817348CB0663}" srcOrd="0" destOrd="0" presId="urn:microsoft.com/office/officeart/2008/layout/PictureAccentList"/>
    <dgm:cxn modelId="{10F20799-2F6C-440C-91CA-2F8B2B312D91}" type="presParOf" srcId="{F0221FAA-E5B1-4F23-ACC2-817348CB0663}" destId="{549AA8B4-D478-41BC-B773-086AFD921543}" srcOrd="0" destOrd="0" presId="urn:microsoft.com/office/officeart/2008/layout/PictureAccentList"/>
    <dgm:cxn modelId="{D43893B2-0DEA-4A26-898C-040E69C441A7}" type="presParOf" srcId="{F0221FAA-E5B1-4F23-ACC2-817348CB0663}" destId="{BD1438D4-DF48-4C16-B800-4D363FD45527}" srcOrd="1" destOrd="0" presId="urn:microsoft.com/office/officeart/2008/layout/PictureAccentList"/>
    <dgm:cxn modelId="{DE8C3FE2-8192-48B2-A36A-69C1A4A90F92}" type="presParOf" srcId="{E9A70915-7890-4EF6-9EA4-C0BDE2D688E3}" destId="{F9E8AC4D-5FB1-4392-A206-19BAE3B99964}" srcOrd="1" destOrd="0" presId="urn:microsoft.com/office/officeart/2008/layout/PictureAccentList"/>
    <dgm:cxn modelId="{71EAABAB-EC8C-46D8-B406-595E7B11DDA7}" type="presParOf" srcId="{F9E8AC4D-5FB1-4392-A206-19BAE3B99964}" destId="{CA6A551D-AFF9-47ED-8AB5-449E835BC185}" srcOrd="0" destOrd="0" presId="urn:microsoft.com/office/officeart/2008/layout/PictureAccentList"/>
    <dgm:cxn modelId="{373C0C8C-C81A-489C-950F-88462A0EE080}" type="presParOf" srcId="{F9E8AC4D-5FB1-4392-A206-19BAE3B99964}" destId="{2DF3272E-3E7D-4D97-B984-3A16C9DFDF36}" srcOrd="1" destOrd="0" presId="urn:microsoft.com/office/officeart/2008/layout/PictureAccentList"/>
    <dgm:cxn modelId="{285B5732-BCA2-4359-8232-31A943A6AD46}" type="presParOf" srcId="{E9A70915-7890-4EF6-9EA4-C0BDE2D688E3}" destId="{58A27B94-F662-45E2-9DDB-62D5B2B30316}" srcOrd="2" destOrd="0" presId="urn:microsoft.com/office/officeart/2008/layout/PictureAccentList"/>
    <dgm:cxn modelId="{AFBA5C4A-9C72-41B1-ACEA-9E2FA58B037B}" type="presParOf" srcId="{58A27B94-F662-45E2-9DDB-62D5B2B30316}" destId="{D07A1DA4-76A3-49DA-BCEC-5031F484FCAE}" srcOrd="0" destOrd="0" presId="urn:microsoft.com/office/officeart/2008/layout/PictureAccentList"/>
    <dgm:cxn modelId="{FEB78DF9-B08E-451F-88AF-C85590404B81}" type="presParOf" srcId="{58A27B94-F662-45E2-9DDB-62D5B2B30316}" destId="{CF8A85D2-C698-4421-82DE-6DEFE1A06025}" srcOrd="1" destOrd="0" presId="urn:microsoft.com/office/officeart/2008/layout/PictureAccentList"/>
    <dgm:cxn modelId="{F0713AF7-5A58-41DB-A716-3F6709CB2223}" type="presParOf" srcId="{E9A70915-7890-4EF6-9EA4-C0BDE2D688E3}" destId="{8911B3DD-A8FC-4EE5-BCE0-EBF9A648F7EF}" srcOrd="3" destOrd="0" presId="urn:microsoft.com/office/officeart/2008/layout/PictureAccentList"/>
    <dgm:cxn modelId="{11BA2F53-E92B-42D8-BED0-6334EE57F7F7}" type="presParOf" srcId="{8911B3DD-A8FC-4EE5-BCE0-EBF9A648F7EF}" destId="{501EEA48-24C2-4406-80DF-2E92A0168CBF}" srcOrd="0" destOrd="0" presId="urn:microsoft.com/office/officeart/2008/layout/PictureAccentList"/>
    <dgm:cxn modelId="{106E32A0-DDF1-4C0F-8B08-4E7DB21F4177}" type="presParOf" srcId="{8911B3DD-A8FC-4EE5-BCE0-EBF9A648F7EF}" destId="{4E2B6BAD-EDA3-4CE8-9919-53A71435E6BF}" srcOrd="1" destOrd="0" presId="urn:microsoft.com/office/officeart/2008/layout/PictureAccent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62A94-B4FE-4F34-A426-791BC45329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8173B1E7-0AB9-46F4-A5EF-583BA6301CAC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Only Pandas </a:t>
          </a:r>
          <a:r>
            <a:rPr lang="en-US" sz="3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 is recognized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00BE3C-080F-43E0-990D-669B18F9DAB0}" type="parTrans" cxnId="{67AECB63-83A1-4006-8273-37A5BC148A79}">
      <dgm:prSet/>
      <dgm:spPr/>
      <dgm:t>
        <a:bodyPr/>
        <a:lstStyle/>
        <a:p>
          <a:endParaRPr lang="en-CA"/>
        </a:p>
      </dgm:t>
    </dgm:pt>
    <dgm:pt modelId="{704D73D8-B264-4AA6-BF00-5830D6536E72}" type="sibTrans" cxnId="{67AECB63-83A1-4006-8273-37A5BC148A79}">
      <dgm:prSet/>
      <dgm:spPr/>
      <dgm:t>
        <a:bodyPr/>
        <a:lstStyle/>
        <a:p>
          <a:endParaRPr lang="en-CA"/>
        </a:p>
      </dgm:t>
    </dgm:pt>
    <dgm:pt modelId="{D8C3D55A-C1B9-4F2A-A3BF-DACCD92A493A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Index Column not imported by default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548C9-EC4B-4EA4-AF31-D2AA49729ADE}" type="parTrans" cxnId="{D799268B-F56F-420C-9377-BCE5BD8DEDF3}">
      <dgm:prSet/>
      <dgm:spPr/>
      <dgm:t>
        <a:bodyPr/>
        <a:lstStyle/>
        <a:p>
          <a:endParaRPr lang="en-CA"/>
        </a:p>
      </dgm:t>
    </dgm:pt>
    <dgm:pt modelId="{77CD977E-FD92-4DF9-A979-A19CC492C64A}" type="sibTrans" cxnId="{D799268B-F56F-420C-9377-BCE5BD8DEDF3}">
      <dgm:prSet/>
      <dgm:spPr/>
      <dgm:t>
        <a:bodyPr/>
        <a:lstStyle/>
        <a:p>
          <a:endParaRPr lang="en-CA"/>
        </a:p>
      </dgm:t>
    </dgm:pt>
    <dgm:pt modelId="{5A080E3D-1512-422C-9030-9583AFA71C43}" type="pres">
      <dgm:prSet presAssocID="{45A62A94-B4FE-4F34-A426-791BC45329AD}" presName="linear" presStyleCnt="0">
        <dgm:presLayoutVars>
          <dgm:animLvl val="lvl"/>
          <dgm:resizeHandles val="exact"/>
        </dgm:presLayoutVars>
      </dgm:prSet>
      <dgm:spPr/>
    </dgm:pt>
    <dgm:pt modelId="{BE71BC8D-3ACD-4585-A634-1DA7D6616B0B}" type="pres">
      <dgm:prSet presAssocID="{8173B1E7-0AB9-46F4-A5EF-583BA6301C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6DACC3-CE6D-4764-95C3-4F40F574CAF3}" type="pres">
      <dgm:prSet presAssocID="{704D73D8-B264-4AA6-BF00-5830D6536E72}" presName="spacer" presStyleCnt="0"/>
      <dgm:spPr/>
    </dgm:pt>
    <dgm:pt modelId="{BA68A306-CF2C-4439-B143-4710B2A32C54}" type="pres">
      <dgm:prSet presAssocID="{D8C3D55A-C1B9-4F2A-A3BF-DACCD92A49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DEFA37-D6A7-4A19-BC2B-EC9A3CD44560}" type="presOf" srcId="{8173B1E7-0AB9-46F4-A5EF-583BA6301CAC}" destId="{BE71BC8D-3ACD-4585-A634-1DA7D6616B0B}" srcOrd="0" destOrd="0" presId="urn:microsoft.com/office/officeart/2005/8/layout/vList2"/>
    <dgm:cxn modelId="{67AECB63-83A1-4006-8273-37A5BC148A79}" srcId="{45A62A94-B4FE-4F34-A426-791BC45329AD}" destId="{8173B1E7-0AB9-46F4-A5EF-583BA6301CAC}" srcOrd="0" destOrd="0" parTransId="{FB00BE3C-080F-43E0-990D-669B18F9DAB0}" sibTransId="{704D73D8-B264-4AA6-BF00-5830D6536E72}"/>
    <dgm:cxn modelId="{D799268B-F56F-420C-9377-BCE5BD8DEDF3}" srcId="{45A62A94-B4FE-4F34-A426-791BC45329AD}" destId="{D8C3D55A-C1B9-4F2A-A3BF-DACCD92A493A}" srcOrd="1" destOrd="0" parTransId="{8CD548C9-EC4B-4EA4-AF31-D2AA49729ADE}" sibTransId="{77CD977E-FD92-4DF9-A979-A19CC492C64A}"/>
    <dgm:cxn modelId="{0391C8A7-866C-4EBC-9629-0E344A606107}" type="presOf" srcId="{D8C3D55A-C1B9-4F2A-A3BF-DACCD92A493A}" destId="{BA68A306-CF2C-4439-B143-4710B2A32C54}" srcOrd="0" destOrd="0" presId="urn:microsoft.com/office/officeart/2005/8/layout/vList2"/>
    <dgm:cxn modelId="{2B9EDDF1-F7B6-44F8-883F-0107F0213BB5}" type="presOf" srcId="{45A62A94-B4FE-4F34-A426-791BC45329AD}" destId="{5A080E3D-1512-422C-9030-9583AFA71C43}" srcOrd="0" destOrd="0" presId="urn:microsoft.com/office/officeart/2005/8/layout/vList2"/>
    <dgm:cxn modelId="{00717981-2E9F-4D2A-8B45-04DFC25C0243}" type="presParOf" srcId="{5A080E3D-1512-422C-9030-9583AFA71C43}" destId="{BE71BC8D-3ACD-4585-A634-1DA7D6616B0B}" srcOrd="0" destOrd="0" presId="urn:microsoft.com/office/officeart/2005/8/layout/vList2"/>
    <dgm:cxn modelId="{C8C085E2-242D-457B-89FB-AC64391AC1EA}" type="presParOf" srcId="{5A080E3D-1512-422C-9030-9583AFA71C43}" destId="{5C6DACC3-CE6D-4764-95C3-4F40F574CAF3}" srcOrd="1" destOrd="0" presId="urn:microsoft.com/office/officeart/2005/8/layout/vList2"/>
    <dgm:cxn modelId="{CB4372DF-6855-4E43-94C5-4AA0E8A31A74}" type="presParOf" srcId="{5A080E3D-1512-422C-9030-9583AFA71C43}" destId="{BA68A306-CF2C-4439-B143-4710B2A32C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A94C4-CB94-4691-8591-0084E488C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2490DF2-CE28-443C-8318-3F38A4217678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List of student exam scores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70B260-E7E7-48E4-B013-7F17410623EF}" type="parTrans" cxnId="{BB8BDD46-E904-443A-8DF2-80BFEDCC7EC3}">
      <dgm:prSet/>
      <dgm:spPr/>
      <dgm:t>
        <a:bodyPr/>
        <a:lstStyle/>
        <a:p>
          <a:endParaRPr lang="en-CA"/>
        </a:p>
      </dgm:t>
    </dgm:pt>
    <dgm:pt modelId="{3EFF3544-C5F7-46C0-BEB3-87B12E6CFDEF}" type="sibTrans" cxnId="{BB8BDD46-E904-443A-8DF2-80BFEDCC7EC3}">
      <dgm:prSet/>
      <dgm:spPr/>
      <dgm:t>
        <a:bodyPr/>
        <a:lstStyle/>
        <a:p>
          <a:endParaRPr lang="en-CA"/>
        </a:p>
      </dgm:t>
    </dgm:pt>
    <dgm:pt modelId="{3C04D343-ACF3-4AA0-AB1C-6A52B2DA0BAD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Assign each student to a percentile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E7A7F9-2C53-4EF4-9881-9CD334D3382C}" type="parTrans" cxnId="{37B4BBD2-7535-4138-BEB6-95551E76563C}">
      <dgm:prSet/>
      <dgm:spPr/>
      <dgm:t>
        <a:bodyPr/>
        <a:lstStyle/>
        <a:p>
          <a:endParaRPr lang="en-CA"/>
        </a:p>
      </dgm:t>
    </dgm:pt>
    <dgm:pt modelId="{4DDF103C-CA69-456F-871E-3B380F2FD803}" type="sibTrans" cxnId="{37B4BBD2-7535-4138-BEB6-95551E76563C}">
      <dgm:prSet/>
      <dgm:spPr/>
      <dgm:t>
        <a:bodyPr/>
        <a:lstStyle/>
        <a:p>
          <a:endParaRPr lang="en-CA"/>
        </a:p>
      </dgm:t>
    </dgm:pt>
    <dgm:pt modelId="{EAAF68F9-FC64-4C62-B1AD-F6F766176DB1}" type="pres">
      <dgm:prSet presAssocID="{91DA94C4-CB94-4691-8591-0084E488C4A5}" presName="linear" presStyleCnt="0">
        <dgm:presLayoutVars>
          <dgm:animLvl val="lvl"/>
          <dgm:resizeHandles val="exact"/>
        </dgm:presLayoutVars>
      </dgm:prSet>
      <dgm:spPr/>
    </dgm:pt>
    <dgm:pt modelId="{1AB782CA-D931-4611-B721-FF92050DE5C9}" type="pres">
      <dgm:prSet presAssocID="{52490DF2-CE28-443C-8318-3F38A42176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D139BE-14DA-40A6-B18E-973A93CB91F6}" type="pres">
      <dgm:prSet presAssocID="{3EFF3544-C5F7-46C0-BEB3-87B12E6CFDEF}" presName="spacer" presStyleCnt="0"/>
      <dgm:spPr/>
    </dgm:pt>
    <dgm:pt modelId="{67D02F15-CA9E-4FFD-8205-B018481DCEF4}" type="pres">
      <dgm:prSet presAssocID="{3C04D343-ACF3-4AA0-AB1C-6A52B2DA0BA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935EA1F-EEC1-4E15-90B2-CEB501E75305}" type="presOf" srcId="{3C04D343-ACF3-4AA0-AB1C-6A52B2DA0BAD}" destId="{67D02F15-CA9E-4FFD-8205-B018481DCEF4}" srcOrd="0" destOrd="0" presId="urn:microsoft.com/office/officeart/2005/8/layout/vList2"/>
    <dgm:cxn modelId="{619C0A27-FBDB-47C2-AE4A-9AAFA16D56CD}" type="presOf" srcId="{91DA94C4-CB94-4691-8591-0084E488C4A5}" destId="{EAAF68F9-FC64-4C62-B1AD-F6F766176DB1}" srcOrd="0" destOrd="0" presId="urn:microsoft.com/office/officeart/2005/8/layout/vList2"/>
    <dgm:cxn modelId="{BB8BDD46-E904-443A-8DF2-80BFEDCC7EC3}" srcId="{91DA94C4-CB94-4691-8591-0084E488C4A5}" destId="{52490DF2-CE28-443C-8318-3F38A4217678}" srcOrd="0" destOrd="0" parTransId="{9970B260-E7E7-48E4-B013-7F17410623EF}" sibTransId="{3EFF3544-C5F7-46C0-BEB3-87B12E6CFDEF}"/>
    <dgm:cxn modelId="{C96078BF-41D8-4F7E-AF8E-D57DD58B8402}" type="presOf" srcId="{52490DF2-CE28-443C-8318-3F38A4217678}" destId="{1AB782CA-D931-4611-B721-FF92050DE5C9}" srcOrd="0" destOrd="0" presId="urn:microsoft.com/office/officeart/2005/8/layout/vList2"/>
    <dgm:cxn modelId="{37B4BBD2-7535-4138-BEB6-95551E76563C}" srcId="{91DA94C4-CB94-4691-8591-0084E488C4A5}" destId="{3C04D343-ACF3-4AA0-AB1C-6A52B2DA0BAD}" srcOrd="1" destOrd="0" parTransId="{25E7A7F9-2C53-4EF4-9881-9CD334D3382C}" sibTransId="{4DDF103C-CA69-456F-871E-3B380F2FD803}"/>
    <dgm:cxn modelId="{C267FFAF-81D3-4E3F-9D8C-8794037D6BEE}" type="presParOf" srcId="{EAAF68F9-FC64-4C62-B1AD-F6F766176DB1}" destId="{1AB782CA-D931-4611-B721-FF92050DE5C9}" srcOrd="0" destOrd="0" presId="urn:microsoft.com/office/officeart/2005/8/layout/vList2"/>
    <dgm:cxn modelId="{48F79A6B-9305-4DB7-8234-3EA3587A901C}" type="presParOf" srcId="{EAAF68F9-FC64-4C62-B1AD-F6F766176DB1}" destId="{57D139BE-14DA-40A6-B18E-973A93CB91F6}" srcOrd="1" destOrd="0" presId="urn:microsoft.com/office/officeart/2005/8/layout/vList2"/>
    <dgm:cxn modelId="{3903493A-79C5-4668-AFD8-2346A80072B6}" type="presParOf" srcId="{EAAF68F9-FC64-4C62-B1AD-F6F766176DB1}" destId="{67D02F15-CA9E-4FFD-8205-B018481DCE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567A6-88C2-4AF9-AD4C-1D8CEA6060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E7942D5-3D77-4E34-8907-65542D3983EF}">
      <dgm:prSet custT="1"/>
      <dgm:spPr/>
      <dgm:t>
        <a:bodyPr/>
        <a:lstStyle/>
        <a:p>
          <a:r>
            <a:rPr lang="en-US" sz="3200" dirty="0" err="1">
              <a:latin typeface="Arial" panose="020B0604020202020204" pitchFamily="34" charset="0"/>
              <a:cs typeface="Arial" panose="020B0604020202020204" pitchFamily="34" charset="0"/>
            </a:rPr>
            <a:t>pyplot.show</a:t>
          </a:r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() needed to display visual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22498-A1C2-4D92-9B6D-F547996E72F4}" type="parTrans" cxnId="{40EF5B3A-ED60-4E84-A65B-876060F1384E}">
      <dgm:prSet/>
      <dgm:spPr/>
      <dgm:t>
        <a:bodyPr/>
        <a:lstStyle/>
        <a:p>
          <a:endParaRPr lang="en-CA"/>
        </a:p>
      </dgm:t>
    </dgm:pt>
    <dgm:pt modelId="{6D4F32D2-513C-4FD8-B505-A5577436D41F}" type="sibTrans" cxnId="{40EF5B3A-ED60-4E84-A65B-876060F1384E}">
      <dgm:prSet/>
      <dgm:spPr/>
      <dgm:t>
        <a:bodyPr/>
        <a:lstStyle/>
        <a:p>
          <a:endParaRPr lang="en-CA"/>
        </a:p>
      </dgm:t>
    </dgm:pt>
    <dgm:pt modelId="{E2773DF0-2070-4B9E-B57A-A4C4C10BB12F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Duplicate data removed by default</a:t>
          </a:r>
          <a:endParaRPr lang="en-CA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83099F-45B6-412D-B752-59DC719FDBBD}" type="parTrans" cxnId="{8E79B70C-CD52-46E0-B0FD-335D99F7CFE0}">
      <dgm:prSet/>
      <dgm:spPr/>
      <dgm:t>
        <a:bodyPr/>
        <a:lstStyle/>
        <a:p>
          <a:endParaRPr lang="en-CA"/>
        </a:p>
      </dgm:t>
    </dgm:pt>
    <dgm:pt modelId="{B8E00AB4-A457-4602-B906-4979D1401A1E}" type="sibTrans" cxnId="{8E79B70C-CD52-46E0-B0FD-335D99F7CFE0}">
      <dgm:prSet/>
      <dgm:spPr/>
      <dgm:t>
        <a:bodyPr/>
        <a:lstStyle/>
        <a:p>
          <a:endParaRPr lang="en-CA"/>
        </a:p>
      </dgm:t>
    </dgm:pt>
    <dgm:pt modelId="{9F9AFBEB-6AAC-46B3-8344-185ECFF353AE}" type="pres">
      <dgm:prSet presAssocID="{C39567A6-88C2-4AF9-AD4C-1D8CEA606061}" presName="linear" presStyleCnt="0">
        <dgm:presLayoutVars>
          <dgm:animLvl val="lvl"/>
          <dgm:resizeHandles val="exact"/>
        </dgm:presLayoutVars>
      </dgm:prSet>
      <dgm:spPr/>
    </dgm:pt>
    <dgm:pt modelId="{B357C2DB-C354-4137-9D34-A83FA9B09AAE}" type="pres">
      <dgm:prSet presAssocID="{2E7942D5-3D77-4E34-8907-65542D3983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194624-3DA0-4C9E-A87D-0A65FA877092}" type="pres">
      <dgm:prSet presAssocID="{6D4F32D2-513C-4FD8-B505-A5577436D41F}" presName="spacer" presStyleCnt="0"/>
      <dgm:spPr/>
    </dgm:pt>
    <dgm:pt modelId="{A86116EC-3847-472B-A743-D1A027753BC8}" type="pres">
      <dgm:prSet presAssocID="{E2773DF0-2070-4B9E-B57A-A4C4C10BB1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E79B70C-CD52-46E0-B0FD-335D99F7CFE0}" srcId="{C39567A6-88C2-4AF9-AD4C-1D8CEA606061}" destId="{E2773DF0-2070-4B9E-B57A-A4C4C10BB12F}" srcOrd="1" destOrd="0" parTransId="{D183099F-45B6-412D-B752-59DC719FDBBD}" sibTransId="{B8E00AB4-A457-4602-B906-4979D1401A1E}"/>
    <dgm:cxn modelId="{40EF5B3A-ED60-4E84-A65B-876060F1384E}" srcId="{C39567A6-88C2-4AF9-AD4C-1D8CEA606061}" destId="{2E7942D5-3D77-4E34-8907-65542D3983EF}" srcOrd="0" destOrd="0" parTransId="{3C122498-A1C2-4D92-9B6D-F547996E72F4}" sibTransId="{6D4F32D2-513C-4FD8-B505-A5577436D41F}"/>
    <dgm:cxn modelId="{2BE401A0-A1A3-454C-BE98-41BDA5F59955}" type="presOf" srcId="{2E7942D5-3D77-4E34-8907-65542D3983EF}" destId="{B357C2DB-C354-4137-9D34-A83FA9B09AAE}" srcOrd="0" destOrd="0" presId="urn:microsoft.com/office/officeart/2005/8/layout/vList2"/>
    <dgm:cxn modelId="{57C762B8-7CB9-43BA-AE89-D5D6FC234A29}" type="presOf" srcId="{E2773DF0-2070-4B9E-B57A-A4C4C10BB12F}" destId="{A86116EC-3847-472B-A743-D1A027753BC8}" srcOrd="0" destOrd="0" presId="urn:microsoft.com/office/officeart/2005/8/layout/vList2"/>
    <dgm:cxn modelId="{D0241CFF-F5FF-44C2-A32C-86348098991B}" type="presOf" srcId="{C39567A6-88C2-4AF9-AD4C-1D8CEA606061}" destId="{9F9AFBEB-6AAC-46B3-8344-185ECFF353AE}" srcOrd="0" destOrd="0" presId="urn:microsoft.com/office/officeart/2005/8/layout/vList2"/>
    <dgm:cxn modelId="{D2BC3721-EBF4-4903-A0CA-96A6E2B33036}" type="presParOf" srcId="{9F9AFBEB-6AAC-46B3-8344-185ECFF353AE}" destId="{B357C2DB-C354-4137-9D34-A83FA9B09AAE}" srcOrd="0" destOrd="0" presId="urn:microsoft.com/office/officeart/2005/8/layout/vList2"/>
    <dgm:cxn modelId="{37AF9C0A-A8C6-46CD-893F-42B7BAD4C186}" type="presParOf" srcId="{9F9AFBEB-6AAC-46B3-8344-185ECFF353AE}" destId="{18194624-3DA0-4C9E-A87D-0A65FA877092}" srcOrd="1" destOrd="0" presId="urn:microsoft.com/office/officeart/2005/8/layout/vList2"/>
    <dgm:cxn modelId="{CE1D36A2-A7DC-46F7-977E-23A861782F41}" type="presParOf" srcId="{9F9AFBEB-6AAC-46B3-8344-185ECFF353AE}" destId="{A86116EC-3847-472B-A743-D1A027753B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E172B-F76D-4711-91E0-C01E290C5EAD}">
      <dsp:nvSpPr>
        <dsp:cNvPr id="0" name=""/>
        <dsp:cNvSpPr/>
      </dsp:nvSpPr>
      <dsp:spPr>
        <a:xfrm>
          <a:off x="1079539" y="1209"/>
          <a:ext cx="5598456" cy="921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Agenda</a:t>
          </a:r>
        </a:p>
      </dsp:txBody>
      <dsp:txXfrm>
        <a:off x="1106518" y="28188"/>
        <a:ext cx="5544498" cy="867157"/>
      </dsp:txXfrm>
    </dsp:sp>
    <dsp:sp modelId="{549AA8B4-D478-41BC-B773-086AFD921543}">
      <dsp:nvSpPr>
        <dsp:cNvPr id="0" name=""/>
        <dsp:cNvSpPr/>
      </dsp:nvSpPr>
      <dsp:spPr>
        <a:xfrm>
          <a:off x="1079539" y="1088125"/>
          <a:ext cx="921115" cy="92111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1438D4-DF48-4C16-B800-4D363FD45527}">
      <dsp:nvSpPr>
        <dsp:cNvPr id="0" name=""/>
        <dsp:cNvSpPr/>
      </dsp:nvSpPr>
      <dsp:spPr>
        <a:xfrm>
          <a:off x="2055922" y="1088125"/>
          <a:ext cx="4622073" cy="9211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Getting Started with Python</a:t>
          </a:r>
        </a:p>
      </dsp:txBody>
      <dsp:txXfrm>
        <a:off x="2100895" y="1133098"/>
        <a:ext cx="4532127" cy="831169"/>
      </dsp:txXfrm>
    </dsp:sp>
    <dsp:sp modelId="{CA6A551D-AFF9-47ED-8AB5-449E835BC185}">
      <dsp:nvSpPr>
        <dsp:cNvPr id="0" name=""/>
        <dsp:cNvSpPr/>
      </dsp:nvSpPr>
      <dsp:spPr>
        <a:xfrm>
          <a:off x="1079539" y="2119775"/>
          <a:ext cx="921115" cy="92111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F3272E-3E7D-4D97-B984-3A16C9DFDF36}">
      <dsp:nvSpPr>
        <dsp:cNvPr id="0" name=""/>
        <dsp:cNvSpPr/>
      </dsp:nvSpPr>
      <dsp:spPr>
        <a:xfrm>
          <a:off x="2055922" y="2119775"/>
          <a:ext cx="4622073" cy="9211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Source &amp; Transformation</a:t>
          </a:r>
        </a:p>
      </dsp:txBody>
      <dsp:txXfrm>
        <a:off x="2100895" y="2164748"/>
        <a:ext cx="4532127" cy="831169"/>
      </dsp:txXfrm>
    </dsp:sp>
    <dsp:sp modelId="{D07A1DA4-76A3-49DA-BCEC-5031F484FCAE}">
      <dsp:nvSpPr>
        <dsp:cNvPr id="0" name=""/>
        <dsp:cNvSpPr/>
      </dsp:nvSpPr>
      <dsp:spPr>
        <a:xfrm>
          <a:off x="1079539" y="3151425"/>
          <a:ext cx="921115" cy="92111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8A85D2-C698-4421-82DE-6DEFE1A06025}">
      <dsp:nvSpPr>
        <dsp:cNvPr id="0" name=""/>
        <dsp:cNvSpPr/>
      </dsp:nvSpPr>
      <dsp:spPr>
        <a:xfrm>
          <a:off x="2055922" y="3151425"/>
          <a:ext cx="4622073" cy="9211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 Visuals</a:t>
          </a:r>
        </a:p>
      </dsp:txBody>
      <dsp:txXfrm>
        <a:off x="2100895" y="3196398"/>
        <a:ext cx="4532127" cy="831169"/>
      </dsp:txXfrm>
    </dsp:sp>
    <dsp:sp modelId="{501EEA48-24C2-4406-80DF-2E92A0168CBF}">
      <dsp:nvSpPr>
        <dsp:cNvPr id="0" name=""/>
        <dsp:cNvSpPr/>
      </dsp:nvSpPr>
      <dsp:spPr>
        <a:xfrm>
          <a:off x="1079539" y="4183075"/>
          <a:ext cx="921115" cy="92111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2B6BAD-EDA3-4CE8-9919-53A71435E6BF}">
      <dsp:nvSpPr>
        <dsp:cNvPr id="0" name=""/>
        <dsp:cNvSpPr/>
      </dsp:nvSpPr>
      <dsp:spPr>
        <a:xfrm>
          <a:off x="2055922" y="4183075"/>
          <a:ext cx="4622073" cy="9211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Learning Case Study</a:t>
          </a:r>
        </a:p>
      </dsp:txBody>
      <dsp:txXfrm>
        <a:off x="2100895" y="4228048"/>
        <a:ext cx="4532127" cy="831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1BC8D-3ACD-4585-A634-1DA7D6616B0B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Only Pandas </a:t>
          </a:r>
          <a:r>
            <a:rPr lang="en-US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 is recognized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924668"/>
        <a:ext cx="10396802" cy="1098002"/>
      </dsp:txXfrm>
    </dsp:sp>
    <dsp:sp modelId="{BA68A306-CF2C-4439-B143-4710B2A32C54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Index Column not imported by default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2328668"/>
        <a:ext cx="103968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782CA-D931-4611-B721-FF92050DE5C9}">
      <dsp:nvSpPr>
        <dsp:cNvPr id="0" name=""/>
        <dsp:cNvSpPr/>
      </dsp:nvSpPr>
      <dsp:spPr>
        <a:xfrm>
          <a:off x="0" y="17368"/>
          <a:ext cx="8128000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List of student exam scores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06" y="63974"/>
        <a:ext cx="8034788" cy="861508"/>
      </dsp:txXfrm>
    </dsp:sp>
    <dsp:sp modelId="{67D02F15-CA9E-4FFD-8205-B018481DCEF4}">
      <dsp:nvSpPr>
        <dsp:cNvPr id="0" name=""/>
        <dsp:cNvSpPr/>
      </dsp:nvSpPr>
      <dsp:spPr>
        <a:xfrm>
          <a:off x="0" y="1118969"/>
          <a:ext cx="8128000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Assign each student to a percentile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06" y="1165575"/>
        <a:ext cx="8034788" cy="861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C2DB-C354-4137-9D34-A83FA9B09AAE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pyplot.show</a:t>
          </a: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() needed to display visual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924668"/>
        <a:ext cx="10396802" cy="1098002"/>
      </dsp:txXfrm>
    </dsp:sp>
    <dsp:sp modelId="{A86116EC-3847-472B-A743-D1A027753BC8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Duplicate data removed by default</a:t>
          </a:r>
          <a:endParaRPr lang="en-CA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2328668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0AC9E0-4349-41D2-B47A-E7F01E1D56B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F8CEC1-118F-42C6-89C1-BC20C044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My name is Joseph Yeates and I’m excited to present:</a:t>
            </a:r>
          </a:p>
          <a:p>
            <a:endParaRPr lang="en-US" dirty="0"/>
          </a:p>
          <a:p>
            <a:r>
              <a:rPr lang="en-US" dirty="0"/>
              <a:t>Python Integration in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8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6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0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 am a Senior Financial Analyst, Business Intelligence &amp; Data Analysis at Corporate Finance Institute</a:t>
            </a:r>
          </a:p>
          <a:p>
            <a:r>
              <a:rPr lang="en-CA" b="0" i="0" dirty="0">
                <a:effectLst/>
                <a:latin typeface="-apple-system"/>
              </a:rPr>
              <a:t>I am passionate about driving better decision making by creating, curating and communicating insights from data. </a:t>
            </a:r>
          </a:p>
          <a:p>
            <a:r>
              <a:rPr lang="en-CA" b="0" i="0" dirty="0">
                <a:effectLst/>
                <a:latin typeface="-apple-system"/>
              </a:rPr>
              <a:t>I am a data enthusiast leveraging Microsoft Power BI, SQL Server, and R Studio to model, manipulate, analyze, and visualize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website is Feathers Analytics .com, where I blog about all things Power BI and 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most importantly – how to bring the different strengths of these tools together to build powerful solutions that provide actionable insights.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twitter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profiles are there, I really enjoy connecting with the analytics and BI communities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8CEC1-118F-42C6-89C1-BC20C04403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8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CEC1-118F-42C6-89C1-BC20C04403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6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9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6FCC-6268-4AC1-8F45-D991EFC986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269-749E-451A-93E2-307875A048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71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7DCCDAA2-4A99-4084-9C52-F07730252F6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4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7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9B5F932F-1F83-49D4-97A2-00DA6F94F22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9AF269-749E-451A-93E2-307875A0482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9AF269-749E-451A-93E2-307875A0482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BEE2F74A-D37B-45A1-B733-0C3006657B5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9AF269-749E-451A-93E2-307875A0482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9AF269-749E-451A-93E2-307875A0482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27014-9088-41E6-BA8C-730F7BF4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B2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37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5E4C2-0D5E-4445-9126-F96FD55F8B90}"/>
              </a:ext>
            </a:extLst>
          </p:cNvPr>
          <p:cNvSpPr/>
          <p:nvPr userDrawn="1"/>
        </p:nvSpPr>
        <p:spPr>
          <a:xfrm>
            <a:off x="0" y="6191794"/>
            <a:ext cx="12192000" cy="666206"/>
          </a:xfrm>
          <a:prstGeom prst="rect">
            <a:avLst/>
          </a:prstGeom>
          <a:solidFill>
            <a:srgbClr val="2EB2FF"/>
          </a:solidFill>
          <a:ln>
            <a:solidFill>
              <a:srgbClr val="2E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B9DB414-FFC6-4D1B-8B24-6B366AB2EA3E}"/>
              </a:ext>
            </a:extLst>
          </p:cNvPr>
          <p:cNvSpPr/>
          <p:nvPr userDrawn="1"/>
        </p:nvSpPr>
        <p:spPr>
          <a:xfrm>
            <a:off x="2651759" y="6191794"/>
            <a:ext cx="666000" cy="666206"/>
          </a:xfrm>
          <a:prstGeom prst="chevron">
            <a:avLst>
              <a:gd name="adj" fmla="val 4375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70BCF-86BF-42A6-BBB6-5C28B47A3206}"/>
              </a:ext>
            </a:extLst>
          </p:cNvPr>
          <p:cNvSpPr txBox="1"/>
          <p:nvPr userDrawn="1"/>
        </p:nvSpPr>
        <p:spPr>
          <a:xfrm>
            <a:off x="0" y="6263287"/>
            <a:ext cx="26517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28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54203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71" y="12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4351338"/>
          </a:xfrm>
          <a:prstGeom prst="rect">
            <a:avLst/>
          </a:prstGeom>
          <a:ln>
            <a:solidFill>
              <a:srgbClr val="44546A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5E4C2-0D5E-4445-9126-F96FD55F8B90}"/>
              </a:ext>
            </a:extLst>
          </p:cNvPr>
          <p:cNvSpPr/>
          <p:nvPr userDrawn="1"/>
        </p:nvSpPr>
        <p:spPr>
          <a:xfrm>
            <a:off x="0" y="6191794"/>
            <a:ext cx="12192000" cy="666206"/>
          </a:xfrm>
          <a:prstGeom prst="rect">
            <a:avLst/>
          </a:prstGeom>
          <a:solidFill>
            <a:srgbClr val="2EB2FF"/>
          </a:solidFill>
          <a:ln>
            <a:solidFill>
              <a:srgbClr val="2E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B9DB414-FFC6-4D1B-8B24-6B366AB2EA3E}"/>
              </a:ext>
            </a:extLst>
          </p:cNvPr>
          <p:cNvSpPr/>
          <p:nvPr userDrawn="1"/>
        </p:nvSpPr>
        <p:spPr>
          <a:xfrm>
            <a:off x="4718066" y="6185151"/>
            <a:ext cx="666000" cy="666206"/>
          </a:xfrm>
          <a:prstGeom prst="chevron">
            <a:avLst>
              <a:gd name="adj" fmla="val 4375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70BCF-86BF-42A6-BBB6-5C28B47A3206}"/>
              </a:ext>
            </a:extLst>
          </p:cNvPr>
          <p:cNvSpPr txBox="1"/>
          <p:nvPr userDrawn="1"/>
        </p:nvSpPr>
        <p:spPr>
          <a:xfrm>
            <a:off x="2066307" y="6256644"/>
            <a:ext cx="26517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28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304939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6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5E4C2-0D5E-4445-9126-F96FD55F8B90}"/>
              </a:ext>
            </a:extLst>
          </p:cNvPr>
          <p:cNvSpPr/>
          <p:nvPr userDrawn="1"/>
        </p:nvSpPr>
        <p:spPr>
          <a:xfrm>
            <a:off x="0" y="6191794"/>
            <a:ext cx="12192000" cy="666206"/>
          </a:xfrm>
          <a:prstGeom prst="rect">
            <a:avLst/>
          </a:prstGeom>
          <a:solidFill>
            <a:srgbClr val="2EB2FF"/>
          </a:solidFill>
          <a:ln>
            <a:solidFill>
              <a:srgbClr val="2E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B9DB414-FFC6-4D1B-8B24-6B366AB2EA3E}"/>
              </a:ext>
            </a:extLst>
          </p:cNvPr>
          <p:cNvSpPr/>
          <p:nvPr userDrawn="1"/>
        </p:nvSpPr>
        <p:spPr>
          <a:xfrm>
            <a:off x="7508767" y="6191794"/>
            <a:ext cx="666000" cy="666206"/>
          </a:xfrm>
          <a:prstGeom prst="chevron">
            <a:avLst>
              <a:gd name="adj" fmla="val 4375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70BCF-86BF-42A6-BBB6-5C28B47A3206}"/>
              </a:ext>
            </a:extLst>
          </p:cNvPr>
          <p:cNvSpPr txBox="1"/>
          <p:nvPr userDrawn="1"/>
        </p:nvSpPr>
        <p:spPr>
          <a:xfrm>
            <a:off x="4857008" y="6263287"/>
            <a:ext cx="26517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28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Visuals</a:t>
            </a:r>
          </a:p>
        </p:txBody>
      </p:sp>
    </p:spTree>
    <p:extLst>
      <p:ext uri="{BB962C8B-B14F-4D97-AF65-F5344CB8AC3E}">
        <p14:creationId xmlns:p14="http://schemas.microsoft.com/office/powerpoint/2010/main" val="259303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614" y="6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5E4C2-0D5E-4445-9126-F96FD55F8B90}"/>
              </a:ext>
            </a:extLst>
          </p:cNvPr>
          <p:cNvSpPr/>
          <p:nvPr userDrawn="1"/>
        </p:nvSpPr>
        <p:spPr>
          <a:xfrm>
            <a:off x="0" y="6191794"/>
            <a:ext cx="12192000" cy="666206"/>
          </a:xfrm>
          <a:prstGeom prst="rect">
            <a:avLst/>
          </a:prstGeom>
          <a:solidFill>
            <a:srgbClr val="2EB2FF"/>
          </a:solidFill>
          <a:ln>
            <a:solidFill>
              <a:srgbClr val="2E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B9DB414-FFC6-4D1B-8B24-6B366AB2EA3E}"/>
              </a:ext>
            </a:extLst>
          </p:cNvPr>
          <p:cNvSpPr/>
          <p:nvPr userDrawn="1"/>
        </p:nvSpPr>
        <p:spPr>
          <a:xfrm>
            <a:off x="9517383" y="6185151"/>
            <a:ext cx="666000" cy="666206"/>
          </a:xfrm>
          <a:prstGeom prst="chevron">
            <a:avLst>
              <a:gd name="adj" fmla="val 4375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70BCF-86BF-42A6-BBB6-5C28B47A3206}"/>
              </a:ext>
            </a:extLst>
          </p:cNvPr>
          <p:cNvSpPr txBox="1"/>
          <p:nvPr userDrawn="1"/>
        </p:nvSpPr>
        <p:spPr>
          <a:xfrm>
            <a:off x="6096000" y="6256644"/>
            <a:ext cx="34213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27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s://corporatefinanceinstitute.com/course/learn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p.pypa.io/en/stable/getting-started/" TargetMode="External"/><Relationship Id="rId5" Type="http://schemas.openxmlformats.org/officeDocument/2006/relationships/hyperlink" Target="https://docs.microsoft.com/en-us/power-bi/connect-data/desktop-python-scripts" TargetMode="External"/><Relationship Id="rId4" Type="http://schemas.openxmlformats.org/officeDocument/2006/relationships/hyperlink" Target="https://www.anaconda.com/products/individu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55"/>
          <a:stretch/>
        </p:blipFill>
        <p:spPr>
          <a:xfrm>
            <a:off x="-8" y="-7"/>
            <a:ext cx="12192000" cy="685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517" y="3205819"/>
            <a:ext cx="6455833" cy="1497998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Python Integration 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532" y="5446957"/>
            <a:ext cx="6455833" cy="66585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Joseph Yeates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penguin swimming in a body of water&#10;&#10;Description generated with very high confidence">
            <a:extLst>
              <a:ext uri="{FF2B5EF4-FFF2-40B4-BE49-F238E27FC236}">
                <a16:creationId xmlns:a16="http://schemas.microsoft.com/office/drawing/2014/main" id="{C0A51753-F189-470C-8817-BC73B37A1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6" r="-4" b="-4"/>
          <a:stretch/>
        </p:blipFill>
        <p:spPr>
          <a:xfrm>
            <a:off x="3639395" y="10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8748" b="2"/>
          <a:stretch/>
        </p:blipFill>
        <p:spPr>
          <a:xfrm>
            <a:off x="7816904" y="1584501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888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Data Source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552BF-1D98-49DA-93FE-08B1A3E2A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17134"/>
              </p:ext>
            </p:extLst>
          </p:nvPr>
        </p:nvGraphicFramePr>
        <p:xfrm>
          <a:off x="838200" y="13249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247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Transformation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3465513"/>
            <a:ext cx="9321799" cy="2724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Define percentiles we want to calculate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Calculate the percentiles of student scores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Assign each student to a percentile</a:t>
            </a:r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3ABCC1-380E-4EE0-9BA8-98BEE2DAF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603427"/>
              </p:ext>
            </p:extLst>
          </p:nvPr>
        </p:nvGraphicFramePr>
        <p:xfrm>
          <a:off x="2032000" y="1337943"/>
          <a:ext cx="8128000" cy="209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6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Python Visuals</a:t>
            </a:r>
            <a:endParaRPr lang="en-US" sz="4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07CD00-4D44-40CF-AACB-3943C2C8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63719"/>
              </p:ext>
            </p:extLst>
          </p:nvPr>
        </p:nvGraphicFramePr>
        <p:xfrm>
          <a:off x="838200" y="13249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25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108CA-A076-4F7D-AD99-12823EC957B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CA" sz="4800" dirty="0">
                <a:solidFill>
                  <a:srgbClr val="FF2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6059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14" y="6643"/>
            <a:ext cx="11861386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Iris for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Load &amp; inspect iris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Transform from arrays into a </a:t>
            </a:r>
            <a:r>
              <a:rPr lang="en-US" sz="3200" dirty="0" err="1"/>
              <a:t>DataFrame</a:t>
            </a:r>
            <a:endParaRPr 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Run the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234716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Define model target and features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Create a train / test split in iris </a:t>
            </a:r>
            <a:r>
              <a:rPr lang="en-US" sz="3200" dirty="0" err="1">
                <a:latin typeface="Arial"/>
                <a:cs typeface="Arial"/>
              </a:rPr>
              <a:t>DataFrame</a:t>
            </a:r>
            <a:endParaRPr lang="en-US" sz="3200" dirty="0" err="1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Fit the classification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Generate predictions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Visualize the model</a:t>
            </a:r>
          </a:p>
        </p:txBody>
      </p:sp>
    </p:spTree>
    <p:extLst>
      <p:ext uri="{BB962C8B-B14F-4D97-AF65-F5344CB8AC3E}">
        <p14:creationId xmlns:p14="http://schemas.microsoft.com/office/powerpoint/2010/main" val="81957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Integration in Power BI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61A0A-181C-4FAF-A727-D462405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12" y="683417"/>
            <a:ext cx="745272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Yeates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190C7B-ADCF-459E-BE16-5C8D4229684E}"/>
              </a:ext>
            </a:extLst>
          </p:cNvPr>
          <p:cNvGrpSpPr/>
          <p:nvPr/>
        </p:nvGrpSpPr>
        <p:grpSpPr>
          <a:xfrm>
            <a:off x="4680284" y="1875273"/>
            <a:ext cx="8231044" cy="3433651"/>
            <a:chOff x="1519883" y="1593207"/>
            <a:chExt cx="8536907" cy="36743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E807-3500-4666-BF56-466989026B70}"/>
                </a:ext>
              </a:extLst>
            </p:cNvPr>
            <p:cNvSpPr txBox="1"/>
            <p:nvPr/>
          </p:nvSpPr>
          <p:spPr>
            <a:xfrm>
              <a:off x="2715465" y="1623101"/>
              <a:ext cx="7341325" cy="3392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www.feathersanalytics.com</a:t>
              </a:r>
            </a:p>
            <a:p>
              <a:endPara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@FthrsAnalytics</a:t>
              </a:r>
            </a:p>
            <a:p>
              <a:endPara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in/josephyeates237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429E49-9641-4E0F-A21A-7EEF7FAD8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883" y="2963180"/>
              <a:ext cx="927224" cy="931640"/>
            </a:xfrm>
            <a:prstGeom prst="rect">
              <a:avLst/>
            </a:prstGeom>
          </p:spPr>
        </p:pic>
        <p:pic>
          <p:nvPicPr>
            <p:cNvPr id="20" name="Picture 2" descr="Image result for link icon">
              <a:extLst>
                <a:ext uri="{FF2B5EF4-FFF2-40B4-BE49-F238E27FC236}">
                  <a16:creationId xmlns:a16="http://schemas.microsoft.com/office/drawing/2014/main" id="{91A43D37-634D-48DE-B54B-EE7FCFB29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519883" y="1593207"/>
              <a:ext cx="927224" cy="92722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038D30-24D6-4842-94D0-F42A7948D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61" t="14315" r="15608" b="15345"/>
            <a:stretch/>
          </p:blipFill>
          <p:spPr>
            <a:xfrm>
              <a:off x="1519883" y="4337569"/>
              <a:ext cx="927225" cy="930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0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Integration in Power BI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61A0A-181C-4FAF-A727-D462405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12" y="683417"/>
            <a:ext cx="745272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Yeates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190C7B-ADCF-459E-BE16-5C8D4229684E}"/>
              </a:ext>
            </a:extLst>
          </p:cNvPr>
          <p:cNvGrpSpPr/>
          <p:nvPr/>
        </p:nvGrpSpPr>
        <p:grpSpPr>
          <a:xfrm>
            <a:off x="4680284" y="1875273"/>
            <a:ext cx="8231044" cy="3433651"/>
            <a:chOff x="1519883" y="1593207"/>
            <a:chExt cx="8536907" cy="36743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E807-3500-4666-BF56-466989026B70}"/>
                </a:ext>
              </a:extLst>
            </p:cNvPr>
            <p:cNvSpPr txBox="1"/>
            <p:nvPr/>
          </p:nvSpPr>
          <p:spPr>
            <a:xfrm>
              <a:off x="2715465" y="1623101"/>
              <a:ext cx="7341325" cy="3392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www.feathersanalytics.com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@FthrsAnalytics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in/josephyeates237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429E49-9641-4E0F-A21A-7EEF7FAD8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883" y="2963180"/>
              <a:ext cx="927224" cy="931640"/>
            </a:xfrm>
            <a:prstGeom prst="rect">
              <a:avLst/>
            </a:prstGeom>
          </p:spPr>
        </p:pic>
        <p:pic>
          <p:nvPicPr>
            <p:cNvPr id="20" name="Picture 2" descr="Image result for link icon">
              <a:extLst>
                <a:ext uri="{FF2B5EF4-FFF2-40B4-BE49-F238E27FC236}">
                  <a16:creationId xmlns:a16="http://schemas.microsoft.com/office/drawing/2014/main" id="{91A43D37-634D-48DE-B54B-EE7FCFB29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519883" y="1593207"/>
              <a:ext cx="927224" cy="92722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038D30-24D6-4842-94D0-F42A7948D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61" t="14315" r="15608" b="15345"/>
            <a:stretch/>
          </p:blipFill>
          <p:spPr>
            <a:xfrm>
              <a:off x="1519883" y="4337569"/>
              <a:ext cx="927225" cy="930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Integration in Power BI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271205D-B723-4E66-9429-1C2400390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223140"/>
              </p:ext>
            </p:extLst>
          </p:nvPr>
        </p:nvGraphicFramePr>
        <p:xfrm>
          <a:off x="4434464" y="685800"/>
          <a:ext cx="775753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8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108CA-A076-4F7D-AD99-12823EC95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CA" sz="4800" dirty="0">
                <a:solidFill>
                  <a:srgbClr val="FF2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3723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Download 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Install Packages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Integrate Python with Power BI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47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u="sng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CA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u="sng" dirty="0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CA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CA" u="sng" dirty="0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https://docs.microsoft.com/en-us/power-bi/connect-data/desktop-python-scripts</a:t>
            </a:r>
            <a:endParaRPr lang="en-CA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u="sng" dirty="0"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https://pip.pypa.io/en/stable/getting-started/</a:t>
            </a:r>
            <a:endParaRPr lang="en-CA" u="sng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https://corporatefinanceinstitute.com/course/learn-python/</a:t>
            </a:r>
          </a:p>
        </p:txBody>
      </p:sp>
    </p:spTree>
    <p:extLst>
      <p:ext uri="{BB962C8B-B14F-4D97-AF65-F5344CB8AC3E}">
        <p14:creationId xmlns:p14="http://schemas.microsoft.com/office/powerpoint/2010/main" val="15159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b="0" i="0" u="none" strike="noStrike" dirty="0">
                <a:effectLst/>
              </a:rPr>
              <a:t>Power BI needs two Python packages installed before integration: pandas &amp; matplotlib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CA" sz="2800" b="0" i="0" u="none" strike="noStrike" dirty="0">
              <a:effectLst/>
              <a:latin typeface="Courier New" panose="02070309020205020404" pitchFamily="49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0" i="0" u="none" strike="noStrike" dirty="0" err="1">
                <a:effectLst/>
                <a:latin typeface="Courier New" panose="02070309020205020404" pitchFamily="49" charset="0"/>
              </a:rPr>
              <a:t>py</a:t>
            </a:r>
            <a:r>
              <a:rPr lang="en-CA" sz="2800" b="0" i="0" u="none" strike="noStrike" dirty="0">
                <a:effectLst/>
                <a:latin typeface="Courier New" panose="02070309020205020404" pitchFamily="49" charset="0"/>
              </a:rPr>
              <a:t> -m pip install pandas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CA" sz="2800" b="0" i="0" u="none" strike="noStrike" dirty="0">
              <a:effectLst/>
              <a:latin typeface="Courier New" panose="02070309020205020404" pitchFamily="49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0" i="0" u="none" strike="noStrike" dirty="0" err="1">
                <a:effectLst/>
                <a:latin typeface="Courier New" panose="02070309020205020404" pitchFamily="49" charset="0"/>
              </a:rPr>
              <a:t>py</a:t>
            </a:r>
            <a:r>
              <a:rPr lang="en-CA" sz="2800" b="0" i="0" u="none" strike="noStrike" dirty="0">
                <a:effectLst/>
                <a:latin typeface="Courier New" panose="02070309020205020404" pitchFamily="49" charset="0"/>
              </a:rPr>
              <a:t> -m pip install matplotlib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80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108CA-A076-4F7D-AD99-12823EC95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CA" sz="4800" dirty="0">
                <a:solidFill>
                  <a:srgbClr val="FF2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Integration</a:t>
            </a:r>
          </a:p>
        </p:txBody>
      </p:sp>
    </p:spTree>
    <p:extLst>
      <p:ext uri="{BB962C8B-B14F-4D97-AF65-F5344CB8AC3E}">
        <p14:creationId xmlns:p14="http://schemas.microsoft.com/office/powerpoint/2010/main" val="20094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Python Script Data Source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Data Transformation Applied Step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Custom </a:t>
            </a:r>
            <a:r>
              <a:rPr lang="en-US" sz="3200"/>
              <a:t>Python Visual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95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n Dat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undamental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ip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430</Words>
  <Application>Microsoft Office PowerPoint</Application>
  <PresentationFormat>Widescreen</PresentationFormat>
  <Paragraphs>92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Clean Data</vt:lpstr>
      <vt:lpstr>Fundamentals</vt:lpstr>
      <vt:lpstr>Intermediate</vt:lpstr>
      <vt:lpstr>Pipeline</vt:lpstr>
      <vt:lpstr>Python Integration in Power BI</vt:lpstr>
      <vt:lpstr>Python Integration in Power BI</vt:lpstr>
      <vt:lpstr>Python Integration in Power BI</vt:lpstr>
      <vt:lpstr>Getting Started with Python</vt:lpstr>
      <vt:lpstr>Getting Started</vt:lpstr>
      <vt:lpstr>Getting Started</vt:lpstr>
      <vt:lpstr>Install Packages</vt:lpstr>
      <vt:lpstr>Python Integration</vt:lpstr>
      <vt:lpstr>Python Integration</vt:lpstr>
      <vt:lpstr>Python Script Data Source</vt:lpstr>
      <vt:lpstr>Data Transformation Example</vt:lpstr>
      <vt:lpstr>Python Visuals</vt:lpstr>
      <vt:lpstr>Machine Learning</vt:lpstr>
      <vt:lpstr>Prepare Iris for Classification Model</vt:lpstr>
      <vt:lpstr>Classification Model</vt:lpstr>
      <vt:lpstr>Python Integration in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with R in Power BI</dc:title>
  <dc:creator>Joseph Yeates</dc:creator>
  <cp:lastModifiedBy>Joseph Yeates</cp:lastModifiedBy>
  <cp:revision>119</cp:revision>
  <dcterms:created xsi:type="dcterms:W3CDTF">2018-11-03T20:04:56Z</dcterms:created>
  <dcterms:modified xsi:type="dcterms:W3CDTF">2022-01-24T18:59:10Z</dcterms:modified>
</cp:coreProperties>
</file>