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9" r:id="rId4"/>
    <p:sldId id="281" r:id="rId5"/>
    <p:sldId id="283" r:id="rId6"/>
    <p:sldId id="284" r:id="rId7"/>
    <p:sldId id="288" r:id="rId8"/>
    <p:sldId id="298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75" r:id="rId18"/>
    <p:sldId id="274" r:id="rId19"/>
    <p:sldId id="270" r:id="rId20"/>
    <p:sldId id="271" r:id="rId21"/>
    <p:sldId id="276" r:id="rId22"/>
    <p:sldId id="278" r:id="rId23"/>
    <p:sldId id="279" r:id="rId24"/>
    <p:sldId id="273" r:id="rId25"/>
    <p:sldId id="260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A4"/>
    <a:srgbClr val="2EB2FF"/>
    <a:srgbClr val="DDDDDD"/>
    <a:srgbClr val="42DAE7"/>
    <a:srgbClr val="45D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897" autoAdjust="0"/>
  </p:normalViewPr>
  <p:slideViewPr>
    <p:cSldViewPr snapToGrid="0" showGuides="1">
      <p:cViewPr varScale="1">
        <p:scale>
          <a:sx n="117" d="100"/>
          <a:sy n="117" d="100"/>
        </p:scale>
        <p:origin x="19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4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Yeates" userId="d5149c17-47fb-476b-bc71-75f89da9492c" providerId="ADAL" clId="{9F649839-58B0-4F28-993B-DB5292413F79}"/>
    <pc:docChg chg="undo custSel modSld">
      <pc:chgData name="Joseph Yeates" userId="d5149c17-47fb-476b-bc71-75f89da9492c" providerId="ADAL" clId="{9F649839-58B0-4F28-993B-DB5292413F79}" dt="2024-04-16T04:50:52.897" v="9" actId="1076"/>
      <pc:docMkLst>
        <pc:docMk/>
      </pc:docMkLst>
      <pc:sldChg chg="delSp modSp mod">
        <pc:chgData name="Joseph Yeates" userId="d5149c17-47fb-476b-bc71-75f89da9492c" providerId="ADAL" clId="{9F649839-58B0-4F28-993B-DB5292413F79}" dt="2024-04-16T04:50:52.897" v="9" actId="1076"/>
        <pc:sldMkLst>
          <pc:docMk/>
          <pc:sldMk cId="2825979377" sldId="260"/>
        </pc:sldMkLst>
        <pc:spChg chg="mod">
          <ac:chgData name="Joseph Yeates" userId="d5149c17-47fb-476b-bc71-75f89da9492c" providerId="ADAL" clId="{9F649839-58B0-4F28-993B-DB5292413F79}" dt="2024-04-16T04:50:31.038" v="6" actId="20577"/>
          <ac:spMkLst>
            <pc:docMk/>
            <pc:sldMk cId="2825979377" sldId="260"/>
            <ac:spMk id="2" creationId="{00000000-0000-0000-0000-000000000000}"/>
          </ac:spMkLst>
        </pc:spChg>
        <pc:grpChg chg="mod">
          <ac:chgData name="Joseph Yeates" userId="d5149c17-47fb-476b-bc71-75f89da9492c" providerId="ADAL" clId="{9F649839-58B0-4F28-993B-DB5292413F79}" dt="2024-04-16T04:50:52.897" v="9" actId="1076"/>
          <ac:grpSpMkLst>
            <pc:docMk/>
            <pc:sldMk cId="2825979377" sldId="260"/>
            <ac:grpSpMk id="3" creationId="{00000000-0000-0000-0000-000000000000}"/>
          </ac:grpSpMkLst>
        </pc:grpChg>
        <pc:picChg chg="del">
          <ac:chgData name="Joseph Yeates" userId="d5149c17-47fb-476b-bc71-75f89da9492c" providerId="ADAL" clId="{9F649839-58B0-4F28-993B-DB5292413F79}" dt="2024-04-16T04:50:24.755" v="2" actId="478"/>
          <ac:picMkLst>
            <pc:docMk/>
            <pc:sldMk cId="2825979377" sldId="260"/>
            <ac:picMk id="4" creationId="{00000000-0000-0000-0000-000000000000}"/>
          </ac:picMkLst>
        </pc:picChg>
        <pc:picChg chg="mod">
          <ac:chgData name="Joseph Yeates" userId="d5149c17-47fb-476b-bc71-75f89da9492c" providerId="ADAL" clId="{9F649839-58B0-4F28-993B-DB5292413F79}" dt="2024-04-16T04:50:36.430" v="7" actId="1076"/>
          <ac:picMkLst>
            <pc:docMk/>
            <pc:sldMk cId="2825979377" sldId="260"/>
            <ac:picMk id="8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pPr algn="ctr"/>
          <a:r>
            <a: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bg1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bg1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bg1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bg1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bg1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tx2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28A88A-1B8D-410D-B39F-3431BB42000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264F764-5828-43CF-80C3-FE23BE80D4B6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dirty="0">
            <a:solidFill>
              <a:schemeClr val="tx2"/>
            </a:solidFill>
          </a:endParaRPr>
        </a:p>
      </dgm:t>
    </dgm:pt>
    <dgm:pt modelId="{2D2794EB-C72A-4CDB-9C20-EB0A78528003}" type="parTrans" cxnId="{B5347682-6BDD-4BE2-AD2F-60E3E45457E3}">
      <dgm:prSet/>
      <dgm:spPr/>
      <dgm:t>
        <a:bodyPr/>
        <a:lstStyle/>
        <a:p>
          <a:endParaRPr lang="en-US"/>
        </a:p>
      </dgm:t>
    </dgm:pt>
    <dgm:pt modelId="{4525BA25-57D2-4E16-BF2D-2D746844CED8}" type="sibTrans" cxnId="{B5347682-6BDD-4BE2-AD2F-60E3E45457E3}">
      <dgm:prSet/>
      <dgm:spPr/>
      <dgm:t>
        <a:bodyPr/>
        <a:lstStyle/>
        <a:p>
          <a:endParaRPr lang="en-US"/>
        </a:p>
      </dgm:t>
    </dgm:pt>
    <dgm:pt modelId="{48E2B84E-6D0B-4898-9596-64E55A3E3F3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dirty="0">
            <a:solidFill>
              <a:schemeClr val="tx2"/>
            </a:solidFill>
          </a:endParaRPr>
        </a:p>
      </dgm:t>
    </dgm:pt>
    <dgm:pt modelId="{D52FE785-C984-42BB-8BDE-0E36432CFC1D}" type="parTrans" cxnId="{386E848D-AF47-4F80-8323-67C0D5F98D08}">
      <dgm:prSet/>
      <dgm:spPr/>
      <dgm:t>
        <a:bodyPr/>
        <a:lstStyle/>
        <a:p>
          <a:endParaRPr lang="en-US"/>
        </a:p>
      </dgm:t>
    </dgm:pt>
    <dgm:pt modelId="{A9BD31D8-0645-490C-B261-9200469293A4}" type="sibTrans" cxnId="{386E848D-AF47-4F80-8323-67C0D5F98D08}">
      <dgm:prSet/>
      <dgm:spPr/>
      <dgm:t>
        <a:bodyPr/>
        <a:lstStyle/>
        <a:p>
          <a:endParaRPr lang="en-US"/>
        </a:p>
      </dgm:t>
    </dgm:pt>
    <dgm:pt modelId="{2AC9E081-7786-45EA-83B6-2A4B064E14A8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dirty="0">
            <a:solidFill>
              <a:schemeClr val="bg1"/>
            </a:solidFill>
          </a:endParaRPr>
        </a:p>
      </dgm:t>
    </dgm:pt>
    <dgm:pt modelId="{984F6698-303A-446B-B4C8-098943D4C7C3}" type="parTrans" cxnId="{0407ACBB-B335-434B-8295-D4FF6419CEE5}">
      <dgm:prSet/>
      <dgm:spPr/>
      <dgm:t>
        <a:bodyPr/>
        <a:lstStyle/>
        <a:p>
          <a:endParaRPr lang="en-US"/>
        </a:p>
      </dgm:t>
    </dgm:pt>
    <dgm:pt modelId="{53DE09DB-597A-4BFC-8C6F-35CFD954B381}" type="sibTrans" cxnId="{0407ACBB-B335-434B-8295-D4FF6419CEE5}">
      <dgm:prSet/>
      <dgm:spPr/>
      <dgm:t>
        <a:bodyPr/>
        <a:lstStyle/>
        <a:p>
          <a:endParaRPr lang="en-US"/>
        </a:p>
      </dgm:t>
    </dgm:pt>
    <dgm:pt modelId="{72502A8E-6E65-4855-AB7B-C0E94FBE9091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gm:t>
    </dgm:pt>
    <dgm:pt modelId="{685FF7E1-59FE-49DD-9D64-1451A521B59B}" type="parTrans" cxnId="{69077BD7-0BD1-4664-B5E5-40F544F92B02}">
      <dgm:prSet/>
      <dgm:spPr/>
      <dgm:t>
        <a:bodyPr/>
        <a:lstStyle/>
        <a:p>
          <a:endParaRPr lang="en-US"/>
        </a:p>
      </dgm:t>
    </dgm:pt>
    <dgm:pt modelId="{B8584EEC-48F5-486C-B49D-0413B51C2F82}" type="sibTrans" cxnId="{69077BD7-0BD1-4664-B5E5-40F544F92B02}">
      <dgm:prSet/>
      <dgm:spPr/>
      <dgm:t>
        <a:bodyPr/>
        <a:lstStyle/>
        <a:p>
          <a:endParaRPr lang="en-US"/>
        </a:p>
      </dgm:t>
    </dgm:pt>
    <dgm:pt modelId="{637FFC7B-2602-4BEC-AEBB-188D35F9F243}">
      <dgm:prSet phldrT="[Text]" custT="1"/>
      <dgm:spPr>
        <a:solidFill>
          <a:srgbClr val="2EB2FF"/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gm:t>
    </dgm:pt>
    <dgm:pt modelId="{0EFF97B6-DE6F-4D24-9BAB-692BAEFA70DE}" type="sibTrans" cxnId="{C9D76FBE-584B-41CE-8483-6F2E06A35872}">
      <dgm:prSet/>
      <dgm:spPr/>
      <dgm:t>
        <a:bodyPr/>
        <a:lstStyle/>
        <a:p>
          <a:endParaRPr lang="en-US"/>
        </a:p>
      </dgm:t>
    </dgm:pt>
    <dgm:pt modelId="{F6461CD2-A370-4BA3-9550-07C239BE5EC4}" type="parTrans" cxnId="{C9D76FBE-584B-41CE-8483-6F2E06A35872}">
      <dgm:prSet/>
      <dgm:spPr/>
      <dgm:t>
        <a:bodyPr/>
        <a:lstStyle/>
        <a:p>
          <a:endParaRPr lang="en-US"/>
        </a:p>
      </dgm:t>
    </dgm:pt>
    <dgm:pt modelId="{645142E9-2B89-4DA6-BC49-FE81FA465BA1}" type="pres">
      <dgm:prSet presAssocID="{5B28A88A-1B8D-410D-B39F-3431BB420009}" presName="Name0" presStyleCnt="0">
        <dgm:presLayoutVars>
          <dgm:dir/>
          <dgm:resizeHandles val="exact"/>
        </dgm:presLayoutVars>
      </dgm:prSet>
      <dgm:spPr/>
    </dgm:pt>
    <dgm:pt modelId="{AA6AFD09-EA56-46A8-845D-324C7DFD7DAF}" type="pres">
      <dgm:prSet presAssocID="{637FFC7B-2602-4BEC-AEBB-188D35F9F243}" presName="parTxOnly" presStyleLbl="node1" presStyleIdx="0" presStyleCnt="5">
        <dgm:presLayoutVars>
          <dgm:bulletEnabled val="1"/>
        </dgm:presLayoutVars>
      </dgm:prSet>
      <dgm:spPr/>
    </dgm:pt>
    <dgm:pt modelId="{1189B009-C484-4B15-93A5-33059C07D9FD}" type="pres">
      <dgm:prSet presAssocID="{0EFF97B6-DE6F-4D24-9BAB-692BAEFA70DE}" presName="parSpace" presStyleCnt="0"/>
      <dgm:spPr/>
    </dgm:pt>
    <dgm:pt modelId="{D8DABEEA-9CA2-4720-A903-704EEB8E9CD4}" type="pres">
      <dgm:prSet presAssocID="{2AC9E081-7786-45EA-83B6-2A4B064E14A8}" presName="parTxOnly" presStyleLbl="node1" presStyleIdx="1" presStyleCnt="5">
        <dgm:presLayoutVars>
          <dgm:bulletEnabled val="1"/>
        </dgm:presLayoutVars>
      </dgm:prSet>
      <dgm:spPr/>
    </dgm:pt>
    <dgm:pt modelId="{2EAB618B-CCF5-41E0-98DB-EA782D72E8B0}" type="pres">
      <dgm:prSet presAssocID="{53DE09DB-597A-4BFC-8C6F-35CFD954B381}" presName="parSpace" presStyleCnt="0"/>
      <dgm:spPr/>
    </dgm:pt>
    <dgm:pt modelId="{DFF8F40F-46FD-49D7-AC63-75D025AD4272}" type="pres">
      <dgm:prSet presAssocID="{8264F764-5828-43CF-80C3-FE23BE80D4B6}" presName="parTxOnly" presStyleLbl="node1" presStyleIdx="2" presStyleCnt="5">
        <dgm:presLayoutVars>
          <dgm:bulletEnabled val="1"/>
        </dgm:presLayoutVars>
      </dgm:prSet>
      <dgm:spPr/>
    </dgm:pt>
    <dgm:pt modelId="{12A6D1C7-643B-46D3-A4D8-9D90A899812D}" type="pres">
      <dgm:prSet presAssocID="{4525BA25-57D2-4E16-BF2D-2D746844CED8}" presName="parSpace" presStyleCnt="0"/>
      <dgm:spPr/>
    </dgm:pt>
    <dgm:pt modelId="{8247335F-9240-4AD2-9992-D4118BE339FA}" type="pres">
      <dgm:prSet presAssocID="{48E2B84E-6D0B-4898-9596-64E55A3E3F33}" presName="parTxOnly" presStyleLbl="node1" presStyleIdx="3" presStyleCnt="5">
        <dgm:presLayoutVars>
          <dgm:bulletEnabled val="1"/>
        </dgm:presLayoutVars>
      </dgm:prSet>
      <dgm:spPr/>
    </dgm:pt>
    <dgm:pt modelId="{04D5E03D-0E15-46EE-9D7F-0470AB2B7395}" type="pres">
      <dgm:prSet presAssocID="{A9BD31D8-0645-490C-B261-9200469293A4}" presName="parSpace" presStyleCnt="0"/>
      <dgm:spPr/>
    </dgm:pt>
    <dgm:pt modelId="{8A3F72C6-2DD6-499A-ABDF-D2CF44669D21}" type="pres">
      <dgm:prSet presAssocID="{72502A8E-6E65-4855-AB7B-C0E94FBE909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4BAE5C-5D84-4800-8AC0-367141AC722C}" type="presOf" srcId="{2AC9E081-7786-45EA-83B6-2A4B064E14A8}" destId="{D8DABEEA-9CA2-4720-A903-704EEB8E9CD4}" srcOrd="0" destOrd="0" presId="urn:microsoft.com/office/officeart/2005/8/layout/hChevron3"/>
    <dgm:cxn modelId="{862CB048-6ED9-46A0-B9BD-79877671B743}" type="presOf" srcId="{8264F764-5828-43CF-80C3-FE23BE80D4B6}" destId="{DFF8F40F-46FD-49D7-AC63-75D025AD4272}" srcOrd="0" destOrd="0" presId="urn:microsoft.com/office/officeart/2005/8/layout/hChevron3"/>
    <dgm:cxn modelId="{B5347682-6BDD-4BE2-AD2F-60E3E45457E3}" srcId="{5B28A88A-1B8D-410D-B39F-3431BB420009}" destId="{8264F764-5828-43CF-80C3-FE23BE80D4B6}" srcOrd="2" destOrd="0" parTransId="{2D2794EB-C72A-4CDB-9C20-EB0A78528003}" sibTransId="{4525BA25-57D2-4E16-BF2D-2D746844CED8}"/>
    <dgm:cxn modelId="{0F5EFF87-878E-4D8A-B183-9BF4A3EC2915}" type="presOf" srcId="{5B28A88A-1B8D-410D-B39F-3431BB420009}" destId="{645142E9-2B89-4DA6-BC49-FE81FA465BA1}" srcOrd="0" destOrd="0" presId="urn:microsoft.com/office/officeart/2005/8/layout/hChevron3"/>
    <dgm:cxn modelId="{386E848D-AF47-4F80-8323-67C0D5F98D08}" srcId="{5B28A88A-1B8D-410D-B39F-3431BB420009}" destId="{48E2B84E-6D0B-4898-9596-64E55A3E3F33}" srcOrd="3" destOrd="0" parTransId="{D52FE785-C984-42BB-8BDE-0E36432CFC1D}" sibTransId="{A9BD31D8-0645-490C-B261-9200469293A4}"/>
    <dgm:cxn modelId="{0F858B98-4816-4DA1-9941-2460A7823AAD}" type="presOf" srcId="{72502A8E-6E65-4855-AB7B-C0E94FBE9091}" destId="{8A3F72C6-2DD6-499A-ABDF-D2CF44669D21}" srcOrd="0" destOrd="0" presId="urn:microsoft.com/office/officeart/2005/8/layout/hChevron3"/>
    <dgm:cxn modelId="{ED7CC5B6-0D62-4365-B694-7F8712F486A6}" type="presOf" srcId="{48E2B84E-6D0B-4898-9596-64E55A3E3F33}" destId="{8247335F-9240-4AD2-9992-D4118BE339FA}" srcOrd="0" destOrd="0" presId="urn:microsoft.com/office/officeart/2005/8/layout/hChevron3"/>
    <dgm:cxn modelId="{0407ACBB-B335-434B-8295-D4FF6419CEE5}" srcId="{5B28A88A-1B8D-410D-B39F-3431BB420009}" destId="{2AC9E081-7786-45EA-83B6-2A4B064E14A8}" srcOrd="1" destOrd="0" parTransId="{984F6698-303A-446B-B4C8-098943D4C7C3}" sibTransId="{53DE09DB-597A-4BFC-8C6F-35CFD954B381}"/>
    <dgm:cxn modelId="{C9D76FBE-584B-41CE-8483-6F2E06A35872}" srcId="{5B28A88A-1B8D-410D-B39F-3431BB420009}" destId="{637FFC7B-2602-4BEC-AEBB-188D35F9F243}" srcOrd="0" destOrd="0" parTransId="{F6461CD2-A370-4BA3-9550-07C239BE5EC4}" sibTransId="{0EFF97B6-DE6F-4D24-9BAB-692BAEFA70DE}"/>
    <dgm:cxn modelId="{481740C6-1CEF-4389-B466-8A6764C305DF}" type="presOf" srcId="{637FFC7B-2602-4BEC-AEBB-188D35F9F243}" destId="{AA6AFD09-EA56-46A8-845D-324C7DFD7DAF}" srcOrd="0" destOrd="0" presId="urn:microsoft.com/office/officeart/2005/8/layout/hChevron3"/>
    <dgm:cxn modelId="{69077BD7-0BD1-4664-B5E5-40F544F92B02}" srcId="{5B28A88A-1B8D-410D-B39F-3431BB420009}" destId="{72502A8E-6E65-4855-AB7B-C0E94FBE9091}" srcOrd="4" destOrd="0" parTransId="{685FF7E1-59FE-49DD-9D64-1451A521B59B}" sibTransId="{B8584EEC-48F5-486C-B49D-0413B51C2F82}"/>
    <dgm:cxn modelId="{A0235F71-4B01-4A82-87E1-766D2E197107}" type="presParOf" srcId="{645142E9-2B89-4DA6-BC49-FE81FA465BA1}" destId="{AA6AFD09-EA56-46A8-845D-324C7DFD7DAF}" srcOrd="0" destOrd="0" presId="urn:microsoft.com/office/officeart/2005/8/layout/hChevron3"/>
    <dgm:cxn modelId="{51DAF5DC-EA63-4FE2-BAE1-D0EDB7F42E0F}" type="presParOf" srcId="{645142E9-2B89-4DA6-BC49-FE81FA465BA1}" destId="{1189B009-C484-4B15-93A5-33059C07D9FD}" srcOrd="1" destOrd="0" presId="urn:microsoft.com/office/officeart/2005/8/layout/hChevron3"/>
    <dgm:cxn modelId="{DDBB5658-B109-4FB8-9FF6-70C5DB0C6F0C}" type="presParOf" srcId="{645142E9-2B89-4DA6-BC49-FE81FA465BA1}" destId="{D8DABEEA-9CA2-4720-A903-704EEB8E9CD4}" srcOrd="2" destOrd="0" presId="urn:microsoft.com/office/officeart/2005/8/layout/hChevron3"/>
    <dgm:cxn modelId="{A2F9C967-A736-4879-A164-E1544B585866}" type="presParOf" srcId="{645142E9-2B89-4DA6-BC49-FE81FA465BA1}" destId="{2EAB618B-CCF5-41E0-98DB-EA782D72E8B0}" srcOrd="3" destOrd="0" presId="urn:microsoft.com/office/officeart/2005/8/layout/hChevron3"/>
    <dgm:cxn modelId="{1FE3A890-B42C-4D83-9712-854968A8CA49}" type="presParOf" srcId="{645142E9-2B89-4DA6-BC49-FE81FA465BA1}" destId="{DFF8F40F-46FD-49D7-AC63-75D025AD4272}" srcOrd="4" destOrd="0" presId="urn:microsoft.com/office/officeart/2005/8/layout/hChevron3"/>
    <dgm:cxn modelId="{D26632A2-C5EE-4CF1-82F4-C5079EE84D7A}" type="presParOf" srcId="{645142E9-2B89-4DA6-BC49-FE81FA465BA1}" destId="{12A6D1C7-643B-46D3-A4D8-9D90A899812D}" srcOrd="5" destOrd="0" presId="urn:microsoft.com/office/officeart/2005/8/layout/hChevron3"/>
    <dgm:cxn modelId="{E252286E-82B8-423F-87E3-1C18A7B3C7BA}" type="presParOf" srcId="{645142E9-2B89-4DA6-BC49-FE81FA465BA1}" destId="{8247335F-9240-4AD2-9992-D4118BE339FA}" srcOrd="6" destOrd="0" presId="urn:microsoft.com/office/officeart/2005/8/layout/hChevron3"/>
    <dgm:cxn modelId="{B8A2DF9B-F984-4BDC-A37B-43FBA1927F05}" type="presParOf" srcId="{645142E9-2B89-4DA6-BC49-FE81FA465BA1}" destId="{04D5E03D-0E15-46EE-9D7F-0470AB2B7395}" srcOrd="7" destOrd="0" presId="urn:microsoft.com/office/officeart/2005/8/layout/hChevron3"/>
    <dgm:cxn modelId="{1B0676B7-6110-4E83-9CCE-BFC853D15585}" type="presParOf" srcId="{645142E9-2B89-4DA6-BC49-FE81FA465BA1}" destId="{8A3F72C6-2DD6-499A-ABDF-D2CF44669D21}" srcOrd="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FD09-EA56-46A8-845D-324C7DFD7DAF}">
      <dsp:nvSpPr>
        <dsp:cNvPr id="0" name=""/>
        <dsp:cNvSpPr/>
      </dsp:nvSpPr>
      <dsp:spPr>
        <a:xfrm>
          <a:off x="1488" y="0"/>
          <a:ext cx="2902148" cy="501649"/>
        </a:xfrm>
        <a:prstGeom prst="homePlate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Session Outline</a:t>
          </a:r>
        </a:p>
      </dsp:txBody>
      <dsp:txXfrm>
        <a:off x="1488" y="0"/>
        <a:ext cx="2776736" cy="501649"/>
      </dsp:txXfrm>
    </dsp:sp>
    <dsp:sp modelId="{D8DABEEA-9CA2-4720-A903-704EEB8E9CD4}">
      <dsp:nvSpPr>
        <dsp:cNvPr id="0" name=""/>
        <dsp:cNvSpPr/>
      </dsp:nvSpPr>
      <dsp:spPr>
        <a:xfrm>
          <a:off x="2323206" y="0"/>
          <a:ext cx="2902148" cy="50164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Overview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4031" y="0"/>
        <a:ext cx="2400499" cy="501649"/>
      </dsp:txXfrm>
    </dsp:sp>
    <dsp:sp modelId="{DFF8F40F-46FD-49D7-AC63-75D025AD4272}">
      <dsp:nvSpPr>
        <dsp:cNvPr id="0" name=""/>
        <dsp:cNvSpPr/>
      </dsp:nvSpPr>
      <dsp:spPr>
        <a:xfrm>
          <a:off x="4644925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Data Source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895750" y="0"/>
        <a:ext cx="2400499" cy="501649"/>
      </dsp:txXfrm>
    </dsp:sp>
    <dsp:sp modelId="{8247335F-9240-4AD2-9992-D4118BE339FA}">
      <dsp:nvSpPr>
        <dsp:cNvPr id="0" name=""/>
        <dsp:cNvSpPr/>
      </dsp:nvSpPr>
      <dsp:spPr>
        <a:xfrm>
          <a:off x="6966643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R Visuals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7217468" y="0"/>
        <a:ext cx="2400499" cy="501649"/>
      </dsp:txXfrm>
    </dsp:sp>
    <dsp:sp modelId="{8A3F72C6-2DD6-499A-ABDF-D2CF44669D21}">
      <dsp:nvSpPr>
        <dsp:cNvPr id="0" name=""/>
        <dsp:cNvSpPr/>
      </dsp:nvSpPr>
      <dsp:spPr>
        <a:xfrm>
          <a:off x="9288362" y="0"/>
          <a:ext cx="2902148" cy="501649"/>
        </a:xfrm>
        <a:prstGeom prst="chevron">
          <a:avLst/>
        </a:prstGeom>
        <a:solidFill>
          <a:srgbClr val="2EB2FF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  <a:latin typeface="Microsoft Sans Serif" panose="020B0604020202020204" pitchFamily="34" charset="0"/>
              <a:cs typeface="Microsoft Sans Serif" panose="020B0604020202020204" pitchFamily="34" charset="0"/>
            </a:rPr>
            <a:t>Conclusion</a:t>
          </a:r>
        </a:p>
      </dsp:txBody>
      <dsp:txXfrm>
        <a:off x="9539187" y="0"/>
        <a:ext cx="2400499" cy="50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0AC9E0-4349-41D2-B47A-E7F01E1D56B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F8CEC1-118F-42C6-89C1-BC20C044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get started, who was here last month for Yana’s</a:t>
            </a:r>
            <a:r>
              <a:rPr lang="en-US" baseline="0" dirty="0"/>
              <a:t> talk?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Aesthetic</a:t>
            </a:r>
            <a:r>
              <a:rPr lang="en-US" baseline="0" dirty="0"/>
              <a:t> arguments – x-axis and y-axis of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en-US" baseline="0" dirty="0"/>
              <a:t> plot area, </a:t>
            </a:r>
            <a:r>
              <a:rPr lang="en-US" baseline="0" dirty="0" err="1"/>
              <a:t>geom</a:t>
            </a:r>
            <a:r>
              <a:rPr lang="en-US" baseline="0" dirty="0"/>
              <a:t> components define how we want our data to look (scatterplot)</a:t>
            </a:r>
          </a:p>
          <a:p>
            <a:endParaRPr lang="en-US" dirty="0"/>
          </a:p>
          <a:p>
            <a:r>
              <a:rPr lang="en-US" dirty="0" err="1"/>
              <a:t>Geoms</a:t>
            </a:r>
            <a:r>
              <a:rPr lang="en-US" baseline="0" dirty="0"/>
              <a:t> can also have </a:t>
            </a:r>
            <a:r>
              <a:rPr lang="en-US" baseline="0" dirty="0" err="1"/>
              <a:t>aes</a:t>
            </a:r>
            <a:r>
              <a:rPr lang="en-US" baseline="0" dirty="0"/>
              <a:t> arguments.. (which we will see later)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7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Mutate() – create new variables that are functions of existing variables</a:t>
            </a:r>
          </a:p>
          <a:p>
            <a:r>
              <a:rPr lang="en-US" baseline="0" dirty="0"/>
              <a:t>select() – choosing columns</a:t>
            </a:r>
          </a:p>
          <a:p>
            <a:r>
              <a:rPr lang="en-US" baseline="0" dirty="0"/>
              <a:t>Filter() – choosing rows base on case statement</a:t>
            </a:r>
          </a:p>
          <a:p>
            <a:r>
              <a:rPr lang="en-US" baseline="0" dirty="0" err="1"/>
              <a:t>Summarise</a:t>
            </a:r>
            <a:r>
              <a:rPr lang="en-US" baseline="0" dirty="0"/>
              <a:t>() – aggregates values mean, sum, count</a:t>
            </a:r>
          </a:p>
          <a:p>
            <a:r>
              <a:rPr lang="en-US" baseline="0" dirty="0"/>
              <a:t>Arrange() – orders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String together these verbs </a:t>
            </a:r>
          </a:p>
          <a:p>
            <a:r>
              <a:rPr lang="en-US" baseline="0" dirty="0"/>
              <a:t>Big time saver!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9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5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Read these lines independently, manipulating 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results of manipulation passed through to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4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move on..</a:t>
            </a:r>
          </a:p>
          <a:p>
            <a:endParaRPr lang="en-US" dirty="0"/>
          </a:p>
          <a:p>
            <a:r>
              <a:rPr lang="en-US" dirty="0"/>
              <a:t>Any</a:t>
            </a:r>
            <a:r>
              <a:rPr lang="en-US" baseline="0" dirty="0"/>
              <a:t> sports fans</a:t>
            </a:r>
          </a:p>
          <a:p>
            <a:r>
              <a:rPr lang="en-US" baseline="0" dirty="0"/>
              <a:t>Any soccer fans</a:t>
            </a:r>
          </a:p>
          <a:p>
            <a:r>
              <a:rPr lang="en-US" baseline="0" dirty="0"/>
              <a:t>Any fantasy sports fan?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</a:t>
            </a:r>
            <a:r>
              <a:rPr lang="en-US" baseline="0" dirty="0"/>
              <a:t> have guessed based on previous examples.. Fantasy football</a:t>
            </a:r>
          </a:p>
          <a:p>
            <a:r>
              <a:rPr lang="en-US" baseline="0" dirty="0"/>
              <a:t>Brief background..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-&gt;</a:t>
            </a:r>
            <a:r>
              <a:rPr lang="en-US" baseline="0" dirty="0"/>
              <a:t> More… -&gt; Other -&gt; R Script</a:t>
            </a:r>
          </a:p>
          <a:p>
            <a:r>
              <a:rPr lang="en-US" dirty="0"/>
              <a:t>R home</a:t>
            </a:r>
            <a:r>
              <a:rPr lang="en-US" baseline="0" dirty="0"/>
              <a:t> directory already set</a:t>
            </a:r>
          </a:p>
          <a:p>
            <a:r>
              <a:rPr lang="en-US" baseline="0" dirty="0"/>
              <a:t>Copy/Paste in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Analyst</a:t>
            </a:r>
            <a:r>
              <a:rPr lang="en-US" baseline="0" dirty="0"/>
              <a:t> </a:t>
            </a:r>
            <a:r>
              <a:rPr lang="en-US" baseline="0" dirty="0" err="1"/>
              <a:t>BlueShore</a:t>
            </a:r>
            <a:r>
              <a:rPr lang="en-US" baseline="0" dirty="0"/>
              <a:t> Financial</a:t>
            </a:r>
          </a:p>
          <a:p>
            <a:r>
              <a:rPr lang="en-US" dirty="0"/>
              <a:t>~</a:t>
            </a:r>
            <a:r>
              <a:rPr lang="en-US" baseline="0" dirty="0"/>
              <a:t> 1 year working with Power BI</a:t>
            </a:r>
          </a:p>
          <a:p>
            <a:r>
              <a:rPr lang="en-US" baseline="0" dirty="0"/>
              <a:t>~ 2 years working with R</a:t>
            </a:r>
          </a:p>
          <a:p>
            <a:endParaRPr lang="en-US" baseline="0" dirty="0"/>
          </a:p>
          <a:p>
            <a:r>
              <a:rPr lang="en-US" baseline="0" dirty="0"/>
              <a:t>Feathers Analytics Blog</a:t>
            </a:r>
          </a:p>
          <a:p>
            <a:endParaRPr lang="en-US" baseline="0" dirty="0"/>
          </a:p>
          <a:p>
            <a:r>
              <a:rPr lang="en-US" baseline="0" dirty="0"/>
              <a:t>Power BI for Data analysis, visualization</a:t>
            </a:r>
          </a:p>
          <a:p>
            <a:r>
              <a:rPr lang="en-US" baseline="0" dirty="0"/>
              <a:t>R for predictive modeling, R markdown reports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</a:t>
            </a:r>
            <a:r>
              <a:rPr lang="en-US" baseline="0" dirty="0"/>
              <a:t> the visuals do not have all the arguments you need or not the visuals you want.. Can’t be customized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Again, Yana’s talk..</a:t>
            </a:r>
          </a:p>
          <a:p>
            <a:r>
              <a:rPr lang="en-US" dirty="0"/>
              <a:t>Finding</a:t>
            </a:r>
            <a:r>
              <a:rPr lang="en-US" baseline="0" dirty="0"/>
              <a:t> custom visuals from the store isn’t always easy or isn’t exactly what you want</a:t>
            </a:r>
          </a:p>
          <a:p>
            <a:endParaRPr lang="en-US" baseline="0" dirty="0"/>
          </a:p>
          <a:p>
            <a:r>
              <a:rPr lang="en-US" baseline="0" dirty="0"/>
              <a:t>Some not insignificant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0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0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up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7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their strengths</a:t>
            </a:r>
          </a:p>
          <a:p>
            <a:endParaRPr lang="en-US" dirty="0"/>
          </a:p>
          <a:p>
            <a:r>
              <a:rPr lang="en-US" dirty="0"/>
              <a:t>Not limited to the arguments in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9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dirty="0"/>
              <a:t>Hope you learned something new</a:t>
            </a:r>
          </a:p>
          <a:p>
            <a:endParaRPr lang="en-US" dirty="0"/>
          </a:p>
          <a:p>
            <a:r>
              <a:rPr lang="en-US" dirty="0"/>
              <a:t>Always interested in knowing what others are doing/suggestions/to</a:t>
            </a:r>
            <a:r>
              <a:rPr lang="en-US" baseline="0" dirty="0"/>
              <a:t>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R provides a wide variety of statistical (linear and nonlinear modelling, classical statistical tests, time-series analysis, classification, clustering, …)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and graphical techniques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and is highly extensible.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</a:t>
            </a:r>
            <a:r>
              <a:rPr lang="en-US" baseline="0" dirty="0"/>
              <a:t> - </a:t>
            </a:r>
            <a:r>
              <a:rPr lang="en-US" baseline="0" dirty="0" err="1"/>
              <a:t>plyr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main points</a:t>
            </a:r>
            <a:r>
              <a:rPr lang="en-US" baseline="0" dirty="0"/>
              <a:t> of using ggplot2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that</a:t>
            </a:r>
            <a:r>
              <a:rPr lang="en-US" baseline="0" dirty="0"/>
              <a:t> we will use in Power BI a little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4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creates a plot – define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0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B2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r-project.org/about.html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tidyverse.org/packages/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2435" y="2527697"/>
            <a:ext cx="3667125" cy="7318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Joseph Yeates</a:t>
            </a:r>
          </a:p>
        </p:txBody>
      </p:sp>
      <p:pic>
        <p:nvPicPr>
          <p:cNvPr id="1026" name="Picture 2" descr="Image result for pengui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t="53171" r="14081" b="3901"/>
          <a:stretch/>
        </p:blipFill>
        <p:spPr bwMode="auto">
          <a:xfrm>
            <a:off x="-6" y="3429000"/>
            <a:ext cx="12192006" cy="343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14911"/>
          <a:stretch/>
        </p:blipFill>
        <p:spPr>
          <a:xfrm>
            <a:off x="-11723" y="-1"/>
            <a:ext cx="2454881" cy="2153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158" y="1347786"/>
            <a:ext cx="7305675" cy="116205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 Visuals in Power BI</a:t>
            </a:r>
          </a:p>
        </p:txBody>
      </p:sp>
    </p:spTree>
    <p:extLst>
      <p:ext uri="{BB962C8B-B14F-4D97-AF65-F5344CB8AC3E}">
        <p14:creationId xmlns:p14="http://schemas.microsoft.com/office/powerpoint/2010/main" val="426888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ggplot</a:t>
            </a:r>
            <a:r>
              <a:rPr lang="en-US" sz="4000" dirty="0">
                <a:solidFill>
                  <a:schemeClr val="tx2"/>
                </a:solidFill>
              </a:rPr>
              <a:t>(dataset, </a:t>
            </a:r>
            <a:r>
              <a:rPr lang="en-US" sz="4000" dirty="0" err="1">
                <a:solidFill>
                  <a:srgbClr val="FF2EA4"/>
                </a:solidFill>
              </a:rPr>
              <a:t>aes</a:t>
            </a:r>
            <a:r>
              <a:rPr lang="en-US" sz="4000" dirty="0">
                <a:solidFill>
                  <a:srgbClr val="FF2EA4"/>
                </a:solidFill>
              </a:rPr>
              <a:t>(x = Price, y = Points)</a:t>
            </a:r>
            <a:r>
              <a:rPr lang="en-US" sz="4000" dirty="0">
                <a:solidFill>
                  <a:schemeClr val="tx2"/>
                </a:solidFill>
              </a:rPr>
              <a:t>)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geom_point</a:t>
            </a:r>
            <a:r>
              <a:rPr lang="en-US" sz="40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242780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ggplot</a:t>
            </a:r>
            <a:r>
              <a:rPr lang="en-US" sz="4000" dirty="0">
                <a:solidFill>
                  <a:schemeClr val="tx2"/>
                </a:solidFill>
              </a:rPr>
              <a:t>(dataset, </a:t>
            </a:r>
            <a:r>
              <a:rPr lang="en-US" sz="4000" dirty="0" err="1">
                <a:solidFill>
                  <a:schemeClr val="tx2"/>
                </a:solidFill>
              </a:rPr>
              <a:t>aes</a:t>
            </a:r>
            <a:r>
              <a:rPr lang="en-US" sz="4000" dirty="0">
                <a:solidFill>
                  <a:schemeClr val="tx2"/>
                </a:solidFill>
              </a:rPr>
              <a:t>(x = Price, y = Points))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rgbClr val="FF2EA4"/>
                </a:solidFill>
              </a:rPr>
              <a:t>geom_point</a:t>
            </a:r>
            <a:r>
              <a:rPr lang="en-US" sz="4000" dirty="0">
                <a:solidFill>
                  <a:srgbClr val="FF2EA4"/>
                </a:solidFill>
              </a:rPr>
              <a:t>()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227004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Mutate() – creates new variables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Select() – select variables (columns)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Filter() – select variable cases (rows)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Summarise</a:t>
            </a:r>
            <a:r>
              <a:rPr lang="en-US" sz="4000" dirty="0">
                <a:solidFill>
                  <a:schemeClr val="tx2"/>
                </a:solidFill>
              </a:rPr>
              <a:t>() – aggregates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Arrange() – orders rows</a:t>
            </a:r>
            <a:endParaRPr lang="en-US" sz="4000" dirty="0">
              <a:solidFill>
                <a:srgbClr val="FF2EA4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dplyr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7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Piping data – output from one of these functions feeds as the “data” argument of the next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 </a:t>
            </a:r>
            <a:endParaRPr lang="en-US" sz="4000" dirty="0">
              <a:solidFill>
                <a:srgbClr val="FF2EA4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dplyr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8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Dataset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select(Player, Team, Points, Position, Price)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filter(Points != 0)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group_by</a:t>
            </a:r>
            <a:r>
              <a:rPr lang="en-US" sz="4000" dirty="0">
                <a:solidFill>
                  <a:schemeClr val="tx2"/>
                </a:solidFill>
              </a:rPr>
              <a:t>(Team, Position, Price)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summarise</a:t>
            </a:r>
            <a:r>
              <a:rPr lang="en-US" sz="4000" dirty="0">
                <a:solidFill>
                  <a:schemeClr val="tx2"/>
                </a:solidFill>
              </a:rPr>
              <a:t>(</a:t>
            </a:r>
            <a:r>
              <a:rPr lang="en-US" sz="4000" dirty="0" err="1">
                <a:solidFill>
                  <a:schemeClr val="tx2"/>
                </a:solidFill>
              </a:rPr>
              <a:t>AvgTeamPoints</a:t>
            </a:r>
            <a:r>
              <a:rPr lang="en-US" sz="4000" dirty="0">
                <a:solidFill>
                  <a:schemeClr val="tx2"/>
                </a:solidFill>
              </a:rPr>
              <a:t> = mean(Points)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ungroup()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rgbClr val="FF2EA4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8815754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Manipulation with </a:t>
            </a:r>
            <a:r>
              <a:rPr lang="en-US" dirty="0" err="1">
                <a:solidFill>
                  <a:schemeClr val="bg1"/>
                </a:solidFill>
              </a:rPr>
              <a:t>dplyr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9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Dataset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>
                <a:solidFill>
                  <a:srgbClr val="FF2EA4"/>
                </a:solidFill>
              </a:rPr>
              <a:t>select</a:t>
            </a:r>
            <a:r>
              <a:rPr lang="en-US" sz="4000" dirty="0">
                <a:solidFill>
                  <a:schemeClr val="tx2"/>
                </a:solidFill>
              </a:rPr>
              <a:t>(Player, Team, Points, Position, Price)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>
                <a:solidFill>
                  <a:srgbClr val="FF2EA4"/>
                </a:solidFill>
              </a:rPr>
              <a:t>filter</a:t>
            </a:r>
            <a:r>
              <a:rPr lang="en-US" sz="4000" dirty="0">
                <a:solidFill>
                  <a:schemeClr val="tx2"/>
                </a:solidFill>
              </a:rPr>
              <a:t>(Points != 0)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group_by</a:t>
            </a:r>
            <a:r>
              <a:rPr lang="en-US" sz="4000" dirty="0">
                <a:solidFill>
                  <a:schemeClr val="tx2"/>
                </a:solidFill>
              </a:rPr>
              <a:t>(Team, Position, Price)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rgbClr val="FF2EA4"/>
                </a:solidFill>
              </a:rPr>
              <a:t>summarise</a:t>
            </a:r>
            <a:r>
              <a:rPr lang="en-US" sz="4000" dirty="0">
                <a:solidFill>
                  <a:schemeClr val="tx2"/>
                </a:solidFill>
              </a:rPr>
              <a:t>(</a:t>
            </a:r>
            <a:r>
              <a:rPr lang="en-US" sz="4000" dirty="0" err="1">
                <a:solidFill>
                  <a:schemeClr val="tx2"/>
                </a:solidFill>
              </a:rPr>
              <a:t>AvgTeamPoints</a:t>
            </a:r>
            <a:r>
              <a:rPr lang="en-US" sz="4000" dirty="0">
                <a:solidFill>
                  <a:schemeClr val="tx2"/>
                </a:solidFill>
              </a:rPr>
              <a:t> = mean(Points) 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ungroup()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rgbClr val="FF2EA4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dplyr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1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Dataset </a:t>
            </a:r>
            <a:r>
              <a:rPr lang="en-US" sz="4000" dirty="0">
                <a:solidFill>
                  <a:srgbClr val="FF2EA4"/>
                </a:solidFill>
              </a:rPr>
              <a:t>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select(Player, Team, Points, Position, Price) </a:t>
            </a:r>
            <a:r>
              <a:rPr lang="en-US" sz="4000" dirty="0">
                <a:solidFill>
                  <a:srgbClr val="FF2EA4"/>
                </a:solidFill>
              </a:rPr>
              <a:t>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filter(Points != 0) </a:t>
            </a:r>
            <a:r>
              <a:rPr lang="en-US" sz="4000" dirty="0">
                <a:solidFill>
                  <a:srgbClr val="FF2EA4"/>
                </a:solidFill>
              </a:rPr>
              <a:t>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group_by</a:t>
            </a:r>
            <a:r>
              <a:rPr lang="en-US" sz="4000" dirty="0">
                <a:solidFill>
                  <a:schemeClr val="tx2"/>
                </a:solidFill>
              </a:rPr>
              <a:t>(Team, Position, Price) </a:t>
            </a:r>
            <a:r>
              <a:rPr lang="en-US" sz="4000" dirty="0">
                <a:solidFill>
                  <a:srgbClr val="FF2EA4"/>
                </a:solidFill>
              </a:rPr>
              <a:t>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summarise</a:t>
            </a:r>
            <a:r>
              <a:rPr lang="en-US" sz="4000" dirty="0">
                <a:solidFill>
                  <a:schemeClr val="tx2"/>
                </a:solidFill>
              </a:rPr>
              <a:t>(</a:t>
            </a:r>
            <a:r>
              <a:rPr lang="en-US" sz="4000" dirty="0" err="1">
                <a:solidFill>
                  <a:schemeClr val="tx2"/>
                </a:solidFill>
              </a:rPr>
              <a:t>AvgTeamPoints</a:t>
            </a:r>
            <a:r>
              <a:rPr lang="en-US" sz="4000" dirty="0">
                <a:solidFill>
                  <a:schemeClr val="tx2"/>
                </a:solidFill>
              </a:rPr>
              <a:t> = mean(Points) </a:t>
            </a:r>
            <a:r>
              <a:rPr lang="en-US" sz="4000" dirty="0">
                <a:solidFill>
                  <a:srgbClr val="FF2EA4"/>
                </a:solidFill>
              </a:rPr>
              <a:t>%&gt;%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ungroup()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rgbClr val="FF2EA4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dplyr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0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How does it work with Power BI?</a:t>
            </a:r>
            <a:endParaRPr lang="en-US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/>
                </a:solidFill>
              </a:rPr>
              <a:t>R Script Data Connector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/>
                </a:solidFill>
              </a:rPr>
              <a:t>R Visuals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7901354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&amp; Power BI</a:t>
            </a:r>
          </a:p>
        </p:txBody>
      </p:sp>
    </p:spTree>
    <p:extLst>
      <p:ext uri="{BB962C8B-B14F-4D97-AF65-F5344CB8AC3E}">
        <p14:creationId xmlns:p14="http://schemas.microsoft.com/office/powerpoint/2010/main" val="305907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1026697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£100 million budget to select 15 players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Players score points every week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Most points wins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Market determines change in price with weekly transfers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9730154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Premier League Fantasy Football</a:t>
            </a:r>
          </a:p>
        </p:txBody>
      </p:sp>
    </p:spTree>
    <p:extLst>
      <p:ext uri="{BB962C8B-B14F-4D97-AF65-F5344CB8AC3E}">
        <p14:creationId xmlns:p14="http://schemas.microsoft.com/office/powerpoint/2010/main" val="28435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More advanced data tidying, manipulation..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How does it work with Power BI?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892615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Data Source</a:t>
            </a:r>
          </a:p>
        </p:txBody>
      </p:sp>
    </p:spTree>
    <p:extLst>
      <p:ext uri="{BB962C8B-B14F-4D97-AF65-F5344CB8AC3E}">
        <p14:creationId xmlns:p14="http://schemas.microsoft.com/office/powerpoint/2010/main" val="34200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Hello!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Experience with R &amp; Power BI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Session outline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923254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Visuals in Power BI</a:t>
            </a:r>
          </a:p>
        </p:txBody>
      </p:sp>
    </p:spTree>
    <p:extLst>
      <p:ext uri="{BB962C8B-B14F-4D97-AF65-F5344CB8AC3E}">
        <p14:creationId xmlns:p14="http://schemas.microsoft.com/office/powerpoint/2010/main" val="157606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Full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Flexible &amp; customizable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Some limitations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746953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Visuals</a:t>
            </a:r>
          </a:p>
        </p:txBody>
      </p:sp>
    </p:spTree>
    <p:extLst>
      <p:ext uri="{BB962C8B-B14F-4D97-AF65-F5344CB8AC3E}">
        <p14:creationId xmlns:p14="http://schemas.microsoft.com/office/powerpoint/2010/main" val="131260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tx2"/>
                </a:solidFill>
              </a:rPr>
              <a:t>Data Size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Data used by the R visual for plotting is limited to 150,000 rows. If more than 150,000 rows are selected, only the top 150,000 rows are used and a message is displayed on the image.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746953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Visuals - Limitations</a:t>
            </a:r>
          </a:p>
        </p:txBody>
      </p:sp>
    </p:spTree>
    <p:extLst>
      <p:ext uri="{BB962C8B-B14F-4D97-AF65-F5344CB8AC3E}">
        <p14:creationId xmlns:p14="http://schemas.microsoft.com/office/powerpoint/2010/main" val="134904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tx2"/>
                </a:solidFill>
              </a:rPr>
              <a:t>Calculation Time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If an R visual calculation exceeds 5 minutes the execution times out, resulting in an error.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746953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Visuals - Limitations</a:t>
            </a:r>
          </a:p>
        </p:txBody>
      </p:sp>
    </p:spTree>
    <p:extLst>
      <p:ext uri="{BB962C8B-B14F-4D97-AF65-F5344CB8AC3E}">
        <p14:creationId xmlns:p14="http://schemas.microsoft.com/office/powerpoint/2010/main" val="350595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tx2"/>
                </a:solidFill>
              </a:rPr>
              <a:t>Cross Filtering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R visuals are refreshed upon data updates, filtering, and highlighting. However, the image itself is not interactive and cannot be the source of cross-filtering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746953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 Visuals - Limitations</a:t>
            </a:r>
          </a:p>
        </p:txBody>
      </p:sp>
    </p:spTree>
    <p:extLst>
      <p:ext uri="{BB962C8B-B14F-4D97-AF65-F5344CB8AC3E}">
        <p14:creationId xmlns:p14="http://schemas.microsoft.com/office/powerpoint/2010/main" val="280294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R visuals can </a:t>
            </a:r>
            <a:r>
              <a:rPr lang="en-US" sz="4000" i="1" dirty="0">
                <a:solidFill>
                  <a:schemeClr val="tx2"/>
                </a:solidFill>
              </a:rPr>
              <a:t>supplement</a:t>
            </a:r>
            <a:r>
              <a:rPr lang="en-US" sz="4000" dirty="0">
                <a:solidFill>
                  <a:schemeClr val="tx2"/>
                </a:solidFill>
              </a:rPr>
              <a:t> standard Power BI visuals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Allow for further formatting &amp; customization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82726020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Last Call</a:t>
            </a:r>
          </a:p>
        </p:txBody>
      </p:sp>
    </p:spTree>
    <p:extLst>
      <p:ext uri="{BB962C8B-B14F-4D97-AF65-F5344CB8AC3E}">
        <p14:creationId xmlns:p14="http://schemas.microsoft.com/office/powerpoint/2010/main" val="53368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7546" y="2352224"/>
            <a:ext cx="8536907" cy="2153552"/>
            <a:chOff x="1519883" y="1593207"/>
            <a:chExt cx="8536907" cy="2153552"/>
          </a:xfrm>
        </p:grpSpPr>
        <p:sp>
          <p:nvSpPr>
            <p:cNvPr id="2" name="TextBox 1"/>
            <p:cNvSpPr txBox="1"/>
            <p:nvPr/>
          </p:nvSpPr>
          <p:spPr>
            <a:xfrm>
              <a:off x="2715464" y="1623101"/>
              <a:ext cx="734132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</a:rPr>
                <a:t>www.feathersanalytics.com</a:t>
              </a:r>
            </a:p>
            <a:p>
              <a:endParaRPr lang="en-US" sz="4400" dirty="0">
                <a:solidFill>
                  <a:schemeClr val="tx2"/>
                </a:solidFill>
              </a:endParaRPr>
            </a:p>
            <a:p>
              <a:r>
                <a:rPr lang="en-US" sz="4400" dirty="0">
                  <a:solidFill>
                    <a:schemeClr val="tx2"/>
                  </a:solidFill>
                </a:rPr>
                <a:t>Joseph Yeates</a:t>
              </a:r>
            </a:p>
          </p:txBody>
        </p:sp>
        <p:pic>
          <p:nvPicPr>
            <p:cNvPr id="1026" name="Picture 2" descr="Image result for lin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519883" y="1593207"/>
              <a:ext cx="927224" cy="92722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4261" t="14315" r="15608" b="15345"/>
            <a:stretch/>
          </p:blipFill>
          <p:spPr>
            <a:xfrm>
              <a:off x="1519883" y="2816758"/>
              <a:ext cx="927225" cy="930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97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R is a language and environment for statistical computing and graphics.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2542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7163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700" dirty="0">
                <a:solidFill>
                  <a:schemeClr val="tx2"/>
                </a:solidFill>
              </a:rPr>
              <a:t>“Many users think of R as a statistics system. We prefer to think of it of an environment within which statistical techniques are implemented. R can be extended via </a:t>
            </a:r>
            <a:r>
              <a:rPr lang="en-US" sz="3700" i="1" dirty="0">
                <a:solidFill>
                  <a:schemeClr val="tx2"/>
                </a:solidFill>
              </a:rPr>
              <a:t>packages</a:t>
            </a:r>
            <a:r>
              <a:rPr lang="en-US" sz="3700" dirty="0">
                <a:solidFill>
                  <a:schemeClr val="tx2"/>
                </a:solidFill>
              </a:rPr>
              <a:t>.” </a:t>
            </a:r>
            <a:r>
              <a:rPr lang="en-US" sz="3700" dirty="0">
                <a:solidFill>
                  <a:schemeClr val="tx2"/>
                </a:solidFill>
                <a:hlinkClick r:id="rId3"/>
              </a:rPr>
              <a:t>www.r-project.org/about.html</a:t>
            </a:r>
            <a:endParaRPr lang="en-US" sz="37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23189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The </a:t>
            </a:r>
            <a:r>
              <a:rPr lang="en-US" sz="4000" dirty="0" err="1">
                <a:solidFill>
                  <a:schemeClr val="tx2"/>
                </a:solidFill>
              </a:rPr>
              <a:t>tidyverse</a:t>
            </a:r>
            <a:r>
              <a:rPr lang="en-US" sz="4000" dirty="0">
                <a:solidFill>
                  <a:schemeClr val="tx2"/>
                </a:solidFill>
              </a:rPr>
              <a:t> is an opinionated collection of R packages designed for data science. All packages share an underlying philosophy and common APIs. </a:t>
            </a:r>
            <a:r>
              <a:rPr lang="en-US" sz="4000" dirty="0">
                <a:solidFill>
                  <a:schemeClr val="tx2"/>
                </a:solidFill>
                <a:hlinkClick r:id="rId3"/>
              </a:rPr>
              <a:t>https://www.tidyverse.org/packages/</a:t>
            </a:r>
            <a:endParaRPr lang="en-US" sz="40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Tidyverse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ggplot2 – data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dplyr</a:t>
            </a:r>
            <a:r>
              <a:rPr lang="en-US" sz="4000" dirty="0">
                <a:solidFill>
                  <a:schemeClr val="tx2"/>
                </a:solidFill>
              </a:rPr>
              <a:t> – data manipulation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tidyr</a:t>
            </a:r>
            <a:r>
              <a:rPr lang="en-US" sz="4000" dirty="0">
                <a:solidFill>
                  <a:schemeClr val="tx2"/>
                </a:solidFill>
              </a:rPr>
              <a:t> – data manipulation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readr</a:t>
            </a:r>
            <a:r>
              <a:rPr lang="en-US" sz="4000" dirty="0">
                <a:solidFill>
                  <a:schemeClr val="tx2"/>
                </a:solidFill>
              </a:rPr>
              <a:t> – data import</a:t>
            </a:r>
          </a:p>
          <a:p>
            <a:pPr>
              <a:lnSpc>
                <a:spcPct val="150000"/>
              </a:lnSpc>
            </a:pP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53797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solidFill>
                  <a:schemeClr val="tx2"/>
                </a:solidFill>
              </a:rPr>
              <a:t>ggplot</a:t>
            </a:r>
            <a:r>
              <a:rPr lang="en-US" sz="4000" dirty="0">
                <a:solidFill>
                  <a:schemeClr val="tx2"/>
                </a:solidFill>
              </a:rPr>
              <a:t> – creates a plot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solidFill>
                  <a:schemeClr val="tx2"/>
                </a:solidFill>
              </a:rPr>
              <a:t>aes</a:t>
            </a:r>
            <a:r>
              <a:rPr lang="en-US" sz="4000" dirty="0">
                <a:solidFill>
                  <a:schemeClr val="tx2"/>
                </a:solidFill>
              </a:rPr>
              <a:t> – creates aesthetic data mapping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/>
                </a:solidFill>
              </a:rPr>
              <a:t>components – creates visual layers 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145601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chemeClr val="tx2"/>
                </a:solidFill>
              </a:rPr>
              <a:t>ggplot</a:t>
            </a:r>
            <a:r>
              <a:rPr lang="en-US" sz="4000" dirty="0">
                <a:solidFill>
                  <a:schemeClr val="tx2"/>
                </a:solidFill>
              </a:rPr>
              <a:t>(dataset, </a:t>
            </a:r>
            <a:r>
              <a:rPr lang="en-US" sz="4000" dirty="0" err="1">
                <a:solidFill>
                  <a:schemeClr val="tx2"/>
                </a:solidFill>
              </a:rPr>
              <a:t>aes</a:t>
            </a:r>
            <a:r>
              <a:rPr lang="en-US" sz="4000" dirty="0">
                <a:solidFill>
                  <a:schemeClr val="tx2"/>
                </a:solidFill>
              </a:rPr>
              <a:t>(x = Price, y = Points))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geom_point</a:t>
            </a:r>
            <a:r>
              <a:rPr lang="en-US" sz="40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407851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1467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rgbClr val="FF2EA4"/>
                </a:solidFill>
              </a:rPr>
              <a:t>ggplot</a:t>
            </a:r>
            <a:r>
              <a:rPr lang="en-US" sz="4000" dirty="0">
                <a:solidFill>
                  <a:schemeClr val="tx2"/>
                </a:solidFill>
              </a:rPr>
              <a:t>(dataset, </a:t>
            </a:r>
            <a:r>
              <a:rPr lang="en-US" sz="4000" dirty="0" err="1">
                <a:solidFill>
                  <a:schemeClr val="tx2"/>
                </a:solidFill>
              </a:rPr>
              <a:t>aes</a:t>
            </a:r>
            <a:r>
              <a:rPr lang="en-US" sz="4000" dirty="0">
                <a:solidFill>
                  <a:schemeClr val="tx2"/>
                </a:solidFill>
              </a:rPr>
              <a:t>(x = Price, y = Points))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/>
                </a:solidFill>
              </a:rPr>
              <a:t>	</a:t>
            </a:r>
            <a:r>
              <a:rPr lang="en-US" sz="4000" dirty="0" err="1">
                <a:solidFill>
                  <a:schemeClr val="tx2"/>
                </a:solidFill>
              </a:rPr>
              <a:t>geom_point</a:t>
            </a:r>
            <a:r>
              <a:rPr lang="en-US" sz="40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9AF269-749E-451A-93E2-307875A04826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C27014-9088-41E6-BA8C-730F7BF42DC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4297308"/>
              </p:ext>
            </p:extLst>
          </p:nvPr>
        </p:nvGraphicFramePr>
        <p:xfrm>
          <a:off x="0" y="6356350"/>
          <a:ext cx="12191999" cy="50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1"/>
            <a:ext cx="12209047" cy="930965"/>
            <a:chOff x="0" y="1"/>
            <a:chExt cx="12209047" cy="930965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0" y="1"/>
              <a:ext cx="11353799" cy="930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11315940" y="37860"/>
              <a:ext cx="930965" cy="8552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1"/>
            <a:ext cx="6096000" cy="93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191656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3588</TotalTime>
  <Words>1292</Words>
  <Application>Microsoft Office PowerPoint</Application>
  <PresentationFormat>Widescreen</PresentationFormat>
  <Paragraphs>334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Microsoft Sans Serif</vt:lpstr>
      <vt:lpstr>Office Theme</vt:lpstr>
      <vt:lpstr>R Visuals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BlueShore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Yeates</dc:creator>
  <cp:lastModifiedBy>Joseph Yeates</cp:lastModifiedBy>
  <cp:revision>111</cp:revision>
  <cp:lastPrinted>2017-07-10T23:05:53Z</cp:lastPrinted>
  <dcterms:created xsi:type="dcterms:W3CDTF">2017-07-03T16:42:29Z</dcterms:created>
  <dcterms:modified xsi:type="dcterms:W3CDTF">2024-04-16T04:50:53Z</dcterms:modified>
</cp:coreProperties>
</file>