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2"/>
  </p:notesMasterIdLst>
  <p:sldIdLst>
    <p:sldId id="256" r:id="rId2"/>
    <p:sldId id="257" r:id="rId3"/>
    <p:sldId id="267" r:id="rId4"/>
    <p:sldId id="301" r:id="rId5"/>
    <p:sldId id="292" r:id="rId6"/>
    <p:sldId id="285" r:id="rId7"/>
    <p:sldId id="268" r:id="rId8"/>
    <p:sldId id="272" r:id="rId9"/>
    <p:sldId id="282" r:id="rId10"/>
    <p:sldId id="280" r:id="rId11"/>
    <p:sldId id="283" r:id="rId12"/>
    <p:sldId id="269" r:id="rId13"/>
    <p:sldId id="294" r:id="rId14"/>
    <p:sldId id="295" r:id="rId15"/>
    <p:sldId id="296" r:id="rId16"/>
    <p:sldId id="297" r:id="rId17"/>
    <p:sldId id="299" r:id="rId18"/>
    <p:sldId id="270" r:id="rId19"/>
    <p:sldId id="271" r:id="rId20"/>
    <p:sldId id="26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ASHI" initials="K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2651" autoAdjust="0"/>
  </p:normalViewPr>
  <p:slideViewPr>
    <p:cSldViewPr snapToGrid="0">
      <p:cViewPr>
        <p:scale>
          <a:sx n="58" d="100"/>
          <a:sy n="58" d="100"/>
        </p:scale>
        <p:origin x="-1116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F81D-4B8E-4722-AEDE-0C05375C222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5142E-BBA0-4B2F-8270-BAFD8BA3A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4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33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1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1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8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2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52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2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986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74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790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5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30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Ça été un peut tout pour moi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remercie encore une fois les membres du jury de leur participation à cette soutenance et je me réjouis par avance d’entendre leurs lectures et d’échanger sur ces questions. Je remercie également les personnes présentes dans la salle de s’être déplacées pour assister à la soutenance.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1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5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30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5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4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1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5142E-BBA0-4B2F-8270-BAFD8BA3A82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09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251A-5478-4946-BB35-409790B8BE41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149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50D-B514-4111-8901-7E3A223B23E2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5688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11A6-0BAA-45EA-812E-18D41AAA54C7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41840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10B-B6F2-4828-8057-7AE860249CD1}" type="datetime1">
              <a:rPr lang="fr-FR" smtClean="0"/>
              <a:t>05/09/2020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55042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66DD-8AB5-4FD7-AE38-D584B297371E}" type="datetime1">
              <a:rPr lang="fr-FR" smtClean="0"/>
              <a:t>05/09/2020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83554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F975-FA65-46AF-B6C4-3E0695A3BB92}" type="datetime1">
              <a:rPr lang="fr-FR" smtClean="0"/>
              <a:t>05/09/2020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13702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CEC4-840A-46EF-AEB2-1597A90580C8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3539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3283-DE8E-437E-B3A0-4CD639FF411A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148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0DDC-0C9C-410F-9697-43978B641334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284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B75-F658-4879-9EFD-C0A8BACED76D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841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908-0F9C-4077-B38B-E8CDC9C5E4AC}" type="datetime1">
              <a:rPr lang="fr-FR" smtClean="0"/>
              <a:t>05/09/2020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895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3BC-9896-4C5A-9C72-23F07B68F47D}" type="datetime1">
              <a:rPr lang="fr-FR" smtClean="0"/>
              <a:t>05/09/2020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2950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C4-9D1F-4B30-BA33-F7CB71F374CB}" type="datetime1">
              <a:rPr lang="fr-FR" smtClean="0"/>
              <a:t>05/09/2020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9466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A0D6-523F-4A9C-A947-C7E12A43D5EC}" type="datetime1">
              <a:rPr lang="fr-FR" smtClean="0"/>
              <a:t>05/09/2020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450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1F35-717B-438D-8CDE-D67865AD56AE}" type="datetime1">
              <a:rPr lang="fr-FR" smtClean="0"/>
              <a:t>05/09/2020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47179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7AD-D455-4F78-8A1D-73CD681F9C02}" type="datetime1">
              <a:rPr lang="fr-FR" smtClean="0"/>
              <a:t>05/09/2020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542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69DF-F8C8-4A4F-8996-0D5EDB6E9E6F}" type="datetime1">
              <a:rPr lang="fr-FR" smtClean="0"/>
              <a:t>05/09/2020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460EAC-F3DD-40CA-B021-237532C1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6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d&#233;monstration\d&#233;monstration.mp4" TargetMode="External"/><Relationship Id="rId5" Type="http://schemas.openxmlformats.org/officeDocument/2006/relationships/image" Target="../media/image30.png"/><Relationship Id="rId4" Type="http://schemas.openxmlformats.org/officeDocument/2006/relationships/hyperlink" Target="../pr&#233;sentation/index2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13"/>
          <p:cNvSpPr txBox="1">
            <a:spLocks noChangeArrowheads="1"/>
          </p:cNvSpPr>
          <p:nvPr/>
        </p:nvSpPr>
        <p:spPr bwMode="auto">
          <a:xfrm>
            <a:off x="3670905" y="468657"/>
            <a:ext cx="5379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UNIVERSITÉ SIDI MOHAMED BEN ABDELAH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FACULTÉ DES SCUENCES DHAR EL MAHRAZ 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8" name="Parchemin horizontal 7"/>
          <p:cNvSpPr/>
          <p:nvPr/>
        </p:nvSpPr>
        <p:spPr>
          <a:xfrm>
            <a:off x="3338763" y="2063582"/>
            <a:ext cx="6048375" cy="2232025"/>
          </a:xfrm>
          <a:prstGeom prst="horizontalScroll">
            <a:avLst>
              <a:gd name="adj" fmla="val 1423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Conception et la réalisation d’une application web de managements des projets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81474" y="4531027"/>
            <a:ext cx="3492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Réalisé  par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600" b="1" i="1" dirty="0">
              <a:solidFill>
                <a:srgbClr val="2A4F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b="1" i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FTOUHI Ghita</a:t>
            </a:r>
            <a:endParaRPr lang="en-US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49363" y="4627635"/>
            <a:ext cx="4387211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Membre du jury: </a:t>
            </a:r>
          </a:p>
          <a:p>
            <a:pPr eaLnBrk="1" hangingPunct="1"/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	</a:t>
            </a:r>
            <a:r>
              <a:rPr lang="fr-FR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Pr.Mahraz</a:t>
            </a:r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Adnane</a:t>
            </a:r>
          </a:p>
          <a:p>
            <a:pPr eaLnBrk="1" hangingPunct="1"/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	</a:t>
            </a:r>
            <a:r>
              <a:rPr lang="fr-FR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Pr.Aherrahrou</a:t>
            </a:r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Noura</a:t>
            </a:r>
          </a:p>
          <a:p>
            <a:pPr eaLnBrk="1" hangingPunct="1"/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	</a:t>
            </a:r>
            <a:r>
              <a:rPr lang="fr-FR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Pr.Sabri</a:t>
            </a:r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Abdelouahed</a:t>
            </a:r>
            <a:endParaRPr lang="fr-FR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	</a:t>
            </a:r>
            <a:r>
              <a:rPr lang="fr-FR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Pr.Riffi</a:t>
            </a:r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Jamal</a:t>
            </a:r>
          </a:p>
          <a:p>
            <a:pPr eaLnBrk="1" hangingPunct="1"/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	</a:t>
            </a:r>
            <a:r>
              <a:rPr lang="fr-FR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Pr.Yahyaouy</a:t>
            </a:r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eaLnBrk="1" hangingPunct="1"/>
            <a:endParaRPr lang="fr-F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63" y="239996"/>
            <a:ext cx="1299600" cy="129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589" y="195679"/>
            <a:ext cx="1144806" cy="1416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81474" y="5106596"/>
            <a:ext cx="349281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Encadré 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fr-FR" sz="1600" b="1" i="1" dirty="0">
                <a:solidFill>
                  <a:srgbClr val="2A4F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AZZOUGOUAGH Aly  Mr. El AABDOUNI Mostafa</a:t>
            </a:r>
          </a:p>
          <a:p>
            <a:pPr eaLnBrk="1" hangingPunct="1"/>
            <a:r>
              <a:rPr lang="fr-FR" sz="1600" b="1" i="1" dirty="0">
                <a:solidFill>
                  <a:srgbClr val="2A4F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Pr. AHERRAHROU  Noura</a:t>
            </a:r>
          </a:p>
          <a:p>
            <a:pPr eaLnBrk="1" hangingPunct="1"/>
            <a:endParaRPr lang="fr-FR" sz="1600" b="1" i="1" dirty="0">
              <a:solidFill>
                <a:srgbClr val="2A4F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86" y="1126671"/>
            <a:ext cx="6729641" cy="492475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Diagrammes de séquence</a:t>
            </a:r>
            <a:endParaRPr lang="fr-FR" sz="3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ANALYSE ET Conception</a:t>
            </a:r>
            <a:endParaRPr lang="fr-FR" sz="40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5" y="1007164"/>
            <a:ext cx="6232442" cy="57038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Diagrammes de séquence</a:t>
            </a:r>
            <a:endParaRPr lang="fr-FR" sz="3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ANALYSE ET Conception</a:t>
            </a:r>
            <a:endParaRPr lang="fr-FR" sz="40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50" y="1839455"/>
            <a:ext cx="1938801" cy="12418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6" y="2926053"/>
            <a:ext cx="1910790" cy="20327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2" y="3052807"/>
            <a:ext cx="1614770" cy="84693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Technologies et </a:t>
            </a:r>
            <a:r>
              <a:rPr lang="fr-FR" sz="3600" dirty="0" err="1" smtClean="0"/>
              <a:t>frameworks</a:t>
            </a:r>
            <a:r>
              <a:rPr lang="fr-FR" sz="3600" dirty="0" smtClean="0"/>
              <a:t> utilisés</a:t>
            </a:r>
            <a:endParaRPr lang="fr-FR" sz="36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Réalisation</a:t>
            </a:r>
            <a:endParaRPr lang="fr-FR" sz="4000" b="1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22" y="4410925"/>
            <a:ext cx="1727350" cy="43691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0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Technologies et </a:t>
            </a:r>
            <a:r>
              <a:rPr lang="fr-FR" sz="3600" dirty="0" err="1" smtClean="0"/>
              <a:t>frameworks</a:t>
            </a:r>
            <a:r>
              <a:rPr lang="fr-FR" sz="3600" dirty="0" smtClean="0"/>
              <a:t> utilisés</a:t>
            </a:r>
            <a:endParaRPr lang="fr-FR" sz="36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Réalisation</a:t>
            </a:r>
            <a:endParaRPr lang="fr-FR" sz="4000" b="1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22" y="4410925"/>
            <a:ext cx="1727350" cy="43691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1255222"/>
            <a:ext cx="6133470" cy="536678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9587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50" y="1839455"/>
            <a:ext cx="1938801" cy="12418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40" y="5451442"/>
            <a:ext cx="1172636" cy="9674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6" y="2926053"/>
            <a:ext cx="1910790" cy="20327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2" y="3052807"/>
            <a:ext cx="1614770" cy="84693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Technologies et </a:t>
            </a:r>
            <a:r>
              <a:rPr lang="fr-FR" sz="3600" dirty="0" err="1" smtClean="0"/>
              <a:t>frameworks</a:t>
            </a:r>
            <a:r>
              <a:rPr lang="fr-FR" sz="3600" dirty="0" smtClean="0"/>
              <a:t> utilisés</a:t>
            </a:r>
            <a:endParaRPr lang="fr-FR" sz="36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Réalisation</a:t>
            </a:r>
            <a:endParaRPr lang="fr-FR" sz="4000" b="1" cap="all" dirty="0"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22" y="4410925"/>
            <a:ext cx="1727350" cy="43691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8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40" y="5451442"/>
            <a:ext cx="1172636" cy="96742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Technologies et </a:t>
            </a:r>
            <a:r>
              <a:rPr lang="fr-FR" sz="3600" dirty="0" err="1" smtClean="0"/>
              <a:t>frameworks</a:t>
            </a:r>
            <a:r>
              <a:rPr lang="fr-FR" sz="3600" dirty="0" smtClean="0"/>
              <a:t> utilisés</a:t>
            </a:r>
            <a:endParaRPr lang="fr-FR" sz="36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Réalisation</a:t>
            </a:r>
            <a:endParaRPr lang="fr-FR" sz="40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2121495"/>
            <a:ext cx="4278146" cy="28615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75" y="2254976"/>
            <a:ext cx="4554315" cy="30191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62392" y="3160717"/>
            <a:ext cx="783127" cy="7831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553298" y="3155299"/>
            <a:ext cx="783127" cy="79396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7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heelReverse spokes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1957 -0.320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50" y="1839455"/>
            <a:ext cx="1938801" cy="12418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6" y="2926053"/>
            <a:ext cx="1910790" cy="20327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2" y="3052807"/>
            <a:ext cx="1614770" cy="84693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Technologies et </a:t>
            </a:r>
            <a:r>
              <a:rPr lang="fr-FR" sz="3600" dirty="0" err="1" smtClean="0"/>
              <a:t>frameworks</a:t>
            </a:r>
            <a:r>
              <a:rPr lang="fr-FR" sz="3600" dirty="0" smtClean="0"/>
              <a:t> utilisés</a:t>
            </a:r>
            <a:endParaRPr lang="fr-FR" sz="36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Réalisation</a:t>
            </a:r>
            <a:endParaRPr lang="fr-FR" sz="4000" b="1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65" y="5861157"/>
            <a:ext cx="1659147" cy="7230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55" y="3344983"/>
            <a:ext cx="2186972" cy="10497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22" y="4410925"/>
            <a:ext cx="1727350" cy="436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41" y="5821400"/>
            <a:ext cx="1596892" cy="8254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40" y="5603842"/>
            <a:ext cx="1172636" cy="96742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78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50" y="1839455"/>
            <a:ext cx="1938801" cy="124184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93" y="1652982"/>
            <a:ext cx="1492472" cy="12534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6" y="2926053"/>
            <a:ext cx="1910790" cy="20327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2" y="3052807"/>
            <a:ext cx="1614770" cy="8469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39" y="1764673"/>
            <a:ext cx="1569767" cy="120441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Technologies et </a:t>
            </a:r>
            <a:r>
              <a:rPr lang="fr-FR" sz="3600" dirty="0" err="1" smtClean="0"/>
              <a:t>frameworks</a:t>
            </a:r>
            <a:r>
              <a:rPr lang="fr-FR" sz="3600" dirty="0" smtClean="0"/>
              <a:t> utilisés</a:t>
            </a:r>
            <a:endParaRPr lang="fr-FR" sz="36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Réalisation</a:t>
            </a:r>
            <a:endParaRPr lang="fr-FR" sz="4000" b="1" cap="all" dirty="0"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65" y="5861157"/>
            <a:ext cx="1659147" cy="7230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94" y="3344983"/>
            <a:ext cx="2099494" cy="10497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39" y="4627641"/>
            <a:ext cx="1882604" cy="13920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22" y="4410925"/>
            <a:ext cx="1727350" cy="436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41" y="5821400"/>
            <a:ext cx="1596892" cy="8254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40" y="5603842"/>
            <a:ext cx="1172636" cy="96742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193" y="1340658"/>
            <a:ext cx="6724650" cy="1280890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fr-FR" sz="4000" b="1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Démonstration</a:t>
            </a:r>
            <a:endParaRPr lang="fr-FR" sz="4000" b="1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3" name="Image 2" descr="http://baptistedixneuf.fr/images/java.png">
            <a:hlinkClick r:id="rId4" action="ppaction://hlinkfile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88" y="3201526"/>
            <a:ext cx="1322681" cy="1213945"/>
          </a:xfrm>
          <a:prstGeom prst="roundRect">
            <a:avLst>
              <a:gd name="adj" fmla="val 746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>
            <a:hlinkClick r:id="rId6" action="ppaction://hlinkfile"/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6799" y="3201525"/>
            <a:ext cx="1213945" cy="1213945"/>
          </a:xfrm>
          <a:prstGeom prst="roundRect">
            <a:avLst>
              <a:gd name="adj" fmla="val 6115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9612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19450" y="2661458"/>
            <a:ext cx="672465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fr-FR" sz="4000" b="1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Conclusion et perspectives</a:t>
            </a:r>
            <a:endParaRPr lang="fr-FR" sz="4000" b="1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9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81" y="169413"/>
            <a:ext cx="8911687" cy="826225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fr-FR" sz="4000" b="1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Plan</a:t>
            </a:r>
          </a:p>
        </p:txBody>
      </p:sp>
      <p:sp>
        <p:nvSpPr>
          <p:cNvPr id="103" name="AutoShape 47"/>
          <p:cNvSpPr>
            <a:spLocks noChangeArrowheads="1"/>
          </p:cNvSpPr>
          <p:nvPr/>
        </p:nvSpPr>
        <p:spPr bwMode="gray">
          <a:xfrm>
            <a:off x="2809764" y="1934334"/>
            <a:ext cx="65301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dirty="0" smtClean="0">
                <a:solidFill>
                  <a:schemeClr val="accent2"/>
                </a:solidFill>
                <a:latin typeface="+mn-lt"/>
              </a:rPr>
              <a:t>CONTEXTE GÉNÉRAL DU PROJET</a:t>
            </a:r>
            <a:endParaRPr lang="fr-FR" sz="2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97" name="Group 76"/>
          <p:cNvGrpSpPr>
            <a:grpSpLocks/>
          </p:cNvGrpSpPr>
          <p:nvPr/>
        </p:nvGrpSpPr>
        <p:grpSpPr bwMode="auto">
          <a:xfrm>
            <a:off x="2251975" y="1997834"/>
            <a:ext cx="380999" cy="381000"/>
            <a:chOff x="2078" y="1680"/>
            <a:chExt cx="1615" cy="1615"/>
          </a:xfrm>
        </p:grpSpPr>
        <p:sp>
          <p:nvSpPr>
            <p:cNvPr id="198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99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00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201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02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203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D5D5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sp>
        <p:nvSpPr>
          <p:cNvPr id="53" name="AutoShape 47"/>
          <p:cNvSpPr>
            <a:spLocks noChangeArrowheads="1"/>
          </p:cNvSpPr>
          <p:nvPr/>
        </p:nvSpPr>
        <p:spPr bwMode="gray">
          <a:xfrm>
            <a:off x="2809764" y="3719944"/>
            <a:ext cx="65301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dirty="0" smtClean="0">
                <a:solidFill>
                  <a:schemeClr val="accent2"/>
                </a:solidFill>
                <a:latin typeface="+mn-lt"/>
              </a:rPr>
              <a:t>ANALYSE ET CONCEPTION</a:t>
            </a:r>
            <a:endParaRPr lang="fr-FR" sz="2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6" name="Group 76"/>
          <p:cNvGrpSpPr>
            <a:grpSpLocks/>
          </p:cNvGrpSpPr>
          <p:nvPr/>
        </p:nvGrpSpPr>
        <p:grpSpPr bwMode="auto">
          <a:xfrm>
            <a:off x="2248846" y="3783444"/>
            <a:ext cx="388945" cy="381000"/>
            <a:chOff x="2078" y="1680"/>
            <a:chExt cx="1615" cy="1615"/>
          </a:xfrm>
        </p:grpSpPr>
        <p:sp>
          <p:nvSpPr>
            <p:cNvPr id="57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58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59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60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62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D5D5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sp>
        <p:nvSpPr>
          <p:cNvPr id="73" name="AutoShape 47"/>
          <p:cNvSpPr>
            <a:spLocks noChangeArrowheads="1"/>
          </p:cNvSpPr>
          <p:nvPr/>
        </p:nvSpPr>
        <p:spPr bwMode="gray">
          <a:xfrm>
            <a:off x="3001550" y="3242323"/>
            <a:ext cx="6335206" cy="508000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Solution proposée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4" name="AutoShape 47"/>
          <p:cNvSpPr>
            <a:spLocks noChangeArrowheads="1"/>
          </p:cNvSpPr>
          <p:nvPr/>
        </p:nvSpPr>
        <p:spPr bwMode="gray">
          <a:xfrm>
            <a:off x="3001550" y="2840866"/>
            <a:ext cx="6335206" cy="508000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Problématiques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9" name="AutoShape 47"/>
          <p:cNvSpPr>
            <a:spLocks noChangeArrowheads="1"/>
          </p:cNvSpPr>
          <p:nvPr/>
        </p:nvSpPr>
        <p:spPr bwMode="gray">
          <a:xfrm>
            <a:off x="2809765" y="4519825"/>
            <a:ext cx="652699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dirty="0" smtClean="0">
                <a:solidFill>
                  <a:schemeClr val="accent2"/>
                </a:solidFill>
                <a:latin typeface="+mn-lt"/>
              </a:rPr>
              <a:t>RÉALISATION</a:t>
            </a:r>
            <a:endParaRPr lang="fr-FR" sz="2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0" name="Group 76"/>
          <p:cNvGrpSpPr>
            <a:grpSpLocks/>
          </p:cNvGrpSpPr>
          <p:nvPr/>
        </p:nvGrpSpPr>
        <p:grpSpPr bwMode="auto">
          <a:xfrm>
            <a:off x="2270550" y="4583325"/>
            <a:ext cx="388945" cy="381000"/>
            <a:chOff x="2078" y="1680"/>
            <a:chExt cx="1615" cy="1615"/>
          </a:xfrm>
        </p:grpSpPr>
        <p:sp>
          <p:nvSpPr>
            <p:cNvPr id="51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52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55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66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67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D5D5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sp>
        <p:nvSpPr>
          <p:cNvPr id="93" name="AutoShape 47"/>
          <p:cNvSpPr>
            <a:spLocks noChangeArrowheads="1"/>
          </p:cNvSpPr>
          <p:nvPr/>
        </p:nvSpPr>
        <p:spPr bwMode="gray">
          <a:xfrm>
            <a:off x="2809764" y="1210986"/>
            <a:ext cx="652699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dirty="0" smtClean="0">
                <a:solidFill>
                  <a:schemeClr val="accent2"/>
                </a:solidFill>
                <a:latin typeface="+mn-lt"/>
              </a:rPr>
              <a:t>INTRODUCTION</a:t>
            </a:r>
            <a:endParaRPr lang="fr-FR" sz="2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94" name="Group 76"/>
          <p:cNvGrpSpPr>
            <a:grpSpLocks/>
          </p:cNvGrpSpPr>
          <p:nvPr/>
        </p:nvGrpSpPr>
        <p:grpSpPr bwMode="auto">
          <a:xfrm>
            <a:off x="2248846" y="1274486"/>
            <a:ext cx="380999" cy="381000"/>
            <a:chOff x="2078" y="1680"/>
            <a:chExt cx="1615" cy="1615"/>
          </a:xfrm>
        </p:grpSpPr>
        <p:sp>
          <p:nvSpPr>
            <p:cNvPr id="95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96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97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98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99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0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D5D5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sp>
        <p:nvSpPr>
          <p:cNvPr id="101" name="AutoShape 47"/>
          <p:cNvSpPr>
            <a:spLocks noChangeArrowheads="1"/>
          </p:cNvSpPr>
          <p:nvPr/>
        </p:nvSpPr>
        <p:spPr bwMode="gray">
          <a:xfrm>
            <a:off x="2809765" y="6103551"/>
            <a:ext cx="652699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dirty="0" smtClean="0">
                <a:solidFill>
                  <a:schemeClr val="accent2"/>
                </a:solidFill>
                <a:latin typeface="+mn-lt"/>
              </a:rPr>
              <a:t>CONCLUSION ET PERSPECTIVE</a:t>
            </a:r>
            <a:endParaRPr lang="fr-FR" sz="2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02" name="Group 76"/>
          <p:cNvGrpSpPr>
            <a:grpSpLocks/>
          </p:cNvGrpSpPr>
          <p:nvPr/>
        </p:nvGrpSpPr>
        <p:grpSpPr bwMode="auto">
          <a:xfrm>
            <a:off x="2270550" y="6167051"/>
            <a:ext cx="388945" cy="381000"/>
            <a:chOff x="2078" y="1680"/>
            <a:chExt cx="1615" cy="1615"/>
          </a:xfrm>
        </p:grpSpPr>
        <p:sp>
          <p:nvSpPr>
            <p:cNvPr id="104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05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7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08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9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D5D5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sp>
        <p:nvSpPr>
          <p:cNvPr id="117" name="AutoShape 47"/>
          <p:cNvSpPr>
            <a:spLocks noChangeArrowheads="1"/>
          </p:cNvSpPr>
          <p:nvPr/>
        </p:nvSpPr>
        <p:spPr bwMode="gray">
          <a:xfrm>
            <a:off x="3001550" y="5467163"/>
            <a:ext cx="6335206" cy="508000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Démonstration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8" name="AutoShape 47"/>
          <p:cNvSpPr>
            <a:spLocks noChangeArrowheads="1"/>
          </p:cNvSpPr>
          <p:nvPr/>
        </p:nvSpPr>
        <p:spPr bwMode="gray">
          <a:xfrm>
            <a:off x="3001550" y="5065706"/>
            <a:ext cx="6335206" cy="508000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Technologies et Frameworks utilisés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0" name="AutoShape 47"/>
          <p:cNvSpPr>
            <a:spLocks noChangeArrowheads="1"/>
          </p:cNvSpPr>
          <p:nvPr/>
        </p:nvSpPr>
        <p:spPr bwMode="gray">
          <a:xfrm>
            <a:off x="3001550" y="2472314"/>
            <a:ext cx="6335206" cy="508000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Présentation de l’organisme d’accueil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5734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53" grpId="0" animBg="1"/>
      <p:bldP spid="73" grpId="0"/>
      <p:bldP spid="74" grpId="0"/>
      <p:bldP spid="49" grpId="0" animBg="1"/>
      <p:bldP spid="93" grpId="0" animBg="1"/>
      <p:bldP spid="101" grpId="0" animBg="1"/>
      <p:bldP spid="117" grpId="0"/>
      <p:bldP spid="118" grpId="0"/>
      <p:bldP spid="1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344" y="1853552"/>
            <a:ext cx="7848600" cy="32624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endParaRPr lang="fr-FR" sz="1000" dirty="0">
              <a:solidFill>
                <a:schemeClr val="accent1">
                  <a:lumMod val="75000"/>
                </a:schemeClr>
              </a:solidFill>
              <a:latin typeface="Vivaldi" pitchFamily="66" charset="0"/>
              <a:cs typeface="Arial" charset="0"/>
            </a:endParaRPr>
          </a:p>
          <a:p>
            <a:pPr algn="ctr">
              <a:defRPr/>
            </a:pPr>
            <a:r>
              <a:rPr lang="fr-FR" sz="15600" dirty="0">
                <a:solidFill>
                  <a:schemeClr val="accent1">
                    <a:lumMod val="75000"/>
                  </a:schemeClr>
                </a:solidFill>
                <a:latin typeface="Vivaldi" pitchFamily="66" charset="0"/>
                <a:cs typeface="Arial" charset="0"/>
              </a:rPr>
              <a:t>Merci</a:t>
            </a:r>
          </a:p>
          <a:p>
            <a:pPr algn="r">
              <a:defRPr/>
            </a:pPr>
            <a:r>
              <a:rPr lang="fr-FR" sz="4000" b="1" i="1" dirty="0" smtClean="0">
                <a:solidFill>
                  <a:schemeClr val="accent1">
                    <a:lumMod val="75000"/>
                  </a:schemeClr>
                </a:solidFill>
                <a:latin typeface="Vivaldi" pitchFamily="66" charset="0"/>
                <a:cs typeface="Arial" charset="0"/>
              </a:rPr>
              <a:t>De Votre Attention</a:t>
            </a:r>
            <a:r>
              <a:rPr lang="fr-FR" sz="4000" b="1" i="1" dirty="0">
                <a:solidFill>
                  <a:schemeClr val="accent1">
                    <a:lumMod val="75000"/>
                  </a:schemeClr>
                </a:solidFill>
                <a:latin typeface="Vivaldi" pitchFamily="66" charset="0"/>
                <a:cs typeface="Arial" charset="0"/>
              </a:rPr>
              <a:t>…</a:t>
            </a:r>
            <a:r>
              <a:rPr lang="fr-FR" sz="4000" i="1" dirty="0">
                <a:solidFill>
                  <a:schemeClr val="accent1">
                    <a:lumMod val="75000"/>
                  </a:schemeClr>
                </a:solidFill>
                <a:latin typeface="Vivaldi" pitchFamily="66" charset="0"/>
                <a:cs typeface="Arial" charset="0"/>
              </a:rPr>
              <a:t> </a:t>
            </a:r>
            <a:endParaRPr lang="fr-FR" sz="4000" i="1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6500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431605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INTRODUCTION</a:t>
            </a:r>
            <a:endParaRPr lang="fr-FR" sz="4000" b="1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3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93" y="1594757"/>
            <a:ext cx="5159829" cy="34939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380935"/>
            <a:ext cx="5187043" cy="51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431605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Présentation de l’organisme d’accueil</a:t>
            </a:r>
            <a:endParaRPr lang="fr-FR" sz="4000" b="1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09" y="1675391"/>
            <a:ext cx="2022022" cy="202202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37314" y="4392385"/>
            <a:ext cx="427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ME Engineering Expertise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93051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154265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Contexte général du projet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166119" y="1105610"/>
            <a:ext cx="10591801" cy="57523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fr-F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fr-F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fr-F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fr-F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fr-F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14" y="1580278"/>
            <a:ext cx="6161729" cy="480305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154265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Contexte général du projet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166119" y="1105610"/>
            <a:ext cx="10591801" cy="5752389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management des projet intégralement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</a:t>
            </a:r>
          </a:p>
          <a:p>
            <a:pPr lvl="1"/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office / back </a:t>
            </a:r>
            <a:r>
              <a:rPr lang="fr-F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</a:t>
            </a:r>
            <a:endParaRPr lang="fr-F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maintenable et </a:t>
            </a:r>
            <a:r>
              <a:rPr lang="fr-F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évolutif </a:t>
            </a:r>
          </a:p>
          <a:p>
            <a:pPr marL="457200" lvl="1" indent="0">
              <a:buNone/>
            </a:pPr>
            <a:endParaRPr lang="fr-F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2" y="2748952"/>
            <a:ext cx="6085668" cy="307411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5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716" y="787595"/>
            <a:ext cx="8915400" cy="818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Diagramme de Gantt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0" y="1813561"/>
            <a:ext cx="11462656" cy="49377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0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ANALYSE ET Conception</a:t>
            </a:r>
            <a:endParaRPr lang="fr-FR" sz="40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032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78" y="1255222"/>
            <a:ext cx="8163310" cy="515416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Diagramme de cas d’utilisation</a:t>
            </a:r>
            <a:endParaRPr lang="fr-FR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ANALYSE ET Conception</a:t>
            </a:r>
            <a:endParaRPr lang="fr-FR" sz="40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94" y="1232520"/>
            <a:ext cx="8401986" cy="561993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11659" y="437075"/>
            <a:ext cx="9901468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smtClean="0"/>
              <a:t>Diagramme de classe</a:t>
            </a:r>
            <a:endParaRPr lang="fr-FR" sz="3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93297" y="-106889"/>
            <a:ext cx="7738191" cy="787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ANALYSE ET Conception</a:t>
            </a:r>
            <a:endParaRPr lang="fr-FR" sz="40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0EAC-F3DD-40CA-B021-237532C1A9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12779</TotalTime>
  <Words>270</Words>
  <Application>Microsoft Office PowerPoint</Application>
  <PresentationFormat>Personnalisé</PresentationFormat>
  <Paragraphs>106</Paragraphs>
  <Slides>20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Brin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KAKASHI</dc:creator>
  <cp:lastModifiedBy>Ghita</cp:lastModifiedBy>
  <cp:revision>439</cp:revision>
  <dcterms:created xsi:type="dcterms:W3CDTF">2014-10-13T13:15:14Z</dcterms:created>
  <dcterms:modified xsi:type="dcterms:W3CDTF">2020-09-05T16:23:36Z</dcterms:modified>
</cp:coreProperties>
</file>